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10" r:id="rId3"/>
    <p:sldId id="411" r:id="rId4"/>
    <p:sldId id="412" r:id="rId5"/>
    <p:sldId id="413" r:id="rId6"/>
    <p:sldId id="414" r:id="rId7"/>
    <p:sldId id="406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32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9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90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04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2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29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40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04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4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84687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4</a:t>
            </a:r>
            <a:r>
              <a:rPr lang="en-US" sz="2000" b="1" dirty="0"/>
              <a:t>.</a:t>
            </a:r>
            <a:r>
              <a:rPr lang="el-GR" sz="2000" b="1" dirty="0"/>
              <a:t>1β</a:t>
            </a:r>
            <a:r>
              <a:rPr lang="en-US" sz="2000" b="1" dirty="0"/>
              <a:t> mol, N</a:t>
            </a:r>
            <a:r>
              <a:rPr lang="en-US" sz="2000" b="1" baseline="-25000" dirty="0"/>
              <a:t>A</a:t>
            </a:r>
            <a:r>
              <a:rPr lang="en-US" sz="2000" b="1" dirty="0"/>
              <a:t>, </a:t>
            </a:r>
            <a:r>
              <a:rPr lang="en-US" sz="2000" b="1" dirty="0" err="1"/>
              <a:t>Vm</a:t>
            </a:r>
            <a:endParaRPr lang="el-GR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4158869" y="519357"/>
            <a:ext cx="3575690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mol: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Μονάδα μέτρησης ποσότητας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3048001" y="940297"/>
            <a:ext cx="5973903" cy="3639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αντιστοιχεί σε Ν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6,02 · 10</a:t>
            </a:r>
            <a:r>
              <a:rPr kumimoji="0" lang="el-GR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σωματίδια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0" y="3865052"/>
            <a:ext cx="12168000" cy="39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mol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μορίων ισούται με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N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mol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σωματίδια,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ζυγίζει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g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και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έχει όγκο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Vm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= 22.4 L · mol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4A5C623-0239-FC1C-4B8A-1CA349C5A7D4}"/>
              </a:ext>
            </a:extLst>
          </p:cNvPr>
          <p:cNvSpPr/>
          <p:nvPr/>
        </p:nvSpPr>
        <p:spPr>
          <a:xfrm>
            <a:off x="7312" y="4317879"/>
            <a:ext cx="12168000" cy="396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2 mol </a:t>
            </a:r>
            <a:r>
              <a:rPr lang="el-GR" b="1" dirty="0">
                <a:solidFill>
                  <a:prstClr val="white"/>
                </a:solidFill>
              </a:rPr>
              <a:t>μορίων ισούται με </a:t>
            </a:r>
            <a:r>
              <a:rPr lang="en-US" b="1" dirty="0">
                <a:solidFill>
                  <a:prstClr val="white"/>
                </a:solidFill>
              </a:rPr>
              <a:t>	 N = 2N</a:t>
            </a:r>
            <a:r>
              <a:rPr lang="en-US" b="1" baseline="-25000" dirty="0">
                <a:solidFill>
                  <a:prstClr val="white"/>
                </a:solidFill>
              </a:rPr>
              <a:t>A</a:t>
            </a:r>
            <a:r>
              <a:rPr lang="en-US" b="1" dirty="0">
                <a:solidFill>
                  <a:prstClr val="white"/>
                </a:solidFill>
              </a:rPr>
              <a:t> mol</a:t>
            </a:r>
            <a:r>
              <a:rPr lang="en-US" b="1" baseline="30000" dirty="0">
                <a:solidFill>
                  <a:prstClr val="white"/>
                </a:solidFill>
              </a:rPr>
              <a:t>-1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l-GR" b="1" dirty="0">
                <a:solidFill>
                  <a:prstClr val="white"/>
                </a:solidFill>
              </a:rPr>
              <a:t>σωματίδια, </a:t>
            </a:r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l-GR" b="1" dirty="0">
                <a:solidFill>
                  <a:prstClr val="white"/>
                </a:solidFill>
              </a:rPr>
              <a:t>ζυγίζει </a:t>
            </a:r>
            <a:r>
              <a:rPr lang="en-US" b="1" dirty="0">
                <a:solidFill>
                  <a:prstClr val="white"/>
                </a:solidFill>
              </a:rPr>
              <a:t>m = 2 · </a:t>
            </a:r>
            <a:r>
              <a:rPr lang="en-US" b="1" dirty="0" err="1">
                <a:solidFill>
                  <a:prstClr val="white"/>
                </a:solidFill>
              </a:rPr>
              <a:t>Mr</a:t>
            </a:r>
            <a:r>
              <a:rPr lang="en-US" b="1" dirty="0">
                <a:solidFill>
                  <a:prstClr val="white"/>
                </a:solidFill>
              </a:rPr>
              <a:t> g </a:t>
            </a:r>
            <a:r>
              <a:rPr lang="el-GR" b="1" dirty="0">
                <a:solidFill>
                  <a:prstClr val="white"/>
                </a:solidFill>
              </a:rPr>
              <a:t>και </a:t>
            </a:r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l-GR" b="1" dirty="0">
                <a:solidFill>
                  <a:prstClr val="white"/>
                </a:solidFill>
              </a:rPr>
              <a:t>έχει όγκο </a:t>
            </a:r>
            <a:r>
              <a:rPr lang="en-US" b="1" dirty="0">
                <a:solidFill>
                  <a:prstClr val="white"/>
                </a:solidFill>
              </a:rPr>
              <a:t>V = 2 · 22.4 = 44,8 L · mol</a:t>
            </a:r>
            <a:r>
              <a:rPr lang="en-US" b="1" baseline="30000" dirty="0">
                <a:solidFill>
                  <a:prstClr val="white"/>
                </a:solidFill>
              </a:rPr>
              <a:t>-1</a:t>
            </a:r>
            <a:r>
              <a:rPr lang="en-US" b="1" dirty="0">
                <a:solidFill>
                  <a:prstClr val="white"/>
                </a:solidFill>
              </a:rPr>
              <a:t>.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EB9B2EB-5F49-47D6-7371-488021C6588F}"/>
              </a:ext>
            </a:extLst>
          </p:cNvPr>
          <p:cNvSpPr/>
          <p:nvPr/>
        </p:nvSpPr>
        <p:spPr>
          <a:xfrm>
            <a:off x="1" y="4769694"/>
            <a:ext cx="12168000" cy="39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0,1 mol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μορίων ισούται με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N = 0,1N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mol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σωματίδια,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ζυγίζει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m = 0,1</a:t>
            </a:r>
            <a:r>
              <a:rPr lang="en-US" b="1" dirty="0">
                <a:solidFill>
                  <a:prstClr val="white"/>
                </a:solidFill>
              </a:rPr>
              <a:t> ·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g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και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έχει όγκο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V = 0,1 · 22.4 = 2,24 L · mol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36E4028-50FC-14FA-CAC7-DCE78E18CD5F}"/>
              </a:ext>
            </a:extLst>
          </p:cNvPr>
          <p:cNvSpPr/>
          <p:nvPr/>
        </p:nvSpPr>
        <p:spPr>
          <a:xfrm>
            <a:off x="-4739" y="5221934"/>
            <a:ext cx="12168000" cy="396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n mol </a:t>
            </a:r>
            <a:r>
              <a:rPr lang="el-GR" b="1" dirty="0">
                <a:solidFill>
                  <a:prstClr val="white"/>
                </a:solidFill>
              </a:rPr>
              <a:t>μορίων ισούται με </a:t>
            </a:r>
            <a:r>
              <a:rPr lang="en-US" b="1" dirty="0">
                <a:solidFill>
                  <a:prstClr val="white"/>
                </a:solidFill>
              </a:rPr>
              <a:t>	N = n · N</a:t>
            </a:r>
            <a:r>
              <a:rPr lang="en-US" b="1" baseline="-25000" dirty="0">
                <a:solidFill>
                  <a:prstClr val="white"/>
                </a:solidFill>
              </a:rPr>
              <a:t>A</a:t>
            </a:r>
            <a:r>
              <a:rPr lang="en-US" b="1" dirty="0">
                <a:solidFill>
                  <a:prstClr val="white"/>
                </a:solidFill>
              </a:rPr>
              <a:t> mol</a:t>
            </a:r>
            <a:r>
              <a:rPr lang="en-US" b="1" baseline="30000" dirty="0">
                <a:solidFill>
                  <a:prstClr val="white"/>
                </a:solidFill>
              </a:rPr>
              <a:t>-1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l-GR" b="1" dirty="0">
                <a:solidFill>
                  <a:prstClr val="white"/>
                </a:solidFill>
              </a:rPr>
              <a:t>σωματίδια, </a:t>
            </a:r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l-GR" b="1" dirty="0">
                <a:solidFill>
                  <a:prstClr val="white"/>
                </a:solidFill>
              </a:rPr>
              <a:t>ζυγίζει </a:t>
            </a:r>
            <a:r>
              <a:rPr lang="en-US" b="1" dirty="0">
                <a:solidFill>
                  <a:prstClr val="white"/>
                </a:solidFill>
              </a:rPr>
              <a:t>m = n · </a:t>
            </a:r>
            <a:r>
              <a:rPr lang="en-US" b="1" dirty="0" err="1">
                <a:solidFill>
                  <a:prstClr val="white"/>
                </a:solidFill>
              </a:rPr>
              <a:t>Mr</a:t>
            </a:r>
            <a:r>
              <a:rPr lang="en-US" b="1" dirty="0">
                <a:solidFill>
                  <a:prstClr val="white"/>
                </a:solidFill>
              </a:rPr>
              <a:t> g </a:t>
            </a:r>
            <a:r>
              <a:rPr lang="el-GR" b="1" dirty="0">
                <a:solidFill>
                  <a:prstClr val="white"/>
                </a:solidFill>
              </a:rPr>
              <a:t>και </a:t>
            </a:r>
            <a:r>
              <a:rPr lang="en-US" b="1" dirty="0">
                <a:solidFill>
                  <a:prstClr val="white"/>
                </a:solidFill>
              </a:rPr>
              <a:t>	</a:t>
            </a:r>
            <a:r>
              <a:rPr lang="el-GR" b="1" dirty="0">
                <a:solidFill>
                  <a:prstClr val="white"/>
                </a:solidFill>
              </a:rPr>
              <a:t>έχει όγκο </a:t>
            </a:r>
            <a:r>
              <a:rPr lang="en-US" b="1" dirty="0">
                <a:solidFill>
                  <a:prstClr val="white"/>
                </a:solidFill>
              </a:rPr>
              <a:t>V = n · 22.4 = 44,8 L · mol</a:t>
            </a:r>
            <a:r>
              <a:rPr lang="en-US" b="1" baseline="30000" dirty="0">
                <a:solidFill>
                  <a:prstClr val="white"/>
                </a:solidFill>
              </a:rPr>
              <a:t>-1</a:t>
            </a:r>
            <a:r>
              <a:rPr lang="en-US" b="1" dirty="0">
                <a:solidFill>
                  <a:prstClr val="white"/>
                </a:solidFill>
              </a:rPr>
              <a:t>.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58A4701E-5ADA-A72E-1EC1-294654C7A5C1}"/>
              </a:ext>
            </a:extLst>
          </p:cNvPr>
          <p:cNvSpPr/>
          <p:nvPr/>
        </p:nvSpPr>
        <p:spPr>
          <a:xfrm>
            <a:off x="7312" y="1335390"/>
            <a:ext cx="12168000" cy="39600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mol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μορίων ζυγίζει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g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82DCF6F-801E-5FFD-CB15-81908B3330AF}"/>
              </a:ext>
            </a:extLst>
          </p:cNvPr>
          <p:cNvSpPr/>
          <p:nvPr/>
        </p:nvSpPr>
        <p:spPr>
          <a:xfrm>
            <a:off x="0" y="2590900"/>
            <a:ext cx="12168000" cy="39600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mol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μορίων έχει όγκο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Vm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= 22.4 L · mol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E7EE54F2-93FE-05E6-09E5-5A35E0F9876A}"/>
              </a:ext>
            </a:extLst>
          </p:cNvPr>
          <p:cNvSpPr/>
          <p:nvPr/>
        </p:nvSpPr>
        <p:spPr>
          <a:xfrm>
            <a:off x="16741" y="1790676"/>
            <a:ext cx="12168000" cy="7379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Για παράδειγμα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(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= 44 g/mol)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mol 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CO</a:t>
            </a:r>
            <a:r>
              <a:rPr lang="en-US" b="1" baseline="-25000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ζυγίζει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Mr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= 44 g/mol 		</a:t>
            </a:r>
            <a:endParaRPr lang="el-GR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					</a:t>
            </a:r>
            <a:r>
              <a:rPr lang="en-US" b="1" dirty="0">
                <a:solidFill>
                  <a:prstClr val="white"/>
                </a:solidFill>
              </a:rPr>
              <a:t>2 mol CO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l-GR" b="1" dirty="0">
                <a:solidFill>
                  <a:prstClr val="white"/>
                </a:solidFill>
              </a:rPr>
              <a:t>ζυγίζει </a:t>
            </a:r>
            <a:r>
              <a:rPr lang="en-US" b="1" dirty="0">
                <a:solidFill>
                  <a:prstClr val="white"/>
                </a:solidFill>
              </a:rPr>
              <a:t>m = 2 · 44 = 88 g 	</a:t>
            </a:r>
            <a:r>
              <a:rPr lang="el-GR" b="1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	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7A1C6C59-5A08-A3A9-CD51-2B8A89A10375}"/>
              </a:ext>
            </a:extLst>
          </p:cNvPr>
          <p:cNvSpPr/>
          <p:nvPr/>
        </p:nvSpPr>
        <p:spPr>
          <a:xfrm>
            <a:off x="16741" y="3058182"/>
            <a:ext cx="12168000" cy="7379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Για παράδειγμα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mol </a:t>
            </a:r>
            <a:r>
              <a:rPr lang="en-US" b="1" noProof="0" dirty="0">
                <a:solidFill>
                  <a:prstClr val="white"/>
                </a:solidFill>
                <a:latin typeface="Calibri" panose="020F0502020204030204"/>
              </a:rPr>
              <a:t>CO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καταλαμβάνει όγκο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Vm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= 22,4 L/mol		</a:t>
            </a:r>
            <a:endParaRPr lang="el-GR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			</a:t>
            </a:r>
            <a:r>
              <a:rPr lang="en-US" b="1" dirty="0">
                <a:solidFill>
                  <a:prstClr val="white"/>
                </a:solidFill>
              </a:rPr>
              <a:t>4 mol CO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l-GR" b="1" dirty="0">
                <a:solidFill>
                  <a:prstClr val="white"/>
                </a:solidFill>
              </a:rPr>
              <a:t>καταλαμβάνει όγκο </a:t>
            </a:r>
            <a:r>
              <a:rPr lang="en-US" b="1" dirty="0">
                <a:solidFill>
                  <a:prstClr val="white"/>
                </a:solidFill>
              </a:rPr>
              <a:t>V = 4 · 22,4 = 89,6 L 	</a:t>
            </a:r>
            <a:endParaRPr lang="el-GR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47692CEF-0EC5-CFC0-AACD-4A66443637C4}"/>
                  </a:ext>
                </a:extLst>
              </p:cNvPr>
              <p:cNvSpPr/>
              <p:nvPr/>
            </p:nvSpPr>
            <p:spPr>
              <a:xfrm>
                <a:off x="16741" y="5630937"/>
                <a:ext cx="12168000" cy="1214059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r>
                  <a:rPr lang="el-GR" sz="2400" b="1" dirty="0">
                    <a:solidFill>
                      <a:prstClr val="white"/>
                    </a:solidFill>
                  </a:rPr>
                  <a:t>και 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  <m:r>
                      <a:rPr lang="en-US" sz="2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n</a:t>
                </a:r>
                <a:r>
                  <a:rPr lang="el-GR" dirty="0"/>
                  <a:t>: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dirty="0"/>
                  <a:t>m</a:t>
                </a:r>
                <a:r>
                  <a:rPr lang="el-GR" dirty="0"/>
                  <a:t>: μάζα (σε </a:t>
                </a:r>
                <a:r>
                  <a:rPr lang="en-US" dirty="0"/>
                  <a:t>g</a:t>
                </a:r>
                <a:r>
                  <a:rPr lang="el-GR" dirty="0"/>
                  <a:t>), 	</a:t>
                </a:r>
                <a:r>
                  <a:rPr lang="en-US" dirty="0" err="1"/>
                  <a:t>Mr</a:t>
                </a:r>
                <a:r>
                  <a:rPr lang="el-GR" dirty="0"/>
                  <a:t>: σχετική μοριακή μάζα (μονάδες </a:t>
                </a:r>
                <a:r>
                  <a:rPr lang="en-US" dirty="0"/>
                  <a:t>g</a:t>
                </a:r>
                <a:r>
                  <a:rPr lang="el-GR" dirty="0"/>
                  <a:t>/</a:t>
                </a:r>
                <a:r>
                  <a:rPr lang="en-US" dirty="0"/>
                  <a:t>mol</a:t>
                </a:r>
                <a:r>
                  <a:rPr lang="el-GR" dirty="0"/>
                  <a:t>)</a:t>
                </a:r>
              </a:p>
              <a:p>
                <a:r>
                  <a:rPr lang="en-US" dirty="0"/>
                  <a:t>V</a:t>
                </a:r>
                <a:r>
                  <a:rPr lang="el-GR" dirty="0"/>
                  <a:t>: όγκος σε </a:t>
                </a:r>
                <a:r>
                  <a:rPr lang="en-US" dirty="0"/>
                  <a:t>STP</a:t>
                </a:r>
                <a:r>
                  <a:rPr lang="el-GR" dirty="0"/>
                  <a:t> συνθήκες (σε </a:t>
                </a:r>
                <a:r>
                  <a:rPr lang="en-US" dirty="0"/>
                  <a:t>L</a:t>
                </a:r>
                <a:r>
                  <a:rPr lang="el-GR" dirty="0"/>
                  <a:t>), 	</a:t>
                </a:r>
                <a:r>
                  <a:rPr lang="en-US" dirty="0" err="1"/>
                  <a:t>Vm</a:t>
                </a:r>
                <a:r>
                  <a:rPr lang="el-GR" dirty="0"/>
                  <a:t>: γραμμομοριακός όγκος (22,4 </a:t>
                </a:r>
                <a:r>
                  <a:rPr lang="en-US" dirty="0"/>
                  <a:t>L</a:t>
                </a:r>
                <a:r>
                  <a:rPr lang="el-GR" dirty="0"/>
                  <a:t>/</a:t>
                </a:r>
                <a:r>
                  <a:rPr lang="en-US" dirty="0"/>
                  <a:t>mol</a:t>
                </a:r>
                <a:r>
                  <a:rPr lang="el-GR" dirty="0"/>
                  <a:t>)</a:t>
                </a:r>
                <a:r>
                  <a:rPr lang="en-US" dirty="0"/>
                  <a:t>	</a:t>
                </a:r>
                <a:r>
                  <a:rPr lang="el-GR" dirty="0"/>
                  <a:t>	ρ: πυκνότητα	</a:t>
                </a:r>
              </a:p>
              <a:p>
                <a:r>
                  <a:rPr lang="en-US" dirty="0"/>
                  <a:t>N</a:t>
                </a:r>
                <a:r>
                  <a:rPr lang="el-GR" dirty="0"/>
                  <a:t>: αριθμός σωματιδίων, 		Ν</a:t>
                </a:r>
                <a:r>
                  <a:rPr lang="el-GR" baseline="-25000" dirty="0"/>
                  <a:t>Α</a:t>
                </a:r>
                <a:r>
                  <a:rPr lang="el-GR" dirty="0"/>
                  <a:t>: αριθμός </a:t>
                </a:r>
                <a:r>
                  <a:rPr lang="en-US" dirty="0"/>
                  <a:t>Avogadro</a:t>
                </a:r>
                <a:r>
                  <a:rPr lang="el-GR" dirty="0"/>
                  <a:t> (= 6,02 · 10</a:t>
                </a:r>
                <a:r>
                  <a:rPr lang="el-GR" baseline="30000" dirty="0"/>
                  <a:t>23</a:t>
                </a:r>
                <a:r>
                  <a:rPr lang="el-GR" dirty="0"/>
                  <a:t> σωματίδια/</a:t>
                </a:r>
                <a:r>
                  <a:rPr lang="en-US" dirty="0"/>
                  <a:t>mol</a:t>
                </a:r>
                <a:r>
                  <a:rPr lang="el-GR" dirty="0"/>
                  <a:t>)</a:t>
                </a:r>
                <a:endParaRPr lang="el-GR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47692CEF-0EC5-CFC0-AACD-4A6644363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" y="5630937"/>
                <a:ext cx="12168000" cy="1214059"/>
              </a:xfrm>
              <a:prstGeom prst="roundRect">
                <a:avLst/>
              </a:prstGeom>
              <a:blipFill>
                <a:blip r:embed="rId2"/>
                <a:stretch>
                  <a:fillRect l="-250"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1β</a:t>
                </a:r>
                <a:r>
                  <a:rPr lang="en-US" sz="2000" b="1" dirty="0"/>
                  <a:t> mol, N</a:t>
                </a:r>
                <a:r>
                  <a:rPr lang="en-US" sz="2000" b="1" baseline="-25000" dirty="0"/>
                  <a:t>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Vm</a:t>
                </a:r>
                <a:endParaRPr lang="el-GR" sz="2000" b="1" dirty="0"/>
              </a:p>
              <a:p>
                <a:pPr marL="0" lvl="0" indent="0">
                  <a:buNone/>
                </a:pPr>
                <a:endParaRPr lang="en-US" sz="2000" b="1" dirty="0"/>
              </a:p>
              <a:p>
                <a:pPr marL="0" lvl="0" indent="0">
                  <a:buNone/>
                </a:pPr>
                <a:endParaRPr lang="en-US" sz="2000" b="1" dirty="0"/>
              </a:p>
              <a:p>
                <a:pPr marL="0" lvl="0" indent="0">
                  <a:buNone/>
                </a:pPr>
                <a:endParaRPr lang="en-US" sz="1100" b="1" dirty="0"/>
              </a:p>
              <a:p>
                <a:pPr marL="0" lvl="0" indent="0">
                  <a:buNone/>
                </a:pPr>
                <a:r>
                  <a:rPr lang="en-US" sz="1800" dirty="0"/>
                  <a:t>3) </a:t>
                </a:r>
                <a:r>
                  <a:rPr lang="el-GR" sz="1800" dirty="0"/>
                  <a:t>Να υπολογίσετε τη μάζα σε </a:t>
                </a:r>
                <a:r>
                  <a:rPr lang="en-US" sz="1800" dirty="0"/>
                  <a:t>g</a:t>
                </a:r>
                <a:r>
                  <a:rPr lang="el-GR" sz="1800" dirty="0"/>
                  <a:t>, των παρακάτω ποσοτήτων:</a:t>
                </a:r>
              </a:p>
              <a:p>
                <a:pPr marL="0" indent="0">
                  <a:buNone/>
                </a:pPr>
                <a:r>
                  <a:rPr lang="el-GR" sz="1800" dirty="0"/>
                  <a:t>α) 5 </a:t>
                </a:r>
                <a:r>
                  <a:rPr lang="en-US" sz="1800" dirty="0"/>
                  <a:t>mol NO</a:t>
                </a:r>
                <a:r>
                  <a:rPr lang="el-GR" sz="1800" baseline="-25000" dirty="0"/>
                  <a:t>2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Ar</a:t>
                </a:r>
                <a:r>
                  <a:rPr lang="en-US" sz="1800" baseline="-25000" dirty="0" err="1"/>
                  <a:t>N</a:t>
                </a:r>
                <a:r>
                  <a:rPr lang="en-US" sz="1800" dirty="0"/>
                  <a:t> = 14, </a:t>
                </a:r>
                <a:r>
                  <a:rPr lang="en-US" sz="1800" dirty="0" err="1"/>
                  <a:t>Ar</a:t>
                </a:r>
                <a:r>
                  <a:rPr lang="en-US" sz="1800" baseline="-25000" dirty="0" err="1"/>
                  <a:t>O</a:t>
                </a:r>
                <a:r>
                  <a:rPr lang="en-US" sz="1800" dirty="0"/>
                  <a:t> = 16).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α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)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m = n · </a:t>
                </a:r>
                <a:r>
                  <a:rPr lang="en-US" sz="1800" b="1" dirty="0" err="1">
                    <a:solidFill>
                      <a:schemeClr val="accent1"/>
                    </a:solidFill>
                  </a:rPr>
                  <a:t>Mr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m = 5 mol · (14 + 2 · 16)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= 230 g.</a:t>
                </a:r>
              </a:p>
              <a:p>
                <a:pPr marL="0" lvl="0" indent="0">
                  <a:buNone/>
                </a:pPr>
                <a:r>
                  <a:rPr lang="en-US" sz="1800" dirty="0"/>
                  <a:t>4) </a:t>
                </a:r>
                <a:r>
                  <a:rPr lang="el-GR" sz="1800" dirty="0"/>
                  <a:t>Να υπολογίσετε σε πόσα </a:t>
                </a:r>
                <a:r>
                  <a:rPr lang="en-US" sz="1800" dirty="0"/>
                  <a:t>mol </a:t>
                </a:r>
                <a:r>
                  <a:rPr lang="el-GR" sz="1800" dirty="0"/>
                  <a:t>αντιστοιχούν οι παρακάτω ποσότητες:</a:t>
                </a:r>
                <a:r>
                  <a:rPr lang="en-US" sz="1800" dirty="0"/>
                  <a:t> </a:t>
                </a:r>
                <a:r>
                  <a:rPr lang="el-GR" sz="1800" dirty="0"/>
                  <a:t>β) 0,2 Ν</a:t>
                </a:r>
                <a:r>
                  <a:rPr lang="el-GR" sz="1800" baseline="-25000" dirty="0"/>
                  <a:t>Α</a:t>
                </a:r>
                <a:r>
                  <a:rPr lang="el-GR" sz="1800" dirty="0"/>
                  <a:t> άτομα Η</a:t>
                </a:r>
                <a:r>
                  <a:rPr lang="en-US" sz="1800" dirty="0"/>
                  <a:t>g.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dirty="0">
                    <a:solidFill>
                      <a:schemeClr val="accent1"/>
                    </a:solidFill>
                  </a:rPr>
                  <a:t> 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β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)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sSub>
                          <m:sSub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𝜨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𝜨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𝜨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n = 0,2 mol.</a:t>
                </a:r>
              </a:p>
              <a:p>
                <a:pPr marL="0" lvl="0" indent="0">
                  <a:buNone/>
                </a:pPr>
                <a:r>
                  <a:rPr lang="en-US" sz="1800" dirty="0"/>
                  <a:t>5) </a:t>
                </a:r>
                <a:r>
                  <a:rPr lang="el-GR" sz="1800" dirty="0"/>
                  <a:t>Να υπολογίσετε σε πόσα </a:t>
                </a:r>
                <a:r>
                  <a:rPr lang="en-US" sz="1800" dirty="0"/>
                  <a:t>L</a:t>
                </a:r>
                <a:r>
                  <a:rPr lang="el-GR" sz="1800" dirty="0"/>
                  <a:t> (σε </a:t>
                </a:r>
                <a:r>
                  <a:rPr lang="en-US" sz="1800" dirty="0"/>
                  <a:t>STP</a:t>
                </a:r>
                <a:r>
                  <a:rPr lang="el-GR" sz="1800" dirty="0"/>
                  <a:t>) αντιστοιχούν οι παρακάτω ποσότητες:</a:t>
                </a:r>
                <a:r>
                  <a:rPr lang="en-US" sz="1800" dirty="0"/>
                  <a:t> </a:t>
                </a:r>
                <a:r>
                  <a:rPr lang="el-GR" sz="1800" dirty="0"/>
                  <a:t>γ) 10 </a:t>
                </a:r>
                <a:r>
                  <a:rPr lang="en-US" sz="1800" dirty="0"/>
                  <a:t>g </a:t>
                </a:r>
                <a:r>
                  <a:rPr lang="en-US" sz="1800" dirty="0" err="1"/>
                  <a:t>CaCO</a:t>
                </a:r>
                <a:r>
                  <a:rPr lang="el-GR" sz="1800" baseline="-25000" dirty="0"/>
                  <a:t>3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γ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· </a:t>
                </a:r>
                <a:r>
                  <a:rPr lang="en-US" sz="1800" b="1" dirty="0" err="1">
                    <a:solidFill>
                      <a:srgbClr val="C00000"/>
                    </a:solidFill>
                  </a:rPr>
                  <a:t>Vm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= 2,24 L.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l-GR" sz="18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4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77B339F5-FD0C-F348-FD05-164C35964DA7}"/>
                  </a:ext>
                </a:extLst>
              </p:cNvPr>
              <p:cNvSpPr/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</a:t>
                </a:r>
                <a:r>
                  <a:rPr lang="el-GR" dirty="0"/>
                  <a:t>και 	</a:t>
                </a:r>
                <a:r>
                  <a:rPr lang="el-GR" sz="24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b="1" dirty="0"/>
                  <a:t>n</a:t>
                </a:r>
                <a:r>
                  <a:rPr lang="el-GR" b="1" dirty="0"/>
                  <a:t>:</a:t>
                </a:r>
                <a:r>
                  <a:rPr lang="el-GR" dirty="0"/>
                  <a:t>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m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μάζα (σε </a:t>
                </a:r>
                <a:r>
                  <a:rPr lang="en-US" dirty="0">
                    <a:solidFill>
                      <a:srgbClr val="00B0F0"/>
                    </a:solidFill>
                  </a:rPr>
                  <a:t>g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r>
                  <a:rPr lang="el-GR" dirty="0"/>
                  <a:t>	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Mr</a:t>
                </a:r>
                <a:r>
                  <a:rPr lang="el-GR" b="1" dirty="0">
                    <a:solidFill>
                      <a:srgbClr val="FFFF00"/>
                    </a:solidFill>
                  </a:rPr>
                  <a:t>:</a:t>
                </a:r>
                <a:r>
                  <a:rPr lang="el-GR" dirty="0">
                    <a:solidFill>
                      <a:srgbClr val="FFFF00"/>
                    </a:solidFill>
                  </a:rPr>
                  <a:t> σχετική μοριακή μάζα (μονάδες </a:t>
                </a:r>
                <a:r>
                  <a:rPr lang="en-US" dirty="0">
                    <a:solidFill>
                      <a:srgbClr val="FFFF00"/>
                    </a:solidFill>
                  </a:rPr>
                  <a:t>g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mol),</a:t>
                </a: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V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όγκος σε </a:t>
                </a:r>
                <a:r>
                  <a:rPr lang="en-US" dirty="0">
                    <a:solidFill>
                      <a:srgbClr val="00B0F0"/>
                    </a:solidFill>
                  </a:rPr>
                  <a:t>STP</a:t>
                </a:r>
                <a:r>
                  <a:rPr lang="el-GR" dirty="0">
                    <a:solidFill>
                      <a:srgbClr val="00B0F0"/>
                    </a:solidFill>
                  </a:rPr>
                  <a:t> συνθήκες (σε </a:t>
                </a:r>
                <a:r>
                  <a:rPr lang="en-US" dirty="0">
                    <a:solidFill>
                      <a:srgbClr val="00B0F0"/>
                    </a:solidFill>
                  </a:rPr>
                  <a:t>L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</a:rPr>
                  <a:t>Vm</a:t>
                </a:r>
                <a:r>
                  <a:rPr lang="el-GR" dirty="0">
                    <a:solidFill>
                      <a:srgbClr val="FFFF00"/>
                    </a:solidFill>
                  </a:rPr>
                  <a:t>: γραμμομοριακός όγκος (22,4 </a:t>
                </a:r>
                <a:r>
                  <a:rPr lang="en-US" dirty="0">
                    <a:solidFill>
                      <a:srgbClr val="FFFF00"/>
                    </a:solidFill>
                  </a:rPr>
                  <a:t>L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</a:rPr>
                  <a:t>,</a:t>
                </a: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00B0F0"/>
                    </a:solidFill>
                  </a:rPr>
                  <a:t>N</a:t>
                </a:r>
                <a:r>
                  <a:rPr lang="el-GR" dirty="0">
                    <a:solidFill>
                      <a:srgbClr val="00B0F0"/>
                    </a:solidFill>
                  </a:rPr>
                  <a:t>: αριθμός σωματιδίων,</a:t>
                </a:r>
                <a:r>
                  <a:rPr lang="el-GR" dirty="0"/>
                  <a:t> 	</a:t>
                </a:r>
                <a:r>
                  <a:rPr lang="en-US" dirty="0"/>
                  <a:t>        </a:t>
                </a:r>
                <a:r>
                  <a:rPr lang="el-GR" b="1" dirty="0">
                    <a:solidFill>
                      <a:srgbClr val="FFFF00"/>
                    </a:solidFill>
                  </a:rPr>
                  <a:t>Ν</a:t>
                </a:r>
                <a:r>
                  <a:rPr lang="el-GR" b="1" baseline="-25000" dirty="0">
                    <a:solidFill>
                      <a:srgbClr val="FFFF00"/>
                    </a:solidFill>
                  </a:rPr>
                  <a:t>Α</a:t>
                </a:r>
                <a:r>
                  <a:rPr lang="el-GR" dirty="0">
                    <a:solidFill>
                      <a:srgbClr val="FFFF00"/>
                    </a:solidFill>
                  </a:rPr>
                  <a:t>: αριθμός </a:t>
                </a:r>
                <a:r>
                  <a:rPr lang="en-US" dirty="0">
                    <a:solidFill>
                      <a:srgbClr val="FFFF00"/>
                    </a:solidFill>
                  </a:rPr>
                  <a:t>Avogadro</a:t>
                </a:r>
                <a:r>
                  <a:rPr lang="el-GR" dirty="0">
                    <a:solidFill>
                      <a:srgbClr val="FFFF00"/>
                    </a:solidFill>
                  </a:rPr>
                  <a:t> (= 6,02 · 10</a:t>
                </a:r>
                <a:r>
                  <a:rPr lang="el-GR" baseline="30000" dirty="0">
                    <a:solidFill>
                      <a:srgbClr val="FFFF00"/>
                    </a:solidFill>
                  </a:rPr>
                  <a:t>23</a:t>
                </a:r>
                <a:r>
                  <a:rPr lang="el-GR" dirty="0">
                    <a:solidFill>
                      <a:srgbClr val="FFFF00"/>
                    </a:solidFill>
                  </a:rPr>
                  <a:t> σωματίδια/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77B339F5-FD0C-F348-FD05-164C35964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  <a:blipFill>
                <a:blip r:embed="rId4"/>
                <a:stretch>
                  <a:fillRect t="-3429"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1β</a:t>
                </a:r>
                <a:r>
                  <a:rPr lang="en-US" sz="2000" b="1" dirty="0"/>
                  <a:t> mol, N</a:t>
                </a:r>
                <a:r>
                  <a:rPr lang="en-US" sz="2000" b="1" baseline="-25000" dirty="0"/>
                  <a:t>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Vm</a:t>
                </a:r>
                <a:endParaRPr lang="el-GR" sz="2000" b="1" dirty="0"/>
              </a:p>
              <a:p>
                <a:pPr marL="0" lvl="0" indent="0">
                  <a:buNone/>
                </a:pPr>
                <a:endParaRPr lang="en-US" sz="1800" b="1" dirty="0"/>
              </a:p>
              <a:p>
                <a:pPr marL="0" lvl="0" indent="0">
                  <a:buNone/>
                </a:pPr>
                <a:endParaRPr lang="en-US" sz="2000" b="1" dirty="0"/>
              </a:p>
              <a:p>
                <a:pPr marL="0" lvl="0" indent="0">
                  <a:buNone/>
                </a:pPr>
                <a:endParaRPr lang="en-US" sz="1800" b="1" dirty="0"/>
              </a:p>
              <a:p>
                <a:pPr marL="0" lvl="0" indent="0">
                  <a:buNone/>
                </a:pPr>
                <a:r>
                  <a:rPr lang="en-US" sz="2000" dirty="0"/>
                  <a:t>6) </a:t>
                </a:r>
                <a:r>
                  <a:rPr lang="el-GR" sz="2000" dirty="0"/>
                  <a:t>Να υπολογίσετε πόσα μόρια περιέχονται στις παρακάτω ποσότητες:</a:t>
                </a:r>
                <a:r>
                  <a:rPr lang="en-US" sz="2000" dirty="0"/>
                  <a:t> </a:t>
                </a:r>
                <a:r>
                  <a:rPr lang="el-GR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β) 4,48 </a:t>
                </a:r>
                <a:r>
                  <a:rPr lang="en-US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L </a:t>
                </a:r>
                <a:r>
                  <a:rPr lang="el-GR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2000" baseline="-25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σε </a:t>
                </a:r>
                <a:r>
                  <a:rPr lang="en-US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STP </a:t>
                </a:r>
                <a:r>
                  <a:rPr lang="el-GR" sz="2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συνθήκες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𝜨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·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·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A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𝝆𝜾𝜶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0,2 Ν­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Α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μόρια.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8) </a:t>
                </a:r>
                <a:r>
                  <a:rPr lang="el-GR" sz="2000" dirty="0"/>
                  <a:t>Στους 27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 </a:t>
                </a:r>
                <a:r>
                  <a:rPr lang="el-GR" sz="2000" dirty="0"/>
                  <a:t>και υπό πίεση 0,82 </a:t>
                </a:r>
                <a:r>
                  <a:rPr lang="en-US" sz="2000" dirty="0"/>
                  <a:t>atm</a:t>
                </a:r>
                <a:r>
                  <a:rPr lang="el-GR" sz="2000" dirty="0"/>
                  <a:t> ο γραμμομοριακός όγκος (</a:t>
                </a:r>
                <a:r>
                  <a:rPr lang="en-US" sz="2000" dirty="0" err="1"/>
                  <a:t>Vm</a:t>
                </a:r>
                <a:r>
                  <a:rPr lang="el-GR" sz="2000" dirty="0"/>
                  <a:t>) είναι ίσος με 30 </a:t>
                </a:r>
                <a:r>
                  <a:rPr lang="en-US" sz="2000" dirty="0"/>
                  <a:t>L</a:t>
                </a:r>
                <a:r>
                  <a:rPr lang="el-GR" sz="2000" dirty="0"/>
                  <a:t>/</a:t>
                </a:r>
                <a:r>
                  <a:rPr lang="en-US" sz="2000" dirty="0"/>
                  <a:t>mol</a:t>
                </a:r>
                <a:r>
                  <a:rPr lang="el-GR" sz="2000" dirty="0"/>
                  <a:t>. Να υπολογίσετε, σε αυτές τις συνθήκες, τον όγκο που καταλαμβάνουν τα παρακάτω αέρια:</a:t>
                </a:r>
                <a:r>
                  <a:rPr lang="en-US" sz="2000" dirty="0"/>
                  <a:t> </a:t>
                </a:r>
                <a:r>
                  <a:rPr lang="el-GR" sz="2000" dirty="0"/>
                  <a:t>γ) 8 </a:t>
                </a:r>
                <a:r>
                  <a:rPr lang="en-US" sz="2000" dirty="0"/>
                  <a:t>mg SO</a:t>
                </a:r>
                <a:r>
                  <a:rPr lang="el-GR" sz="2000" baseline="-25000" dirty="0"/>
                  <a:t>3</a:t>
                </a:r>
                <a:r>
                  <a:rPr lang="el-GR" sz="2000" dirty="0"/>
                  <a:t>.</a:t>
                </a:r>
              </a:p>
              <a:p>
                <a:pPr marL="0" indent="0">
                  <a:buNone/>
                </a:pPr>
                <a:r>
                  <a:rPr lang="el-GR" sz="2000" dirty="0">
                    <a:solidFill>
                      <a:schemeClr val="accent1"/>
                    </a:solidFill>
                  </a:rPr>
                  <a:t> 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V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·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Vm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V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· 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3 · 10</a:t>
                </a:r>
                <a:r>
                  <a:rPr lang="el-GR" sz="2000" b="1" baseline="30000" dirty="0">
                    <a:solidFill>
                      <a:schemeClr val="accent1"/>
                    </a:solidFill>
                  </a:rPr>
                  <a:t>-3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ή 3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mL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lvl="0" indent="0">
                  <a:buNone/>
                </a:pPr>
                <a:endParaRPr lang="el-GR" sz="20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2B632B89-799E-E616-49BB-6BC6BD484EE4}"/>
                  </a:ext>
                </a:extLst>
              </p:cNvPr>
              <p:cNvSpPr/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</a:t>
                </a:r>
                <a:r>
                  <a:rPr lang="el-GR" dirty="0"/>
                  <a:t>και 	</a:t>
                </a:r>
                <a:r>
                  <a:rPr lang="el-GR" sz="24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b="1" dirty="0"/>
                  <a:t>n</a:t>
                </a:r>
                <a:r>
                  <a:rPr lang="el-GR" b="1" dirty="0"/>
                  <a:t>:</a:t>
                </a:r>
                <a:r>
                  <a:rPr lang="el-GR" dirty="0"/>
                  <a:t>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m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μάζα (σε </a:t>
                </a:r>
                <a:r>
                  <a:rPr lang="en-US" dirty="0">
                    <a:solidFill>
                      <a:srgbClr val="00B0F0"/>
                    </a:solidFill>
                  </a:rPr>
                  <a:t>g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r>
                  <a:rPr lang="el-GR" dirty="0"/>
                  <a:t>	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Mr</a:t>
                </a:r>
                <a:r>
                  <a:rPr lang="el-GR" b="1" dirty="0">
                    <a:solidFill>
                      <a:srgbClr val="FFFF00"/>
                    </a:solidFill>
                  </a:rPr>
                  <a:t>:</a:t>
                </a:r>
                <a:r>
                  <a:rPr lang="el-GR" dirty="0">
                    <a:solidFill>
                      <a:srgbClr val="FFFF00"/>
                    </a:solidFill>
                  </a:rPr>
                  <a:t> σχετική μοριακή μάζα (μονάδες </a:t>
                </a:r>
                <a:r>
                  <a:rPr lang="en-US" dirty="0">
                    <a:solidFill>
                      <a:srgbClr val="FFFF00"/>
                    </a:solidFill>
                  </a:rPr>
                  <a:t>g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mol),</a:t>
                </a: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V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όγκος σε </a:t>
                </a:r>
                <a:r>
                  <a:rPr lang="en-US" dirty="0">
                    <a:solidFill>
                      <a:srgbClr val="00B0F0"/>
                    </a:solidFill>
                  </a:rPr>
                  <a:t>STP</a:t>
                </a:r>
                <a:r>
                  <a:rPr lang="el-GR" dirty="0">
                    <a:solidFill>
                      <a:srgbClr val="00B0F0"/>
                    </a:solidFill>
                  </a:rPr>
                  <a:t> συνθήκες (σε </a:t>
                </a:r>
                <a:r>
                  <a:rPr lang="en-US" dirty="0">
                    <a:solidFill>
                      <a:srgbClr val="00B0F0"/>
                    </a:solidFill>
                  </a:rPr>
                  <a:t>L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</a:rPr>
                  <a:t>Vm</a:t>
                </a:r>
                <a:r>
                  <a:rPr lang="el-GR" dirty="0">
                    <a:solidFill>
                      <a:srgbClr val="FFFF00"/>
                    </a:solidFill>
                  </a:rPr>
                  <a:t>: γραμμομοριακός όγκος (22,4 </a:t>
                </a:r>
                <a:r>
                  <a:rPr lang="en-US" dirty="0">
                    <a:solidFill>
                      <a:srgbClr val="FFFF00"/>
                    </a:solidFill>
                  </a:rPr>
                  <a:t>L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</a:rPr>
                  <a:t>,</a:t>
                </a: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00B0F0"/>
                    </a:solidFill>
                  </a:rPr>
                  <a:t>N</a:t>
                </a:r>
                <a:r>
                  <a:rPr lang="el-GR" dirty="0">
                    <a:solidFill>
                      <a:srgbClr val="00B0F0"/>
                    </a:solidFill>
                  </a:rPr>
                  <a:t>: αριθμός σωματιδίων,</a:t>
                </a:r>
                <a:r>
                  <a:rPr lang="el-GR" dirty="0"/>
                  <a:t> 	</a:t>
                </a:r>
                <a:r>
                  <a:rPr lang="en-US" dirty="0"/>
                  <a:t>        </a:t>
                </a:r>
                <a:r>
                  <a:rPr lang="el-GR" b="1" dirty="0">
                    <a:solidFill>
                      <a:srgbClr val="FFFF00"/>
                    </a:solidFill>
                  </a:rPr>
                  <a:t>Ν</a:t>
                </a:r>
                <a:r>
                  <a:rPr lang="el-GR" b="1" baseline="-25000" dirty="0">
                    <a:solidFill>
                      <a:srgbClr val="FFFF00"/>
                    </a:solidFill>
                  </a:rPr>
                  <a:t>Α</a:t>
                </a:r>
                <a:r>
                  <a:rPr lang="el-GR" dirty="0">
                    <a:solidFill>
                      <a:srgbClr val="FFFF00"/>
                    </a:solidFill>
                  </a:rPr>
                  <a:t>: αριθμός </a:t>
                </a:r>
                <a:r>
                  <a:rPr lang="en-US" dirty="0">
                    <a:solidFill>
                      <a:srgbClr val="FFFF00"/>
                    </a:solidFill>
                  </a:rPr>
                  <a:t>Avogadro</a:t>
                </a:r>
                <a:r>
                  <a:rPr lang="el-GR" dirty="0">
                    <a:solidFill>
                      <a:srgbClr val="FFFF00"/>
                    </a:solidFill>
                  </a:rPr>
                  <a:t> (= 6,02 · 10</a:t>
                </a:r>
                <a:r>
                  <a:rPr lang="el-GR" baseline="30000" dirty="0">
                    <a:solidFill>
                      <a:srgbClr val="FFFF00"/>
                    </a:solidFill>
                  </a:rPr>
                  <a:t>23</a:t>
                </a:r>
                <a:r>
                  <a:rPr lang="el-GR" dirty="0">
                    <a:solidFill>
                      <a:srgbClr val="FFFF00"/>
                    </a:solidFill>
                  </a:rPr>
                  <a:t> σωματίδια/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2B632B89-799E-E616-49BB-6BC6BD484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  <a:blipFill>
                <a:blip r:embed="rId4"/>
                <a:stretch>
                  <a:fillRect t="-3429"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4</a:t>
                </a:r>
                <a:r>
                  <a:rPr lang="en-US" sz="1800" b="1" dirty="0"/>
                  <a:t>.</a:t>
                </a:r>
                <a:r>
                  <a:rPr lang="el-GR" sz="1800" b="1" dirty="0"/>
                  <a:t>1β</a:t>
                </a:r>
                <a:r>
                  <a:rPr lang="en-US" sz="1800" b="1" dirty="0"/>
                  <a:t> mol, N</a:t>
                </a:r>
                <a:r>
                  <a:rPr lang="en-US" sz="1800" b="1" baseline="-25000" dirty="0"/>
                  <a:t>A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Vm</a:t>
                </a:r>
                <a:endParaRPr lang="el-GR" sz="1800" b="1" dirty="0"/>
              </a:p>
              <a:p>
                <a:pPr marL="0" indent="0">
                  <a:buNone/>
                </a:pPr>
                <a:endParaRPr lang="en-US" sz="1100" b="1" dirty="0"/>
              </a:p>
              <a:p>
                <a:pPr marL="0" indent="0">
                  <a:buNone/>
                </a:pPr>
                <a:endParaRPr lang="en-US" sz="1400" b="1" dirty="0"/>
              </a:p>
              <a:p>
                <a:pPr indent="0" algn="just">
                  <a:lnSpc>
                    <a:spcPct val="115000"/>
                  </a:lnSpc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endParaRPr lang="en-US" sz="1800" b="1" dirty="0"/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dirty="0"/>
                  <a:t>9) 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Να υπολογίσετε τη μάζα του Ο</a:t>
                </a:r>
                <a:r>
                  <a:rPr lang="el-GR" sz="1800" baseline="-25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σε 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, η οποία περιέχει: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δ) ίδιο αριθμό ατόμων οξυγόνου (Ο) με 12,6 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g HNO</a:t>
                </a:r>
                <a:r>
                  <a:rPr lang="el-GR" sz="1800" baseline="-25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rgbClr val="0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δ) Κάθε μόριο Ο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περιέχει 2 άτομα οξυγόνου,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άρα τα συνολικά άτομα οξυγόνου Ν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θα είναι: 2Ν</a:t>
                </a:r>
                <a:r>
                  <a:rPr lang="el-GR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accent1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Κάθε μόριο ΗΝΟ</a:t>
                </a:r>
                <a:r>
                  <a:rPr lang="el-GR" sz="18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περιέχει 3 άτομα οξυγόνου,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άρα τα συνολικά άτομα οξυγόνου Ν</a:t>
                </a:r>
                <a:r>
                  <a:rPr lang="el-GR" sz="18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θα είναι: 3Ν</a:t>
                </a:r>
                <a:r>
                  <a:rPr lang="el-GR" sz="12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ΗΝΟ</a:t>
                </a:r>
                <a:r>
                  <a:rPr lang="el-GR" sz="12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rgbClr val="C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Ο</a:t>
                </a:r>
                <a:r>
                  <a:rPr lang="en-US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3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ΗΝΟ</a:t>
                </a:r>
                <a:r>
                  <a:rPr lang="en-US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2n</a:t>
                </a:r>
                <a:r>
                  <a:rPr lang="en-US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· N</a:t>
                </a:r>
                <a:r>
                  <a:rPr lang="en-US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3n</a:t>
                </a:r>
                <a:r>
                  <a:rPr lang="el-GR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ΗΝΟ</a:t>
                </a:r>
                <a:r>
                  <a:rPr lang="en-US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· N</a:t>
                </a:r>
                <a:r>
                  <a:rPr lang="en-US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𝜪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𝑴𝒓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𝜪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𝑯𝑵𝑶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𝑴𝒓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𝑯𝑵𝑶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endParaRPr lang="en-US" sz="1800" b="1" dirty="0">
                  <a:solidFill>
                    <a:srgbClr val="C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𝜪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)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n-US" sz="1800" dirty="0">
                  <a:solidFill>
                    <a:schemeClr val="accent1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2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 (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𝟏𝟔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· 32 g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2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𝟑𝟐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2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9,6 g.</a:t>
                </a:r>
                <a:endParaRPr lang="el-GR" sz="1800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el-GR" sz="18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400" t="-887" b="-2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339C06D2-DDEB-BB20-1571-53348FA5E886}"/>
                  </a:ext>
                </a:extLst>
              </p:cNvPr>
              <p:cNvSpPr/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</a:t>
                </a:r>
                <a:r>
                  <a:rPr lang="el-GR" dirty="0"/>
                  <a:t>και 	</a:t>
                </a:r>
                <a:r>
                  <a:rPr lang="el-GR" sz="24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b="1" dirty="0"/>
                  <a:t>n</a:t>
                </a:r>
                <a:r>
                  <a:rPr lang="el-GR" b="1" dirty="0"/>
                  <a:t>:</a:t>
                </a:r>
                <a:r>
                  <a:rPr lang="el-GR" dirty="0"/>
                  <a:t>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m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μάζα (σε </a:t>
                </a:r>
                <a:r>
                  <a:rPr lang="en-US" dirty="0">
                    <a:solidFill>
                      <a:srgbClr val="00B0F0"/>
                    </a:solidFill>
                  </a:rPr>
                  <a:t>g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r>
                  <a:rPr lang="el-GR" dirty="0"/>
                  <a:t>	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Mr</a:t>
                </a:r>
                <a:r>
                  <a:rPr lang="el-GR" b="1" dirty="0">
                    <a:solidFill>
                      <a:srgbClr val="FFFF00"/>
                    </a:solidFill>
                  </a:rPr>
                  <a:t>:</a:t>
                </a:r>
                <a:r>
                  <a:rPr lang="el-GR" dirty="0">
                    <a:solidFill>
                      <a:srgbClr val="FFFF00"/>
                    </a:solidFill>
                  </a:rPr>
                  <a:t> σχετική μοριακή μάζα (μονάδες </a:t>
                </a:r>
                <a:r>
                  <a:rPr lang="en-US" dirty="0">
                    <a:solidFill>
                      <a:srgbClr val="FFFF00"/>
                    </a:solidFill>
                  </a:rPr>
                  <a:t>g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mol),</a:t>
                </a: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V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όγκος σε </a:t>
                </a:r>
                <a:r>
                  <a:rPr lang="en-US" dirty="0">
                    <a:solidFill>
                      <a:srgbClr val="00B0F0"/>
                    </a:solidFill>
                  </a:rPr>
                  <a:t>STP</a:t>
                </a:r>
                <a:r>
                  <a:rPr lang="el-GR" dirty="0">
                    <a:solidFill>
                      <a:srgbClr val="00B0F0"/>
                    </a:solidFill>
                  </a:rPr>
                  <a:t> συνθήκες (σε </a:t>
                </a:r>
                <a:r>
                  <a:rPr lang="en-US" dirty="0">
                    <a:solidFill>
                      <a:srgbClr val="00B0F0"/>
                    </a:solidFill>
                  </a:rPr>
                  <a:t>L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</a:rPr>
                  <a:t>Vm</a:t>
                </a:r>
                <a:r>
                  <a:rPr lang="el-GR" dirty="0">
                    <a:solidFill>
                      <a:srgbClr val="FFFF00"/>
                    </a:solidFill>
                  </a:rPr>
                  <a:t>: γραμμομοριακός όγκος (22,4 </a:t>
                </a:r>
                <a:r>
                  <a:rPr lang="en-US" dirty="0">
                    <a:solidFill>
                      <a:srgbClr val="FFFF00"/>
                    </a:solidFill>
                  </a:rPr>
                  <a:t>L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</a:rPr>
                  <a:t>,</a:t>
                </a: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00B0F0"/>
                    </a:solidFill>
                  </a:rPr>
                  <a:t>N</a:t>
                </a:r>
                <a:r>
                  <a:rPr lang="el-GR" dirty="0">
                    <a:solidFill>
                      <a:srgbClr val="00B0F0"/>
                    </a:solidFill>
                  </a:rPr>
                  <a:t>: αριθμός σωματιδίων,</a:t>
                </a:r>
                <a:r>
                  <a:rPr lang="el-GR" dirty="0"/>
                  <a:t> 	</a:t>
                </a:r>
                <a:r>
                  <a:rPr lang="en-US" dirty="0"/>
                  <a:t>        </a:t>
                </a:r>
                <a:r>
                  <a:rPr lang="el-GR" b="1" dirty="0">
                    <a:solidFill>
                      <a:srgbClr val="FFFF00"/>
                    </a:solidFill>
                  </a:rPr>
                  <a:t>Ν</a:t>
                </a:r>
                <a:r>
                  <a:rPr lang="el-GR" b="1" baseline="-25000" dirty="0">
                    <a:solidFill>
                      <a:srgbClr val="FFFF00"/>
                    </a:solidFill>
                  </a:rPr>
                  <a:t>Α</a:t>
                </a:r>
                <a:r>
                  <a:rPr lang="el-GR" dirty="0">
                    <a:solidFill>
                      <a:srgbClr val="FFFF00"/>
                    </a:solidFill>
                  </a:rPr>
                  <a:t>: αριθμός </a:t>
                </a:r>
                <a:r>
                  <a:rPr lang="en-US" dirty="0">
                    <a:solidFill>
                      <a:srgbClr val="FFFF00"/>
                    </a:solidFill>
                  </a:rPr>
                  <a:t>Avogadro</a:t>
                </a:r>
                <a:r>
                  <a:rPr lang="el-GR" dirty="0">
                    <a:solidFill>
                      <a:srgbClr val="FFFF00"/>
                    </a:solidFill>
                  </a:rPr>
                  <a:t> (= 6,02 · 10</a:t>
                </a:r>
                <a:r>
                  <a:rPr lang="el-GR" baseline="30000" dirty="0">
                    <a:solidFill>
                      <a:srgbClr val="FFFF00"/>
                    </a:solidFill>
                  </a:rPr>
                  <a:t>23</a:t>
                </a:r>
                <a:r>
                  <a:rPr lang="el-GR" dirty="0">
                    <a:solidFill>
                      <a:srgbClr val="FFFF00"/>
                    </a:solidFill>
                  </a:rPr>
                  <a:t> σωματίδια/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339C06D2-DDEB-BB20-1571-53348FA5E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  <a:blipFill>
                <a:blip r:embed="rId4"/>
                <a:stretch>
                  <a:fillRect t="-3429"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4</a:t>
                </a:r>
                <a:r>
                  <a:rPr lang="en-US" sz="1800" b="1" dirty="0"/>
                  <a:t>.</a:t>
                </a:r>
                <a:r>
                  <a:rPr lang="el-GR" sz="1800" b="1" dirty="0"/>
                  <a:t>1β</a:t>
                </a:r>
                <a:r>
                  <a:rPr lang="en-US" sz="1800" b="1" dirty="0"/>
                  <a:t> mol, N</a:t>
                </a:r>
                <a:r>
                  <a:rPr lang="en-US" sz="1800" b="1" baseline="-25000" dirty="0"/>
                  <a:t>A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Vm</a:t>
                </a:r>
                <a:endParaRPr lang="el-GR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indent="0" algn="just">
                  <a:lnSpc>
                    <a:spcPct val="115000"/>
                  </a:lnSpc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endParaRPr lang="en-US" sz="1800" b="1" dirty="0"/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n-US" sz="1800" dirty="0"/>
                  <a:t>10) 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Να υπολογίσετε τον όγκο (σε 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L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μετρημένα σε 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STP 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συνθήκες) του αερίου Η</a:t>
                </a:r>
                <a:r>
                  <a:rPr lang="el-GR" sz="1800" baseline="-25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που περιέχει: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β) Τον ίδιο αριθμό ατόμων υδρογόνου (Η) με 6,4 </a:t>
                </a:r>
                <a:r>
                  <a:rPr lang="en-US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g CH</a:t>
                </a:r>
                <a:r>
                  <a:rPr lang="el-GR" sz="1800" baseline="-250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18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β) Κάθε μόριο 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18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περιέχει 2 άτομα υδρογόνου,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άρα τα συνολικά άτομα υδρογόνου Ν</a:t>
                </a:r>
                <a:r>
                  <a:rPr lang="el-GR" sz="18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θα είναι: 2Ν</a:t>
                </a:r>
                <a:r>
                  <a:rPr lang="el-GR" sz="11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11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l-GR" sz="1800" dirty="0">
                  <a:solidFill>
                    <a:srgbClr val="C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Κάθε μόριο 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CH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περιέχει 4 άτομα υδρογόνου, 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άρα τα συνολικά άτομα υδρογόνου Ν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θα είναι: 4Ν</a:t>
                </a:r>
                <a:r>
                  <a:rPr lang="en-US" sz="11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CH</a:t>
                </a:r>
                <a:r>
                  <a:rPr lang="el-GR" sz="11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.</a:t>
                </a:r>
                <a:endParaRPr lang="el-GR" sz="1800" dirty="0">
                  <a:solidFill>
                    <a:schemeClr val="accent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1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</a:t>
                </a:r>
                <a:r>
                  <a:rPr lang="en-US" sz="11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2N</a:t>
                </a:r>
                <a:r>
                  <a:rPr lang="en-US" sz="11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CH</a:t>
                </a:r>
                <a:r>
                  <a:rPr lang="en-US" sz="11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l-GR" sz="1800" b="1" dirty="0">
                  <a:solidFill>
                    <a:srgbClr val="C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1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</a:t>
                </a:r>
                <a:r>
                  <a:rPr lang="en-US" sz="11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2n</a:t>
                </a:r>
                <a:r>
                  <a:rPr lang="en-US" sz="11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CH</a:t>
                </a:r>
                <a:r>
                  <a:rPr lang="en-US" sz="11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l-GR" sz="1800" b="1" dirty="0">
                  <a:solidFill>
                    <a:schemeClr val="accent1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𝜢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𝑽𝒎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𝑪𝑯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Calibri" panose="020F0502020204030204" pitchFamily="34" charset="0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𝑴𝒓</m:t>
                        </m:r>
                      </m:den>
                    </m:f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l-GR" sz="1800" b="1" dirty="0">
                  <a:solidFill>
                    <a:srgbClr val="C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sz="11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</a:t>
                </a:r>
                <a:r>
                  <a:rPr lang="en-US" sz="1100" b="1" baseline="-25000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𝟔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)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Calibri" panose="020F0502020204030204" pitchFamily="34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𝑳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Calibri" panose="020F0502020204030204" pitchFamily="34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endParaRPr lang="el-GR" sz="1800" b="1" dirty="0">
                  <a:solidFill>
                    <a:schemeClr val="accent1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sz="11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Η</a:t>
                </a:r>
                <a:r>
                  <a:rPr lang="en-US" sz="1100" b="1" baseline="-25000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dirty="0">
                    <a:solidFill>
                      <a:srgbClr val="C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= 17,92 L.</a:t>
                </a:r>
                <a:endParaRPr lang="el-GR" sz="1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400" t="-887" r="-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7BE71424-2460-15D5-9FFC-8337F7AE4A92}"/>
                  </a:ext>
                </a:extLst>
              </p:cNvPr>
              <p:cNvSpPr/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</a:t>
                </a:r>
                <a:r>
                  <a:rPr lang="el-GR" dirty="0"/>
                  <a:t>και 	</a:t>
                </a:r>
                <a:r>
                  <a:rPr lang="el-GR" sz="24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b="1" dirty="0"/>
                  <a:t>n</a:t>
                </a:r>
                <a:r>
                  <a:rPr lang="el-GR" b="1" dirty="0"/>
                  <a:t>:</a:t>
                </a:r>
                <a:r>
                  <a:rPr lang="el-GR" dirty="0"/>
                  <a:t>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m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μάζα (σε </a:t>
                </a:r>
                <a:r>
                  <a:rPr lang="en-US" dirty="0">
                    <a:solidFill>
                      <a:srgbClr val="00B0F0"/>
                    </a:solidFill>
                  </a:rPr>
                  <a:t>g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r>
                  <a:rPr lang="el-GR" dirty="0"/>
                  <a:t>	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Mr</a:t>
                </a:r>
                <a:r>
                  <a:rPr lang="el-GR" b="1" dirty="0">
                    <a:solidFill>
                      <a:srgbClr val="FFFF00"/>
                    </a:solidFill>
                  </a:rPr>
                  <a:t>:</a:t>
                </a:r>
                <a:r>
                  <a:rPr lang="el-GR" dirty="0">
                    <a:solidFill>
                      <a:srgbClr val="FFFF00"/>
                    </a:solidFill>
                  </a:rPr>
                  <a:t> σχετική μοριακή μάζα (μονάδες </a:t>
                </a:r>
                <a:r>
                  <a:rPr lang="en-US" dirty="0">
                    <a:solidFill>
                      <a:srgbClr val="FFFF00"/>
                    </a:solidFill>
                  </a:rPr>
                  <a:t>g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mol),</a:t>
                </a: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V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όγκος σε </a:t>
                </a:r>
                <a:r>
                  <a:rPr lang="en-US" dirty="0">
                    <a:solidFill>
                      <a:srgbClr val="00B0F0"/>
                    </a:solidFill>
                  </a:rPr>
                  <a:t>STP</a:t>
                </a:r>
                <a:r>
                  <a:rPr lang="el-GR" dirty="0">
                    <a:solidFill>
                      <a:srgbClr val="00B0F0"/>
                    </a:solidFill>
                  </a:rPr>
                  <a:t> συνθήκες (σε </a:t>
                </a:r>
                <a:r>
                  <a:rPr lang="en-US" dirty="0">
                    <a:solidFill>
                      <a:srgbClr val="00B0F0"/>
                    </a:solidFill>
                  </a:rPr>
                  <a:t>L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</a:rPr>
                  <a:t>Vm</a:t>
                </a:r>
                <a:r>
                  <a:rPr lang="el-GR" dirty="0">
                    <a:solidFill>
                      <a:srgbClr val="FFFF00"/>
                    </a:solidFill>
                  </a:rPr>
                  <a:t>: γραμμομοριακός όγκος (22,4 </a:t>
                </a:r>
                <a:r>
                  <a:rPr lang="en-US" dirty="0">
                    <a:solidFill>
                      <a:srgbClr val="FFFF00"/>
                    </a:solidFill>
                  </a:rPr>
                  <a:t>L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</a:rPr>
                  <a:t>,</a:t>
                </a: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00B0F0"/>
                    </a:solidFill>
                  </a:rPr>
                  <a:t>N</a:t>
                </a:r>
                <a:r>
                  <a:rPr lang="el-GR" dirty="0">
                    <a:solidFill>
                      <a:srgbClr val="00B0F0"/>
                    </a:solidFill>
                  </a:rPr>
                  <a:t>: αριθμός σωματιδίων,</a:t>
                </a:r>
                <a:r>
                  <a:rPr lang="el-GR" dirty="0"/>
                  <a:t> 	</a:t>
                </a:r>
                <a:r>
                  <a:rPr lang="en-US" dirty="0"/>
                  <a:t>        </a:t>
                </a:r>
                <a:r>
                  <a:rPr lang="el-GR" b="1" dirty="0">
                    <a:solidFill>
                      <a:srgbClr val="FFFF00"/>
                    </a:solidFill>
                  </a:rPr>
                  <a:t>Ν</a:t>
                </a:r>
                <a:r>
                  <a:rPr lang="el-GR" b="1" baseline="-25000" dirty="0">
                    <a:solidFill>
                      <a:srgbClr val="FFFF00"/>
                    </a:solidFill>
                  </a:rPr>
                  <a:t>Α</a:t>
                </a:r>
                <a:r>
                  <a:rPr lang="el-GR" dirty="0">
                    <a:solidFill>
                      <a:srgbClr val="FFFF00"/>
                    </a:solidFill>
                  </a:rPr>
                  <a:t>: αριθμός </a:t>
                </a:r>
                <a:r>
                  <a:rPr lang="en-US" dirty="0">
                    <a:solidFill>
                      <a:srgbClr val="FFFF00"/>
                    </a:solidFill>
                  </a:rPr>
                  <a:t>Avogadro</a:t>
                </a:r>
                <a:r>
                  <a:rPr lang="el-GR" dirty="0">
                    <a:solidFill>
                      <a:srgbClr val="FFFF00"/>
                    </a:solidFill>
                  </a:rPr>
                  <a:t> (= 6,02 · 10</a:t>
                </a:r>
                <a:r>
                  <a:rPr lang="el-GR" baseline="30000" dirty="0">
                    <a:solidFill>
                      <a:srgbClr val="FFFF00"/>
                    </a:solidFill>
                  </a:rPr>
                  <a:t>23</a:t>
                </a:r>
                <a:r>
                  <a:rPr lang="el-GR" dirty="0">
                    <a:solidFill>
                      <a:srgbClr val="FFFF00"/>
                    </a:solidFill>
                  </a:rPr>
                  <a:t> σωματίδια/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7BE71424-2460-15D5-9FFC-8337F7AE4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  <a:blipFill>
                <a:blip r:embed="rId4"/>
                <a:stretch>
                  <a:fillRect t="-3429"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2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67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4</a:t>
                </a:r>
                <a:r>
                  <a:rPr lang="en-US" sz="1800" b="1" dirty="0"/>
                  <a:t>.</a:t>
                </a:r>
                <a:r>
                  <a:rPr lang="el-GR" sz="1800" b="1" dirty="0"/>
                  <a:t>1β</a:t>
                </a:r>
                <a:r>
                  <a:rPr lang="en-US" sz="1800" b="1" dirty="0"/>
                  <a:t> mol, N</a:t>
                </a:r>
                <a:r>
                  <a:rPr lang="en-US" sz="1800" b="1" baseline="-25000" dirty="0"/>
                  <a:t>A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Vm</a:t>
                </a:r>
                <a:endParaRPr lang="el-GR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indent="0" algn="just">
                  <a:lnSpc>
                    <a:spcPct val="115000"/>
                  </a:lnSpc>
                  <a:spcAft>
                    <a:spcPts val="600"/>
                  </a:spcAft>
                  <a:buNone/>
                  <a:tabLst>
                    <a:tab pos="180340" algn="l"/>
                  </a:tabLst>
                </a:pPr>
                <a:endParaRPr lang="en-US" sz="1800" b="1" dirty="0"/>
              </a:p>
              <a:p>
                <a:pPr marL="0" lvl="0" indent="0">
                  <a:buNone/>
                </a:pPr>
                <a:r>
                  <a:rPr lang="en-US" sz="1800" dirty="0"/>
                  <a:t>11) </a:t>
                </a:r>
                <a:r>
                  <a:rPr lang="el-GR" sz="1800" dirty="0"/>
                  <a:t>Να υπολογίσετε την πυκνότητα των παρακάτω αερίων σε </a:t>
                </a:r>
                <a:r>
                  <a:rPr lang="en-US" sz="1800" dirty="0"/>
                  <a:t>STP </a:t>
                </a:r>
                <a:r>
                  <a:rPr lang="el-GR" sz="1800" dirty="0"/>
                  <a:t>συνθήκες.</a:t>
                </a:r>
                <a:r>
                  <a:rPr lang="en-US" sz="1800" dirty="0"/>
                  <a:t> </a:t>
                </a:r>
                <a:r>
                  <a:rPr lang="el-GR" sz="1800" dirty="0"/>
                  <a:t>α) </a:t>
                </a:r>
                <a:r>
                  <a:rPr lang="en-US" sz="1800" dirty="0"/>
                  <a:t>C</a:t>
                </a:r>
                <a:r>
                  <a:rPr lang="el-GR" sz="1800" baseline="-25000" dirty="0"/>
                  <a:t>4</a:t>
                </a:r>
                <a:r>
                  <a:rPr lang="en-US" sz="1800" dirty="0"/>
                  <a:t>H</a:t>
                </a:r>
                <a:r>
                  <a:rPr lang="el-GR" sz="1800" baseline="-25000" dirty="0"/>
                  <a:t>8</a:t>
                </a:r>
                <a:endParaRPr lang="el-GR" sz="1800" dirty="0">
                  <a:solidFill>
                    <a:srgbClr val="000000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α) 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	</a:t>
                </a:r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C00000"/>
                    </a:solidFill>
                  </a:rPr>
                  <a:t>Για 1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mol C</a:t>
                </a:r>
                <a:r>
                  <a:rPr lang="el-GR" sz="1800" b="1" baseline="-25000" dirty="0">
                    <a:solidFill>
                      <a:srgbClr val="C00000"/>
                    </a:solidFill>
                  </a:rPr>
                  <a:t>4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H</a:t>
                </a:r>
                <a:r>
                  <a:rPr lang="el-GR" sz="1800" b="1" baseline="-25000" dirty="0">
                    <a:solidFill>
                      <a:srgbClr val="C00000"/>
                    </a:solidFill>
                  </a:rPr>
                  <a:t>8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­: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1800" b="1" dirty="0" err="1">
                    <a:solidFill>
                      <a:srgbClr val="C00000"/>
                    </a:solidFill>
                  </a:rPr>
                  <a:t>Mr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και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V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1800" b="1" dirty="0" err="1">
                    <a:solidFill>
                      <a:srgbClr val="C00000"/>
                    </a:solidFill>
                  </a:rPr>
                  <a:t>Vm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, άρα:</a:t>
                </a:r>
                <a:endParaRPr lang="el-GR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𝜧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𝑽𝒎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C00000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num>
                      <m:den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</a:t>
                </a: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rgbClr val="C00000"/>
                    </a:solidFill>
                  </a:rPr>
                  <a:t>ρ = 2,5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</a:t>
                </a:r>
                <a:endParaRPr lang="el-GR" sz="1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67999" cy="6870369"/>
              </a:xfrm>
              <a:blipFill>
                <a:blip r:embed="rId2"/>
                <a:stretch>
                  <a:fillRect l="-401" t="-8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5E27BD96-9EEA-3B5D-935A-C54AEA80BA28}"/>
                  </a:ext>
                </a:extLst>
              </p:cNvPr>
              <p:cNvSpPr/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001">
                <a:schemeClr val="dk2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Calibri" panose="020F0502020204030204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	</a:t>
                </a:r>
                <a:r>
                  <a:rPr lang="en-US" dirty="0"/>
                  <a:t> </a:t>
                </a:r>
                <a:r>
                  <a:rPr lang="el-GR" dirty="0"/>
                  <a:t>και 	</a:t>
                </a:r>
                <a:r>
                  <a:rPr lang="el-GR" sz="2400" b="1" dirty="0"/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b="1" dirty="0"/>
                  <a:t>n</a:t>
                </a:r>
                <a:r>
                  <a:rPr lang="el-GR" b="1" dirty="0"/>
                  <a:t>:</a:t>
                </a:r>
                <a:r>
                  <a:rPr lang="el-GR" dirty="0"/>
                  <a:t> αριθμός </a:t>
                </a:r>
                <a:r>
                  <a:rPr lang="en-US" dirty="0"/>
                  <a:t>mol</a:t>
                </a:r>
                <a:r>
                  <a:rPr lang="el-GR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m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μάζα (σε </a:t>
                </a:r>
                <a:r>
                  <a:rPr lang="en-US" dirty="0">
                    <a:solidFill>
                      <a:srgbClr val="00B0F0"/>
                    </a:solidFill>
                  </a:rPr>
                  <a:t>g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r>
                  <a:rPr lang="el-GR" dirty="0"/>
                  <a:t>	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Mr</a:t>
                </a:r>
                <a:r>
                  <a:rPr lang="el-GR" b="1" dirty="0">
                    <a:solidFill>
                      <a:srgbClr val="FFFF00"/>
                    </a:solidFill>
                  </a:rPr>
                  <a:t>:</a:t>
                </a:r>
                <a:r>
                  <a:rPr lang="el-GR" dirty="0">
                    <a:solidFill>
                      <a:srgbClr val="FFFF00"/>
                    </a:solidFill>
                  </a:rPr>
                  <a:t> σχετική μοριακή μάζα (μονάδες </a:t>
                </a:r>
                <a:r>
                  <a:rPr lang="en-US" dirty="0">
                    <a:solidFill>
                      <a:srgbClr val="FFFF00"/>
                    </a:solidFill>
                  </a:rPr>
                  <a:t>g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mol),</a:t>
                </a:r>
                <a:r>
                  <a:rPr lang="en-US" dirty="0"/>
                  <a:t>	</a:t>
                </a:r>
                <a:r>
                  <a:rPr lang="en-US" b="1" dirty="0">
                    <a:solidFill>
                      <a:srgbClr val="00B0F0"/>
                    </a:solidFill>
                  </a:rPr>
                  <a:t>V</a:t>
                </a:r>
                <a:r>
                  <a:rPr lang="el-GR" b="1" dirty="0">
                    <a:solidFill>
                      <a:srgbClr val="00B0F0"/>
                    </a:solidFill>
                  </a:rPr>
                  <a:t>: </a:t>
                </a:r>
                <a:r>
                  <a:rPr lang="el-GR" dirty="0">
                    <a:solidFill>
                      <a:srgbClr val="00B0F0"/>
                    </a:solidFill>
                  </a:rPr>
                  <a:t>όγκος σε </a:t>
                </a:r>
                <a:r>
                  <a:rPr lang="en-US" dirty="0">
                    <a:solidFill>
                      <a:srgbClr val="00B0F0"/>
                    </a:solidFill>
                  </a:rPr>
                  <a:t>STP</a:t>
                </a:r>
                <a:r>
                  <a:rPr lang="el-GR" dirty="0">
                    <a:solidFill>
                      <a:srgbClr val="00B0F0"/>
                    </a:solidFill>
                  </a:rPr>
                  <a:t> συνθήκες (σε </a:t>
                </a:r>
                <a:r>
                  <a:rPr lang="en-US" dirty="0">
                    <a:solidFill>
                      <a:srgbClr val="00B0F0"/>
                    </a:solidFill>
                  </a:rPr>
                  <a:t>L</a:t>
                </a:r>
                <a:r>
                  <a:rPr lang="el-GR" dirty="0">
                    <a:solidFill>
                      <a:srgbClr val="00B0F0"/>
                    </a:solidFill>
                  </a:rPr>
                  <a:t>), 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</a:rPr>
                  <a:t>Vm</a:t>
                </a:r>
                <a:r>
                  <a:rPr lang="el-GR" dirty="0">
                    <a:solidFill>
                      <a:srgbClr val="FFFF00"/>
                    </a:solidFill>
                  </a:rPr>
                  <a:t>: γραμμομοριακός όγκος (22,4 </a:t>
                </a:r>
                <a:r>
                  <a:rPr lang="en-US" dirty="0">
                    <a:solidFill>
                      <a:srgbClr val="FFFF00"/>
                    </a:solidFill>
                  </a:rPr>
                  <a:t>L</a:t>
                </a:r>
                <a:r>
                  <a:rPr lang="el-GR" dirty="0">
                    <a:solidFill>
                      <a:srgbClr val="FFFF00"/>
                    </a:solidFill>
                  </a:rPr>
                  <a:t>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</a:rPr>
                  <a:t>,</a:t>
                </a:r>
                <a:r>
                  <a:rPr lang="en-US" dirty="0"/>
                  <a:t>    </a:t>
                </a:r>
                <a:r>
                  <a:rPr lang="en-US" b="1" dirty="0">
                    <a:solidFill>
                      <a:srgbClr val="00B0F0"/>
                    </a:solidFill>
                  </a:rPr>
                  <a:t>N</a:t>
                </a:r>
                <a:r>
                  <a:rPr lang="el-GR" dirty="0">
                    <a:solidFill>
                      <a:srgbClr val="00B0F0"/>
                    </a:solidFill>
                  </a:rPr>
                  <a:t>: αριθμός σωματιδίων,</a:t>
                </a:r>
                <a:r>
                  <a:rPr lang="el-GR" dirty="0"/>
                  <a:t> 	</a:t>
                </a:r>
                <a:r>
                  <a:rPr lang="en-US" dirty="0"/>
                  <a:t>        </a:t>
                </a:r>
                <a:r>
                  <a:rPr lang="el-GR" b="1" dirty="0">
                    <a:solidFill>
                      <a:srgbClr val="FFFF00"/>
                    </a:solidFill>
                  </a:rPr>
                  <a:t>Ν</a:t>
                </a:r>
                <a:r>
                  <a:rPr lang="el-GR" b="1" baseline="-25000" dirty="0">
                    <a:solidFill>
                      <a:srgbClr val="FFFF00"/>
                    </a:solidFill>
                  </a:rPr>
                  <a:t>Α</a:t>
                </a:r>
                <a:r>
                  <a:rPr lang="el-GR" dirty="0">
                    <a:solidFill>
                      <a:srgbClr val="FFFF00"/>
                    </a:solidFill>
                  </a:rPr>
                  <a:t>: αριθμός </a:t>
                </a:r>
                <a:r>
                  <a:rPr lang="en-US" dirty="0">
                    <a:solidFill>
                      <a:srgbClr val="FFFF00"/>
                    </a:solidFill>
                  </a:rPr>
                  <a:t>Avogadro</a:t>
                </a:r>
                <a:r>
                  <a:rPr lang="el-GR" dirty="0">
                    <a:solidFill>
                      <a:srgbClr val="FFFF00"/>
                    </a:solidFill>
                  </a:rPr>
                  <a:t> (= 6,02 · 10</a:t>
                </a:r>
                <a:r>
                  <a:rPr lang="el-GR" baseline="30000" dirty="0">
                    <a:solidFill>
                      <a:srgbClr val="FFFF00"/>
                    </a:solidFill>
                  </a:rPr>
                  <a:t>23</a:t>
                </a:r>
                <a:r>
                  <a:rPr lang="el-GR" dirty="0">
                    <a:solidFill>
                      <a:srgbClr val="FFFF00"/>
                    </a:solidFill>
                  </a:rPr>
                  <a:t> σωματίδια/</a:t>
                </a:r>
                <a:r>
                  <a:rPr lang="en-US" dirty="0">
                    <a:solidFill>
                      <a:srgbClr val="FFFF00"/>
                    </a:solidFill>
                  </a:rPr>
                  <a:t>mol</a:t>
                </a:r>
                <a:r>
                  <a:rPr lang="el-GR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5E27BD96-9EEA-3B5D-935A-C54AEA80B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562"/>
                <a:ext cx="12168000" cy="1055613"/>
              </a:xfrm>
              <a:prstGeom prst="roundRect">
                <a:avLst/>
              </a:prstGeom>
              <a:blipFill>
                <a:blip r:embed="rId4"/>
                <a:stretch>
                  <a:fillRect t="-3429"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5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4</a:t>
            </a:r>
            <a:r>
              <a:rPr lang="en-US" sz="2400" b="1" dirty="0"/>
              <a:t>.</a:t>
            </a:r>
            <a:r>
              <a:rPr lang="el-GR" sz="2400" b="1" dirty="0"/>
              <a:t>1β</a:t>
            </a:r>
            <a:r>
              <a:rPr lang="en-US" sz="2400" b="1" dirty="0"/>
              <a:t> mol, N</a:t>
            </a:r>
            <a:r>
              <a:rPr lang="en-US" sz="2400" b="1" baseline="-25000" dirty="0"/>
              <a:t>A</a:t>
            </a:r>
            <a:r>
              <a:rPr lang="en-US" sz="2400" b="1" dirty="0"/>
              <a:t>, </a:t>
            </a:r>
            <a:r>
              <a:rPr lang="en-US" sz="2400" b="1" dirty="0" err="1"/>
              <a:t>Vm</a:t>
            </a:r>
            <a:endParaRPr lang="el-GR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4</a:t>
            </a:r>
            <a:r>
              <a:rPr lang="el-GR" sz="2400" dirty="0"/>
              <a:t>.</a:t>
            </a:r>
            <a:r>
              <a:rPr lang="en-US" sz="2400" dirty="0"/>
              <a:t>1</a:t>
            </a:r>
            <a:r>
              <a:rPr lang="el-GR" sz="2400" dirty="0"/>
              <a:t>:	Σελίδες </a:t>
            </a:r>
            <a:r>
              <a:rPr lang="en-US" sz="2400" dirty="0"/>
              <a:t>1</a:t>
            </a:r>
            <a:r>
              <a:rPr lang="el-GR" sz="2400" dirty="0"/>
              <a:t>30</a:t>
            </a:r>
            <a:r>
              <a:rPr lang="en-US" sz="2400" dirty="0"/>
              <a:t> - 1</a:t>
            </a:r>
            <a:r>
              <a:rPr lang="el-GR" sz="2400" dirty="0"/>
              <a:t>36.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160:	Ασκήσεις: </a:t>
            </a:r>
            <a:r>
              <a:rPr lang="el-GR" sz="2400" b="1" dirty="0">
                <a:solidFill>
                  <a:schemeClr val="accent1"/>
                </a:solidFill>
              </a:rPr>
              <a:t>16,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l-GR" sz="2400" b="1" dirty="0">
                <a:solidFill>
                  <a:schemeClr val="accent1"/>
                </a:solidFill>
              </a:rPr>
              <a:t>7,</a:t>
            </a:r>
            <a:r>
              <a:rPr lang="en-US" sz="2400" b="1" dirty="0">
                <a:solidFill>
                  <a:schemeClr val="accent1"/>
                </a:solidFill>
              </a:rPr>
              <a:t> 1</a:t>
            </a:r>
            <a:r>
              <a:rPr lang="el-GR" sz="2400" b="1" dirty="0">
                <a:solidFill>
                  <a:schemeClr val="accent1"/>
                </a:solidFill>
              </a:rPr>
              <a:t>8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  <a:r>
              <a:rPr lang="el-GR" sz="2400" b="1" dirty="0">
                <a:solidFill>
                  <a:schemeClr val="accent1"/>
                </a:solidFill>
              </a:rPr>
              <a:t>21, 23, 25, 			      27, 29, 33, 34, 36, 37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4</a:t>
            </a:r>
            <a:r>
              <a:rPr lang="el-GR" sz="2400"/>
              <a:t>1-42:</a:t>
            </a:r>
            <a:r>
              <a:rPr lang="el-GR" sz="2400" dirty="0"/>
              <a:t>	Ασκήσεις: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n-US" sz="2400" dirty="0"/>
              <a:t>i, ii, iv, vi</a:t>
            </a:r>
            <a:r>
              <a:rPr lang="en-US" sz="2400" b="1" dirty="0">
                <a:solidFill>
                  <a:schemeClr val="accent1"/>
                </a:solidFill>
              </a:rPr>
              <a:t> 2</a:t>
            </a:r>
            <a:r>
              <a:rPr lang="en-US" sz="2400" dirty="0"/>
              <a:t>i, ii, iv, vi</a:t>
            </a:r>
            <a:r>
              <a:rPr lang="en-US" sz="2400" b="1" dirty="0">
                <a:solidFill>
                  <a:schemeClr val="accent1"/>
                </a:solidFill>
              </a:rPr>
              <a:t>, 3, 4, 5, 6, 7, 8, 9, 10, 11</a:t>
            </a:r>
            <a:r>
              <a:rPr lang="el-GR" sz="2400" b="1" dirty="0">
                <a:solidFill>
                  <a:schemeClr val="accent1"/>
                </a:solidFill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1442</Words>
  <Application>Microsoft Office PowerPoint</Application>
  <PresentationFormat>Ευρεία οθόνη</PresentationFormat>
  <Paragraphs>117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17</cp:revision>
  <dcterms:created xsi:type="dcterms:W3CDTF">2023-10-17T13:03:00Z</dcterms:created>
  <dcterms:modified xsi:type="dcterms:W3CDTF">2024-09-23T21:45:59Z</dcterms:modified>
</cp:coreProperties>
</file>