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19" r:id="rId3"/>
    <p:sldId id="420" r:id="rId4"/>
    <p:sldId id="421" r:id="rId5"/>
    <p:sldId id="422" r:id="rId6"/>
    <p:sldId id="423" r:id="rId7"/>
    <p:sldId id="424" r:id="rId8"/>
    <p:sldId id="406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76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46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163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7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4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65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24/9/2024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99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24/9/2024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319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24/9/2024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466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575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90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42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12187268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/>
              <a:t>1</a:t>
            </a:r>
            <a:r>
              <a:rPr lang="en-US" sz="1800" b="1" dirty="0"/>
              <a:t>.</a:t>
            </a:r>
            <a:r>
              <a:rPr lang="el-GR" sz="1800" b="1" dirty="0"/>
              <a:t>5α</a:t>
            </a:r>
            <a:r>
              <a:rPr lang="en-US" sz="1800" b="1" dirty="0"/>
              <a:t> </a:t>
            </a:r>
            <a:r>
              <a:rPr lang="el-GR" sz="1800" b="1" dirty="0"/>
              <a:t>Περιεκτικότητες διαλυμάτων</a:t>
            </a: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3060965" y="426956"/>
            <a:ext cx="6338418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white"/>
                </a:solidFill>
                <a:latin typeface="Calibri" panose="020F0502020204030204"/>
              </a:rPr>
              <a:t>Μίγματα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39694C-14D0-E61E-9548-35C1C6C9DB8E}"/>
              </a:ext>
            </a:extLst>
          </p:cNvPr>
          <p:cNvSpPr/>
          <p:nvPr/>
        </p:nvSpPr>
        <p:spPr>
          <a:xfrm>
            <a:off x="807924" y="2917825"/>
            <a:ext cx="10844501" cy="12778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u="sng" dirty="0">
                <a:solidFill>
                  <a:schemeClr val="bg1"/>
                </a:solidFill>
                <a:latin typeface="Calibri" panose="020F0502020204030204"/>
              </a:rPr>
              <a:t>Διαλύματα: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white"/>
                </a:solidFill>
                <a:latin typeface="Calibri" panose="020F0502020204030204"/>
              </a:rPr>
              <a:t>Ομογενές υγρό μίγμα.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</a:rPr>
              <a:t>Το συστατικό που βρίσκεται σε μεγαλύτερη ποσότητα ονομάζεται ΔΙΑΛΥΤΗΣ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και οι υπόλοιπες ενώσεις ΔΙΑΛΥΜΕΝΕΣ ΟΥΣΙΕΣ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7B89E04-F960-E254-0B7F-FF0A06D512D8}"/>
              </a:ext>
            </a:extLst>
          </p:cNvPr>
          <p:cNvSpPr/>
          <p:nvPr/>
        </p:nvSpPr>
        <p:spPr>
          <a:xfrm>
            <a:off x="918657" y="1229124"/>
            <a:ext cx="4438481" cy="3651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white"/>
                </a:solidFill>
                <a:latin typeface="Calibri" panose="020F0502020204030204"/>
              </a:rPr>
              <a:t>Ομογενή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9F9747C7-24CF-4D7E-8D99-CB22FB3595FA}"/>
              </a:ext>
            </a:extLst>
          </p:cNvPr>
          <p:cNvSpPr/>
          <p:nvPr/>
        </p:nvSpPr>
        <p:spPr>
          <a:xfrm>
            <a:off x="7090521" y="1226114"/>
            <a:ext cx="4438481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white"/>
                </a:solidFill>
                <a:latin typeface="Calibri" panose="020F0502020204030204"/>
              </a:rPr>
              <a:t>ετερογενή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500FDDD1-9F33-A3B7-49A5-E306A4BD3841}"/>
              </a:ext>
            </a:extLst>
          </p:cNvPr>
          <p:cNvSpPr/>
          <p:nvPr/>
        </p:nvSpPr>
        <p:spPr>
          <a:xfrm>
            <a:off x="918657" y="1669225"/>
            <a:ext cx="4438481" cy="8216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white"/>
                </a:solidFill>
                <a:latin typeface="Calibri" panose="020F0502020204030204"/>
              </a:rPr>
              <a:t>Ίδια σύσταση σε όλη την έκταση τους, π.χ. αλατόνερο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1D7134DC-7E22-E54A-0911-592EC77AABD3}"/>
              </a:ext>
            </a:extLst>
          </p:cNvPr>
          <p:cNvSpPr/>
          <p:nvPr/>
        </p:nvSpPr>
        <p:spPr>
          <a:xfrm>
            <a:off x="7090521" y="1666215"/>
            <a:ext cx="4438481" cy="82164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white"/>
                </a:solidFill>
                <a:latin typeface="Calibri" panose="020F0502020204030204"/>
              </a:rPr>
              <a:t>Διαφορετική σύσταση σε όλη την έκταση τους π.χ. λάδι - νερό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A5989820-4C37-1DFD-9A2F-DBF5C3EB5870}"/>
              </a:ext>
            </a:extLst>
          </p:cNvPr>
          <p:cNvSpPr/>
          <p:nvPr/>
        </p:nvSpPr>
        <p:spPr>
          <a:xfrm>
            <a:off x="807924" y="4689808"/>
            <a:ext cx="10844501" cy="12778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white"/>
                </a:solidFill>
                <a:latin typeface="Calibri" panose="020F0502020204030204"/>
              </a:rPr>
              <a:t>Περιεκτικότητα: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white"/>
                </a:solidFill>
                <a:latin typeface="Calibri" panose="020F0502020204030204"/>
              </a:rPr>
              <a:t>Εκφράζει την ποσότητα της διαλυμένης ουσίας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Calibri" panose="020F0502020204030204"/>
              </a:rPr>
              <a:t>σε συσχέτιση με την ποσότητα του διαλύτη. Δηλαδή εκφράζει το πόσο πυκνό ή αραιό είναι ένα διάλυμα.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23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2369"/>
            <a:ext cx="12191999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/>
              <a:t>1</a:t>
            </a:r>
            <a:r>
              <a:rPr lang="en-US" sz="1800" b="1" dirty="0"/>
              <a:t>.</a:t>
            </a:r>
            <a:r>
              <a:rPr lang="el-GR" sz="1800" b="1" dirty="0"/>
              <a:t>5α</a:t>
            </a:r>
            <a:r>
              <a:rPr lang="en-US" sz="1800" b="1" dirty="0"/>
              <a:t> </a:t>
            </a:r>
            <a:r>
              <a:rPr lang="el-GR" sz="1800" b="1" dirty="0"/>
              <a:t>Περιεκτικότητες διαλυμάτων</a:t>
            </a: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2471352" y="778357"/>
            <a:ext cx="7673546" cy="3989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2000" b="1" kern="12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1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l-GR" sz="2000" b="1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διαλυμένης ουσίας περιέχονται σε </a:t>
            </a:r>
            <a:r>
              <a:rPr lang="el-GR" sz="20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l-GR" sz="2000" b="1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l-GR" sz="2000" b="1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διαλύματος.</a:t>
            </a:r>
            <a:endParaRPr lang="el-GR" sz="2000" b="1" kern="1200" dirty="0">
              <a:solidFill>
                <a:schemeClr val="bg1"/>
              </a:solidFill>
              <a:effectLst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7B89E04-F960-E254-0B7F-FF0A06D512D8}"/>
              </a:ext>
            </a:extLst>
          </p:cNvPr>
          <p:cNvSpPr/>
          <p:nvPr/>
        </p:nvSpPr>
        <p:spPr>
          <a:xfrm>
            <a:off x="4281778" y="385224"/>
            <a:ext cx="3175889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l-GR" sz="2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l-GR" sz="2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l-GR" sz="2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C9218E42-5A61-7853-E5DB-C12393248BD7}"/>
              </a:ext>
            </a:extLst>
          </p:cNvPr>
          <p:cNvSpPr/>
          <p:nvPr/>
        </p:nvSpPr>
        <p:spPr>
          <a:xfrm>
            <a:off x="2493508" y="2539278"/>
            <a:ext cx="7673546" cy="3989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2000" b="1" kern="12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1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l-GR" sz="2000" b="1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διαλυμένης ουσίας περιέχονται σε </a:t>
            </a:r>
            <a:r>
              <a:rPr lang="el-GR" sz="20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l-GR" sz="2000" b="1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l-GR" sz="2000" b="1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διαλύματος.</a:t>
            </a:r>
            <a:endParaRPr lang="el-GR" sz="2000" b="1" kern="1200" dirty="0">
              <a:solidFill>
                <a:schemeClr val="bg1"/>
              </a:solidFill>
              <a:effectLst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581F0826-78A1-85CE-AAB9-60C14A5A4499}"/>
              </a:ext>
            </a:extLst>
          </p:cNvPr>
          <p:cNvSpPr/>
          <p:nvPr/>
        </p:nvSpPr>
        <p:spPr>
          <a:xfrm>
            <a:off x="4303934" y="2146145"/>
            <a:ext cx="3175889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l-GR" sz="2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l-GR" sz="2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l-GR" sz="2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3395B902-6BE3-F6E5-A631-BA4675E05680}"/>
              </a:ext>
            </a:extLst>
          </p:cNvPr>
          <p:cNvSpPr/>
          <p:nvPr/>
        </p:nvSpPr>
        <p:spPr>
          <a:xfrm>
            <a:off x="2471352" y="4338415"/>
            <a:ext cx="7673546" cy="3989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2000" b="1" kern="12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1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l-GR" sz="2000" b="1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διαλυμένης ουσίας περιέχονται σε </a:t>
            </a:r>
            <a:r>
              <a:rPr lang="el-GR" sz="20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l-GR" sz="2000" b="1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l-GR" sz="2000" b="1" kern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διαλύματος.</a:t>
            </a:r>
            <a:endParaRPr lang="el-GR" sz="2000" b="1" kern="1200" dirty="0">
              <a:solidFill>
                <a:schemeClr val="bg1"/>
              </a:solidFill>
              <a:effectLst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B2BFBC9E-84BF-8BF9-B171-3C6A4D212079}"/>
              </a:ext>
            </a:extLst>
          </p:cNvPr>
          <p:cNvSpPr/>
          <p:nvPr/>
        </p:nvSpPr>
        <p:spPr>
          <a:xfrm>
            <a:off x="4281778" y="3945282"/>
            <a:ext cx="3175889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l-GR" sz="2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l-GR" sz="2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l-GR" sz="2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Ορθογώνιο: Στρογγύλεμα γωνιών 26">
                <a:extLst>
                  <a:ext uri="{FF2B5EF4-FFF2-40B4-BE49-F238E27FC236}">
                    <a16:creationId xmlns:a16="http://schemas.microsoft.com/office/drawing/2014/main" id="{0AE353D9-3454-B9EF-6F05-99FC52B72B49}"/>
                  </a:ext>
                </a:extLst>
              </p:cNvPr>
              <p:cNvSpPr/>
              <p:nvPr/>
            </p:nvSpPr>
            <p:spPr>
              <a:xfrm>
                <a:off x="4097102" y="1215294"/>
                <a:ext cx="3628224" cy="6585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3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</m:t>
                            </m:r>
                            <m:r>
                              <a:rPr lang="el-GR" sz="24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7" name="Ορθογώνιο: Στρογγύλεμα γωνιών 26">
                <a:extLst>
                  <a:ext uri="{FF2B5EF4-FFF2-40B4-BE49-F238E27FC236}">
                    <a16:creationId xmlns:a16="http://schemas.microsoft.com/office/drawing/2014/main" id="{0AE353D9-3454-B9EF-6F05-99FC52B72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102" y="1215294"/>
                <a:ext cx="3628224" cy="65859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Ορθογώνιο: Στρογγύλεμα γωνιών 28">
                <a:extLst>
                  <a:ext uri="{FF2B5EF4-FFF2-40B4-BE49-F238E27FC236}">
                    <a16:creationId xmlns:a16="http://schemas.microsoft.com/office/drawing/2014/main" id="{EAC05408-7659-8C3F-1035-BDDCEC560161}"/>
                  </a:ext>
                </a:extLst>
              </p:cNvPr>
              <p:cNvSpPr/>
              <p:nvPr/>
            </p:nvSpPr>
            <p:spPr>
              <a:xfrm>
                <a:off x="4097102" y="2966231"/>
                <a:ext cx="3628224" cy="6585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3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</m:t>
                            </m:r>
                            <m:r>
                              <a:rPr lang="el-GR" sz="24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9" name="Ορθογώνιο: Στρογγύλεμα γωνιών 28">
                <a:extLst>
                  <a:ext uri="{FF2B5EF4-FFF2-40B4-BE49-F238E27FC236}">
                    <a16:creationId xmlns:a16="http://schemas.microsoft.com/office/drawing/2014/main" id="{EAC05408-7659-8C3F-1035-BDDCEC560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102" y="2966231"/>
                <a:ext cx="3628224" cy="658591"/>
              </a:xfrm>
              <a:prstGeom prst="roundRect">
                <a:avLst/>
              </a:prstGeom>
              <a:blipFill>
                <a:blip r:embed="rId3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Ορθογώνιο: Στρογγύλεμα γωνιών 30">
                <a:extLst>
                  <a:ext uri="{FF2B5EF4-FFF2-40B4-BE49-F238E27FC236}">
                    <a16:creationId xmlns:a16="http://schemas.microsoft.com/office/drawing/2014/main" id="{F0BA57BA-736E-09EE-91DD-B6C635B86AF6}"/>
                  </a:ext>
                </a:extLst>
              </p:cNvPr>
              <p:cNvSpPr/>
              <p:nvPr/>
            </p:nvSpPr>
            <p:spPr>
              <a:xfrm>
                <a:off x="4120433" y="4762906"/>
                <a:ext cx="3628224" cy="6585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3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</m:t>
                            </m:r>
                            <m:r>
                              <a:rPr lang="el-GR" sz="24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" name="Ορθογώνιο: Στρογγύλεμα γωνιών 30">
                <a:extLst>
                  <a:ext uri="{FF2B5EF4-FFF2-40B4-BE49-F238E27FC236}">
                    <a16:creationId xmlns:a16="http://schemas.microsoft.com/office/drawing/2014/main" id="{F0BA57BA-736E-09EE-91DD-B6C635B86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33" y="4762906"/>
                <a:ext cx="3628224" cy="658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Ορθογώνιο: Στρογγύλεμα γωνιών 32">
                <a:extLst>
                  <a:ext uri="{FF2B5EF4-FFF2-40B4-BE49-F238E27FC236}">
                    <a16:creationId xmlns:a16="http://schemas.microsoft.com/office/drawing/2014/main" id="{C9FB4D95-1E1F-93FE-2549-20F0D6393B76}"/>
                  </a:ext>
                </a:extLst>
              </p:cNvPr>
              <p:cNvSpPr/>
              <p:nvPr/>
            </p:nvSpPr>
            <p:spPr>
              <a:xfrm>
                <a:off x="0" y="5806720"/>
                <a:ext cx="12169843" cy="93153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	</a:t>
                </a:r>
                <a:r>
                  <a:rPr lang="en-US" sz="2000" dirty="0"/>
                  <a:t> </a:t>
                </a:r>
                <a:r>
                  <a:rPr lang="el-GR" sz="2000" dirty="0"/>
                  <a:t>	</a:t>
                </a:r>
                <a:r>
                  <a:rPr lang="el-GR" sz="20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	</a:t>
                </a:r>
                <a:r>
                  <a:rPr lang="el-GR" sz="2000" b="1" dirty="0">
                    <a:solidFill>
                      <a:prstClr val="white"/>
                    </a:solidFill>
                    <a:latin typeface="Calibri" panose="020F0502020204030204"/>
                  </a:rPr>
                  <a:t>	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 =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en-US" sz="2000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sz="2000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sz="2000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sz="2000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2000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</a:rPr>
                  <a:t>	</a:t>
                </a:r>
                <a:r>
                  <a:rPr lang="en-US" sz="2000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sz="2000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sz="2000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l-GR" sz="2000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2000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lang="en-US" sz="2000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sz="2000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sz="2000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sz="2000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2000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Ορθογώνιο: Στρογγύλεμα γωνιών 32">
                <a:extLst>
                  <a:ext uri="{FF2B5EF4-FFF2-40B4-BE49-F238E27FC236}">
                    <a16:creationId xmlns:a16="http://schemas.microsoft.com/office/drawing/2014/main" id="{C9FB4D95-1E1F-93FE-2549-20F0D6393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06720"/>
                <a:ext cx="12169843" cy="931536"/>
              </a:xfrm>
              <a:prstGeom prst="roundRect">
                <a:avLst/>
              </a:prstGeom>
              <a:blipFill>
                <a:blip r:embed="rId5"/>
                <a:stretch>
                  <a:fillRect t="-3896" b="-5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76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3" grpId="0" animBg="1"/>
      <p:bldP spid="20" grpId="0" animBg="1"/>
      <p:bldP spid="23" grpId="0" animBg="1"/>
      <p:bldP spid="24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1</a:t>
                </a:r>
                <a:r>
                  <a:rPr lang="en-US" sz="2000" b="1" dirty="0"/>
                  <a:t>.</a:t>
                </a:r>
                <a:r>
                  <a:rPr lang="el-GR" sz="2000" b="1" dirty="0"/>
                  <a:t>5α</a:t>
                </a:r>
                <a:r>
                  <a:rPr lang="en-US" sz="2000" b="1" dirty="0"/>
                  <a:t> </a:t>
                </a:r>
                <a:r>
                  <a:rPr lang="el-GR" sz="2000" b="1" dirty="0"/>
                  <a:t>Περιεκτικότητες διαλυμάτων</a:t>
                </a:r>
                <a:endParaRPr lang="en-US" sz="2000" b="1" dirty="0"/>
              </a:p>
              <a:p>
                <a:pPr marL="0" indent="0" algn="ctr">
                  <a:buNone/>
                </a:pPr>
                <a:endParaRPr lang="en-US" sz="3200" b="1" dirty="0"/>
              </a:p>
              <a:p>
                <a:pPr marL="0" indent="0" algn="ctr">
                  <a:buNone/>
                </a:pPr>
                <a:endParaRPr lang="en-US" sz="2000" b="1" dirty="0"/>
              </a:p>
              <a:p>
                <a:pPr marL="0" indent="0" algn="ctr">
                  <a:buNone/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5) </a:t>
                </a:r>
                <a:r>
                  <a:rPr lang="el-GR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Να υπολογίσετε την %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περιεκτικότητα των παρακάτω διαλυμάτων που παρασκευάστηκαν με:</a:t>
                </a:r>
                <a:r>
                  <a:rPr lang="en-US" sz="2000" b="1" dirty="0"/>
                  <a:t>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l-GR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α) Προσθήκη 50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l-GR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ζάχαρης σε 150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l-GR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νερό.</a:t>
                </a:r>
                <a:endParaRPr lang="en-US" sz="2000" b="1" dirty="0"/>
              </a:p>
              <a:p>
                <a:pPr marL="0" indent="0">
                  <a:buNone/>
                </a:pPr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𝜻</m:t>
                            </m:r>
                            <m:r>
                              <a:rPr lang="en-US" sz="2000" b="1" i="1" kern="1200" smtClean="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𝝌𝜶𝝆𝜼𝝇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ύ</m:t>
                            </m:r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	ή	</a:t>
                </a:r>
                <a:endParaRPr lang="en-US" sz="2000" b="1" kern="1200" dirty="0">
                  <a:solidFill>
                    <a:schemeClr val="accent1"/>
                  </a:solidFill>
                  <a:effectLst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kern="1200" dirty="0">
                    <a:solidFill>
                      <a:srgbClr val="C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𝟓𝟎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l-GR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𝟓𝟎</m:t>
                        </m:r>
                        <m:r>
                          <a:rPr lang="el-GR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𝟏𝟓𝟎</m:t>
                        </m:r>
                        <m:r>
                          <a:rPr lang="el-GR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) 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kern="1200" dirty="0">
                    <a:solidFill>
                      <a:srgbClr val="C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2000" b="1" kern="1200" dirty="0">
                    <a:solidFill>
                      <a:srgbClr val="C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	</a:t>
                </a:r>
                <a:r>
                  <a:rPr lang="el-GR" sz="2000" b="1" kern="1200" dirty="0">
                    <a:solidFill>
                      <a:srgbClr val="C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ή	</a:t>
                </a:r>
                <a:endParaRPr lang="en-US" sz="2000" b="1" kern="1200" dirty="0">
                  <a:solidFill>
                    <a:srgbClr val="C00000"/>
                  </a:solidFill>
                  <a:effectLst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= 25, 		άρα 25 % </a:t>
                </a:r>
                <a:r>
                  <a:rPr lang="en-US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.</a:t>
                </a:r>
                <a:endParaRPr lang="en-US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6) </a:t>
                </a:r>
                <a:r>
                  <a:rPr lang="el-GR" sz="20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Να υπολογίσετε τη μάζα της διαλυμένης ουσίας που περιέχεται σε: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γ) 400 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g</a:t>
                </a:r>
                <a:r>
                  <a:rPr lang="el-GR" sz="20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 διαλύματος </a:t>
                </a:r>
                <a:r>
                  <a:rPr lang="el-GR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γλυκόζης 2 % 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v</a:t>
                </a:r>
                <a:r>
                  <a:rPr lang="el-GR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. Η πυκνότητα του διαλύματος είναι ρ = 1,25 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g</a:t>
                </a:r>
                <a:r>
                  <a:rPr lang="el-GR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mL</a:t>
                </a:r>
                <a:r>
                  <a:rPr lang="el-GR" sz="20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.</a:t>
                </a:r>
                <a:endParaRPr lang="en-US" sz="2000" kern="1200" dirty="0">
                  <a:solidFill>
                    <a:srgbClr val="000000"/>
                  </a:solidFill>
                  <a:effectLst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buNone/>
                  <a:tabLst>
                    <a:tab pos="180340" algn="l"/>
                  </a:tabLst>
                </a:pPr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γ) </a:t>
                </a:r>
                <a:r>
                  <a:rPr lang="el-GR" sz="2000" b="1" kern="1200" dirty="0" err="1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ρ</a:t>
                </a:r>
                <a:r>
                  <a:rPr lang="el-GR" sz="2000" b="1" kern="1200" baseline="-25000" dirty="0" err="1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διαλύματος</a:t>
                </a:r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=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ύ</m:t>
                            </m:r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𝝁𝜶𝝉𝝄𝝇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ύ</m:t>
                            </m:r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	και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𝜸𝝀𝝊𝜿</m:t>
                            </m:r>
                            <m:r>
                              <m:rPr>
                                <m:sty m:val="p"/>
                              </m:rP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ό</m:t>
                            </m:r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𝜻𝜼𝝇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ύ</m:t>
                            </m:r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	</a:t>
                </a:r>
                <a:endParaRPr lang="en-US" sz="2000" b="1" kern="1200" dirty="0">
                  <a:solidFill>
                    <a:schemeClr val="accent1"/>
                  </a:solidFill>
                  <a:effectLst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kern="12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000" b="1" kern="1200" dirty="0">
                    <a:solidFill>
                      <a:srgbClr val="C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𝜸𝝀𝝊𝜿</m:t>
                            </m:r>
                            <m:r>
                              <m:rPr>
                                <m:sty m:val="p"/>
                              </m:rP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ό</m:t>
                            </m:r>
                            <m: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𝜻𝜼𝝇</m:t>
                            </m:r>
                          </m:sub>
                        </m:sSub>
                        <m:r>
                          <a:rPr lang="el-GR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· </m:t>
                        </m:r>
                        <m:sSub>
                          <m:sSubPr>
                            <m:ctrlP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ύ</m:t>
                            </m:r>
                            <m: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𝝁𝜶𝝉𝝄𝝇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ύ</m:t>
                            </m:r>
                            <m:r>
                              <a:rPr lang="el-GR" sz="20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kern="1200" dirty="0">
                    <a:solidFill>
                      <a:srgbClr val="C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	ή	</a:t>
                </a:r>
              </a:p>
              <a:p>
                <a:pPr marL="0" indent="0">
                  <a:lnSpc>
                    <a:spcPct val="115000"/>
                  </a:lnSpc>
                  <a:buNone/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𝜸𝝀𝝊𝜿</m:t>
                            </m:r>
                            <m:r>
                              <m:rPr>
                                <m:sty m:val="p"/>
                              </m:rP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ό</m:t>
                            </m:r>
                            <m:r>
                              <a:rPr lang="el-GR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𝜻𝜼𝝇</m:t>
                            </m:r>
                          </m:sub>
                        </m:sSub>
                        <m:r>
                          <a:rPr lang="el-GR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· 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l-GR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𝟐𝟓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𝒎𝑳</m:t>
                            </m:r>
                          </m:den>
                        </m:f>
                      </m:num>
                      <m:den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𝟒𝟎𝟎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kern="1200" dirty="0">
                    <a:solidFill>
                      <a:schemeClr val="accent1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	ή	</a:t>
                </a:r>
                <a:endParaRPr lang="en-US" sz="2000" b="1" kern="1200" dirty="0">
                  <a:solidFill>
                    <a:schemeClr val="accent1"/>
                  </a:solidFill>
                  <a:effectLst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l-GR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𝜸𝝀𝝊𝜿</m:t>
                        </m:r>
                        <m:r>
                          <m:rPr>
                            <m:sty m:val="p"/>
                          </m:rPr>
                          <a:rPr lang="el-GR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ό</m:t>
                        </m:r>
                        <m:r>
                          <a:rPr lang="el-GR" sz="20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𝜻𝜼𝝇</m:t>
                        </m:r>
                      </m:sub>
                    </m:sSub>
                  </m:oMath>
                </a14:m>
                <a:r>
                  <a:rPr lang="el-GR" sz="2000" b="1" kern="1200" dirty="0">
                    <a:solidFill>
                      <a:srgbClr val="C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= 6,4 </a:t>
                </a:r>
                <a:r>
                  <a:rPr lang="en-US" sz="2000" b="1" kern="1200" dirty="0">
                    <a:solidFill>
                      <a:srgbClr val="C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g</a:t>
                </a:r>
                <a:endParaRPr lang="en-US" sz="2000" b="1" dirty="0">
                  <a:solidFill>
                    <a:srgbClr val="C0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500" t="-976" b="-1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	</a:t>
                </a:r>
                <a:r>
                  <a:rPr lang="en-US" dirty="0"/>
                  <a:t> 	</a:t>
                </a:r>
                <a:r>
                  <a:rPr lang="el-GR" dirty="0"/>
                  <a:t>	</a:t>
                </a:r>
                <a:r>
                  <a:rPr lang="el-GR" sz="18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18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lang="el-GR" b="1" dirty="0">
                    <a:solidFill>
                      <a:prstClr val="white"/>
                    </a:solidFill>
                    <a:latin typeface="Calibri" panose="020F0502020204030204"/>
                  </a:rPr>
                  <a:t>	</a:t>
                </a:r>
                <a:r>
                  <a:rPr lang="en-US" b="1" dirty="0">
                    <a:solidFill>
                      <a:prstClr val="white"/>
                    </a:solidFill>
                    <a:latin typeface="Calibri" panose="020F0502020204030204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         	        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31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8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400" b="1" dirty="0"/>
                  <a:t>1</a:t>
                </a:r>
                <a:r>
                  <a:rPr lang="en-US" sz="2400" b="1" dirty="0"/>
                  <a:t>.</a:t>
                </a:r>
                <a:r>
                  <a:rPr lang="el-GR" sz="2400" b="1" dirty="0"/>
                  <a:t>5α</a:t>
                </a:r>
                <a:r>
                  <a:rPr lang="en-US" sz="2400" b="1" dirty="0"/>
                  <a:t> </a:t>
                </a:r>
                <a:r>
                  <a:rPr lang="el-GR" sz="2400" b="1" dirty="0"/>
                  <a:t>Περιεκτικότητες διαλυμάτων</a:t>
                </a:r>
                <a:endParaRPr lang="en-US" sz="2400" b="1" dirty="0"/>
              </a:p>
              <a:p>
                <a:pPr marL="0" indent="0" algn="ctr">
                  <a:buNone/>
                </a:pPr>
                <a:endParaRPr lang="en-US" sz="2400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 algn="ctr">
                  <a:buNone/>
                </a:pPr>
                <a:r>
                  <a:rPr lang="el-GR" sz="2400" dirty="0"/>
                  <a:t>7) Να υπολογίσετε τη μάζα του νερού που περιέχεται σε:</a:t>
                </a:r>
                <a:endParaRPr lang="el-GR" sz="2400" b="1" dirty="0"/>
              </a:p>
              <a:p>
                <a:pPr marL="0" indent="0" algn="ctr">
                  <a:buNone/>
                </a:pPr>
                <a:r>
                  <a:rPr lang="el-GR" sz="2400" dirty="0"/>
                  <a:t>β) 400 </a:t>
                </a:r>
                <a:r>
                  <a:rPr lang="en-US" sz="2400" dirty="0"/>
                  <a:t>g</a:t>
                </a:r>
                <a:r>
                  <a:rPr lang="el-GR" sz="2400" dirty="0"/>
                  <a:t> διαλύματος </a:t>
                </a:r>
                <a:r>
                  <a:rPr lang="en-US" sz="2400" dirty="0"/>
                  <a:t>NaOH</a:t>
                </a:r>
                <a:r>
                  <a:rPr lang="el-GR" sz="2400" dirty="0"/>
                  <a:t> 20 % </a:t>
                </a:r>
                <a:r>
                  <a:rPr lang="en-US" sz="2400" dirty="0"/>
                  <a:t>w</a:t>
                </a:r>
                <a:r>
                  <a:rPr lang="el-GR" sz="2400" dirty="0"/>
                  <a:t>/</a:t>
                </a:r>
                <a:r>
                  <a:rPr lang="en-US" sz="2400" dirty="0"/>
                  <a:t>v</a:t>
                </a:r>
                <a:r>
                  <a:rPr lang="el-GR" sz="2400" dirty="0"/>
                  <a:t>. Η πυκνότητα του διαλύματος είναι ρ = 1,25 </a:t>
                </a:r>
                <a:r>
                  <a:rPr lang="en-US" sz="2400" dirty="0"/>
                  <a:t>g</a:t>
                </a:r>
                <a:r>
                  <a:rPr lang="el-GR" sz="2400" dirty="0"/>
                  <a:t>/</a:t>
                </a:r>
                <a:r>
                  <a:rPr lang="en-US" sz="2400" dirty="0"/>
                  <a:t>mL</a:t>
                </a:r>
                <a:r>
                  <a:rPr lang="el-GR" sz="2400" dirty="0"/>
                  <a:t>.</a:t>
                </a: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chemeClr val="accent1"/>
                    </a:solidFill>
                  </a:rPr>
                  <a:t>β) </a:t>
                </a:r>
                <a:r>
                  <a:rPr lang="el-GR" sz="2400" b="1" dirty="0" err="1">
                    <a:solidFill>
                      <a:schemeClr val="accent1"/>
                    </a:solidFill>
                  </a:rPr>
                  <a:t>ρ</a:t>
                </a:r>
                <a:r>
                  <a:rPr lang="el-GR" sz="2400" b="1" baseline="-25000" dirty="0" err="1">
                    <a:solidFill>
                      <a:schemeClr val="accent1"/>
                    </a:solidFill>
                  </a:rPr>
                  <a:t>διαλύματος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=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𝑵𝒂𝑶𝑯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	και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𝑵𝒂𝑶𝑯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		ή</a:t>
                </a:r>
                <a:endParaRPr lang="el-GR" sz="24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𝑵𝒂𝑶𝑯</m:t>
                            </m:r>
                          </m:sub>
                        </m:sSub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 </m:t>
                        </m:r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𝝁𝜶𝝉𝝄𝝇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	ή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𝑵𝒂𝑶𝑯</m:t>
                            </m:r>
                          </m:sub>
                        </m:sSub>
                        <m: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·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f>
                          <m:f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𝒎𝑳</m:t>
                            </m:r>
                          </m:den>
                        </m:f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𝟒𝟎𝟎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	ή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𝑵𝒂𝑶𝑯</m:t>
                        </m:r>
                      </m:sub>
                    </m:sSub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 = 64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	</a:t>
                </a:r>
                <a:endParaRPr lang="el-GR" sz="24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m</a:t>
                </a:r>
                <a:r>
                  <a:rPr lang="el-GR" sz="2400" b="1" baseline="-25000" dirty="0">
                    <a:solidFill>
                      <a:srgbClr val="C00000"/>
                    </a:solidFill>
                  </a:rPr>
                  <a:t>διαλύματος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m</a:t>
                </a:r>
                <a:r>
                  <a:rPr lang="en-US" sz="2400" b="1" baseline="-25000" dirty="0" err="1">
                    <a:solidFill>
                      <a:srgbClr val="C00000"/>
                    </a:solidFill>
                  </a:rPr>
                  <a:t>NaOH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 +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m</a:t>
                </a:r>
                <a:r>
                  <a:rPr lang="el-GR" sz="2400" b="1" baseline="-25000" dirty="0">
                    <a:solidFill>
                      <a:srgbClr val="C00000"/>
                    </a:solidFill>
                  </a:rPr>
                  <a:t>νερού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	ή	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m</a:t>
                </a:r>
                <a:r>
                  <a:rPr lang="el-GR" sz="2400" b="1" baseline="-25000" dirty="0">
                    <a:solidFill>
                      <a:schemeClr val="accent1"/>
                    </a:solidFill>
                  </a:rPr>
                  <a:t>νερού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= 400 – 64 = 336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.</a:t>
                </a:r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750" t="-1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	</a:t>
                </a:r>
                <a:r>
                  <a:rPr lang="en-US" dirty="0"/>
                  <a:t> 	</a:t>
                </a:r>
                <a:r>
                  <a:rPr lang="el-GR" dirty="0"/>
                  <a:t>	</a:t>
                </a:r>
                <a:r>
                  <a:rPr lang="el-GR" sz="18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18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lang="el-GR" b="1" dirty="0">
                    <a:solidFill>
                      <a:prstClr val="white"/>
                    </a:solidFill>
                    <a:latin typeface="Calibri" panose="020F0502020204030204"/>
                  </a:rPr>
                  <a:t>	</a:t>
                </a:r>
                <a:r>
                  <a:rPr lang="en-US" b="1" dirty="0">
                    <a:solidFill>
                      <a:prstClr val="white"/>
                    </a:solidFill>
                    <a:latin typeface="Calibri" panose="020F0502020204030204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         	        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31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3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400" b="1" dirty="0"/>
                  <a:t>1</a:t>
                </a:r>
                <a:r>
                  <a:rPr lang="en-US" sz="2400" b="1" dirty="0"/>
                  <a:t>.</a:t>
                </a:r>
                <a:r>
                  <a:rPr lang="el-GR" sz="2400" b="1" dirty="0"/>
                  <a:t>5α</a:t>
                </a:r>
                <a:r>
                  <a:rPr lang="en-US" sz="2400" b="1" dirty="0"/>
                  <a:t> </a:t>
                </a:r>
                <a:r>
                  <a:rPr lang="el-GR" sz="2400" b="1" dirty="0"/>
                  <a:t>Περιεκτικότητες διαλυμάτων</a:t>
                </a:r>
                <a:endParaRPr lang="en-US" sz="2400" b="1" dirty="0"/>
              </a:p>
              <a:p>
                <a:pPr marL="0" indent="0" algn="ctr">
                  <a:buNone/>
                </a:pPr>
                <a:endParaRPr lang="en-US" sz="2400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lvl="0" indent="0">
                  <a:buNone/>
                </a:pPr>
                <a:r>
                  <a:rPr lang="en-US" sz="2400" dirty="0"/>
                  <a:t>8) </a:t>
                </a:r>
                <a:r>
                  <a:rPr lang="el-GR" sz="2400" dirty="0"/>
                  <a:t>Να υπολογίσετε την % </a:t>
                </a:r>
                <a:r>
                  <a:rPr lang="en-US" sz="2400" dirty="0"/>
                  <a:t>w</a:t>
                </a:r>
                <a:r>
                  <a:rPr lang="el-GR" sz="2400" dirty="0"/>
                  <a:t>/</a:t>
                </a:r>
                <a:r>
                  <a:rPr lang="en-US" sz="2400" dirty="0"/>
                  <a:t>v</a:t>
                </a:r>
                <a:r>
                  <a:rPr lang="el-GR" sz="2400" dirty="0"/>
                  <a:t> περιεκτικότητα των διαλυμάτων που προκύπτουν με την προσθήκη:</a:t>
                </a:r>
              </a:p>
              <a:p>
                <a:pPr marL="0" indent="0">
                  <a:buNone/>
                </a:pPr>
                <a:r>
                  <a:rPr lang="el-GR" sz="2400" dirty="0"/>
                  <a:t>α) 200 </a:t>
                </a:r>
                <a:r>
                  <a:rPr lang="en-US" sz="2400" dirty="0"/>
                  <a:t>mL</a:t>
                </a:r>
                <a:r>
                  <a:rPr lang="el-GR" sz="2400" dirty="0"/>
                  <a:t> νερό σε 600 </a:t>
                </a:r>
                <a:r>
                  <a:rPr lang="en-US" sz="2400" dirty="0"/>
                  <a:t>mL</a:t>
                </a:r>
                <a:r>
                  <a:rPr lang="el-GR" sz="2400" dirty="0"/>
                  <a:t> υδατικού διαλύματος </a:t>
                </a:r>
                <a:r>
                  <a:rPr lang="en-US" sz="2400" dirty="0"/>
                  <a:t>Na</a:t>
                </a:r>
                <a:r>
                  <a:rPr lang="el-GR" sz="2400" baseline="-25000" dirty="0"/>
                  <a:t>2</a:t>
                </a:r>
                <a:r>
                  <a:rPr lang="en-US" sz="2400" dirty="0"/>
                  <a:t>S</a:t>
                </a:r>
                <a:r>
                  <a:rPr lang="el-GR" sz="2400" dirty="0"/>
                  <a:t> 4 % </a:t>
                </a:r>
                <a:r>
                  <a:rPr lang="en-US" sz="2400" dirty="0"/>
                  <a:t>w</a:t>
                </a:r>
                <a:r>
                  <a:rPr lang="el-GR" sz="2400" dirty="0"/>
                  <a:t>/</a:t>
                </a:r>
                <a:r>
                  <a:rPr lang="en-US" sz="2400" dirty="0"/>
                  <a:t>v</a:t>
                </a:r>
                <a:r>
                  <a:rPr lang="el-GR" sz="2400" dirty="0"/>
                  <a:t>.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rgbClr val="C00000"/>
                    </a:solidFill>
                  </a:rPr>
                  <a:t>α) Για το αρχικό διάλυμα: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𝑵𝒂</m:t>
                                </m:r>
                              </m:e>
                              <m:sub>
                                <m:r>
                                  <a:rPr lang="el-GR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	ή</a:t>
                </a:r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𝑵𝒂</m:t>
                                </m:r>
                              </m:e>
                              <m:sub>
                                <m:r>
                                  <a:rPr lang="el-GR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num>
                      <m:den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𝟔𝟎𝟎</m:t>
                        </m:r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		ή	</a:t>
                </a:r>
                <a:endParaRPr lang="en-US" sz="24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𝜨𝜶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 = 24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g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.</a:t>
                </a:r>
                <a:endParaRPr lang="el-GR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chemeClr val="accent1"/>
                    </a:solidFill>
                  </a:rPr>
                  <a:t>Για το τελικό διάλυμα: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V</a:t>
                </a:r>
                <a:r>
                  <a:rPr lang="el-GR" sz="2400" b="1" baseline="-25000" dirty="0">
                    <a:solidFill>
                      <a:schemeClr val="accent1"/>
                    </a:solidFill>
                  </a:rPr>
                  <a:t>τελικός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=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V</a:t>
                </a:r>
                <a:r>
                  <a:rPr lang="el-GR" sz="2400" b="1" baseline="-25000" dirty="0">
                    <a:solidFill>
                      <a:schemeClr val="accent1"/>
                    </a:solidFill>
                  </a:rPr>
                  <a:t>αρχικός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+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V</a:t>
                </a:r>
                <a:r>
                  <a:rPr lang="el-GR" sz="2400" b="1" baseline="-25000" dirty="0">
                    <a:solidFill>
                      <a:schemeClr val="accent1"/>
                    </a:solidFill>
                  </a:rPr>
                  <a:t>νερού­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= 800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mL</a:t>
                </a:r>
                <a:endParaRPr lang="el-GR" sz="24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𝟖𝟎𝟎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		ή	</a:t>
                </a:r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x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= 3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, 		</a:t>
                </a:r>
                <a:endParaRPr lang="en-US" sz="24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rgbClr val="C00000"/>
                    </a:solidFill>
                  </a:rPr>
                  <a:t>άρα η νέα περιεκτικότητα είναι 3 %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w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/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v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.</a:t>
                </a:r>
                <a:endParaRPr lang="el-G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750" t="-1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	</a:t>
                </a:r>
                <a:r>
                  <a:rPr lang="en-US" dirty="0"/>
                  <a:t> 	</a:t>
                </a:r>
                <a:r>
                  <a:rPr lang="el-GR" dirty="0"/>
                  <a:t>	</a:t>
                </a:r>
                <a:r>
                  <a:rPr lang="el-GR" sz="18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18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lang="el-GR" b="1" dirty="0">
                    <a:solidFill>
                      <a:prstClr val="white"/>
                    </a:solidFill>
                    <a:latin typeface="Calibri" panose="020F0502020204030204"/>
                  </a:rPr>
                  <a:t>	</a:t>
                </a:r>
                <a:r>
                  <a:rPr lang="en-US" b="1" dirty="0">
                    <a:solidFill>
                      <a:prstClr val="white"/>
                    </a:solidFill>
                    <a:latin typeface="Calibri" panose="020F0502020204030204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         	        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31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52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400" b="1" dirty="0"/>
                  <a:t>1</a:t>
                </a:r>
                <a:r>
                  <a:rPr lang="en-US" sz="2400" b="1" dirty="0"/>
                  <a:t>.</a:t>
                </a:r>
                <a:r>
                  <a:rPr lang="el-GR" sz="2400" b="1" dirty="0"/>
                  <a:t>5α</a:t>
                </a:r>
                <a:r>
                  <a:rPr lang="en-US" sz="2400" b="1" dirty="0"/>
                  <a:t> </a:t>
                </a:r>
                <a:r>
                  <a:rPr lang="el-GR" sz="2400" b="1" dirty="0"/>
                  <a:t>Περιεκτικότητες διαλυμάτων</a:t>
                </a:r>
                <a:endParaRPr lang="en-US" sz="2400" b="1" dirty="0"/>
              </a:p>
              <a:p>
                <a:pPr marL="0" indent="0" algn="ctr">
                  <a:buNone/>
                </a:pPr>
                <a:endParaRPr lang="en-US" sz="2400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sz="2400" dirty="0"/>
                  <a:t>9) </a:t>
                </a:r>
                <a:r>
                  <a:rPr lang="el-GR" sz="2400" dirty="0"/>
                  <a:t>Να υπολογίσετε την % </a:t>
                </a:r>
                <a:r>
                  <a:rPr lang="en-US" sz="2400" dirty="0"/>
                  <a:t>w</a:t>
                </a:r>
                <a:r>
                  <a:rPr lang="el-GR" sz="2400" dirty="0"/>
                  <a:t>/</a:t>
                </a:r>
                <a:r>
                  <a:rPr lang="en-US" sz="2400" dirty="0"/>
                  <a:t>w</a:t>
                </a:r>
                <a:r>
                  <a:rPr lang="el-GR" sz="2400" dirty="0"/>
                  <a:t> περιεκτικότητα των διαλυμάτων που προκύπτουν με την προσθήκη: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β) 20 </a:t>
                </a:r>
                <a:r>
                  <a:rPr lang="en-US" sz="2400" dirty="0"/>
                  <a:t>g</a:t>
                </a:r>
                <a:r>
                  <a:rPr lang="el-GR" sz="2400" dirty="0"/>
                  <a:t> ζάχαρης σε 180 </a:t>
                </a:r>
                <a:r>
                  <a:rPr lang="en-US" sz="2400" dirty="0"/>
                  <a:t>g</a:t>
                </a:r>
                <a:r>
                  <a:rPr lang="el-GR" sz="2400" dirty="0"/>
                  <a:t> υδατικού διαλύματος ζάχαρης 20 % </a:t>
                </a:r>
                <a:r>
                  <a:rPr lang="en-US" sz="2400" dirty="0"/>
                  <a:t>w</a:t>
                </a:r>
                <a:r>
                  <a:rPr lang="el-GR" sz="2400" dirty="0"/>
                  <a:t>/</a:t>
                </a:r>
                <a:r>
                  <a:rPr lang="en-US" sz="2400" dirty="0"/>
                  <a:t>w</a:t>
                </a:r>
                <a:r>
                  <a:rPr lang="el-GR" sz="2400" dirty="0"/>
                  <a:t>.</a:t>
                </a: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chemeClr val="accent1"/>
                    </a:solidFill>
                  </a:rPr>
                  <a:t>β) Για το αρχικό διάλυμα: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𝜻</m:t>
                            </m:r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𝝌𝜶𝝆𝜼𝝇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	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ή</a:t>
                </a:r>
                <a:endParaRPr lang="en-US" sz="24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𝜻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𝝌𝜶𝝆𝜼𝝇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		ή	</a:t>
                </a:r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𝜻</m:t>
                        </m:r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𝝌𝜶𝝆𝜼𝝇</m:t>
                        </m:r>
                      </m:sub>
                    </m:sSub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 = 36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.</a:t>
                </a:r>
                <a:endParaRPr lang="el-GR" sz="24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rgbClr val="C00000"/>
                    </a:solidFill>
                  </a:rPr>
                  <a:t>Για το τελικό διάλυμα: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m</a:t>
                </a:r>
                <a:r>
                  <a:rPr lang="el-GR" sz="2400" b="1" baseline="-25000" dirty="0">
                    <a:solidFill>
                      <a:srgbClr val="C00000"/>
                    </a:solidFill>
                  </a:rPr>
                  <a:t>ζάχαρης τελική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 = 36 + 20 = 56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g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.</a:t>
                </a:r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m</a:t>
                </a:r>
                <a:r>
                  <a:rPr lang="el-GR" sz="2400" b="1" baseline="-25000" dirty="0">
                    <a:solidFill>
                      <a:schemeClr val="accent1"/>
                    </a:solidFill>
                  </a:rPr>
                  <a:t>διαλύματος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= 180 + 20 = 200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.</a:t>
                </a:r>
                <a:endParaRPr lang="el-GR" sz="24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		ή</a:t>
                </a:r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x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= 28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, 		</a:t>
                </a:r>
                <a:endParaRPr lang="en-US" sz="24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rgbClr val="C00000"/>
                    </a:solidFill>
                  </a:rPr>
                  <a:t>άρα η νέα περιεκτικότητα είναι 28 %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w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/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v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.</a:t>
                </a:r>
                <a:endParaRPr lang="el-G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750" t="-1242" b="-23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	</a:t>
                </a:r>
                <a:r>
                  <a:rPr lang="en-US" dirty="0"/>
                  <a:t> 	</a:t>
                </a:r>
                <a:r>
                  <a:rPr lang="el-GR" dirty="0"/>
                  <a:t>	</a:t>
                </a:r>
                <a:r>
                  <a:rPr lang="el-GR" sz="18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18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lang="el-GR" b="1" dirty="0">
                    <a:solidFill>
                      <a:prstClr val="white"/>
                    </a:solidFill>
                    <a:latin typeface="Calibri" panose="020F0502020204030204"/>
                  </a:rPr>
                  <a:t>	</a:t>
                </a:r>
                <a:r>
                  <a:rPr lang="en-US" b="1" dirty="0">
                    <a:solidFill>
                      <a:prstClr val="white"/>
                    </a:solidFill>
                    <a:latin typeface="Calibri" panose="020F0502020204030204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         	        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31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5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1</a:t>
                </a:r>
                <a:r>
                  <a:rPr lang="en-US" sz="2000" b="1" dirty="0"/>
                  <a:t>.</a:t>
                </a:r>
                <a:r>
                  <a:rPr lang="el-GR" sz="2000" b="1" dirty="0"/>
                  <a:t>5</a:t>
                </a:r>
                <a:r>
                  <a:rPr lang="en-US" sz="2000" b="1" dirty="0"/>
                  <a:t> </a:t>
                </a:r>
                <a:r>
                  <a:rPr lang="el-GR" sz="2000" b="1" dirty="0"/>
                  <a:t>Περιεκτικότητες διαλυμάτων</a:t>
                </a:r>
                <a:endParaRPr lang="en-US" sz="2000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lvl="0" indent="0">
                  <a:buNone/>
                </a:pPr>
                <a:r>
                  <a:rPr lang="en-US" sz="2000" dirty="0"/>
                  <a:t>11) </a:t>
                </a:r>
                <a:r>
                  <a:rPr lang="el-GR" sz="2000" dirty="0"/>
                  <a:t>Ο χάλυβας (ατσάλι) είναι ένα κράμα μετάλλων με κύριο συστατικό τον σίδηρο. Σε ένα δείγμα 5 </a:t>
                </a:r>
                <a:r>
                  <a:rPr lang="en-US" sz="2000" dirty="0"/>
                  <a:t>g</a:t>
                </a:r>
                <a:r>
                  <a:rPr lang="el-GR" sz="2000" dirty="0"/>
                  <a:t> χάλυβα</a:t>
                </a:r>
                <a:r>
                  <a:rPr lang="en-US" sz="2000" dirty="0"/>
                  <a:t> </a:t>
                </a:r>
                <a:r>
                  <a:rPr lang="el-GR" sz="2000" dirty="0"/>
                  <a:t>ανιχνεύτηκαν: 0,01 </a:t>
                </a:r>
                <a:r>
                  <a:rPr lang="en-US" sz="2000" dirty="0"/>
                  <a:t>g</a:t>
                </a:r>
                <a:r>
                  <a:rPr lang="el-GR" sz="2000" dirty="0"/>
                  <a:t> άνθρακα (</a:t>
                </a:r>
                <a:r>
                  <a:rPr lang="en-US" sz="2000" dirty="0"/>
                  <a:t>C</a:t>
                </a:r>
                <a:r>
                  <a:rPr lang="el-GR" sz="2000" dirty="0"/>
                  <a:t>), 1 </a:t>
                </a:r>
                <a:r>
                  <a:rPr lang="en-US" sz="2000" dirty="0"/>
                  <a:t>g</a:t>
                </a:r>
                <a:r>
                  <a:rPr lang="el-GR" sz="2000" dirty="0"/>
                  <a:t> χρώμιο (</a:t>
                </a:r>
                <a:r>
                  <a:rPr lang="en-US" sz="2000" dirty="0"/>
                  <a:t>Cr</a:t>
                </a:r>
                <a:r>
                  <a:rPr lang="el-GR" sz="2000" dirty="0"/>
                  <a:t>), 0,5 </a:t>
                </a:r>
                <a:r>
                  <a:rPr lang="en-US" sz="2000" dirty="0"/>
                  <a:t>g</a:t>
                </a:r>
                <a:r>
                  <a:rPr lang="el-GR" sz="2000" dirty="0"/>
                  <a:t> νικέλιο (</a:t>
                </a:r>
                <a:r>
                  <a:rPr lang="en-US" sz="2000" dirty="0"/>
                  <a:t>Ni</a:t>
                </a:r>
                <a:r>
                  <a:rPr lang="el-GR" sz="2000" dirty="0"/>
                  <a:t>), ενώ το υπόλοιπο αποτελείται σχεδόν αποκλειστικά από σίδηρο. Να υπολογίσετε την % </a:t>
                </a:r>
                <a:r>
                  <a:rPr lang="en-US" sz="2000" dirty="0"/>
                  <a:t>w</a:t>
                </a:r>
                <a:r>
                  <a:rPr lang="el-GR" sz="2000" dirty="0"/>
                  <a:t>/</a:t>
                </a:r>
                <a:r>
                  <a:rPr lang="en-US" sz="2000" dirty="0"/>
                  <a:t>w</a:t>
                </a:r>
                <a:r>
                  <a:rPr lang="el-GR" sz="2000" dirty="0"/>
                  <a:t> περιεκτικότητα του χάλυβα σε άνθρακα, σε χρώμιο και σε νικέλιο.</a:t>
                </a: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%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w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/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w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περιεκτικότητα του χάλυβα σε άνθρακα: 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𝝌𝜱𝝀𝝊𝜷𝜶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	ή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	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x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= 0,2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g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. Περιεκτικότητα του χάλυβα σε άνθρακα: 0,2 %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w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/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w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%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w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/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w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περιεκτικότητα του χάλυβα σε χρώμιο (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Cr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):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𝝌𝜱𝝀𝝊𝜷𝜶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	ή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	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y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= 20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. Περιεκτικότητα του χάλυβα σε χρώμιο: 20 %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w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/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w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.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%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w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/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w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περιεκτικότητα του χάλυβα σε νικέλιο (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Ni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):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𝝌𝜱𝝀𝝊𝜷𝜶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	ή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	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z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= 10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g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. Περιεκτικότητα του χάλυβα σε νικέλιο: 10 %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w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/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w</a:t>
                </a:r>
                <a:endParaRPr lang="el-G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500" t="-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prstClr val="white"/>
                    </a:solidFill>
                  </a:rPr>
                  <a:t>	</a:t>
                </a:r>
                <a:r>
                  <a:rPr lang="en-US" dirty="0"/>
                  <a:t> 	</a:t>
                </a:r>
                <a:r>
                  <a:rPr lang="el-GR" dirty="0"/>
                  <a:t>	</a:t>
                </a:r>
                <a:r>
                  <a:rPr lang="el-GR" sz="18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18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lang="el-GR" b="1" dirty="0">
                    <a:solidFill>
                      <a:prstClr val="white"/>
                    </a:solidFill>
                    <a:latin typeface="Calibri" panose="020F0502020204030204"/>
                  </a:rPr>
                  <a:t>	</a:t>
                </a:r>
                <a:r>
                  <a:rPr lang="en-US" b="1" dirty="0">
                    <a:solidFill>
                      <a:prstClr val="white"/>
                    </a:solidFill>
                    <a:latin typeface="Calibri" panose="020F0502020204030204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         	        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schemeClr val="bg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31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2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84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1</a:t>
            </a:r>
            <a:r>
              <a:rPr lang="en-US" sz="2400" b="1" dirty="0"/>
              <a:t>.</a:t>
            </a:r>
            <a:r>
              <a:rPr lang="el-GR" sz="2400" b="1" dirty="0"/>
              <a:t>5</a:t>
            </a:r>
            <a:r>
              <a:rPr lang="en-US" sz="2400" b="1" dirty="0"/>
              <a:t> </a:t>
            </a:r>
            <a:r>
              <a:rPr lang="el-GR" sz="2400" b="1" dirty="0"/>
              <a:t>Περιεκτικότητες διαλυμάτων</a:t>
            </a:r>
            <a:endParaRPr lang="en-US" sz="2400" b="1" dirty="0"/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1.5:	Σελίδες 20</a:t>
            </a:r>
            <a:r>
              <a:rPr lang="en-US" sz="2400" dirty="0"/>
              <a:t> - </a:t>
            </a:r>
            <a:r>
              <a:rPr lang="el-GR" sz="2400" dirty="0"/>
              <a:t>21.</a:t>
            </a:r>
          </a:p>
          <a:p>
            <a:pPr marL="0" lvl="0" indent="0" algn="ctr">
              <a:buNone/>
            </a:pP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</a:t>
            </a:r>
            <a:r>
              <a:rPr lang="en-US" sz="2400" dirty="0"/>
              <a:t>37</a:t>
            </a:r>
            <a:r>
              <a:rPr lang="el-GR" sz="2400" dirty="0"/>
              <a:t>:	Ασκήσεις: </a:t>
            </a:r>
            <a:r>
              <a:rPr lang="en-US" sz="2400" b="1" dirty="0">
                <a:solidFill>
                  <a:schemeClr val="accent1"/>
                </a:solidFill>
              </a:rPr>
              <a:t>79, 82, 83, 84, 85</a:t>
            </a:r>
            <a:r>
              <a:rPr lang="el-GR" sz="2400" b="1" dirty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</a:t>
            </a:r>
            <a:r>
              <a:rPr lang="en-US" sz="2400" dirty="0"/>
              <a:t>9</a:t>
            </a:r>
            <a:r>
              <a:rPr lang="el-GR" sz="2400" dirty="0"/>
              <a:t>-10:	Ασκήσεις: </a:t>
            </a:r>
            <a:r>
              <a:rPr lang="en-US" sz="2400" b="1" dirty="0">
                <a:solidFill>
                  <a:schemeClr val="accent1"/>
                </a:solidFill>
              </a:rPr>
              <a:t>2</a:t>
            </a:r>
            <a:r>
              <a:rPr lang="en-US" sz="2400" dirty="0"/>
              <a:t>i, iii, iv,</a:t>
            </a:r>
            <a:r>
              <a:rPr lang="en-US" sz="2400" b="1" dirty="0">
                <a:solidFill>
                  <a:schemeClr val="accent1"/>
                </a:solidFill>
              </a:rPr>
              <a:t>, 4, 5, 6</a:t>
            </a:r>
            <a:r>
              <a:rPr lang="en-US" sz="2400" b="1">
                <a:solidFill>
                  <a:schemeClr val="accent1"/>
                </a:solidFill>
              </a:rPr>
              <a:t>, 7</a:t>
            </a:r>
            <a:r>
              <a:rPr lang="en-US" sz="2400" b="1" dirty="0">
                <a:solidFill>
                  <a:schemeClr val="accent1"/>
                </a:solidFill>
              </a:rPr>
              <a:t>, 8, 9, 10, 13.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7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1169</Words>
  <Application>Microsoft Office PowerPoint</Application>
  <PresentationFormat>Ευρεία οθόνη</PresentationFormat>
  <Paragraphs>112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20</cp:revision>
  <dcterms:created xsi:type="dcterms:W3CDTF">2023-10-17T17:36:47Z</dcterms:created>
  <dcterms:modified xsi:type="dcterms:W3CDTF">2024-09-23T21:53:50Z</dcterms:modified>
</cp:coreProperties>
</file>