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8" r:id="rId2"/>
    <p:sldId id="420" r:id="rId3"/>
    <p:sldId id="421" r:id="rId4"/>
    <p:sldId id="422" r:id="rId5"/>
    <p:sldId id="423" r:id="rId6"/>
    <p:sldId id="424" r:id="rId7"/>
    <p:sldId id="425" r:id="rId8"/>
    <p:sldId id="426" r:id="rId9"/>
    <p:sldId id="406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65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479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975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252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95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173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24/9/2024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373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24/9/2024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193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24/9/2024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495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002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762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909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12159074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/>
              <a:t>1</a:t>
            </a:r>
            <a:r>
              <a:rPr lang="en-US" sz="1800" b="1" dirty="0"/>
              <a:t>.</a:t>
            </a:r>
            <a:r>
              <a:rPr lang="el-GR" sz="1800" b="1" dirty="0"/>
              <a:t>5β</a:t>
            </a:r>
            <a:r>
              <a:rPr lang="en-US" sz="1800" b="1" dirty="0"/>
              <a:t> </a:t>
            </a:r>
            <a:r>
              <a:rPr lang="el-GR" sz="1800" b="1" dirty="0"/>
              <a:t>Διαλυτότητα</a:t>
            </a: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1455B81-6BE4-606B-7C17-39C617425F1F}"/>
              </a:ext>
            </a:extLst>
          </p:cNvPr>
          <p:cNvSpPr/>
          <p:nvPr/>
        </p:nvSpPr>
        <p:spPr>
          <a:xfrm>
            <a:off x="-1" y="341757"/>
            <a:ext cx="12137369" cy="16233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 αρχίσουμε να προσθέτουμε μια διαλυμένη ουσία σε νερό (για παράδειγμα αλάτι) παρατηρούμε ότι διαλύεται μέχρι μια συγκεκριμένη ποσότητα.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Αν φτάσουμε σε αυτή την ποσότητα αλατιού τότε το διάλυμα λέγεται ΚΟΡΕΣΜΕΝΟ και αν την υπερβούμε το επιπλέον αλάτι θα παραμείνει αδιάλυτο.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039694C-14D0-E61E-9548-35C1C6C9DB8E}"/>
              </a:ext>
            </a:extLst>
          </p:cNvPr>
          <p:cNvSpPr/>
          <p:nvPr/>
        </p:nvSpPr>
        <p:spPr>
          <a:xfrm>
            <a:off x="-14599" y="3266124"/>
            <a:ext cx="12159075" cy="4778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u="sng" dirty="0">
                <a:solidFill>
                  <a:prstClr val="white"/>
                </a:solidFill>
                <a:latin typeface="Calibri" panose="020F0502020204030204"/>
              </a:rPr>
              <a:t>Η διαλυτότητα εξαρτάται από</a:t>
            </a: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500FDDD1-9F33-A3B7-49A5-E306A4BD3841}"/>
              </a:ext>
            </a:extLst>
          </p:cNvPr>
          <p:cNvSpPr/>
          <p:nvPr/>
        </p:nvSpPr>
        <p:spPr>
          <a:xfrm>
            <a:off x="-1" y="2048461"/>
            <a:ext cx="12137369" cy="11343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περιεκτικότητα ενός κορεσμένου</a:t>
            </a:r>
            <a:r>
              <a:rPr kumimoji="0" lang="el-GR" sz="18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διαλύματος ονομάζεται ΔΙΑΛΥΤΟΤΗΤΑ, με τη διαφορά ότι δεν εκφράζεται στα 100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(</a:t>
            </a:r>
            <a:r>
              <a:rPr kumimoji="0" lang="el-GR" sz="18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ή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mL) </a:t>
            </a:r>
            <a:r>
              <a:rPr kumimoji="0" lang="el-GR" sz="1800" b="1" i="0" u="sng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διαλύματος</a:t>
            </a:r>
            <a:r>
              <a:rPr kumimoji="0" lang="el-GR" sz="18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αλλά στα 100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(</a:t>
            </a:r>
            <a:r>
              <a:rPr kumimoji="0" lang="el-GR" sz="18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ή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mL) </a:t>
            </a:r>
            <a:r>
              <a:rPr kumimoji="0" lang="el-GR" sz="18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ΔΙΑΛΥΤΗ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A5989820-4C37-1DFD-9A2F-DBF5C3EB5870}"/>
              </a:ext>
            </a:extLst>
          </p:cNvPr>
          <p:cNvSpPr/>
          <p:nvPr/>
        </p:nvSpPr>
        <p:spPr>
          <a:xfrm>
            <a:off x="4731" y="3898498"/>
            <a:ext cx="12159075" cy="6515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b="1" dirty="0">
                <a:solidFill>
                  <a:prstClr val="white"/>
                </a:solidFill>
              </a:rPr>
              <a:t>Τη φύση του διαλύτη. </a:t>
            </a:r>
          </a:p>
          <a:p>
            <a:pPr lvl="0" algn="ctr">
              <a:defRPr/>
            </a:pPr>
            <a:r>
              <a:rPr lang="el-GR" b="1" dirty="0">
                <a:solidFill>
                  <a:prstClr val="white"/>
                </a:solidFill>
              </a:rPr>
              <a:t>Τα όμοια διαλύουν όμοια. 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DA682908-A491-4FE9-8509-7BC405999E82}"/>
              </a:ext>
            </a:extLst>
          </p:cNvPr>
          <p:cNvSpPr/>
          <p:nvPr/>
        </p:nvSpPr>
        <p:spPr>
          <a:xfrm>
            <a:off x="-21705" y="4686147"/>
            <a:ext cx="12159075" cy="10816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b="1" dirty="0">
                <a:solidFill>
                  <a:srgbClr val="70AD47"/>
                </a:solidFill>
              </a:rPr>
              <a:t>Τη θερμοκρασία. </a:t>
            </a:r>
          </a:p>
          <a:p>
            <a:pPr lvl="0" algn="ctr">
              <a:defRPr/>
            </a:pPr>
            <a:r>
              <a:rPr lang="el-GR" b="1" dirty="0">
                <a:solidFill>
                  <a:srgbClr val="70AD47"/>
                </a:solidFill>
              </a:rPr>
              <a:t>Η αύξηση της θερμοκρασίας αυξάνει τη διαλυτότητα των στερεών και μειώνει τη διαλυτότητα των αερίων </a:t>
            </a:r>
            <a:r>
              <a:rPr lang="el-GR" b="1" dirty="0" err="1">
                <a:solidFill>
                  <a:srgbClr val="70AD47"/>
                </a:solidFill>
              </a:rPr>
              <a:t>δiαλυμένων</a:t>
            </a:r>
            <a:r>
              <a:rPr lang="el-GR" b="1" dirty="0">
                <a:solidFill>
                  <a:srgbClr val="70AD47"/>
                </a:solidFill>
              </a:rPr>
              <a:t> ουσιών .</a:t>
            </a: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C0F88CEC-786E-7FEE-1397-BD03AA8472A4}"/>
              </a:ext>
            </a:extLst>
          </p:cNvPr>
          <p:cNvSpPr/>
          <p:nvPr/>
        </p:nvSpPr>
        <p:spPr>
          <a:xfrm>
            <a:off x="-21706" y="5893202"/>
            <a:ext cx="12159075" cy="8196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b="1" dirty="0">
                <a:solidFill>
                  <a:srgbClr val="FFFF00"/>
                </a:solidFill>
              </a:rPr>
              <a:t>Την πίεση.</a:t>
            </a:r>
          </a:p>
          <a:p>
            <a:pPr lvl="0" algn="ctr">
              <a:defRPr/>
            </a:pPr>
            <a:r>
              <a:rPr lang="el-GR" b="1" dirty="0">
                <a:solidFill>
                  <a:srgbClr val="FFFF00"/>
                </a:solidFill>
              </a:rPr>
              <a:t>Η αύξηση της πίεσης αυξάνει τη διαλυτότητα μιας αέριας διαλυμένης ουσίας</a:t>
            </a: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3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1</a:t>
                </a:r>
                <a:r>
                  <a:rPr lang="en-US" sz="2000" b="1" dirty="0"/>
                  <a:t>.</a:t>
                </a:r>
                <a:r>
                  <a:rPr lang="el-GR" sz="2000" b="1" dirty="0"/>
                  <a:t>5β</a:t>
                </a:r>
                <a:r>
                  <a:rPr lang="en-US" sz="2000" b="1" dirty="0"/>
                  <a:t> </a:t>
                </a:r>
                <a:r>
                  <a:rPr lang="el-GR" sz="2000" b="1" dirty="0"/>
                  <a:t>Διαλυτότητα</a:t>
                </a:r>
                <a:endParaRPr lang="en-US" sz="2000" b="1" dirty="0"/>
              </a:p>
              <a:p>
                <a:pPr marL="0" indent="0" algn="ctr">
                  <a:buNone/>
                </a:pPr>
                <a:endParaRPr lang="el-GR" b="1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lvl="0" indent="0">
                  <a:buNone/>
                </a:pPr>
                <a:r>
                  <a:rPr lang="el-GR" sz="2000" dirty="0"/>
                  <a:t>3) Η διαλυτότητα του </a:t>
                </a:r>
                <a:r>
                  <a:rPr lang="en-US" sz="2000" dirty="0"/>
                  <a:t>Zn</a:t>
                </a:r>
                <a:r>
                  <a:rPr lang="el-GR" sz="2000" dirty="0"/>
                  <a:t>(</a:t>
                </a:r>
                <a:r>
                  <a:rPr lang="en-US" sz="2000" dirty="0" err="1"/>
                  <a:t>MnO</a:t>
                </a:r>
                <a:r>
                  <a:rPr lang="el-GR" sz="2000" baseline="-25000" dirty="0"/>
                  <a:t>4</a:t>
                </a:r>
                <a:r>
                  <a:rPr lang="el-GR" sz="2000" dirty="0"/>
                  <a:t>)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στο νερό σε θερμοκρασία θ </a:t>
                </a:r>
                <a:r>
                  <a:rPr lang="el-GR" sz="2000" baseline="30000" dirty="0"/>
                  <a:t>ο</a:t>
                </a:r>
                <a:r>
                  <a:rPr lang="en-US" sz="2000" dirty="0"/>
                  <a:t>C</a:t>
                </a:r>
                <a:r>
                  <a:rPr lang="el-GR" sz="2000" dirty="0"/>
                  <a:t> είναι 33 </a:t>
                </a:r>
                <a:r>
                  <a:rPr lang="en-US" sz="2000" dirty="0"/>
                  <a:t>g Zn</a:t>
                </a:r>
                <a:r>
                  <a:rPr lang="el-GR" sz="2000" dirty="0"/>
                  <a:t>(</a:t>
                </a:r>
                <a:r>
                  <a:rPr lang="en-US" sz="2000" dirty="0" err="1"/>
                  <a:t>MnO</a:t>
                </a:r>
                <a:r>
                  <a:rPr lang="el-GR" sz="2000" baseline="-25000" dirty="0"/>
                  <a:t>4</a:t>
                </a:r>
                <a:r>
                  <a:rPr lang="el-GR" sz="2000" dirty="0"/>
                  <a:t>)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/ 100 </a:t>
                </a:r>
                <a:r>
                  <a:rPr lang="en-US" sz="2000" dirty="0"/>
                  <a:t>g</a:t>
                </a:r>
                <a:r>
                  <a:rPr lang="el-GR" sz="2000" dirty="0"/>
                  <a:t> νερού. α) Πόσα </a:t>
                </a:r>
                <a:r>
                  <a:rPr lang="en-US" sz="2000" dirty="0"/>
                  <a:t>g Zn</a:t>
                </a:r>
                <a:r>
                  <a:rPr lang="el-GR" sz="2000" dirty="0"/>
                  <a:t>(</a:t>
                </a:r>
                <a:r>
                  <a:rPr lang="en-US" sz="2000" dirty="0" err="1"/>
                  <a:t>MnO</a:t>
                </a:r>
                <a:r>
                  <a:rPr lang="el-GR" sz="2000" baseline="-25000" dirty="0"/>
                  <a:t>4</a:t>
                </a:r>
                <a:r>
                  <a:rPr lang="el-GR" sz="2000" dirty="0"/>
                  <a:t>)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πρέπει να προστεθούν σε 300 </a:t>
                </a:r>
                <a:r>
                  <a:rPr lang="en-US" sz="2000" dirty="0"/>
                  <a:t>g</a:t>
                </a:r>
                <a:r>
                  <a:rPr lang="el-GR" sz="2000" dirty="0"/>
                  <a:t> νερό, ώστε να παρασκευαστεί κορεσμένο διάλυμα σε θερμοκρασία θ </a:t>
                </a:r>
                <a:r>
                  <a:rPr lang="el-GR" sz="2000" baseline="30000" dirty="0"/>
                  <a:t>ο</a:t>
                </a:r>
                <a:r>
                  <a:rPr lang="en-US" sz="2000" dirty="0"/>
                  <a:t>C</a:t>
                </a:r>
                <a:r>
                  <a:rPr lang="el-GR" sz="2000" dirty="0"/>
                  <a:t>.</a:t>
                </a: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𝒁𝒏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𝑴𝒏</m:t>
                        </m:r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𝝂𝜺𝝆𝝄</m:t>
                        </m:r>
                        <m:r>
                          <m:rPr>
                            <m:sty m:val="p"/>
                          </m:r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ύ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𝒁𝒏</m:t>
                            </m:r>
                            <m: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𝑴𝒏</m:t>
                            </m:r>
                            <m:sSub>
                              <m:sSubPr>
                                <m:ctrlPr>
                                  <a:rPr lang="el-GR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𝝂𝜺𝝆𝝄</m:t>
                            </m:r>
                            <m:r>
                              <m:rPr>
                                <m:sty m:val="p"/>
                              </m:r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ύ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		ή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𝒁𝒏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𝑴𝒏</m:t>
                        </m:r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𝝂𝜺𝝆𝝄</m:t>
                        </m:r>
                        <m:r>
                          <m:rPr>
                            <m:sty m:val="p"/>
                          </m:r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ύ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𝒁𝒏</m:t>
                            </m:r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𝑴𝒏</m:t>
                            </m:r>
                            <m:sSub>
                              <m:sSubPr>
                                <m:ctrlPr>
                                  <a:rPr lang="el-GR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𝟑𝟎𝟎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		ή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𝒁𝒏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𝑴𝒏</m:t>
                        </m:r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= 99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g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l-GR" sz="2000" dirty="0"/>
                  <a:t>β) Πόσα </a:t>
                </a:r>
                <a:r>
                  <a:rPr lang="en-US" sz="2000" dirty="0"/>
                  <a:t>g Zn</a:t>
                </a:r>
                <a:r>
                  <a:rPr lang="el-GR" sz="2000" dirty="0"/>
                  <a:t>(</a:t>
                </a:r>
                <a:r>
                  <a:rPr lang="en-US" sz="2000" dirty="0" err="1"/>
                  <a:t>MnO</a:t>
                </a:r>
                <a:r>
                  <a:rPr lang="el-GR" sz="2000" baseline="-25000" dirty="0"/>
                  <a:t>4</a:t>
                </a:r>
                <a:r>
                  <a:rPr lang="el-GR" sz="2000" dirty="0"/>
                  <a:t>)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θα καταβυθιστούν αν προστεθούν 200 </a:t>
                </a:r>
                <a:r>
                  <a:rPr lang="en-US" sz="2000" dirty="0"/>
                  <a:t>g Zn</a:t>
                </a:r>
                <a:r>
                  <a:rPr lang="el-GR" sz="2000" dirty="0"/>
                  <a:t>(</a:t>
                </a:r>
                <a:r>
                  <a:rPr lang="en-US" sz="2000" dirty="0" err="1"/>
                  <a:t>MnO</a:t>
                </a:r>
                <a:r>
                  <a:rPr lang="el-GR" sz="2000" baseline="-25000" dirty="0"/>
                  <a:t>4</a:t>
                </a:r>
                <a:r>
                  <a:rPr lang="el-GR" sz="2000" dirty="0"/>
                  <a:t>)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σε 600 </a:t>
                </a:r>
                <a:r>
                  <a:rPr lang="en-US" sz="2000" dirty="0"/>
                  <a:t>g</a:t>
                </a:r>
                <a:r>
                  <a:rPr lang="el-GR" sz="2000" dirty="0"/>
                  <a:t> νερό;</a:t>
                </a: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β) Η ποσότητα του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𝒁𝒏</m:t>
                    </m:r>
                    <m:r>
                      <a:rPr lang="el-GR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𝑴𝒏</m:t>
                    </m:r>
                    <m:sSub>
                      <m:sSub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που μπορεί να διαλυθεί σε 600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νερό είναι: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𝒁𝒏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𝑴𝒏</m:t>
                        </m:r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𝝂𝜺𝝆𝝄</m:t>
                        </m:r>
                        <m:r>
                          <m:rPr>
                            <m:sty m:val="p"/>
                          </m:r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ύ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𝒁𝒏</m:t>
                            </m:r>
                            <m: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𝑴𝒏</m:t>
                            </m:r>
                            <m:sSub>
                              <m:sSubPr>
                                <m:ctrlPr>
                                  <a:rPr lang="el-GR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𝝂𝜺𝝆𝝄</m:t>
                            </m:r>
                            <m:r>
                              <m:rPr>
                                <m:sty m:val="p"/>
                              </m:r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ύ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	ή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𝒁𝒏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𝑴𝒏</m:t>
                        </m:r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𝝂𝜺𝝆𝝄</m:t>
                        </m:r>
                        <m:r>
                          <m:rPr>
                            <m:sty m:val="p"/>
                          </m:r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ύ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𝒁𝒏</m:t>
                            </m:r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𝑴𝒏</m:t>
                            </m:r>
                            <m:sSub>
                              <m:sSubPr>
                                <m:ctrlPr>
                                  <a:rPr lang="el-GR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𝟔𝟎𝟎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	ή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𝒁𝒏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𝑴𝒏</m:t>
                        </m:r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= 198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.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Η συνολική μάζα είναι 200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g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, άρα καταβυθίζονται:</a:t>
                </a: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200 – 198 = 2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𝒁𝒏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𝑴𝒏</m:t>
                        </m:r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lang="en-US" sz="2000" b="1" dirty="0">
                  <a:solidFill>
                    <a:schemeClr val="accent1"/>
                  </a:solidFill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500" t="-9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	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διαλυτότητα: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l-GR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r>
                  <a:rPr lang="en-US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b="1" dirty="0">
                    <a:solidFill>
                      <a:srgbClr val="70AD47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𝜹𝜾𝜶𝝀𝝊𝝉𝜼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rgbClr val="70AD47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	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8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-12369"/>
                <a:ext cx="12169842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400" b="1" dirty="0"/>
                  <a:t>1</a:t>
                </a:r>
                <a:r>
                  <a:rPr lang="en-US" sz="2400" b="1" dirty="0"/>
                  <a:t>.</a:t>
                </a:r>
                <a:r>
                  <a:rPr lang="el-GR" sz="2400" b="1" dirty="0"/>
                  <a:t>5β</a:t>
                </a:r>
                <a:r>
                  <a:rPr lang="en-US" sz="2400" b="1" dirty="0"/>
                  <a:t> </a:t>
                </a:r>
                <a:r>
                  <a:rPr lang="el-GR" sz="2400" b="1" dirty="0"/>
                  <a:t>Διαλυτότητα</a:t>
                </a:r>
                <a:endParaRPr lang="en-US" sz="2400" b="1" dirty="0"/>
              </a:p>
              <a:p>
                <a:pPr marL="0" indent="0" algn="ctr">
                  <a:buNone/>
                </a:pPr>
                <a:endParaRPr lang="el-GR" b="1" dirty="0"/>
              </a:p>
              <a:p>
                <a:pPr marL="0" indent="0" algn="ctr">
                  <a:buNone/>
                </a:pPr>
                <a:endParaRPr lang="en-US" sz="2400" b="1" dirty="0"/>
              </a:p>
              <a:p>
                <a:pPr marL="0" lvl="0" indent="0">
                  <a:buNone/>
                </a:pPr>
                <a:r>
                  <a:rPr lang="el-GR" sz="2400" dirty="0"/>
                  <a:t>3) Η διαλυτότητα του </a:t>
                </a:r>
                <a:r>
                  <a:rPr lang="en-US" sz="2400" dirty="0"/>
                  <a:t>Zn</a:t>
                </a:r>
                <a:r>
                  <a:rPr lang="el-GR" sz="2400" dirty="0"/>
                  <a:t>(</a:t>
                </a:r>
                <a:r>
                  <a:rPr lang="en-US" sz="2400" dirty="0" err="1"/>
                  <a:t>MnO</a:t>
                </a:r>
                <a:r>
                  <a:rPr lang="el-GR" sz="2400" baseline="-25000" dirty="0"/>
                  <a:t>4</a:t>
                </a:r>
                <a:r>
                  <a:rPr lang="el-GR" sz="2400" dirty="0"/>
                  <a:t>)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στο νερό σε θερμοκρασία θ </a:t>
                </a:r>
                <a:r>
                  <a:rPr lang="el-GR" sz="2400" baseline="30000" dirty="0"/>
                  <a:t>ο</a:t>
                </a:r>
                <a:r>
                  <a:rPr lang="en-US" sz="2400" dirty="0"/>
                  <a:t>C</a:t>
                </a:r>
                <a:r>
                  <a:rPr lang="el-GR" sz="2400" dirty="0"/>
                  <a:t> είναι 33 </a:t>
                </a:r>
                <a:r>
                  <a:rPr lang="en-US" sz="2400" dirty="0"/>
                  <a:t>g Zn</a:t>
                </a:r>
                <a:r>
                  <a:rPr lang="el-GR" sz="2400" dirty="0"/>
                  <a:t>(</a:t>
                </a:r>
                <a:r>
                  <a:rPr lang="en-US" sz="2400" dirty="0" err="1"/>
                  <a:t>MnO</a:t>
                </a:r>
                <a:r>
                  <a:rPr lang="el-GR" sz="2400" baseline="-25000" dirty="0"/>
                  <a:t>4</a:t>
                </a:r>
                <a:r>
                  <a:rPr lang="el-GR" sz="2400" dirty="0"/>
                  <a:t>)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/ 100 </a:t>
                </a:r>
                <a:r>
                  <a:rPr lang="en-US" sz="2400" dirty="0"/>
                  <a:t>g</a:t>
                </a:r>
                <a:r>
                  <a:rPr lang="el-GR" sz="2400" dirty="0"/>
                  <a:t> νερού. </a:t>
                </a:r>
              </a:p>
              <a:p>
                <a:pPr marL="0" lvl="0" indent="0">
                  <a:buNone/>
                </a:pPr>
                <a:r>
                  <a:rPr lang="el-GR" sz="24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γ) Πόσα 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g Zn</a:t>
                </a:r>
                <a:r>
                  <a:rPr lang="el-GR" sz="24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MnO</a:t>
                </a:r>
                <a:r>
                  <a:rPr lang="el-GR" sz="2400" kern="1200" baseline="-250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4</a:t>
                </a:r>
                <a:r>
                  <a:rPr lang="el-GR" sz="24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)</a:t>
                </a:r>
                <a:r>
                  <a:rPr lang="el-GR" sz="2400" kern="1200" baseline="-250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2­</a:t>
                </a:r>
                <a:r>
                  <a:rPr lang="el-GR" sz="24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θα πρέπει να προστεθούν σε ένα υδατικό διάλυμα που περιέχει ήδη 100 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g Zn</a:t>
                </a:r>
                <a:r>
                  <a:rPr lang="el-GR" sz="24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kern="1200" dirty="0" err="1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MnO</a:t>
                </a:r>
                <a:r>
                  <a:rPr lang="el-GR" sz="2400" kern="1200" baseline="-250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4</a:t>
                </a:r>
                <a:r>
                  <a:rPr lang="el-GR" sz="24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)</a:t>
                </a:r>
                <a:r>
                  <a:rPr lang="el-GR" sz="2400" kern="1200" baseline="-250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sz="24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διαλυμένα σε 500 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g</a:t>
                </a:r>
                <a:r>
                  <a:rPr lang="el-GR" sz="2400" kern="1200" dirty="0">
                    <a:solidFill>
                      <a:srgbClr val="000000"/>
                    </a:solidFill>
                    <a:effectLst/>
                    <a:ea typeface="Verdana" panose="020B0604030504040204" pitchFamily="34" charset="0"/>
                    <a:cs typeface="Calibri" panose="020F0502020204030204" pitchFamily="34" charset="0"/>
                  </a:rPr>
                  <a:t> νερού, ώστε να παρασκευαστεί ένα κορεσμένο διάλυμα, χωρίς παρουσία ιζήματος;</a:t>
                </a:r>
                <a:endParaRPr lang="el-GR" sz="2400" dirty="0"/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chemeClr val="accent1"/>
                    </a:solidFill>
                  </a:rPr>
                  <a:t>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𝒁𝒏</m:t>
                        </m:r>
                        <m: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𝑴𝒏</m:t>
                        </m:r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𝝂𝜺𝝆𝝄</m:t>
                        </m:r>
                        <m:r>
                          <m:rPr>
                            <m:sty m:val="p"/>
                          </m:rP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ύ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𝒁𝒏</m:t>
                            </m:r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𝑴𝒏</m:t>
                            </m:r>
                            <m:sSub>
                              <m:sSubPr>
                                <m:ctrlPr>
                                  <a:rPr lang="el-GR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𝝂𝜺𝝆𝝄</m:t>
                            </m:r>
                            <m:r>
                              <m:rPr>
                                <m:sty m:val="p"/>
                              </m:r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ύ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	ή</a:t>
                </a:r>
                <a:endParaRPr lang="el-GR" sz="2400" b="1" i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𝒁𝒏</m:t>
                        </m:r>
                        <m: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𝑴𝒏</m:t>
                        </m:r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𝝂𝜺𝝆𝝄</m:t>
                        </m:r>
                        <m:r>
                          <m:rPr>
                            <m:sty m:val="p"/>
                          </m:r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ύ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  <m: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𝒁𝒏</m:t>
                            </m:r>
                            <m: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𝑴𝒏</m:t>
                            </m:r>
                            <m:sSub>
                              <m:sSubPr>
                                <m:ctrlPr>
                                  <a:rPr lang="el-GR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𝟓𝟎𝟎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	ή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𝒁𝒏</m:t>
                        </m:r>
                        <m: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𝑴𝒏</m:t>
                        </m:r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 = 65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.</a:t>
                </a:r>
                <a:endParaRPr lang="en-US" sz="2400" b="1" dirty="0">
                  <a:solidFill>
                    <a:schemeClr val="accent1"/>
                  </a:solidFill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-12369"/>
                <a:ext cx="12169842" cy="6870369"/>
              </a:xfrm>
              <a:blipFill>
                <a:blip r:embed="rId2"/>
                <a:stretch>
                  <a:fillRect l="-752" t="-1242" r="-6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	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διαλυτότητα: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l-GR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r>
                  <a:rPr lang="en-US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b="1" dirty="0">
                    <a:solidFill>
                      <a:srgbClr val="70AD47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𝜹𝜾𝜶𝝀𝝊𝝉𝜼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rgbClr val="70AD47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	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6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1</a:t>
                </a:r>
                <a:r>
                  <a:rPr lang="en-US" sz="2000" b="1" dirty="0"/>
                  <a:t>.</a:t>
                </a:r>
                <a:r>
                  <a:rPr lang="el-GR" sz="2000" b="1" dirty="0"/>
                  <a:t>5β</a:t>
                </a:r>
                <a:r>
                  <a:rPr lang="en-US" sz="2000" b="1" dirty="0"/>
                  <a:t> </a:t>
                </a:r>
                <a:r>
                  <a:rPr lang="el-GR" sz="2000" b="1" dirty="0"/>
                  <a:t>Διαλυτότητα</a:t>
                </a:r>
                <a:endParaRPr lang="en-US" sz="2000" b="1" dirty="0"/>
              </a:p>
              <a:p>
                <a:pPr marL="0" indent="0" algn="ctr">
                  <a:buNone/>
                </a:pPr>
                <a:endParaRPr lang="el-GR" sz="2400" b="1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l-GR" sz="2000" dirty="0"/>
                  <a:t>6) Η διαλυτότητα ενός στερεού Α σε νερό είναι 150 </a:t>
                </a:r>
                <a:r>
                  <a:rPr lang="en-US" sz="2000" dirty="0"/>
                  <a:t>g </a:t>
                </a:r>
                <a:r>
                  <a:rPr lang="el-GR" sz="2000" dirty="0"/>
                  <a:t>Α / 100 </a:t>
                </a:r>
                <a:r>
                  <a:rPr lang="en-US" sz="2000" dirty="0"/>
                  <a:t>g</a:t>
                </a:r>
                <a:r>
                  <a:rPr lang="el-GR" sz="2000" dirty="0"/>
                  <a:t> νερού. α) Να υπολογίσετε την % </a:t>
                </a:r>
                <a:r>
                  <a:rPr lang="en-US" sz="2000" dirty="0"/>
                  <a:t>w</a:t>
                </a:r>
                <a:r>
                  <a:rPr lang="el-GR" sz="2000" dirty="0"/>
                  <a:t>/</a:t>
                </a:r>
                <a:r>
                  <a:rPr lang="en-US" sz="2000" dirty="0"/>
                  <a:t>w</a:t>
                </a:r>
                <a:r>
                  <a:rPr lang="el-GR" sz="2000" dirty="0"/>
                  <a:t> περιεκτικότητα του κορεσμένου υδατικού διαλύματος της ένωσης Α.</a:t>
                </a: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α) Περιεκτικότητα: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𝜜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𝜹𝜾𝜶𝝀</m:t>
                        </m:r>
                        <m:r>
                          <m:rPr>
                            <m:sty m:val="p"/>
                          </m:r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ύ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𝝁𝜶𝝉𝝄𝝇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𝜹𝜾𝜶𝝀</m:t>
                            </m:r>
                            <m:r>
                              <m:rPr>
                                <m:sty m:val="p"/>
                              </m:r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ύ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	εξίσωση 1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Διαλυτότητα: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𝟏𝟓𝟎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𝜜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𝝂𝜺𝝆𝝄</m:t>
                        </m:r>
                        <m:r>
                          <m:rPr>
                            <m:sty m:val="p"/>
                          </m:r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ύ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𝝂𝜺𝝆𝝄</m:t>
                            </m:r>
                            <m:r>
                              <m:rPr>
                                <m:sty m:val="p"/>
                              </m:r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ύ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		εξίσωση 2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Επίσης: 		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m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διαλύματος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m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νερού­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+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m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Α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.	εξίσωση 3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 Με αντικατάσταση της εξίσωσης 3, στην εξίσωση 1: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l-G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l-G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𝝂𝜺𝝆𝝄</m:t>
                            </m:r>
                            <m:r>
                              <m:rPr>
                                <m:sty m:val="p"/>
                              </m:r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ύ</m:t>
                            </m:r>
                          </m:sub>
                        </m:sSub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𝜜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	ή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l-GR" sz="20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l-GR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l-GR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𝝂𝜺𝝆𝝄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sub>
                            </m:sSub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𝜜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	ή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l-GR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·(</m:t>
                    </m:r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𝝂𝜺𝝆𝝄</m:t>
                            </m:r>
                            <m:r>
                              <m:rPr>
                                <m:sty m:val="p"/>
                              </m:r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ύ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𝜜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+ 1)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Με αντικατάσταση της εξίσωσης 2: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l-GR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·(</m:t>
                    </m:r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𝟏𝟓𝟎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+ 1)	ή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𝟏𝟓𝟎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	ή</a:t>
                </a:r>
                <a:endParaRPr lang="el-GR" sz="2000" b="1" i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𝟏𝟓𝟎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𝟏𝟓𝟎𝟎𝟎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	ή	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𝝌</m:t>
                    </m:r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𝟏𝟓𝟎𝟎𝟎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𝟐𝟓𝟎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= 60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g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.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Επομένως η περιεκτικότητα του κορεσμένου υδατικού διαλύματος της ένωσης Α είναι 60 %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w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/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w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.</a:t>
                </a:r>
                <a:endParaRPr lang="en-US" sz="2000" b="1" dirty="0">
                  <a:solidFill>
                    <a:schemeClr val="accent1"/>
                  </a:solidFill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12369"/>
                <a:ext cx="12191999" cy="6870369"/>
              </a:xfrm>
              <a:blipFill>
                <a:blip r:embed="rId2"/>
                <a:stretch>
                  <a:fillRect l="-500" t="-976" r="-900" b="-20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02875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	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διαλυτότητα: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l-GR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r>
                  <a:rPr lang="en-US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b="1" dirty="0">
                    <a:solidFill>
                      <a:srgbClr val="70AD47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𝜹𝜾𝜶𝝀𝝊𝝉𝜼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rgbClr val="70AD47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	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875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-12369"/>
                <a:ext cx="12169842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1</a:t>
                </a:r>
                <a:r>
                  <a:rPr lang="en-US" sz="2000" b="1" dirty="0"/>
                  <a:t>.</a:t>
                </a:r>
                <a:r>
                  <a:rPr lang="el-GR" sz="2000" b="1" dirty="0"/>
                  <a:t>5β</a:t>
                </a:r>
                <a:r>
                  <a:rPr lang="en-US" sz="2000" b="1" dirty="0"/>
                  <a:t> </a:t>
                </a:r>
                <a:r>
                  <a:rPr lang="el-GR" sz="2000" b="1" dirty="0"/>
                  <a:t>Διαλυτότητα</a:t>
                </a:r>
                <a:endParaRPr lang="en-US" sz="2000" b="1" dirty="0"/>
              </a:p>
              <a:p>
                <a:pPr marL="0" indent="0" algn="ctr">
                  <a:buNone/>
                </a:pPr>
                <a:endParaRPr lang="el-GR" b="1" dirty="0"/>
              </a:p>
              <a:p>
                <a:pPr marL="0" indent="0" algn="ctr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l-GR" sz="2400" dirty="0"/>
                  <a:t>6) Η διαλυτότητα ενός στερεού Α σε νερό είναι 150 </a:t>
                </a:r>
                <a:r>
                  <a:rPr lang="en-US" sz="2400" dirty="0"/>
                  <a:t>g </a:t>
                </a:r>
                <a:r>
                  <a:rPr lang="el-GR" sz="2400" dirty="0"/>
                  <a:t>Α / 100 </a:t>
                </a:r>
                <a:r>
                  <a:rPr lang="en-US" sz="2400" dirty="0"/>
                  <a:t>g</a:t>
                </a:r>
                <a:r>
                  <a:rPr lang="el-GR" sz="2400" dirty="0"/>
                  <a:t> νερού. δ) 489 </a:t>
                </a:r>
                <a:r>
                  <a:rPr lang="en-US" sz="2400" dirty="0"/>
                  <a:t>g</a:t>
                </a:r>
                <a:r>
                  <a:rPr lang="el-GR" sz="2400" dirty="0"/>
                  <a:t> του στερεού Α προστίθενται σε νερό και ο τελικός όγκος του διαλύματος είναι 300 </a:t>
                </a:r>
                <a:r>
                  <a:rPr lang="en-US" sz="2400" dirty="0"/>
                  <a:t>mL</a:t>
                </a:r>
                <a:r>
                  <a:rPr lang="el-GR" sz="2400" dirty="0"/>
                  <a:t>. Να εξηγήσετε αν θα καταβυθιστεί ίζημα της ένωσης Α ή αν θα διαλυθεί όλη η ποσότητα του.</a:t>
                </a: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chemeClr val="accent1"/>
                    </a:solidFill>
                  </a:rPr>
                  <a:t>δ) Η διαλυτότητα της ένωσης Α είναι: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𝜜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𝝂𝜺𝝆𝝄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b="1" dirty="0">
                    <a:solidFill>
                      <a:schemeClr val="accent1"/>
                    </a:solidFill>
                  </a:rPr>
                  <a:t>	</a:t>
                </a: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rgbClr val="C00000"/>
                    </a:solidFill>
                  </a:rPr>
                  <a:t>ή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𝜜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𝜜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𝟑𝟎𝟎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rgbClr val="C00000"/>
                    </a:solidFill>
                  </a:rPr>
                  <a:t>	</a:t>
                </a: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chemeClr val="accent1"/>
                    </a:solidFill>
                  </a:rPr>
                  <a:t>ή	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m</a:t>
                </a:r>
                <a:r>
                  <a:rPr lang="en-US" sz="2400" b="1" baseline="-25000" dirty="0">
                    <a:solidFill>
                      <a:schemeClr val="accent1"/>
                    </a:solidFill>
                  </a:rPr>
                  <a:t>A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= 225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.</a:t>
                </a:r>
                <a:endParaRPr lang="el-GR" sz="24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rgbClr val="C00000"/>
                    </a:solidFill>
                  </a:rPr>
                  <a:t>Επομένως θα καταβυθιστεί ίζημα της ένωσης Α: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m</a:t>
                </a:r>
                <a:r>
                  <a:rPr lang="el-GR" sz="2400" b="1" baseline="-25000" dirty="0">
                    <a:solidFill>
                      <a:schemeClr val="accent1"/>
                    </a:solidFill>
                  </a:rPr>
                  <a:t>διαλυμένης ουσίας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+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m</a:t>
                </a:r>
                <a:r>
                  <a:rPr lang="el-GR" sz="2400" b="1" baseline="-25000" dirty="0">
                    <a:solidFill>
                      <a:schemeClr val="accent1"/>
                    </a:solidFill>
                  </a:rPr>
                  <a:t>ιζήματος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= 489	ή	</a:t>
                </a:r>
                <a:endParaRPr lang="el-GR" sz="24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m</a:t>
                </a:r>
                <a:r>
                  <a:rPr lang="el-GR" sz="2400" b="1" baseline="-25000" dirty="0">
                    <a:solidFill>
                      <a:srgbClr val="C00000"/>
                    </a:solidFill>
                  </a:rPr>
                  <a:t>ιζήματος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 = 489 – 225 = 264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g</a:t>
                </a:r>
                <a:r>
                  <a:rPr lang="el-GR" sz="2400" b="1" dirty="0">
                    <a:solidFill>
                      <a:srgbClr val="C00000"/>
                    </a:solidFill>
                  </a:rPr>
                  <a:t>, </a:t>
                </a: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chemeClr val="accent1"/>
                    </a:solidFill>
                  </a:rPr>
                  <a:t>επομένως θα καταβυθιστούν 264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400" b="1" dirty="0">
                    <a:solidFill>
                      <a:schemeClr val="accent1"/>
                    </a:solidFill>
                  </a:rPr>
                  <a:t> της ένωσης Α.</a:t>
                </a:r>
                <a:endParaRPr lang="en-US" sz="2400" b="1" dirty="0">
                  <a:solidFill>
                    <a:schemeClr val="accent1"/>
                  </a:solidFill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-12369"/>
                <a:ext cx="12169842" cy="6870369"/>
              </a:xfrm>
              <a:blipFill>
                <a:blip r:embed="rId2"/>
                <a:stretch>
                  <a:fillRect l="-752" t="-9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02875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	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διαλυτότητα: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l-GR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r>
                  <a:rPr lang="en-US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b="1" dirty="0">
                    <a:solidFill>
                      <a:srgbClr val="70AD47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𝜹𝜾𝜶𝝀𝝊𝝉𝜼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rgbClr val="70AD47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	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875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2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12154484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1</a:t>
            </a:r>
            <a:r>
              <a:rPr lang="en-US" sz="2000" b="1" dirty="0"/>
              <a:t>.</a:t>
            </a:r>
            <a:r>
              <a:rPr lang="el-GR" sz="2000" b="1" dirty="0"/>
              <a:t>5β</a:t>
            </a:r>
            <a:r>
              <a:rPr lang="en-US" sz="2000" b="1" dirty="0"/>
              <a:t> </a:t>
            </a:r>
            <a:r>
              <a:rPr lang="el-GR" sz="2000" b="1" dirty="0"/>
              <a:t>Διαλυτότητα</a:t>
            </a: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8) </a:t>
            </a:r>
            <a:r>
              <a:rPr lang="el-GR" sz="2000" dirty="0"/>
              <a:t>Στο διπλανό διάγραμμα παρουσιάζεται το πώς μεταβάλλεται σε σχέση με τη 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θερμοκρασία, η διαλυτότητα σε κάποιο διαλύτη δύο ουσιών: ενός στερεού και ενός 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αερίου. Να απαντήσετε στις παρακάτω ερωτήσεις που αφορούν το διάγραμμα.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α) Να εξηγήσετε ποια </a:t>
            </a:r>
            <a:r>
              <a:rPr lang="el-GR" sz="2000" dirty="0" err="1"/>
              <a:t>καμπύληαντιστοιχεί</a:t>
            </a:r>
            <a:r>
              <a:rPr lang="el-GR" sz="2000" dirty="0"/>
              <a:t> στο στερεό και ποια στο αέριο.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>
                <a:solidFill>
                  <a:srgbClr val="C00000"/>
                </a:solidFill>
              </a:rPr>
              <a:t>α) Η διαλυτότητα των στερεών στο νερό 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>
                <a:solidFill>
                  <a:schemeClr val="accent1"/>
                </a:solidFill>
              </a:rPr>
              <a:t>αυξάνει με την αύξηση της θερμοκρασίας,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>
                <a:solidFill>
                  <a:srgbClr val="C00000"/>
                </a:solidFill>
              </a:rPr>
              <a:t>ενώ η διαλυτότητα των αερίων στο νερό μειώνεται. 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>
                <a:solidFill>
                  <a:schemeClr val="accent1"/>
                </a:solidFill>
              </a:rPr>
              <a:t>Άρα σύμφωνα με τη γραφική παράσταση που δίνεται η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>
                <a:solidFill>
                  <a:srgbClr val="C00000"/>
                </a:solidFill>
              </a:rPr>
              <a:t>ουσία Α είναι αέριο και η ουσία Β είναι στερεό.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β) Να γράψετε πόση είναι η διαλυτότητα της κάθε ουσίας στους 20 </a:t>
            </a:r>
            <a:r>
              <a:rPr lang="el-GR" sz="2000" baseline="30000" dirty="0" err="1"/>
              <a:t>ο</a:t>
            </a:r>
            <a:r>
              <a:rPr lang="el-GR" sz="2000" dirty="0" err="1"/>
              <a:t>C</a:t>
            </a:r>
            <a:r>
              <a:rPr lang="el-GR" sz="2000" dirty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β) Η διαλυτότητα της ουσίας Α στους 20 </a:t>
            </a:r>
            <a:r>
              <a:rPr lang="el-GR" sz="2000" baseline="30000" dirty="0" err="1">
                <a:solidFill>
                  <a:schemeClr val="accent1"/>
                </a:solidFill>
              </a:rPr>
              <a:t>ο</a:t>
            </a:r>
            <a:r>
              <a:rPr lang="el-GR" sz="2000" dirty="0" err="1">
                <a:solidFill>
                  <a:schemeClr val="accent1"/>
                </a:solidFill>
              </a:rPr>
              <a:t>C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l-GR" sz="2000" b="1" dirty="0">
                <a:solidFill>
                  <a:schemeClr val="accent1"/>
                </a:solidFill>
              </a:rPr>
              <a:t>είναι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2,5</a:t>
            </a:r>
            <a:r>
              <a:rPr lang="el-GR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g </a:t>
            </a:r>
            <a:r>
              <a:rPr lang="el-GR" sz="2000" b="1" dirty="0">
                <a:solidFill>
                  <a:schemeClr val="accent1"/>
                </a:solidFill>
              </a:rPr>
              <a:t>ουσίας σε 100 </a:t>
            </a:r>
            <a:r>
              <a:rPr lang="en-US" sz="2000" b="1" dirty="0">
                <a:solidFill>
                  <a:schemeClr val="accent1"/>
                </a:solidFill>
              </a:rPr>
              <a:t>g </a:t>
            </a:r>
            <a:r>
              <a:rPr lang="el-GR" sz="2000" b="1" dirty="0">
                <a:solidFill>
                  <a:schemeClr val="accent1"/>
                </a:solidFill>
              </a:rPr>
              <a:t>διαλύτη.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C00000"/>
                </a:solidFill>
              </a:rPr>
              <a:t>Η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l-GR" sz="2000" b="1" dirty="0">
                <a:solidFill>
                  <a:srgbClr val="C00000"/>
                </a:solidFill>
              </a:rPr>
              <a:t>διαλυτότητα της ουσίας Β στους 20 </a:t>
            </a:r>
            <a:r>
              <a:rPr lang="el-GR" sz="2000" baseline="30000" dirty="0" err="1">
                <a:solidFill>
                  <a:srgbClr val="C00000"/>
                </a:solidFill>
              </a:rPr>
              <a:t>ο</a:t>
            </a:r>
            <a:r>
              <a:rPr lang="el-GR" sz="2000" dirty="0" err="1">
                <a:solidFill>
                  <a:srgbClr val="C00000"/>
                </a:solidFill>
              </a:rPr>
              <a:t>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>
                <a:solidFill>
                  <a:srgbClr val="C00000"/>
                </a:solidFill>
              </a:rPr>
              <a:t>είναι 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4</a:t>
            </a:r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g </a:t>
            </a:r>
            <a:r>
              <a:rPr lang="el-GR" sz="2000" b="1" dirty="0">
                <a:solidFill>
                  <a:srgbClr val="C00000"/>
                </a:solidFill>
              </a:rPr>
              <a:t>ουσίας σε 100 </a:t>
            </a:r>
            <a:r>
              <a:rPr lang="en-US" sz="2000" b="1" dirty="0">
                <a:solidFill>
                  <a:srgbClr val="C00000"/>
                </a:solidFill>
              </a:rPr>
              <a:t>g </a:t>
            </a:r>
            <a:r>
              <a:rPr lang="el-GR" sz="2000" b="1" dirty="0">
                <a:solidFill>
                  <a:srgbClr val="C00000"/>
                </a:solidFill>
              </a:rPr>
              <a:t>διαλύτη.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-15358" y="298293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	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διαλυτότητα: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l-GR" b="1" dirty="0">
                    <a:solidFill>
                      <a:prstClr val="white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l-GR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r>
                  <a:rPr lang="en-US" b="1" dirty="0">
                    <a:solidFill>
                      <a:srgbClr val="00B0F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b="1" dirty="0">
                    <a:solidFill>
                      <a:srgbClr val="70AD47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𝜹𝜾𝜶𝝀𝝊𝝉𝜼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rgbClr val="70AD47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	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58" y="298293"/>
                <a:ext cx="12169843" cy="973275"/>
              </a:xfrm>
              <a:prstGeom prst="roundRect">
                <a:avLst/>
              </a:prstGeom>
              <a:blipFill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Εικόνα 7">
            <a:extLst>
              <a:ext uri="{FF2B5EF4-FFF2-40B4-BE49-F238E27FC236}">
                <a16:creationId xmlns:a16="http://schemas.microsoft.com/office/drawing/2014/main" id="{5D77F99B-F3E5-F0DA-E96F-09958090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28" y="2538272"/>
            <a:ext cx="4674072" cy="3170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2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2369"/>
            <a:ext cx="12191999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1</a:t>
            </a:r>
            <a:r>
              <a:rPr lang="en-US" sz="2000" b="1" dirty="0"/>
              <a:t>.</a:t>
            </a:r>
            <a:r>
              <a:rPr lang="el-GR" sz="2000" b="1" dirty="0"/>
              <a:t>5</a:t>
            </a:r>
            <a:r>
              <a:rPr lang="en-US" sz="2000" b="1" dirty="0"/>
              <a:t> </a:t>
            </a:r>
            <a:r>
              <a:rPr lang="el-GR" sz="2000" b="1" dirty="0"/>
              <a:t>Περιεκτικότητες διαλυμάτων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10) </a:t>
            </a:r>
            <a:r>
              <a:rPr lang="el-GR" sz="1800" dirty="0"/>
              <a:t>Στο διπλανό διάγραμμα παρουσιάζεται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η μεταβολή της διαλυτότητας των ουσιών Α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και Β σε κάποιο διαλύτη, σε συνάρτηση µε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τη θερμοκρασία. Να γράψετε αν τα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διαλύματα των ουσιών Α και Β, που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περιγράφονται στα παρακάτω ερωτήματα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είναι κορεσμένα ή ακόρεστα και να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αιτιολογήσετε τις απαντήσεις σας.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α) Σε δύο ποτήρια που περιέχουν το κάθε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ένα 100 g διαλύτη στους 20 </a:t>
            </a:r>
            <a:r>
              <a:rPr lang="el-GR" sz="1800" baseline="30000" dirty="0" err="1"/>
              <a:t>ο</a:t>
            </a:r>
            <a:r>
              <a:rPr lang="el-GR" sz="1800" dirty="0" err="1"/>
              <a:t>C</a:t>
            </a:r>
            <a:r>
              <a:rPr lang="el-GR" sz="1800" dirty="0"/>
              <a:t>,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προσθέτουμε ξεχωριστά 4 g ουσίας Α στο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ένα και 4 g ουσίας Β στο άλλο.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>
                <a:solidFill>
                  <a:schemeClr val="accent1"/>
                </a:solidFill>
              </a:rPr>
              <a:t>α) Το διάλυμα της ουσίας Α θα είναι ακόρεστο, ενώ το διάλυμα της ουσίας Β θα είναι κορεσμένο.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>
                <a:solidFill>
                  <a:srgbClr val="C00000"/>
                </a:solidFill>
              </a:rPr>
              <a:t>Για την ουσία Α: Από το διάγραμμα φαίνεται ότι η διαλυτότητα της ουσίας Α στους 20 </a:t>
            </a:r>
            <a:r>
              <a:rPr lang="en-US" sz="2000" b="1" baseline="30000" dirty="0" err="1">
                <a:solidFill>
                  <a:srgbClr val="C00000"/>
                </a:solidFill>
              </a:rPr>
              <a:t>o</a:t>
            </a:r>
            <a:r>
              <a:rPr lang="en-US" sz="2000" b="1" dirty="0" err="1">
                <a:solidFill>
                  <a:srgbClr val="C00000"/>
                </a:solidFill>
              </a:rPr>
              <a:t>C</a:t>
            </a:r>
            <a:r>
              <a:rPr lang="el-GR" sz="2000" b="1" dirty="0">
                <a:solidFill>
                  <a:srgbClr val="C00000"/>
                </a:solidFill>
              </a:rPr>
              <a:t> είναι 6 </a:t>
            </a:r>
            <a:r>
              <a:rPr lang="en-US" sz="2000" b="1" dirty="0">
                <a:solidFill>
                  <a:srgbClr val="C00000"/>
                </a:solidFill>
              </a:rPr>
              <a:t>g </a:t>
            </a:r>
            <a:r>
              <a:rPr lang="el-GR" sz="2000" b="1" dirty="0">
                <a:solidFill>
                  <a:srgbClr val="C00000"/>
                </a:solidFill>
              </a:rPr>
              <a:t>ουσίας Α σε 100 </a:t>
            </a:r>
            <a:r>
              <a:rPr lang="en-US" sz="2000" b="1" dirty="0">
                <a:solidFill>
                  <a:srgbClr val="C00000"/>
                </a:solidFill>
              </a:rPr>
              <a:t>g </a:t>
            </a:r>
            <a:r>
              <a:rPr lang="el-GR" sz="2000" b="1" dirty="0">
                <a:solidFill>
                  <a:srgbClr val="C00000"/>
                </a:solidFill>
              </a:rPr>
              <a:t>διαλύτη. 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>
                <a:solidFill>
                  <a:schemeClr val="accent1"/>
                </a:solidFill>
              </a:rPr>
              <a:t>Αν σε ένα ποτήρι προσθέσουμε 4 </a:t>
            </a:r>
            <a:r>
              <a:rPr lang="en-US" sz="2000" b="1" dirty="0">
                <a:solidFill>
                  <a:schemeClr val="accent1"/>
                </a:solidFill>
              </a:rPr>
              <a:t>g </a:t>
            </a:r>
            <a:r>
              <a:rPr lang="el-GR" sz="2000" b="1" dirty="0">
                <a:solidFill>
                  <a:schemeClr val="accent1"/>
                </a:solidFill>
              </a:rPr>
              <a:t>ουσίας σε 100 </a:t>
            </a:r>
            <a:r>
              <a:rPr lang="en-US" sz="2000" b="1" dirty="0">
                <a:solidFill>
                  <a:schemeClr val="accent1"/>
                </a:solidFill>
              </a:rPr>
              <a:t>g </a:t>
            </a:r>
            <a:r>
              <a:rPr lang="el-GR" sz="2000" b="1" dirty="0">
                <a:solidFill>
                  <a:schemeClr val="accent1"/>
                </a:solidFill>
              </a:rPr>
              <a:t>διαλύτη στους 20 </a:t>
            </a:r>
            <a:r>
              <a:rPr lang="en-US" sz="2000" b="1" baseline="30000" dirty="0" err="1">
                <a:solidFill>
                  <a:schemeClr val="accent1"/>
                </a:solidFill>
              </a:rPr>
              <a:t>o</a:t>
            </a:r>
            <a:r>
              <a:rPr lang="en-US" sz="2000" b="1" dirty="0" err="1">
                <a:solidFill>
                  <a:schemeClr val="accent1"/>
                </a:solidFill>
              </a:rPr>
              <a:t>C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l-GR" sz="2000" b="1" dirty="0">
                <a:solidFill>
                  <a:schemeClr val="accent1"/>
                </a:solidFill>
              </a:rPr>
              <a:t>θα μπορέσει να διαλυθεί όλη η ουσία Α, δηλαδή το διάλυμα που προκύπτει θα περιέχει μικρότερη ποσότητα διαλυμένης ουσίας από τη μέγιστη δυνατή.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>
                <a:solidFill>
                  <a:srgbClr val="C00000"/>
                </a:solidFill>
              </a:rPr>
              <a:t>Για την ουσία Β: Από το διάγραμμα φαίνεται ότι η διαλυτότητα της ουσίας Β στους 20 </a:t>
            </a:r>
            <a:r>
              <a:rPr lang="en-US" sz="2000" b="1" baseline="30000" dirty="0" err="1">
                <a:solidFill>
                  <a:srgbClr val="C00000"/>
                </a:solidFill>
              </a:rPr>
              <a:t>o</a:t>
            </a:r>
            <a:r>
              <a:rPr lang="en-US" sz="2000" b="1" dirty="0" err="1">
                <a:solidFill>
                  <a:srgbClr val="C00000"/>
                </a:solidFill>
              </a:rPr>
              <a:t>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>
                <a:solidFill>
                  <a:srgbClr val="C00000"/>
                </a:solidFill>
              </a:rPr>
              <a:t>είναι 4 </a:t>
            </a:r>
            <a:r>
              <a:rPr lang="en-US" sz="2000" b="1" dirty="0">
                <a:solidFill>
                  <a:srgbClr val="C00000"/>
                </a:solidFill>
              </a:rPr>
              <a:t>g </a:t>
            </a:r>
            <a:r>
              <a:rPr lang="el-GR" sz="2000" b="1" dirty="0">
                <a:solidFill>
                  <a:srgbClr val="C00000"/>
                </a:solidFill>
              </a:rPr>
              <a:t>ουσίας Β σε 100 </a:t>
            </a:r>
            <a:r>
              <a:rPr lang="en-US" sz="2000" b="1" dirty="0">
                <a:solidFill>
                  <a:srgbClr val="C00000"/>
                </a:solidFill>
              </a:rPr>
              <a:t>g </a:t>
            </a:r>
            <a:r>
              <a:rPr lang="el-GR" sz="2000" b="1" dirty="0">
                <a:solidFill>
                  <a:srgbClr val="C00000"/>
                </a:solidFill>
              </a:rPr>
              <a:t>διαλύτη. 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>
                <a:solidFill>
                  <a:schemeClr val="accent1"/>
                </a:solidFill>
              </a:rPr>
              <a:t>Αν σε ένα ποτήρι προσθέσουμε 4 </a:t>
            </a:r>
            <a:r>
              <a:rPr lang="en-US" sz="2000" b="1" dirty="0">
                <a:solidFill>
                  <a:schemeClr val="accent1"/>
                </a:solidFill>
              </a:rPr>
              <a:t>g </a:t>
            </a:r>
            <a:r>
              <a:rPr lang="el-GR" sz="2000" b="1" dirty="0">
                <a:solidFill>
                  <a:schemeClr val="accent1"/>
                </a:solidFill>
              </a:rPr>
              <a:t>ουσίας Β σε 100 </a:t>
            </a:r>
            <a:r>
              <a:rPr lang="en-US" sz="2000" b="1" dirty="0">
                <a:solidFill>
                  <a:schemeClr val="accent1"/>
                </a:solidFill>
              </a:rPr>
              <a:t>g </a:t>
            </a:r>
            <a:r>
              <a:rPr lang="el-GR" sz="2000" b="1" dirty="0">
                <a:solidFill>
                  <a:schemeClr val="accent1"/>
                </a:solidFill>
              </a:rPr>
              <a:t>διαλύτη στους 20 </a:t>
            </a:r>
            <a:r>
              <a:rPr lang="en-US" sz="2000" b="1" baseline="30000" dirty="0" err="1">
                <a:solidFill>
                  <a:schemeClr val="accent1"/>
                </a:solidFill>
              </a:rPr>
              <a:t>o</a:t>
            </a:r>
            <a:r>
              <a:rPr lang="en-US" sz="2000" b="1" dirty="0" err="1">
                <a:solidFill>
                  <a:schemeClr val="accent1"/>
                </a:solidFill>
              </a:rPr>
              <a:t>C</a:t>
            </a:r>
            <a:r>
              <a:rPr lang="el-GR" sz="2000" b="1" dirty="0">
                <a:solidFill>
                  <a:schemeClr val="accent1"/>
                </a:solidFill>
              </a:rPr>
              <a:t> θα γίνει διάλυση όλης της ποσότητας.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>
                <a:solidFill>
                  <a:srgbClr val="C00000"/>
                </a:solidFill>
              </a:rPr>
              <a:t>Το διάλυμα που προκύπτει θα περιέχει τη μέγιστη δυνατή ποσότητα διαλυμένης ουσίας.</a:t>
            </a:r>
            <a:endParaRPr lang="el-GR" sz="2000" dirty="0">
              <a:solidFill>
                <a:srgbClr val="C0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7211B9E-3795-677A-596C-79758053A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97" y="324004"/>
            <a:ext cx="5874225" cy="28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2369"/>
            <a:ext cx="12191999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/>
              <a:t>1</a:t>
            </a:r>
            <a:r>
              <a:rPr lang="en-US" sz="2400" b="1" dirty="0"/>
              <a:t>.</a:t>
            </a:r>
            <a:r>
              <a:rPr lang="el-GR" sz="2400" b="1" dirty="0"/>
              <a:t>5</a:t>
            </a:r>
            <a:r>
              <a:rPr lang="en-US" sz="2400" b="1" dirty="0"/>
              <a:t> </a:t>
            </a:r>
            <a:r>
              <a:rPr lang="el-GR" sz="2400" b="1" dirty="0"/>
              <a:t>Περιεκτικότητες διαλυμάτων</a:t>
            </a:r>
            <a:endParaRPr lang="en-US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11) </a:t>
            </a:r>
            <a:r>
              <a:rPr lang="el-GR" sz="2400" dirty="0"/>
              <a:t>Στο διπλανό διάγραμμα φαίνεται πως 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μεταβάλλεται η διαλυτότητα σε σχέση 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με τη θερμοκρασία δύο ουσιών Α και Β,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σε κάποιο διαλύτη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δ) Πόσο θα μεταβληθεί η διαλυτότητα 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της ουσίας Β αν ένα διάλυμά της ψυχθεί 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από </a:t>
            </a:r>
            <a:r>
              <a:rPr lang="en-US" sz="2400" dirty="0"/>
              <a:t> </a:t>
            </a:r>
            <a:r>
              <a:rPr lang="el-GR" sz="2400" dirty="0"/>
              <a:t>τους 60 </a:t>
            </a:r>
            <a:r>
              <a:rPr lang="el-GR" sz="2400" baseline="30000" dirty="0" err="1"/>
              <a:t>o</a:t>
            </a:r>
            <a:r>
              <a:rPr lang="el-GR" sz="2400" dirty="0" err="1"/>
              <a:t>C</a:t>
            </a:r>
            <a:r>
              <a:rPr lang="el-GR" sz="2400" dirty="0"/>
              <a:t> στους 40 </a:t>
            </a:r>
            <a:r>
              <a:rPr lang="el-GR" sz="2400" baseline="30000" dirty="0" err="1"/>
              <a:t>o</a:t>
            </a:r>
            <a:r>
              <a:rPr lang="el-GR" sz="2400" dirty="0" err="1"/>
              <a:t>C</a:t>
            </a:r>
            <a:r>
              <a:rPr lang="el-GR" sz="24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C00000"/>
                </a:solidFill>
              </a:rPr>
              <a:t>Η διαλυτότητα της ουσίας Β στους 60 </a:t>
            </a:r>
            <a:r>
              <a:rPr lang="el-GR" sz="2400" b="1" baseline="30000" dirty="0">
                <a:solidFill>
                  <a:srgbClr val="C00000"/>
                </a:solidFill>
              </a:rPr>
              <a:t>ο</a:t>
            </a:r>
            <a:r>
              <a:rPr lang="en-US" sz="2400" b="1" dirty="0">
                <a:solidFill>
                  <a:srgbClr val="C00000"/>
                </a:solidFill>
              </a:rPr>
              <a:t>C </a:t>
            </a:r>
            <a:r>
              <a:rPr lang="el-GR" sz="2400" b="1" dirty="0">
                <a:solidFill>
                  <a:srgbClr val="C00000"/>
                </a:solidFill>
              </a:rPr>
              <a:t>είναι 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b="1" dirty="0">
                <a:solidFill>
                  <a:schemeClr val="accent1"/>
                </a:solidFill>
              </a:rPr>
              <a:t>7 </a:t>
            </a:r>
            <a:r>
              <a:rPr lang="en-US" sz="2400" b="1" dirty="0">
                <a:solidFill>
                  <a:schemeClr val="accent1"/>
                </a:solidFill>
              </a:rPr>
              <a:t>g </a:t>
            </a:r>
            <a:r>
              <a:rPr lang="el-GR" sz="2400" b="1" dirty="0">
                <a:solidFill>
                  <a:schemeClr val="accent1"/>
                </a:solidFill>
              </a:rPr>
              <a:t>ουσίας σε 100 </a:t>
            </a:r>
            <a:r>
              <a:rPr lang="en-US" sz="2400" b="1" dirty="0">
                <a:solidFill>
                  <a:schemeClr val="accent1"/>
                </a:solidFill>
              </a:rPr>
              <a:t>g </a:t>
            </a:r>
            <a:r>
              <a:rPr lang="el-GR" sz="2400" b="1" dirty="0">
                <a:solidFill>
                  <a:schemeClr val="accent1"/>
                </a:solidFill>
              </a:rPr>
              <a:t>διαλύτη, 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C00000"/>
                </a:solidFill>
              </a:rPr>
              <a:t>ενώ η διαλυτότητα της ουσίας Β στους 40 </a:t>
            </a:r>
            <a:r>
              <a:rPr lang="el-GR" sz="2400" b="1" baseline="30000" dirty="0">
                <a:solidFill>
                  <a:srgbClr val="C00000"/>
                </a:solidFill>
              </a:rPr>
              <a:t>ο</a:t>
            </a:r>
            <a:r>
              <a:rPr lang="en-US" sz="2400" b="1" dirty="0">
                <a:solidFill>
                  <a:srgbClr val="C00000"/>
                </a:solidFill>
              </a:rPr>
              <a:t>C </a:t>
            </a:r>
            <a:r>
              <a:rPr lang="el-GR" sz="2400" b="1" dirty="0">
                <a:solidFill>
                  <a:srgbClr val="C00000"/>
                </a:solidFill>
              </a:rPr>
              <a:t>είναι 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b="1" dirty="0">
                <a:solidFill>
                  <a:schemeClr val="accent1"/>
                </a:solidFill>
              </a:rPr>
              <a:t>4 </a:t>
            </a:r>
            <a:r>
              <a:rPr lang="en-US" sz="2400" b="1" dirty="0">
                <a:solidFill>
                  <a:schemeClr val="accent1"/>
                </a:solidFill>
              </a:rPr>
              <a:t>g </a:t>
            </a:r>
            <a:r>
              <a:rPr lang="el-GR" sz="2400" b="1" dirty="0">
                <a:solidFill>
                  <a:schemeClr val="accent1"/>
                </a:solidFill>
              </a:rPr>
              <a:t>ουσίας σε 100 </a:t>
            </a:r>
            <a:r>
              <a:rPr lang="en-US" sz="2400" b="1" dirty="0">
                <a:solidFill>
                  <a:schemeClr val="accent1"/>
                </a:solidFill>
              </a:rPr>
              <a:t>g </a:t>
            </a:r>
            <a:r>
              <a:rPr lang="el-GR" sz="2400" b="1" dirty="0">
                <a:solidFill>
                  <a:schemeClr val="accent1"/>
                </a:solidFill>
              </a:rPr>
              <a:t>διαλύτη. 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C00000"/>
                </a:solidFill>
              </a:rPr>
              <a:t>Άρα η διαλυτότητα μειώνεται κατά 3 </a:t>
            </a:r>
            <a:r>
              <a:rPr lang="en-US" sz="2400" b="1" dirty="0">
                <a:solidFill>
                  <a:srgbClr val="C00000"/>
                </a:solidFill>
              </a:rPr>
              <a:t>g </a:t>
            </a:r>
            <a:r>
              <a:rPr lang="el-GR" sz="2400" b="1" dirty="0">
                <a:solidFill>
                  <a:srgbClr val="C00000"/>
                </a:solidFill>
              </a:rPr>
              <a:t>ουσίας ανά 100 </a:t>
            </a:r>
            <a:r>
              <a:rPr lang="en-US" sz="2400" b="1" dirty="0">
                <a:solidFill>
                  <a:srgbClr val="C00000"/>
                </a:solidFill>
              </a:rPr>
              <a:t>g </a:t>
            </a:r>
            <a:r>
              <a:rPr lang="el-GR" sz="2400" b="1" dirty="0">
                <a:solidFill>
                  <a:srgbClr val="C00000"/>
                </a:solidFill>
              </a:rPr>
              <a:t>διαλύτη.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1EC25BA-775E-937F-F527-333063F5F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1" y="382162"/>
            <a:ext cx="3661410" cy="2693670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3ECFEDAD-C30C-A5D0-FAA3-D0339B958CB0}"/>
              </a:ext>
            </a:extLst>
          </p:cNvPr>
          <p:cNvSpPr/>
          <p:nvPr/>
        </p:nvSpPr>
        <p:spPr>
          <a:xfrm>
            <a:off x="8962651" y="1159437"/>
            <a:ext cx="112144" cy="17252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8726B3F1-EB5B-F055-73E8-F2987F837199}"/>
              </a:ext>
            </a:extLst>
          </p:cNvPr>
          <p:cNvSpPr/>
          <p:nvPr/>
        </p:nvSpPr>
        <p:spPr>
          <a:xfrm>
            <a:off x="8150316" y="1731287"/>
            <a:ext cx="112144" cy="17252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43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84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/>
              <a:t>1</a:t>
            </a:r>
            <a:r>
              <a:rPr lang="en-US" sz="2400" b="1" dirty="0"/>
              <a:t>.</a:t>
            </a:r>
            <a:r>
              <a:rPr lang="el-GR" sz="2400" b="1" dirty="0"/>
              <a:t>5</a:t>
            </a:r>
            <a:r>
              <a:rPr lang="en-US" sz="2400" b="1" dirty="0"/>
              <a:t> </a:t>
            </a:r>
            <a:r>
              <a:rPr lang="el-GR" sz="2400" b="1" dirty="0"/>
              <a:t>Περιεκτικότητες διαλυμάτων</a:t>
            </a:r>
            <a:endParaRPr lang="en-US" sz="2400" b="1" dirty="0"/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1.5:	Σελίδες 22.</a:t>
            </a:r>
          </a:p>
          <a:p>
            <a:pPr marL="0" lvl="0" indent="0" algn="ctr">
              <a:buNone/>
            </a:pPr>
            <a:endParaRPr lang="el-GR" sz="2400" dirty="0"/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</a:t>
            </a:r>
            <a:r>
              <a:rPr lang="en-US" sz="2400" dirty="0"/>
              <a:t>37</a:t>
            </a:r>
            <a:r>
              <a:rPr lang="el-GR" sz="2400" dirty="0"/>
              <a:t>:	Ασκήσεις: </a:t>
            </a:r>
            <a:r>
              <a:rPr lang="el-GR" sz="2400" b="1" dirty="0">
                <a:solidFill>
                  <a:schemeClr val="accent1"/>
                </a:solidFill>
              </a:rPr>
              <a:t>78, 80, 81, 86 </a:t>
            </a:r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 dirty="0"/>
              <a:t>Σελίδα 11-12:	Ασκήσεις: </a:t>
            </a:r>
            <a:r>
              <a:rPr lang="en-US" sz="2400" b="1" dirty="0">
                <a:solidFill>
                  <a:schemeClr val="accent1"/>
                </a:solidFill>
              </a:rPr>
              <a:t>4, 5, 6, 8, 10, 1</a:t>
            </a:r>
            <a:r>
              <a:rPr lang="el-GR" sz="2400" b="1" dirty="0">
                <a:solidFill>
                  <a:schemeClr val="accent1"/>
                </a:solidFill>
              </a:rPr>
              <a:t>1</a:t>
            </a:r>
            <a:r>
              <a:rPr lang="en-US" sz="2400" b="1" dirty="0">
                <a:solidFill>
                  <a:schemeClr val="accent1"/>
                </a:solidFill>
              </a:rPr>
              <a:t>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7156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1564</Words>
  <Application>Microsoft Office PowerPoint</Application>
  <PresentationFormat>Ευρεία οθόνη</PresentationFormat>
  <Paragraphs>138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16</cp:revision>
  <dcterms:created xsi:type="dcterms:W3CDTF">2023-10-18T10:26:00Z</dcterms:created>
  <dcterms:modified xsi:type="dcterms:W3CDTF">2024-09-23T21:57:13Z</dcterms:modified>
</cp:coreProperties>
</file>