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15" r:id="rId3"/>
    <p:sldId id="416" r:id="rId4"/>
    <p:sldId id="417" r:id="rId5"/>
    <p:sldId id="418" r:id="rId6"/>
    <p:sldId id="40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1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9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38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2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17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6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5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9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9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65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5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7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.2 </a:t>
                </a:r>
                <a:r>
                  <a:rPr lang="el-GR" sz="2000" b="1" dirty="0"/>
                  <a:t>καταστατική εξίσωση ιδανικών αερίων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1) 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Να επιλέξετε τη σωστή απάντηση για τις παρακάτω ερωτήσεις:</a:t>
                </a:r>
                <a:endParaRPr lang="en-US" sz="2000" b="1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000" kern="1200" dirty="0" err="1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Verdana" panose="020B0604030504040204" pitchFamily="34" charset="0"/>
                  </a:rPr>
                  <a:t>i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Verdana" panose="020B0604030504040204" pitchFamily="34" charset="0"/>
                  </a:rPr>
                  <a:t>. H 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Verdana" panose="020B0604030504040204" pitchFamily="34" charset="0"/>
                  </a:rPr>
                  <a:t>πυκνότητα ενός αερίου είναι:</a:t>
                </a:r>
                <a:endParaRPr lang="el-GR" sz="2000" b="1" dirty="0"/>
              </a:p>
              <a:p>
                <a:pPr marL="0" indent="0" algn="ctr">
                  <a:buNone/>
                </a:pP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α) αντιστρόφως ανάλογη της πίεσης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</a:t>
                </a:r>
                <a:r>
                  <a:rPr lang="el-GR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n-US" sz="2000" b="1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β) αντιστρόφως ανάλογη τη θερμοκρασία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γ) ανάλογη της θερμοκρασίας </a:t>
                </a:r>
                <a:endParaRPr lang="en-US" sz="20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δ) ανάλογη του όγκου</a:t>
                </a: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PV = </a:t>
                </a:r>
                <a:r>
                  <a:rPr lang="en-US" sz="200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nRT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		και	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m = </a:t>
                </a:r>
                <a:r>
                  <a:rPr lang="el-GR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</a:t>
                </a:r>
              </a:p>
              <a:p>
                <a:pPr marL="0" indent="0" algn="ctr">
                  <a:buNone/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PV = </a:t>
                </a:r>
                <a:r>
                  <a:rPr lang="en-US" sz="2000" b="1" kern="1200" dirty="0" err="1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nRT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		</a:t>
                </a:r>
                <a:r>
                  <a:rPr lang="el-GR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και	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</m:num>
                      <m:den>
                        <m:r>
                          <a:rPr lang="el-G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𝝆</m:t>
                        </m:r>
                      </m:den>
                    </m:f>
                  </m:oMath>
                </a14:m>
                <a:endParaRPr lang="el-GR" sz="2000" b="1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𝝆</m:t>
                        </m:r>
                      </m:den>
                    </m:f>
                  </m:oMath>
                </a14:m>
                <a:r>
                  <a:rPr lang="en-US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000" b="1" kern="1200" dirty="0" err="1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nRT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		</a:t>
                </a:r>
                <a:r>
                  <a:rPr lang="el-GR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και	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</m:num>
                      <m:den>
                        <m:r>
                          <a:rPr lang="el-G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𝝆</m:t>
                        </m:r>
                      </m:den>
                    </m:f>
                  </m:oMath>
                </a14:m>
                <a:endParaRPr lang="en-US" sz="2000" b="1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𝒏𝑹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		</a:t>
                </a:r>
                <a:r>
                  <a:rPr lang="el-GR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και	</a:t>
                </a:r>
                <a:r>
                  <a:rPr lang="en-US" sz="20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</m:num>
                      <m:den>
                        <m:r>
                          <a:rPr lang="el-G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𝝆</m:t>
                        </m:r>
                      </m:den>
                    </m:f>
                  </m:oMath>
                </a14:m>
                <a:endParaRPr lang="en-US" sz="2000" b="1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000" b="1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β) αντιστρόφως ανάλογη τη θερμοκρασία</a:t>
                </a:r>
                <a:endParaRPr lang="en-US" sz="2000" b="1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3630835" y="469070"/>
            <a:ext cx="483617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nRT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5039694C-14D0-E61E-9548-35C1C6C9DB8E}"/>
                  </a:ext>
                </a:extLst>
              </p:cNvPr>
              <p:cNvSpPr/>
              <p:nvPr/>
            </p:nvSpPr>
            <p:spPr>
              <a:xfrm>
                <a:off x="1911777" y="965341"/>
                <a:ext cx="8274296" cy="10447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P: 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Πίεση του δοχείου (σε </a:t>
                </a:r>
                <a:r>
                  <a:rPr lang="el-GR" sz="2000" kern="12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atm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),</a:t>
                </a:r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 V: 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όγκος του δοχείου (σε L), </a:t>
                </a:r>
                <a:endParaRPr lang="en-US" sz="2000" kern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n: </a:t>
                </a:r>
                <a:r>
                  <a:rPr lang="el-GR" sz="2000" kern="12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mol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 όλων των αερίων, </a:t>
                </a:r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R: 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παγκόσμια σταθερά των ιδανικών αερίων,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R = 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𝑎𝑡𝑚</m:t>
                        </m:r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·</m:t>
                        </m:r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𝐿</m:t>
                        </m:r>
                      </m:num>
                      <m:den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𝑚𝑜𝑙</m:t>
                        </m:r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·</m:t>
                        </m:r>
                        <m:r>
                          <a:rPr lang="el-GR" sz="2000" b="0" i="1" kern="1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, T: 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θερμοκρασία σε Κ (Κ = </a:t>
                </a:r>
                <a:r>
                  <a:rPr lang="el-GR" sz="2000" kern="1200" baseline="300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ο</a:t>
                </a:r>
                <a:r>
                  <a:rPr lang="el-GR" sz="2000" kern="12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C</a:t>
                </a:r>
                <a:r>
                  <a:rPr lang="el-GR" sz="2000" kern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Verdana" panose="020B0604030504040204" pitchFamily="34" charset="0"/>
                  </a:rPr>
                  <a:t> + 273)</a:t>
                </a:r>
                <a:endParaRPr kumimoji="0" lang="el-GR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5039694C-14D0-E61E-9548-35C1C6C9D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777" y="965341"/>
                <a:ext cx="8274296" cy="1044791"/>
              </a:xfrm>
              <a:prstGeom prst="roundRect">
                <a:avLst/>
              </a:prstGeom>
              <a:blipFill>
                <a:blip r:embed="rId3"/>
                <a:stretch>
                  <a:fillRect t="-6322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4</a:t>
            </a:r>
            <a:r>
              <a:rPr lang="en-US" sz="2000" b="1" dirty="0"/>
              <a:t>.2 </a:t>
            </a:r>
            <a:r>
              <a:rPr lang="el-GR" sz="2000" b="1" dirty="0"/>
              <a:t>καταστατική εξίσωση ιδανικών αερίων</a:t>
            </a:r>
            <a:endParaRPr lang="en-US" sz="20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1) 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Να επιλέξετε τη σωστή απάντηση για τις παρακάτω ερωτήσεις:</a:t>
            </a:r>
            <a:endParaRPr lang="en-US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/>
              <a:t>vi. </a:t>
            </a:r>
            <a:r>
              <a:rPr lang="el-GR" sz="2000" dirty="0"/>
              <a:t>Δύο δοχεία Α και Β με ίδιο όγκο (</a:t>
            </a:r>
            <a:r>
              <a:rPr lang="en-US" sz="2000" dirty="0"/>
              <a:t>V</a:t>
            </a:r>
            <a:r>
              <a:rPr lang="el-GR" sz="2000" dirty="0"/>
              <a:t>) αρχικά είναι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απομονωμένα (κλειστή στρόφιγγα) και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περιέχουν </a:t>
            </a:r>
            <a:r>
              <a:rPr lang="en-US" sz="2000" dirty="0"/>
              <a:t>n mol </a:t>
            </a:r>
            <a:r>
              <a:rPr lang="el-GR" sz="2000" dirty="0"/>
              <a:t>ενός αερίου Χ, στις ίδιες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συνθήκες πίεσης (P) και θερμοκρασίας (Τ).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Αν ανοίξει η στρόφιγγά ανάμεσα τους, τότε θα διπλασιαστεί:</a:t>
            </a:r>
          </a:p>
          <a:p>
            <a:pPr marL="0" indent="0">
              <a:buNone/>
            </a:pPr>
            <a:r>
              <a:rPr lang="el-GR" sz="2000" dirty="0"/>
              <a:t>α) ο όγκος του συστήματος β) Η θερμοκρασία του συστήματος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γ) Η πίεση του συστήματος δ) η πυκνότητα του αερίου</a:t>
            </a:r>
            <a:endParaRPr lang="en-US" sz="2000" dirty="0"/>
          </a:p>
          <a:p>
            <a:pPr marL="0" indent="0">
              <a:buNone/>
            </a:pPr>
            <a:r>
              <a:rPr lang="el-GR" sz="2000" b="1" dirty="0"/>
              <a:t>Η πίεση η θερμοκρασία και η πυκνότητα δεν εξαρτώνται από την ποσότητα του αερίου.</a:t>
            </a:r>
          </a:p>
          <a:p>
            <a:pPr marL="0" indent="0">
              <a:buNone/>
            </a:pPr>
            <a:r>
              <a:rPr lang="el-GR" sz="2000" b="1" dirty="0"/>
              <a:t>Ο συνολικός όγκος του συστήματος διπλασιάζεται, </a:t>
            </a:r>
          </a:p>
          <a:p>
            <a:pPr marL="0" indent="0">
              <a:buNone/>
            </a:pPr>
            <a:r>
              <a:rPr lang="el-GR" sz="2000" b="1" dirty="0"/>
              <a:t>άρα σωστό το α)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A1455B81-6BE4-606B-7C17-39C617425F1F}"/>
                  </a:ext>
                </a:extLst>
              </p:cNvPr>
              <p:cNvSpPr/>
              <p:nvPr/>
            </p:nvSpPr>
            <p:spPr>
              <a:xfrm>
                <a:off x="26436" y="432000"/>
                <a:ext cx="6069563" cy="422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	</a:t>
                </a:r>
                <a:r>
                  <a:rPr lang="en-US" sz="2000" dirty="0"/>
                  <a:t> </a:t>
                </a:r>
                <a:r>
                  <a:rPr lang="el-GR" sz="2000" dirty="0"/>
                  <a:t>	</a:t>
                </a:r>
                <a:r>
                  <a:rPr lang="el-GR" sz="20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</a:t>
                </a:r>
                <a:r>
                  <a:rPr lang="el-GR" sz="2000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A1455B81-6BE4-606B-7C17-39C617425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" y="432000"/>
                <a:ext cx="6069563" cy="422125"/>
              </a:xfrm>
              <a:prstGeom prst="roundRect">
                <a:avLst/>
              </a:prstGeom>
              <a:blipFill>
                <a:blip r:embed="rId2"/>
                <a:stretch>
                  <a:fillRect t="-7042"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76410907-D418-CDB7-76A8-78A020C6A75E}"/>
              </a:ext>
            </a:extLst>
          </p:cNvPr>
          <p:cNvGrpSpPr/>
          <p:nvPr/>
        </p:nvGrpSpPr>
        <p:grpSpPr>
          <a:xfrm>
            <a:off x="7486818" y="1286896"/>
            <a:ext cx="3787775" cy="1358263"/>
            <a:chOff x="0" y="0"/>
            <a:chExt cx="2565401" cy="731520"/>
          </a:xfrm>
        </p:grpSpPr>
        <p:sp>
          <p:nvSpPr>
            <p:cNvPr id="19" name="Σύμβολο αφαίρεσης 18">
              <a:extLst>
                <a:ext uri="{FF2B5EF4-FFF2-40B4-BE49-F238E27FC236}">
                  <a16:creationId xmlns:a16="http://schemas.microsoft.com/office/drawing/2014/main" id="{B48C842C-5A76-CD7F-DF2D-E3DF7D90E2BE}"/>
                </a:ext>
              </a:extLst>
            </p:cNvPr>
            <p:cNvSpPr/>
            <p:nvPr/>
          </p:nvSpPr>
          <p:spPr>
            <a:xfrm>
              <a:off x="1208315" y="0"/>
              <a:ext cx="45719" cy="56007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2739E43D-95D2-5E8C-4697-9A623FB632E4}"/>
                </a:ext>
              </a:extLst>
            </p:cNvPr>
            <p:cNvGrpSpPr/>
            <p:nvPr/>
          </p:nvGrpSpPr>
          <p:grpSpPr>
            <a:xfrm>
              <a:off x="0" y="38100"/>
              <a:ext cx="2565401" cy="693420"/>
              <a:chOff x="0" y="0"/>
              <a:chExt cx="2565401" cy="693420"/>
            </a:xfrm>
          </p:grpSpPr>
          <p:grpSp>
            <p:nvGrpSpPr>
              <p:cNvPr id="21" name="Ομάδα 20">
                <a:extLst>
                  <a:ext uri="{FF2B5EF4-FFF2-40B4-BE49-F238E27FC236}">
                    <a16:creationId xmlns:a16="http://schemas.microsoft.com/office/drawing/2014/main" id="{BE4FB96D-7A2A-320B-799D-FA655D91FB8B}"/>
                  </a:ext>
                </a:extLst>
              </p:cNvPr>
              <p:cNvGrpSpPr/>
              <p:nvPr/>
            </p:nvGrpSpPr>
            <p:grpSpPr>
              <a:xfrm>
                <a:off x="0" y="0"/>
                <a:ext cx="2565401" cy="693420"/>
                <a:chOff x="0" y="0"/>
                <a:chExt cx="2565761" cy="693420"/>
              </a:xfrm>
            </p:grpSpPr>
            <p:sp>
              <p:nvSpPr>
                <p:cNvPr id="24" name="Διάγραμμα ροής: Αποθήκευση άμεσης πρόσβασης 23">
                  <a:extLst>
                    <a:ext uri="{FF2B5EF4-FFF2-40B4-BE49-F238E27FC236}">
                      <a16:creationId xmlns:a16="http://schemas.microsoft.com/office/drawing/2014/main" id="{62B8C8F2-C205-7154-056C-6D3CC6D86F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88720" cy="685800"/>
                </a:xfrm>
                <a:prstGeom prst="flowChartMagneticDrum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 indent="-228600" algn="ctr">
                    <a:lnSpc>
                      <a:spcPct val="115000"/>
                    </a:lnSpc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A</a:t>
                  </a:r>
                  <a:endParaRPr lang="el-GR" sz="11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5" name="Διάγραμμα ροής: Αποθήκευση άμεσης πρόσβασης 24">
                  <a:extLst>
                    <a:ext uri="{FF2B5EF4-FFF2-40B4-BE49-F238E27FC236}">
                      <a16:creationId xmlns:a16="http://schemas.microsoft.com/office/drawing/2014/main" id="{C1C0356A-EFA5-4115-016E-E1D898817D8E}"/>
                    </a:ext>
                  </a:extLst>
                </p:cNvPr>
                <p:cNvSpPr/>
                <p:nvPr/>
              </p:nvSpPr>
              <p:spPr>
                <a:xfrm>
                  <a:off x="1377041" y="7620"/>
                  <a:ext cx="1188720" cy="685800"/>
                </a:xfrm>
                <a:prstGeom prst="flowChartMagneticDrum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 indent="-228600" algn="ctr">
                    <a:lnSpc>
                      <a:spcPct val="115000"/>
                    </a:lnSpc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B</a:t>
                  </a:r>
                  <a:endParaRPr lang="el-GR" sz="11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22" name="Σύμβολο αφαίρεσης 21">
                <a:extLst>
                  <a:ext uri="{FF2B5EF4-FFF2-40B4-BE49-F238E27FC236}">
                    <a16:creationId xmlns:a16="http://schemas.microsoft.com/office/drawing/2014/main" id="{D881235F-16A1-CA54-7DCE-90DC0BDCB50A}"/>
                  </a:ext>
                </a:extLst>
              </p:cNvPr>
              <p:cNvSpPr/>
              <p:nvPr/>
            </p:nvSpPr>
            <p:spPr>
              <a:xfrm flipV="1">
                <a:off x="1143000" y="103414"/>
                <a:ext cx="167640" cy="125730"/>
              </a:xfrm>
              <a:prstGeom prst="mathMinu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l-GR"/>
              </a:p>
            </p:txBody>
          </p:sp>
          <p:sp>
            <p:nvSpPr>
              <p:cNvPr id="23" name="Σύμβολο αφαίρεσης 22">
                <a:extLst>
                  <a:ext uri="{FF2B5EF4-FFF2-40B4-BE49-F238E27FC236}">
                    <a16:creationId xmlns:a16="http://schemas.microsoft.com/office/drawing/2014/main" id="{686850BA-EF44-265C-0D00-A2D5F6CC1C10}"/>
                  </a:ext>
                </a:extLst>
              </p:cNvPr>
              <p:cNvSpPr/>
              <p:nvPr/>
            </p:nvSpPr>
            <p:spPr>
              <a:xfrm>
                <a:off x="957943" y="223157"/>
                <a:ext cx="495300" cy="195943"/>
              </a:xfrm>
              <a:prstGeom prst="mathMinu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30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.2 </a:t>
                </a:r>
                <a:r>
                  <a:rPr lang="el-GR" sz="2000" b="1" dirty="0"/>
                  <a:t>καταστατική εξίσωση ιδανικών αερίων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000" dirty="0"/>
                  <a:t>Να υπολογίσετε την πίεση που ασκείται σε ένα δοχείο που περιέχει: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α) 0,2 </a:t>
                </a:r>
                <a:r>
                  <a:rPr lang="en-US" sz="2000" dirty="0"/>
                  <a:t>mol </a:t>
                </a:r>
                <a:r>
                  <a:rPr lang="el-GR" sz="2000" dirty="0"/>
                  <a:t>αερίου </a:t>
                </a:r>
                <a:r>
                  <a:rPr lang="en-US" sz="2000" dirty="0"/>
                  <a:t>CO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. Όγκος δοχείου </a:t>
                </a:r>
                <a:r>
                  <a:rPr lang="en-US" sz="2000" dirty="0"/>
                  <a:t>V</a:t>
                </a:r>
                <a:r>
                  <a:rPr lang="el-GR" sz="2000" dirty="0"/>
                  <a:t> = 8,2 </a:t>
                </a:r>
                <a:r>
                  <a:rPr lang="en-US" sz="2000" dirty="0"/>
                  <a:t>L</a:t>
                </a:r>
                <a:r>
                  <a:rPr lang="el-GR" sz="2000" dirty="0"/>
                  <a:t>, θερμοκρασία, Τ = 227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.</a:t>
                </a:r>
                <a:endParaRPr lang="en-US" sz="2000" b="1" dirty="0">
                  <a:solidFill>
                    <a:srgbClr val="0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α) 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𝟎𝟖𝟐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𝒂𝒕𝒎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den>
                        </m:f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d>
                          <m:d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𝟐𝟐𝟕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𝟐𝟕𝟑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atm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Ρ = 1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atm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dirty="0"/>
                  <a:t>ε) 0,4 </a:t>
                </a:r>
                <a:r>
                  <a:rPr lang="en-US" sz="2000" dirty="0"/>
                  <a:t>mol </a:t>
                </a:r>
                <a:r>
                  <a:rPr lang="el-GR" sz="2000" dirty="0"/>
                  <a:t>αερίου </a:t>
                </a:r>
                <a:r>
                  <a:rPr lang="en-US" sz="2000" dirty="0"/>
                  <a:t>CO </a:t>
                </a:r>
                <a:r>
                  <a:rPr lang="el-GR" sz="2000" dirty="0"/>
                  <a:t>και 0,6 </a:t>
                </a:r>
                <a:r>
                  <a:rPr lang="en-US" sz="2000" dirty="0"/>
                  <a:t>mol </a:t>
                </a:r>
                <a:r>
                  <a:rPr lang="el-GR" sz="2000" dirty="0"/>
                  <a:t>στερεού </a:t>
                </a:r>
                <a:r>
                  <a:rPr lang="en-US" sz="2000" dirty="0"/>
                  <a:t>NaCl</a:t>
                </a:r>
                <a:r>
                  <a:rPr lang="el-GR" sz="2000" dirty="0"/>
                  <a:t>. Όγκος δοχείου </a:t>
                </a:r>
                <a:r>
                  <a:rPr lang="en-US" sz="2000" dirty="0"/>
                  <a:t>V</a:t>
                </a:r>
                <a:r>
                  <a:rPr lang="el-GR" sz="2000" dirty="0"/>
                  <a:t> = 123 </a:t>
                </a:r>
                <a:r>
                  <a:rPr lang="en-US" sz="2000" dirty="0"/>
                  <a:t>L</a:t>
                </a:r>
                <a:r>
                  <a:rPr lang="el-GR" sz="2000" dirty="0"/>
                  <a:t>, θερμοκρασία, Τ = 27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ε) 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𝟎𝟖𝟐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𝒂𝒕𝒎</m:t>
                            </m:r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den>
                        </m:f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d>
                          <m:d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𝟐𝟕𝟑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𝟏𝟐𝟑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𝟏𝟐𝟑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atm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Ρ = 0,08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atm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Στην πίεση συνεισφέρουν μόνο τα αέρια, όχι τα στερεά και τα υγρά.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/>
              <p:nvPr/>
            </p:nvSpPr>
            <p:spPr>
              <a:xfrm>
                <a:off x="3087655" y="407286"/>
                <a:ext cx="6069563" cy="422125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	</a:t>
                </a:r>
                <a:r>
                  <a:rPr lang="en-US" sz="2000" dirty="0"/>
                  <a:t> </a:t>
                </a:r>
                <a:r>
                  <a:rPr lang="el-GR" sz="2000" dirty="0"/>
                  <a:t>	</a:t>
                </a:r>
                <a:r>
                  <a:rPr lang="el-GR" sz="20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</a:t>
                </a:r>
                <a:r>
                  <a:rPr lang="el-GR" sz="2000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55" y="407286"/>
                <a:ext cx="6069563" cy="422125"/>
              </a:xfrm>
              <a:prstGeom prst="roundRect">
                <a:avLst/>
              </a:prstGeom>
              <a:blipFill>
                <a:blip r:embed="rId3"/>
                <a:stretch>
                  <a:fillRect t="-7042"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1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88083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.2 </a:t>
                </a:r>
                <a:r>
                  <a:rPr lang="el-GR" sz="2000" b="1" dirty="0"/>
                  <a:t>καταστατική εξίσωση ιδανικών αερίων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5) </a:t>
                </a:r>
                <a:r>
                  <a:rPr lang="el-GR" sz="2000" dirty="0"/>
                  <a:t>90 </a:t>
                </a:r>
                <a:r>
                  <a:rPr lang="en-US" sz="2000" dirty="0"/>
                  <a:t>mg </a:t>
                </a:r>
                <a:r>
                  <a:rPr lang="el-GR" sz="2000" dirty="0"/>
                  <a:t>ενός αερίου Α εισάγονται σε ένα δοχείο όγκου 200 </a:t>
                </a:r>
                <a:r>
                  <a:rPr lang="en-US" sz="2000" dirty="0"/>
                  <a:t>mL</a:t>
                </a:r>
                <a:r>
                  <a:rPr lang="el-GR" sz="2000" dirty="0"/>
                  <a:t>, στους 27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 και η πίεση που ασκείται στο δοχείο μετρήθηκε 0,246 </a:t>
                </a:r>
                <a:r>
                  <a:rPr lang="en-US" sz="2000" dirty="0"/>
                  <a:t>atm</a:t>
                </a:r>
                <a:r>
                  <a:rPr lang="el-GR" sz="2000" dirty="0"/>
                  <a:t>. Να υπολογίσετε τη σχετική μοριακή μάζα (</a:t>
                </a:r>
                <a:r>
                  <a:rPr lang="en-US" sz="2000" dirty="0" err="1"/>
                  <a:t>Mr</a:t>
                </a:r>
                <a:r>
                  <a:rPr lang="el-GR" sz="2000" dirty="0"/>
                  <a:t>) της ένωσης Α.</a:t>
                </a:r>
              </a:p>
              <a:p>
                <a:pPr marL="0" indent="0" algn="ctr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Ρ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· V = n · R · 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Ρ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·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· R · 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Mr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𝟎𝟖𝟐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𝐚𝐭𝐦</m:t>
                            </m:r>
                            <m:r>
                              <a:rPr lang="en-US" sz="20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𝐦𝐨𝐥</m:t>
                            </m:r>
                            <m:r>
                              <a:rPr lang="en-US" sz="20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den>
                        </m:f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d>
                          <m:d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en-US" sz="20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𝟐𝟕𝟑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𝟐𝟒𝟔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𝒂𝒕𝒎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= 45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88083" cy="6870369"/>
              </a:xfrm>
              <a:blipFill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/>
              <p:nvPr/>
            </p:nvSpPr>
            <p:spPr>
              <a:xfrm>
                <a:off x="3059259" y="407287"/>
                <a:ext cx="6069563" cy="422125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	</a:t>
                </a:r>
                <a:r>
                  <a:rPr lang="en-US" sz="2000" dirty="0"/>
                  <a:t> </a:t>
                </a:r>
                <a:r>
                  <a:rPr lang="el-GR" sz="2000" dirty="0"/>
                  <a:t>	</a:t>
                </a:r>
                <a:r>
                  <a:rPr lang="el-GR" sz="20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</a:t>
                </a:r>
                <a:r>
                  <a:rPr lang="el-GR" sz="2000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59" y="407287"/>
                <a:ext cx="6069563" cy="422125"/>
              </a:xfrm>
              <a:prstGeom prst="roundRect">
                <a:avLst/>
              </a:prstGeom>
              <a:blipFill>
                <a:blip r:embed="rId3"/>
                <a:stretch>
                  <a:fillRect t="-7042"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.2 </a:t>
                </a:r>
                <a:r>
                  <a:rPr lang="el-GR" sz="2000" b="1" dirty="0"/>
                  <a:t>καταστατική εξίσωση ιδανικών αερίων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000" dirty="0"/>
                  <a:t>8) </a:t>
                </a:r>
                <a:r>
                  <a:rPr lang="el-GR" sz="2000" dirty="0"/>
                  <a:t>Σε δοχείο σταθερού όγκου </a:t>
                </a:r>
                <a:r>
                  <a:rPr lang="en-US" sz="2000" dirty="0"/>
                  <a:t>V</a:t>
                </a:r>
                <a:r>
                  <a:rPr lang="el-GR" sz="2000" dirty="0"/>
                  <a:t> = 41 </a:t>
                </a:r>
                <a:r>
                  <a:rPr lang="en-US" sz="2000" dirty="0"/>
                  <a:t>L </a:t>
                </a:r>
                <a:r>
                  <a:rPr lang="el-GR" sz="2000" dirty="0"/>
                  <a:t>εισάγονται 30 </a:t>
                </a:r>
                <a:r>
                  <a:rPr lang="en-US" sz="2000" dirty="0"/>
                  <a:t>g </a:t>
                </a:r>
                <a:r>
                  <a:rPr lang="el-GR" sz="2000" dirty="0"/>
                  <a:t>ισομοριακού μίγματος Ν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και Ο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σε θερμοκρασία -23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. Να υπολογίσετε: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α) Την ποσότητα του κάθε αερίου σε </a:t>
                </a:r>
                <a:r>
                  <a:rPr lang="en-US" sz="2000" dirty="0"/>
                  <a:t>mol</a:t>
                </a:r>
                <a:r>
                  <a:rPr lang="el-GR" sz="20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β) Την πίεση που ασκεί το μίγμα αερίων στο δοχείο.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γ) Την ποσότητα του Ν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(σε </a:t>
                </a:r>
                <a:r>
                  <a:rPr lang="en-US" sz="2000" dirty="0"/>
                  <a:t>g</a:t>
                </a:r>
                <a:r>
                  <a:rPr lang="el-GR" sz="2000" dirty="0"/>
                  <a:t>) που θα πρέπει να προστεθεί στο δοχείο, υπό σταθερή θερμοκρασία, ώστε να τριπλασιαστεί η πίεση που ασκείται στο δοχείο.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α) αφού το μίγμα είναι ισομοριακό περιέχει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n mol N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και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n mol 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mO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30 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n · MrN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n · MrO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30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28n + 32n = 30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60n = 30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n = 0.5 mol.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β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)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Ρ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Ρ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𝟎𝟖𝟐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𝒂𝒕𝒎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d>
                          <m:d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𝟐𝟕𝟑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Ρ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atm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Ρ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0,5 atm.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γ) Αν προστεθούν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 mol N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η τελική ποσότητα των αερίων θα είναι: 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mol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και η πίεση θα είναι τριπλάσια, άρα 1,5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atm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ολικό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2n +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𝒂𝒕𝒎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𝟎𝟖𝟐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𝒂𝒕𝒎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𝟐𝟕𝟑</m:t>
                            </m:r>
                          </m:e>
                        </m:d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– 1 mol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 =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– 1) mol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n = 2 mol 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/>
              <p:nvPr/>
            </p:nvSpPr>
            <p:spPr>
              <a:xfrm>
                <a:off x="3061217" y="292987"/>
                <a:ext cx="6069563" cy="422125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	</a:t>
                </a:r>
                <a:r>
                  <a:rPr lang="en-US" sz="2000" dirty="0"/>
                  <a:t> </a:t>
                </a:r>
                <a:r>
                  <a:rPr lang="el-GR" sz="2000" dirty="0"/>
                  <a:t>	</a:t>
                </a:r>
                <a:r>
                  <a:rPr lang="el-GR" sz="20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</a:t>
                </a:r>
                <a:r>
                  <a:rPr lang="el-GR" sz="2000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620BC1A5-6C70-DD02-4658-DE36CAA2E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17" y="292987"/>
                <a:ext cx="6069563" cy="422125"/>
              </a:xfrm>
              <a:prstGeom prst="roundRect">
                <a:avLst/>
              </a:prstGeom>
              <a:blipFill>
                <a:blip r:embed="rId3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0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4</a:t>
            </a:r>
            <a:r>
              <a:rPr lang="en-US" sz="2400" b="1" dirty="0"/>
              <a:t>.2 </a:t>
            </a:r>
            <a:r>
              <a:rPr lang="el-GR" sz="2400" b="1" dirty="0"/>
              <a:t>καταστατική εξίσωση ιδανικών αερίων</a:t>
            </a:r>
            <a:endParaRPr lang="en-US" sz="2400" b="1"/>
          </a:p>
          <a:p>
            <a:pPr marL="0" lvl="0" indent="0" algn="ctr">
              <a:buNone/>
            </a:pPr>
            <a:r>
              <a:rPr lang="el-GR" sz="2400" b="1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4</a:t>
            </a:r>
            <a:r>
              <a:rPr lang="el-GR" sz="2400" dirty="0"/>
              <a:t>.</a:t>
            </a:r>
            <a:r>
              <a:rPr lang="en-US" sz="2400" dirty="0"/>
              <a:t>2</a:t>
            </a:r>
            <a:r>
              <a:rPr lang="el-GR" sz="2400" dirty="0"/>
              <a:t>:	Σελίδες </a:t>
            </a:r>
            <a:r>
              <a:rPr lang="en-US" sz="2400" dirty="0"/>
              <a:t>1</a:t>
            </a:r>
            <a:r>
              <a:rPr lang="el-GR" sz="2400" dirty="0"/>
              <a:t>3</a:t>
            </a:r>
            <a:r>
              <a:rPr lang="en-US" sz="2400" dirty="0"/>
              <a:t>9 - 140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16</a:t>
            </a:r>
            <a:r>
              <a:rPr lang="en-US" sz="2400" dirty="0"/>
              <a:t>2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39, 40, 41, 42, 43,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			     45, 47, 49, 51, 53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43-44:	Ασκήσεις: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n-US" sz="2400" dirty="0"/>
              <a:t>ii, ii, vii</a:t>
            </a:r>
            <a:r>
              <a:rPr lang="en-US" sz="2400" b="1" dirty="0">
                <a:solidFill>
                  <a:schemeClr val="accent1"/>
                </a:solidFill>
              </a:rPr>
              <a:t> 2</a:t>
            </a:r>
            <a:r>
              <a:rPr lang="en-US" sz="2400" dirty="0"/>
              <a:t>i, iv,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3, 4, 6, 7, 9.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877</Words>
  <Application>Microsoft Office PowerPoint</Application>
  <PresentationFormat>Ευρεία οθόνη</PresentationFormat>
  <Paragraphs>86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17</cp:revision>
  <dcterms:created xsi:type="dcterms:W3CDTF">2023-10-17T16:27:38Z</dcterms:created>
  <dcterms:modified xsi:type="dcterms:W3CDTF">2024-09-23T22:01:59Z</dcterms:modified>
</cp:coreProperties>
</file>