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8" r:id="rId2"/>
    <p:sldId id="420" r:id="rId3"/>
    <p:sldId id="421" r:id="rId4"/>
    <p:sldId id="422" r:id="rId5"/>
    <p:sldId id="406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90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61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8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018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192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20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24/9/2024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3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24/9/2024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586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24/9/2024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4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69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15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929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2369"/>
            <a:ext cx="12191999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/>
              <a:t>4</a:t>
            </a:r>
            <a:r>
              <a:rPr lang="en-US" sz="1800" b="1" dirty="0"/>
              <a:t>.</a:t>
            </a:r>
            <a:r>
              <a:rPr lang="el-GR" sz="1800" b="1" dirty="0"/>
              <a:t>3α</a:t>
            </a:r>
            <a:r>
              <a:rPr lang="en-US" sz="1800" b="1" dirty="0"/>
              <a:t> </a:t>
            </a:r>
            <a:r>
              <a:rPr lang="el-GR" sz="1800" b="1" dirty="0"/>
              <a:t>Συγκέντρωση</a:t>
            </a: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1455B81-6BE4-606B-7C17-39C617425F1F}"/>
              </a:ext>
            </a:extLst>
          </p:cNvPr>
          <p:cNvSpPr/>
          <p:nvPr/>
        </p:nvSpPr>
        <p:spPr>
          <a:xfrm>
            <a:off x="2891492" y="341758"/>
            <a:ext cx="6012000" cy="6003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Συγκέντρωση (ή </a:t>
            </a:r>
            <a:r>
              <a:rPr lang="el-GR" b="1" dirty="0" err="1">
                <a:solidFill>
                  <a:prstClr val="white"/>
                </a:solidFill>
                <a:latin typeface="Calibri" panose="020F0502020204030204"/>
              </a:rPr>
              <a:t>μοριακότητα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 κατ’ όγκο, ή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molarity)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Συμβολίζεται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με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039694C-14D0-E61E-9548-35C1C6C9DB8E}"/>
              </a:ext>
            </a:extLst>
          </p:cNvPr>
          <p:cNvSpPr/>
          <p:nvPr/>
        </p:nvSpPr>
        <p:spPr>
          <a:xfrm>
            <a:off x="2876894" y="3266124"/>
            <a:ext cx="6012000" cy="4778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u="sng" dirty="0">
                <a:solidFill>
                  <a:prstClr val="white"/>
                </a:solidFill>
                <a:latin typeface="Calibri" panose="020F0502020204030204"/>
              </a:rPr>
              <a:t>Μονάδες μέτρησης: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mol · L</a:t>
            </a:r>
            <a:r>
              <a:rPr lang="en-US" b="1" baseline="30000" dirty="0">
                <a:solidFill>
                  <a:prstClr val="white"/>
                </a:solidFill>
                <a:latin typeface="Calibri" panose="020F0502020204030204"/>
              </a:rPr>
              <a:t>-1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 ή Μ</a:t>
            </a:r>
            <a:r>
              <a:rPr lang="el-GR" b="1" u="sng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kumimoji="0" lang="el-GR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Ορθογώνιο: Στρογγύλεμα γωνιών 8">
                <a:extLst>
                  <a:ext uri="{FF2B5EF4-FFF2-40B4-BE49-F238E27FC236}">
                    <a16:creationId xmlns:a16="http://schemas.microsoft.com/office/drawing/2014/main" id="{500FDDD1-9F33-A3B7-49A5-E306A4BD3841}"/>
                  </a:ext>
                </a:extLst>
              </p:cNvPr>
              <p:cNvSpPr/>
              <p:nvPr/>
            </p:nvSpPr>
            <p:spPr>
              <a:xfrm>
                <a:off x="2891492" y="1538509"/>
                <a:ext cx="6012000" cy="11343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3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num>
                      <m:den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den>
                    </m:f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rgbClr val="FFC000"/>
                    </a:solidFill>
                    <a:latin typeface="Calibri" panose="020F0502020204030204"/>
                  </a:rPr>
                  <a:t>C: </a:t>
                </a:r>
                <a:r>
                  <a:rPr lang="el-GR" b="1" dirty="0">
                    <a:solidFill>
                      <a:srgbClr val="FFC000"/>
                    </a:solidFill>
                    <a:latin typeface="Calibri" panose="020F0502020204030204"/>
                  </a:rPr>
                  <a:t>συγκέντρωση	</a:t>
                </a:r>
                <a:r>
                  <a:rPr lang="en-US" b="1" dirty="0">
                    <a:solidFill>
                      <a:srgbClr val="FFC000"/>
                    </a:solidFill>
                    <a:latin typeface="Calibri" panose="020F0502020204030204"/>
                  </a:rPr>
                  <a:t>n: mol </a:t>
                </a:r>
                <a:r>
                  <a:rPr lang="el-GR" b="1" dirty="0">
                    <a:solidFill>
                      <a:srgbClr val="FFC000"/>
                    </a:solidFill>
                    <a:latin typeface="Calibri" panose="020F0502020204030204"/>
                  </a:rPr>
                  <a:t>διαλυμένης ουσίας	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rgbClr val="FFC000"/>
                    </a:solidFill>
                    <a:latin typeface="Calibri" panose="020F0502020204030204"/>
                  </a:rPr>
                  <a:t>V: </a:t>
                </a:r>
                <a:r>
                  <a:rPr lang="el-GR" b="1" dirty="0">
                    <a:solidFill>
                      <a:srgbClr val="FFC000"/>
                    </a:solidFill>
                    <a:latin typeface="Calibri" panose="020F0502020204030204"/>
                  </a:rPr>
                  <a:t>όγκος διαλύματος</a:t>
                </a:r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Ορθογώνιο: Στρογγύλεμα γωνιών 8">
                <a:extLst>
                  <a:ext uri="{FF2B5EF4-FFF2-40B4-BE49-F238E27FC236}">
                    <a16:creationId xmlns:a16="http://schemas.microsoft.com/office/drawing/2014/main" id="{500FDDD1-9F33-A3B7-49A5-E306A4BD3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92" y="1538509"/>
                <a:ext cx="6012000" cy="1134353"/>
              </a:xfrm>
              <a:prstGeom prst="roundRect">
                <a:avLst/>
              </a:prstGeom>
              <a:blipFill>
                <a:blip r:embed="rId2"/>
                <a:stretch>
                  <a:fillRect b="-47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3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1800" b="1" dirty="0"/>
                  <a:t>4</a:t>
                </a:r>
                <a:r>
                  <a:rPr lang="en-US" sz="1800" b="1" dirty="0"/>
                  <a:t>.</a:t>
                </a:r>
                <a:r>
                  <a:rPr lang="el-GR" sz="1800" b="1" dirty="0"/>
                  <a:t>3α</a:t>
                </a:r>
                <a:r>
                  <a:rPr lang="en-US" sz="1800" b="1" dirty="0"/>
                  <a:t> </a:t>
                </a:r>
                <a:r>
                  <a:rPr lang="el-GR" sz="1800" b="1" dirty="0"/>
                  <a:t>Συγκέντρωση</a:t>
                </a:r>
                <a:endParaRPr lang="en-US" sz="1800" b="1" dirty="0"/>
              </a:p>
              <a:p>
                <a:pPr marL="0" indent="0" algn="ctr">
                  <a:buNone/>
                </a:pPr>
                <a:endParaRPr lang="el-GR" sz="2400" b="1" dirty="0"/>
              </a:p>
              <a:p>
                <a:pPr marL="0" indent="0" algn="ctr">
                  <a:buNone/>
                </a:pPr>
                <a:endParaRPr lang="en-US" sz="2400" b="1" dirty="0"/>
              </a:p>
              <a:p>
                <a:pPr marL="0" lvl="0" indent="0">
                  <a:buNone/>
                </a:pPr>
                <a:r>
                  <a:rPr lang="el-GR" sz="1800" dirty="0"/>
                  <a:t>3) Να υπολογίσετε τη συγκέντρωση των παρακάτω διαλυμάτων που περιέχουν: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1800" dirty="0"/>
                  <a:t>α) 2 </a:t>
                </a:r>
                <a:r>
                  <a:rPr lang="en-US" sz="1800" dirty="0"/>
                  <a:t>mol HNO</a:t>
                </a:r>
                <a:r>
                  <a:rPr lang="el-GR" sz="1800" baseline="-25000" dirty="0"/>
                  <a:t>3</a:t>
                </a:r>
                <a:r>
                  <a:rPr lang="el-GR" sz="1800" dirty="0"/>
                  <a:t> σε όγκο διαλύματος 250 </a:t>
                </a:r>
                <a:r>
                  <a:rPr lang="en-US" sz="1800" dirty="0"/>
                  <a:t>mL</a:t>
                </a:r>
                <a:r>
                  <a:rPr lang="el-GR" sz="1800" dirty="0"/>
                  <a:t>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α)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C</a:t>
                </a:r>
                <a:r>
                  <a:rPr lang="el-GR" sz="18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f>
                          <m:f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𝟐𝟓𝟎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𝟏𝟎𝟎𝟎</m:t>
                            </m:r>
                          </m:den>
                        </m:f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l-GR" sz="1800" b="1" dirty="0">
                    <a:solidFill>
                      <a:srgbClr val="C00000"/>
                    </a:solidFill>
                  </a:rPr>
                  <a:t> = = 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C00000"/>
                    </a:solidFill>
                  </a:rPr>
                  <a:t> </a:t>
                </a:r>
                <a:r>
                  <a:rPr lang="el-GR" sz="1800" b="1" dirty="0">
                    <a:solidFill>
                      <a:srgbClr val="C00000"/>
                    </a:solidFill>
                  </a:rPr>
                  <a:t>ή 8 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M</a:t>
                </a:r>
                <a:r>
                  <a:rPr lang="el-GR" sz="1800" b="1" dirty="0">
                    <a:solidFill>
                      <a:srgbClr val="C00000"/>
                    </a:solidFill>
                  </a:rPr>
                  <a:t>.</a:t>
                </a:r>
                <a:endParaRPr lang="el-GR" sz="18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1800" dirty="0"/>
                  <a:t>β) 4 </a:t>
                </a:r>
                <a:r>
                  <a:rPr lang="en-US" sz="1800" dirty="0"/>
                  <a:t>g NaOH </a:t>
                </a:r>
                <a:r>
                  <a:rPr lang="el-GR" sz="1800" dirty="0"/>
                  <a:t>σε όγκο διαλύματος 20 </a:t>
                </a:r>
                <a:r>
                  <a:rPr lang="en-US" sz="1800" dirty="0"/>
                  <a:t>L</a:t>
                </a:r>
                <a:r>
                  <a:rPr lang="el-GR" sz="1800" dirty="0"/>
                  <a:t>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β)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𝑴𝒓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· 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</a:t>
                </a:r>
                <a:endParaRPr lang="en-US" sz="1800" b="1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C</a:t>
                </a:r>
                <a:r>
                  <a:rPr lang="el-GR" sz="18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f>
                          <m:f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· </m:t>
                        </m:r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rgbClr val="C00000"/>
                    </a:solidFill>
                  </a:rPr>
                  <a:t> </a:t>
                </a:r>
                <a:endParaRPr lang="en-US" sz="1800" b="1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= 0,005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M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.</a:t>
                </a:r>
                <a:endParaRPr lang="el-GR" sz="1800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1800" dirty="0" err="1"/>
                  <a:t>στ</a:t>
                </a:r>
                <a:r>
                  <a:rPr lang="el-GR" sz="1800" dirty="0"/>
                  <a:t>) 448 </a:t>
                </a:r>
                <a:r>
                  <a:rPr lang="en-US" sz="1800" dirty="0"/>
                  <a:t>mL </a:t>
                </a:r>
                <a:r>
                  <a:rPr lang="el-GR" sz="1800" dirty="0"/>
                  <a:t>Η</a:t>
                </a:r>
                <a:r>
                  <a:rPr lang="el-GR" sz="1800" baseline="-25000" dirty="0"/>
                  <a:t>2</a:t>
                </a:r>
                <a:r>
                  <a:rPr lang="en-US" sz="1800" dirty="0"/>
                  <a:t>S </a:t>
                </a:r>
                <a:r>
                  <a:rPr lang="el-GR" sz="1800" dirty="0"/>
                  <a:t>μετρημένα σε </a:t>
                </a:r>
                <a:r>
                  <a:rPr lang="en-US" sz="1800" dirty="0"/>
                  <a:t>STP </a:t>
                </a:r>
                <a:r>
                  <a:rPr lang="el-GR" sz="1800" dirty="0"/>
                  <a:t>συνθήκες σε όγκο διαλύματος 800 </a:t>
                </a:r>
                <a:r>
                  <a:rPr lang="en-US" sz="1800" dirty="0"/>
                  <a:t>mL</a:t>
                </a:r>
                <a:r>
                  <a:rPr lang="el-GR" sz="1800" dirty="0"/>
                  <a:t>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στ)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num>
                      <m:den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𝑽𝒎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</a:t>
                </a:r>
                <a:endParaRPr lang="en-US" sz="1800" b="1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C</a:t>
                </a:r>
                <a:r>
                  <a:rPr lang="el-GR" sz="18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𝟒𝟒𝟖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𝟏𝟎𝟎𝟎</m:t>
                            </m:r>
                          </m:den>
                        </m:f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𝟖𝟎𝟎</m:t>
                            </m:r>
                          </m:num>
                          <m:den>
                            <m: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𝟏𝟎𝟎𝟎</m:t>
                            </m:r>
                          </m:den>
                        </m:f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rgbClr val="C00000"/>
                    </a:solidFill>
                  </a:rPr>
                  <a:t> </a:t>
                </a:r>
                <a:endParaRPr lang="en-US" sz="1800" b="1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𝟒𝟒𝟖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= 0,025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M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.</a:t>
                </a:r>
                <a:endParaRPr lang="el-GR" sz="1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400" t="-8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·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διαλυτότητα: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𝜹𝜾𝜶𝝀𝝊𝝉𝜼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	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8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400" b="1" dirty="0"/>
                  <a:t>4</a:t>
                </a:r>
                <a:r>
                  <a:rPr lang="en-US" sz="2400" b="1" dirty="0"/>
                  <a:t>.</a:t>
                </a:r>
                <a:r>
                  <a:rPr lang="el-GR" sz="2400" b="1" dirty="0"/>
                  <a:t>3α</a:t>
                </a:r>
                <a:r>
                  <a:rPr lang="en-US" sz="2400" b="1" dirty="0"/>
                  <a:t> </a:t>
                </a:r>
                <a:r>
                  <a:rPr lang="el-GR" sz="2400" b="1" dirty="0"/>
                  <a:t>Συγκέντρωση</a:t>
                </a:r>
                <a:endParaRPr lang="en-US" sz="2400" b="1" dirty="0"/>
              </a:p>
              <a:p>
                <a:pPr marL="0" indent="0" algn="ctr">
                  <a:buNone/>
                </a:pPr>
                <a:endParaRPr lang="el-GR" b="1" dirty="0"/>
              </a:p>
              <a:p>
                <a:pPr marL="0" indent="0" algn="ctr">
                  <a:buNone/>
                </a:pPr>
                <a:endParaRPr lang="en-US" sz="2400" b="1" dirty="0"/>
              </a:p>
              <a:p>
                <a:pPr marL="0" lvl="0" indent="0">
                  <a:buNone/>
                </a:pPr>
                <a:r>
                  <a:rPr lang="en-US" sz="2400" dirty="0"/>
                  <a:t>4) </a:t>
                </a:r>
                <a:r>
                  <a:rPr lang="el-GR" sz="2400" dirty="0"/>
                  <a:t>Πως μπορούν να παρασκευαστούν τα παρακάτω διαλύματα χρησιμοποιώντας ένα ζυγό και</a:t>
                </a:r>
                <a:r>
                  <a:rPr lang="en-US" sz="2400" dirty="0"/>
                  <a:t> </a:t>
                </a:r>
                <a:r>
                  <a:rPr lang="el-GR" sz="2400" dirty="0"/>
                  <a:t>κατάλληλα ογκομετρικά δοχεία.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δ</a:t>
                </a:r>
                <a:r>
                  <a:rPr lang="en-US" sz="2400" dirty="0"/>
                  <a:t>) 50 mL CoCl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Mr</a:t>
                </a:r>
                <a:r>
                  <a:rPr lang="en-US" sz="2400" dirty="0"/>
                  <a:t> = 130) 0,2 M.</a:t>
                </a: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rgbClr val="C00000"/>
                    </a:solidFill>
                  </a:rPr>
                  <a:t>δ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) n = C · V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n = 0,2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· 0,05 L = 0,01 mol.	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m = n ·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Mr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m = 0,01 mol · 130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m = 1,3 g.</a:t>
                </a:r>
                <a:endParaRPr lang="el-GR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chemeClr val="accent1"/>
                    </a:solidFill>
                  </a:rPr>
                  <a:t>Ζυγίζουμε 1,3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g </a:t>
                </a:r>
                <a:r>
                  <a:rPr lang="en-US" sz="2400" b="1" dirty="0" err="1">
                    <a:solidFill>
                      <a:schemeClr val="accent1"/>
                    </a:solidFill>
                  </a:rPr>
                  <a:t>CoCl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­</a:t>
                </a:r>
                <a:r>
                  <a:rPr lang="el-GR" sz="24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και </a:t>
                </a:r>
                <a:endParaRPr lang="en-US" sz="24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rgbClr val="C00000"/>
                    </a:solidFill>
                  </a:rPr>
                  <a:t>τα διαλύουμε σε νερό μέχρι τελικού όγκου 50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mL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.</a:t>
                </a:r>
                <a:endParaRPr lang="el-GR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750" t="-1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·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διαλυτότητα: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𝜹𝜾𝜶𝝀𝝊𝝉𝜼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	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7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-12369"/>
                <a:ext cx="12169842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4</a:t>
                </a:r>
                <a:r>
                  <a:rPr lang="en-US" sz="2000" b="1" dirty="0"/>
                  <a:t>.</a:t>
                </a:r>
                <a:r>
                  <a:rPr lang="el-GR" sz="2000" b="1" dirty="0"/>
                  <a:t>3α</a:t>
                </a:r>
                <a:r>
                  <a:rPr lang="en-US" sz="2000" b="1" dirty="0"/>
                  <a:t> </a:t>
                </a:r>
                <a:r>
                  <a:rPr lang="el-GR" sz="2000" b="1" dirty="0"/>
                  <a:t>Συγκέντρωση</a:t>
                </a:r>
                <a:endParaRPr lang="en-US" sz="2000" b="1" dirty="0"/>
              </a:p>
              <a:p>
                <a:pPr marL="0" indent="0" algn="ctr">
                  <a:buNone/>
                </a:pPr>
                <a:endParaRPr lang="el-GR" sz="2400" b="1" dirty="0"/>
              </a:p>
              <a:p>
                <a:pPr marL="0" indent="0" algn="ctr">
                  <a:buNone/>
                </a:pPr>
                <a:endParaRPr lang="en-US" sz="2000" b="1" dirty="0"/>
              </a:p>
              <a:p>
                <a:pPr marL="0" lvl="0" indent="0">
                  <a:buNone/>
                </a:pPr>
                <a:r>
                  <a:rPr lang="en-US" sz="2000" dirty="0"/>
                  <a:t>6) </a:t>
                </a:r>
                <a:r>
                  <a:rPr lang="el-GR" sz="2000" dirty="0"/>
                  <a:t>12 </a:t>
                </a:r>
                <a:r>
                  <a:rPr lang="en-US" sz="2000" dirty="0"/>
                  <a:t>g</a:t>
                </a:r>
                <a:r>
                  <a:rPr lang="el-GR" sz="2000" dirty="0"/>
                  <a:t> μιας ένωσης Υ με μοριακό τύπο </a:t>
                </a:r>
                <a:r>
                  <a:rPr lang="en-US" sz="2000" dirty="0" err="1"/>
                  <a:t>C</a:t>
                </a:r>
                <a:r>
                  <a:rPr lang="en-US" sz="2000" baseline="-25000" dirty="0" err="1"/>
                  <a:t>x</a:t>
                </a:r>
                <a:r>
                  <a:rPr lang="en-US" sz="2000" dirty="0" err="1"/>
                  <a:t>H</a:t>
                </a:r>
                <a:r>
                  <a:rPr lang="el-GR" sz="2000" baseline="-25000" dirty="0"/>
                  <a:t>8</a:t>
                </a:r>
                <a:r>
                  <a:rPr lang="en-US" sz="2000" dirty="0"/>
                  <a:t>O </a:t>
                </a:r>
                <a:r>
                  <a:rPr lang="el-GR" sz="2000" dirty="0"/>
                  <a:t>διαλύεται σε νερό και παρασκευάζεται ένα διάλυμα με</a:t>
                </a:r>
                <a:r>
                  <a:rPr lang="en-US" sz="2000" dirty="0"/>
                  <a:t> </a:t>
                </a:r>
                <a:r>
                  <a:rPr lang="el-GR" sz="2000" dirty="0"/>
                  <a:t>όγκο 400 </a:t>
                </a:r>
                <a:r>
                  <a:rPr lang="en-US" sz="2000" dirty="0"/>
                  <a:t>mL</a:t>
                </a:r>
                <a:r>
                  <a:rPr lang="el-GR" sz="2000" dirty="0"/>
                  <a:t> και συγκέντρωση 0,5 Μ. Να προσδιορίσετε το μοριακό τύπο της ένωσης Υ</a:t>
                </a:r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n = C · V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n = 0,5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· 0,4 L = 0,2 mol.	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m = n ·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Mr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12 g = 0,2 mol · (12x + 8 + 16)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12 = 2,4x + 4,8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endParaRPr lang="en-US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7,2 = 2,4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</a:t>
                </a: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x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= 3, </a:t>
                </a:r>
                <a:endParaRPr lang="en-US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επομένως ο μοριακός τύπος είναι: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H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8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.</a:t>
                </a:r>
                <a:endParaRPr lang="el-GR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-12369"/>
                <a:ext cx="12169842" cy="6870369"/>
              </a:xfrm>
              <a:blipFill>
                <a:blip r:embed="rId2"/>
                <a:stretch>
                  <a:fillRect l="-501" t="-9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·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διαλυτότητα: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𝜹𝜾𝜶𝝀𝝊𝝉𝜼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	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90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84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/>
              <a:t>4</a:t>
            </a:r>
            <a:r>
              <a:rPr lang="en-US" sz="2400" b="1" dirty="0"/>
              <a:t>.</a:t>
            </a:r>
            <a:r>
              <a:rPr lang="el-GR" sz="2400" b="1" dirty="0"/>
              <a:t>3α</a:t>
            </a:r>
            <a:r>
              <a:rPr lang="en-US" sz="2400" b="1" dirty="0"/>
              <a:t> </a:t>
            </a:r>
            <a:r>
              <a:rPr lang="el-GR" sz="2400" b="1" dirty="0"/>
              <a:t>Συγκέντρωση</a:t>
            </a:r>
            <a:endParaRPr lang="en-US" sz="2400" b="1" dirty="0"/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</a:t>
            </a:r>
            <a:r>
              <a:rPr lang="en-US" sz="2400" dirty="0"/>
              <a:t>4</a:t>
            </a:r>
            <a:r>
              <a:rPr lang="el-GR" sz="2400" dirty="0"/>
              <a:t>.</a:t>
            </a:r>
            <a:r>
              <a:rPr lang="en-US" sz="2400" dirty="0"/>
              <a:t>3</a:t>
            </a:r>
            <a:r>
              <a:rPr lang="el-GR" sz="2400" dirty="0"/>
              <a:t>:	Σελίδες </a:t>
            </a:r>
            <a:r>
              <a:rPr lang="en-US" sz="2400" dirty="0"/>
              <a:t>141 - 143</a:t>
            </a:r>
            <a:r>
              <a:rPr lang="el-GR" sz="2400" dirty="0"/>
              <a:t>.</a:t>
            </a:r>
          </a:p>
          <a:p>
            <a:pPr marL="0" lvl="0" indent="0" algn="ctr">
              <a:buNone/>
            </a:pPr>
            <a:endParaRPr lang="el-GR" sz="2400" dirty="0"/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</a:t>
            </a:r>
            <a:r>
              <a:rPr lang="en-US" sz="2400" dirty="0"/>
              <a:t>162</a:t>
            </a:r>
            <a:r>
              <a:rPr lang="el-GR" sz="2400" dirty="0"/>
              <a:t>:	Ασκήσεις: </a:t>
            </a:r>
            <a:r>
              <a:rPr lang="en-US" sz="2400" b="1" dirty="0">
                <a:solidFill>
                  <a:schemeClr val="accent1"/>
                </a:solidFill>
              </a:rPr>
              <a:t>54, 55. 56, 57</a:t>
            </a:r>
            <a:r>
              <a:rPr lang="el-GR" sz="2400" b="1" dirty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/>
              <a:t>Σελίδα 45-46:</a:t>
            </a:r>
            <a:r>
              <a:rPr lang="el-GR" sz="2400" dirty="0"/>
              <a:t>	Ασκήσεις: </a:t>
            </a:r>
            <a:r>
              <a:rPr lang="en-US" sz="2400" b="1" dirty="0">
                <a:solidFill>
                  <a:schemeClr val="accent1"/>
                </a:solidFill>
              </a:rPr>
              <a:t>3, 4, 5.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7156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619</Words>
  <Application>Microsoft Office PowerPoint</Application>
  <PresentationFormat>Ευρεία οθόνη</PresentationFormat>
  <Paragraphs>66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9</cp:revision>
  <dcterms:created xsi:type="dcterms:W3CDTF">2023-10-18T13:02:28Z</dcterms:created>
  <dcterms:modified xsi:type="dcterms:W3CDTF">2024-09-23T22:04:07Z</dcterms:modified>
</cp:coreProperties>
</file>