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423" r:id="rId3"/>
    <p:sldId id="424" r:id="rId4"/>
    <p:sldId id="425" r:id="rId5"/>
    <p:sldId id="426" r:id="rId6"/>
    <p:sldId id="406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47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51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256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07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35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24/9/2024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75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24/9/2024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334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24/9/2024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47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90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24/9/2024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37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24/9/2024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65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4</a:t>
                </a:r>
                <a:r>
                  <a:rPr lang="en-US" sz="2000" b="1" dirty="0"/>
                  <a:t>.</a:t>
                </a:r>
                <a:r>
                  <a:rPr lang="el-GR" sz="2000" b="1" dirty="0"/>
                  <a:t>3β</a:t>
                </a:r>
                <a:r>
                  <a:rPr lang="en-US" sz="2000" b="1" dirty="0"/>
                  <a:t> </a:t>
                </a:r>
                <a:r>
                  <a:rPr lang="el-GR" sz="2000" b="1" dirty="0"/>
                  <a:t>Συγκέντρωση – Περιεκτικότητα</a:t>
                </a:r>
              </a:p>
              <a:p>
                <a:pPr marL="0" indent="0" algn="ctr">
                  <a:buNone/>
                </a:pPr>
                <a:endParaRPr lang="el-GR" sz="2000" b="1" dirty="0"/>
              </a:p>
              <a:p>
                <a:pPr marL="0" indent="0" algn="ctr">
                  <a:buNone/>
                </a:pPr>
                <a:endParaRPr lang="el-GR" sz="2000" b="1" dirty="0"/>
              </a:p>
              <a:p>
                <a:pPr marL="0" indent="0" algn="ctr">
                  <a:buNone/>
                </a:pPr>
                <a:endParaRPr lang="el-GR" sz="2000" b="1" dirty="0"/>
              </a:p>
              <a:p>
                <a:pPr marL="0" lvl="0" indent="0" algn="just">
                  <a:buNone/>
                </a:pPr>
                <a:r>
                  <a:rPr lang="el-GR" sz="2000" dirty="0"/>
                  <a:t>3) 2 g δείγματος, ενός πλούσιου σε </a:t>
                </a:r>
                <a:r>
                  <a:rPr lang="el-GR" sz="2000" dirty="0" err="1"/>
                  <a:t>Fe</a:t>
                </a:r>
                <a:r>
                  <a:rPr lang="el-GR" sz="2000" dirty="0"/>
                  <a:t> πετρώματος, υποβάλλεται σε χημική ανάλυση προκειμένου να προσδιοριστεί η % w/w περιεκτικότητα του δείγματος σε θειικό σίδηρο ΙΙ (FeSO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). Για τη χημική ανάλυση απαιτείται η παρασκευή ενός υδατικού διαλύματος υπερμαγγανικού καλίου (KMnO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) 0,01 M (διάλυμα Δ1). </a:t>
                </a:r>
              </a:p>
              <a:p>
                <a:pPr marL="0" lvl="0" indent="0" algn="just">
                  <a:spcBef>
                    <a:spcPts val="0"/>
                  </a:spcBef>
                  <a:buNone/>
                </a:pPr>
                <a:r>
                  <a:rPr lang="el-GR" sz="2000" dirty="0"/>
                  <a:t>α) Να υπολογίσετε τη μάζα του KMnO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 που πρέπει να διαλυθεί στο νερό (χωρίς μεταβολή του όγκου του διαλύματος), ώστε να παρασκευαστούν 500 mL υδατικού διαλύματος Δ1. </a:t>
                </a:r>
              </a:p>
              <a:p>
                <a:pPr marL="0" indent="0">
                  <a:buNone/>
                </a:pPr>
                <a:r>
                  <a:rPr lang="el-GR" sz="2000" b="1" i="1" dirty="0">
                    <a:solidFill>
                      <a:srgbClr val="C00000"/>
                    </a:solidFill>
                  </a:rPr>
                  <a:t>α)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Εξίσωση 9 για 0,5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L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του διαλύματος.	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	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n = C · V	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	</a:t>
                </a:r>
                <a:endParaRPr lang="el-GR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n = 0,01 M · 0,5 L = 0,005 mol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Εξίσωση 1.</a:t>
                </a:r>
                <a:r>
                  <a:rPr lang="el-GR" sz="20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Για το υπερμαγγανικό κάλιο (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KMnO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4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): </a:t>
                </a:r>
              </a:p>
              <a:p>
                <a:pPr marL="0" indent="0">
                  <a:buNone/>
                </a:pPr>
                <a:r>
                  <a:rPr lang="en-US" sz="2000" b="1" dirty="0" err="1">
                    <a:solidFill>
                      <a:srgbClr val="C00000"/>
                    </a:solidFill>
                  </a:rPr>
                  <a:t>Mr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Ar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(Κ) +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Ar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(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Mn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) + 4 ·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Ar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(Ο) = 39 + 55 + 4 · 16 = 158.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	</a:t>
                </a:r>
                <a:endParaRPr lang="el-GR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m = 0,005 mol · 158 g/mol = 0,79 g.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  <a:blipFill>
                <a:blip r:embed="rId2"/>
                <a:stretch>
                  <a:fillRect l="-501" t="-976" r="-5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·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8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l-GR" sz="2000" b="1" dirty="0"/>
                  <a:t>4</a:t>
                </a:r>
                <a:r>
                  <a:rPr lang="en-US" sz="2000" b="1" dirty="0"/>
                  <a:t>.</a:t>
                </a:r>
                <a:r>
                  <a:rPr lang="el-GR" sz="2000" b="1" dirty="0"/>
                  <a:t>3β</a:t>
                </a:r>
                <a:r>
                  <a:rPr lang="en-US" sz="2000" b="1" dirty="0"/>
                  <a:t> </a:t>
                </a:r>
                <a:r>
                  <a:rPr lang="el-GR" sz="2000" b="1" dirty="0"/>
                  <a:t>Συγκέντρωση – Περιεκτικότητα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l-GR" sz="2000" b="1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l-GR" sz="2000" b="1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l-GR" sz="2000" b="1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l-GR" sz="2000" b="1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dirty="0"/>
                  <a:t>3) Το δείγμα πετρώματος διαλύεται σε 100 mL νερού χωρίς να μεταβληθεί ο όγκος του (διάλυμα Δ2). Από το διάλυμα λαμβάνονται 10 mL και μετά τη χημική ανάλυση βρέθηκε ότι περιέχουν 0,001 </a:t>
                </a:r>
                <a:r>
                  <a:rPr lang="el-GR" sz="2000" dirty="0" err="1"/>
                  <a:t>mol</a:t>
                </a:r>
                <a:r>
                  <a:rPr lang="el-GR" sz="2000" dirty="0"/>
                  <a:t> FeSO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dirty="0"/>
                  <a:t>β) Να υπολογίσετε την συγκέντρωση (c) του FeSO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 στο Δ</a:t>
                </a:r>
                <a:r>
                  <a:rPr lang="en-US" sz="2000" dirty="0"/>
                  <a:t>2</a:t>
                </a:r>
                <a:r>
                  <a:rPr lang="el-GR" sz="20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Εξίσωση 9 για το Δ2.</a:t>
                </a:r>
                <a:r>
                  <a:rPr lang="el-GR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l-GR" sz="20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	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𝟎𝟎𝟏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	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= 0,1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dirty="0"/>
                  <a:t>γ) Να υπολογίσετε την % w/w περιεκτικότητα του δείγματος σε FeSO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Εξίσωση 9 για τα 100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mL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του Δ2.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l-GR" sz="2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= C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· V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	</a:t>
                </a:r>
                <a:endParaRPr lang="el-GR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n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= 0,1 M · 0,1 L = 0,01 mol.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Εξίσωση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1.</a:t>
                </a:r>
                <a:r>
                  <a:rPr lang="el-GR" sz="2000" dirty="0">
                    <a:solidFill>
                      <a:schemeClr val="accent1"/>
                    </a:solidFill>
                  </a:rPr>
                  <a:t> 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Για το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FeSO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4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: </a:t>
                </a:r>
                <a:endParaRPr lang="el-GR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 err="1">
                    <a:solidFill>
                      <a:srgbClr val="C00000"/>
                    </a:solidFill>
                  </a:rPr>
                  <a:t>Mr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=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Ar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(Fe) +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Ar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(S) + 4 ·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Ar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(O) = 56 + 32 + 4 · 16 = 152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	m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= n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·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Mr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	</a:t>
                </a:r>
                <a:endParaRPr lang="el-GR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m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= 0,01 mol · 152 g/mol = 1,52 g.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/>
                  <a:t> </a:t>
                </a:r>
                <a:endParaRPr lang="el-GR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Εξίσωση 6.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Σε 2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g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δείγματος περιέχονται 1,52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g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FeSO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4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Σε 100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δείγματος περιέχονται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x g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FeSO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4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.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Για τα ανάλογα ποσά ισχύει: 2 ·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x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= 1,52 · 100 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l-GR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x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= 76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g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γ) 76 %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w/w.</a:t>
                </a: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  <a:blipFill>
                <a:blip r:embed="rId2"/>
                <a:stretch>
                  <a:fillRect l="-501" t="-976" b="-18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·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53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l-GR" sz="2000" b="1" dirty="0"/>
                  <a:t>4</a:t>
                </a:r>
                <a:r>
                  <a:rPr lang="en-US" sz="2000" b="1" dirty="0"/>
                  <a:t>.</a:t>
                </a:r>
                <a:r>
                  <a:rPr lang="el-GR" sz="2000" b="1" dirty="0"/>
                  <a:t>3β</a:t>
                </a:r>
                <a:r>
                  <a:rPr lang="en-US" sz="2000" b="1" dirty="0"/>
                  <a:t> </a:t>
                </a:r>
                <a:r>
                  <a:rPr lang="el-GR" sz="2000" b="1" dirty="0"/>
                  <a:t>Συγκέντρωση – Περιεκτικότητα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:endParaRPr lang="el-GR" sz="2000" b="1" dirty="0"/>
              </a:p>
              <a:p>
                <a:pPr marL="0" indent="0" algn="ctr">
                  <a:spcBef>
                    <a:spcPts val="600"/>
                  </a:spcBef>
                  <a:buNone/>
                </a:pPr>
                <a:endParaRPr lang="el-GR" sz="2000" b="1" dirty="0"/>
              </a:p>
              <a:p>
                <a:pPr marL="0" indent="0" algn="ctr">
                  <a:spcBef>
                    <a:spcPts val="600"/>
                  </a:spcBef>
                  <a:buNone/>
                </a:pPr>
                <a:endParaRPr lang="el-GR" sz="2000" b="1" dirty="0"/>
              </a:p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sz="2000" dirty="0"/>
                  <a:t>5) </a:t>
                </a:r>
                <a:r>
                  <a:rPr lang="el-GR" sz="2000" dirty="0"/>
                  <a:t>Το χλωριούχο κάλιο (</a:t>
                </a:r>
                <a:r>
                  <a:rPr lang="el-GR" sz="2000" dirty="0" err="1"/>
                  <a:t>ΚCl</a:t>
                </a:r>
                <a:r>
                  <a:rPr lang="el-GR" sz="2000" dirty="0"/>
                  <a:t>) είναι ένα άλας που χρησιμοποιείται κατά κύριο λόγο ως λίπασμα στα φυτά.</a:t>
                </a:r>
                <a:r>
                  <a:rPr lang="en-US" sz="2000" dirty="0"/>
                  <a:t> </a:t>
                </a:r>
                <a:r>
                  <a:rPr lang="el-GR" sz="2000" dirty="0"/>
                  <a:t>α) Το 16 % της μάζας ενός λιπάσματος είναι </a:t>
                </a:r>
                <a:r>
                  <a:rPr lang="el-GR" sz="2000" dirty="0" err="1"/>
                  <a:t>ΚCl</a:t>
                </a:r>
                <a:r>
                  <a:rPr lang="el-GR" sz="2000" dirty="0"/>
                  <a:t>. Να υπολογίσετε πόσα g </a:t>
                </a:r>
                <a:r>
                  <a:rPr lang="el-GR" sz="2000" dirty="0" err="1"/>
                  <a:t>ΚCl</a:t>
                </a:r>
                <a:r>
                  <a:rPr lang="el-GR" sz="2000" dirty="0"/>
                  <a:t> περιέχονται σε 500 g λιπάσματος.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Εξίσωση 6.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16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g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KCl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περιέχονται σε 100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λιπάσματος.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000" b="1" dirty="0" err="1">
                    <a:solidFill>
                      <a:srgbClr val="C00000"/>
                    </a:solidFill>
                  </a:rPr>
                  <a:t>m</a:t>
                </a:r>
                <a:r>
                  <a:rPr lang="en-US" sz="2000" b="1" baseline="-25000" dirty="0" err="1">
                    <a:solidFill>
                      <a:srgbClr val="C00000"/>
                    </a:solidFill>
                  </a:rPr>
                  <a:t>KCL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g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KCl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περιέχονται σε 500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g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λιπάσματος.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16 · 500 = 100 ·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m</a:t>
                </a:r>
                <a:r>
                  <a:rPr lang="en-US" sz="2000" b="1" baseline="-25000" dirty="0" err="1">
                    <a:solidFill>
                      <a:schemeClr val="accent1"/>
                    </a:solidFill>
                  </a:rPr>
                  <a:t>KCl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	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m</a:t>
                </a:r>
                <a:r>
                  <a:rPr lang="en-US" sz="2000" b="1" baseline="-25000" dirty="0" err="1">
                    <a:solidFill>
                      <a:schemeClr val="accent1"/>
                    </a:solidFill>
                  </a:rPr>
                  <a:t>KCl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= 80 g.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2000" dirty="0"/>
                  <a:t>β) Τα 500 g λιπάσματος διαλύονται σε νερό, οπότε παραλαμβάνουμε διάλυμα συνολικού όγκου 10 L (διάλυμα Δ1). </a:t>
                </a:r>
                <a:r>
                  <a:rPr lang="el-GR" sz="2000" b="1" dirty="0"/>
                  <a:t> </a:t>
                </a:r>
                <a:r>
                  <a:rPr lang="el-GR" sz="2000" dirty="0"/>
                  <a:t>Να υπολογίσετε την περιεκτικότητα % w/v του διαλύματος Δ1 σε </a:t>
                </a:r>
                <a:r>
                  <a:rPr lang="el-GR" sz="2000" dirty="0" err="1"/>
                  <a:t>ΚCl</a:t>
                </a:r>
                <a:r>
                  <a:rPr lang="el-GR" sz="2000" dirty="0"/>
                  <a:t>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Εξίσωση 8.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80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g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KCl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περιέχονται σε 10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L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διαλύματος. </a:t>
                </a:r>
                <a:endParaRPr lang="en-US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Διαλύονται σε 10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L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νερό, άρα: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80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g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KCl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περιέχονται σε 1 · 10</a:t>
                </a:r>
                <a:r>
                  <a:rPr lang="el-GR" sz="2000" b="1" baseline="30000" dirty="0">
                    <a:solidFill>
                      <a:schemeClr val="accent1"/>
                    </a:solidFill>
                  </a:rPr>
                  <a:t>4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mL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διαλύματος.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x g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KCl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περιέχονται σε 100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mL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διαλύματος.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80 · 100 = 1 · 10</a:t>
                </a:r>
                <a:r>
                  <a:rPr lang="el-GR" sz="2000" b="1" baseline="30000" dirty="0">
                    <a:solidFill>
                      <a:schemeClr val="accent1"/>
                    </a:solidFill>
                  </a:rPr>
                  <a:t>4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·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x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l-GR" sz="20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	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x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= 0,8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g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.</a:t>
                </a:r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  <a:blipFill>
                <a:blip r:embed="rId2"/>
                <a:stretch>
                  <a:fillRect l="-501" t="-976" r="-3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·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5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12169842" cy="687036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l-GR" sz="1800" b="1" dirty="0"/>
              <a:t>4</a:t>
            </a:r>
            <a:r>
              <a:rPr lang="en-US" sz="1800" b="1" dirty="0"/>
              <a:t>.</a:t>
            </a:r>
            <a:r>
              <a:rPr lang="el-GR" sz="1800" b="1" dirty="0"/>
              <a:t>3β</a:t>
            </a:r>
            <a:r>
              <a:rPr lang="en-US" sz="1800" b="1" dirty="0"/>
              <a:t> </a:t>
            </a:r>
            <a:r>
              <a:rPr lang="el-GR" sz="1800" b="1" dirty="0"/>
              <a:t>Συγκέντρωση – Περιεκτικότητα</a:t>
            </a:r>
          </a:p>
          <a:p>
            <a:pPr marL="0" indent="0" algn="ctr">
              <a:spcBef>
                <a:spcPts val="600"/>
              </a:spcBef>
              <a:buNone/>
            </a:pPr>
            <a:endParaRPr lang="el-GR" sz="1800" b="1" dirty="0"/>
          </a:p>
          <a:p>
            <a:pPr marL="0" indent="0" algn="ctr">
              <a:spcBef>
                <a:spcPts val="600"/>
              </a:spcBef>
              <a:buNone/>
            </a:pPr>
            <a:endParaRPr lang="el-GR" sz="1800" b="1" dirty="0"/>
          </a:p>
          <a:p>
            <a:pPr marL="0" indent="0" algn="ctr">
              <a:spcBef>
                <a:spcPts val="600"/>
              </a:spcBef>
              <a:buNone/>
            </a:pPr>
            <a:endParaRPr lang="el-GR" sz="1800" b="1" dirty="0"/>
          </a:p>
          <a:p>
            <a:pPr marL="0" indent="0">
              <a:buNone/>
            </a:pPr>
            <a:r>
              <a:rPr lang="en-US" sz="1800" dirty="0"/>
              <a:t>5) </a:t>
            </a:r>
            <a:r>
              <a:rPr lang="el-GR" sz="1800" dirty="0"/>
              <a:t>Κορεσμένο διάλυμα </a:t>
            </a:r>
            <a:r>
              <a:rPr lang="el-GR" sz="1800" dirty="0" err="1"/>
              <a:t>ΚCl</a:t>
            </a:r>
            <a:r>
              <a:rPr lang="el-GR" sz="1800" dirty="0"/>
              <a:t> (διάλυμα Δ2), σε θερμοκρασία 90 </a:t>
            </a:r>
            <a:r>
              <a:rPr lang="el-GR" sz="1800" baseline="30000" dirty="0" err="1"/>
              <a:t>ο</a:t>
            </a:r>
            <a:r>
              <a:rPr lang="el-GR" sz="1800" dirty="0" err="1"/>
              <a:t>C</a:t>
            </a:r>
            <a:r>
              <a:rPr lang="el-GR" sz="1800" dirty="0"/>
              <a:t> έχει μάζα 894 g, όγκο 750 mL και περιέχει 298 g </a:t>
            </a:r>
            <a:r>
              <a:rPr lang="el-GR" sz="1800" dirty="0" err="1"/>
              <a:t>KCl</a:t>
            </a:r>
            <a:r>
              <a:rPr lang="el-GR" sz="1800" dirty="0"/>
              <a:t>.</a:t>
            </a:r>
          </a:p>
          <a:p>
            <a:pPr marL="0" indent="0">
              <a:buNone/>
            </a:pPr>
            <a:r>
              <a:rPr lang="el-GR" sz="1800" dirty="0"/>
              <a:t>γ) Να προσδιορίσετε τη διαλυτότητα του </a:t>
            </a:r>
            <a:r>
              <a:rPr lang="el-GR" sz="1800" dirty="0" err="1"/>
              <a:t>ΚCl</a:t>
            </a:r>
            <a:r>
              <a:rPr lang="el-GR" sz="1800" dirty="0"/>
              <a:t> στο νερό (σε g </a:t>
            </a:r>
            <a:r>
              <a:rPr lang="el-GR" sz="1800" dirty="0" err="1"/>
              <a:t>ΚCl</a:t>
            </a:r>
            <a:r>
              <a:rPr lang="el-GR" sz="1800" dirty="0"/>
              <a:t> ανά 100 g H</a:t>
            </a:r>
            <a:r>
              <a:rPr lang="el-GR" sz="1800" baseline="-25000" dirty="0"/>
              <a:t>2</a:t>
            </a:r>
            <a:r>
              <a:rPr lang="el-GR" sz="1800" dirty="0"/>
              <a:t>O) στη θερμοκρασία των 90 </a:t>
            </a:r>
            <a:r>
              <a:rPr lang="el-GR" sz="1800" baseline="30000" dirty="0" err="1"/>
              <a:t>ο</a:t>
            </a:r>
            <a:r>
              <a:rPr lang="el-GR" sz="1800" dirty="0" err="1"/>
              <a:t>C</a:t>
            </a:r>
            <a:r>
              <a:rPr lang="el-GR" sz="1800" dirty="0"/>
              <a:t>. </a:t>
            </a:r>
            <a:endParaRPr lang="en-US" sz="1800" dirty="0"/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r>
              <a:rPr lang="el-GR" sz="1800" b="1" dirty="0">
                <a:solidFill>
                  <a:srgbClr val="C00000"/>
                </a:solidFill>
              </a:rPr>
              <a:t>Το Δ2 αποτελείται από: 298 </a:t>
            </a:r>
            <a:r>
              <a:rPr lang="en-US" sz="1800" b="1" dirty="0">
                <a:solidFill>
                  <a:srgbClr val="C00000"/>
                </a:solidFill>
              </a:rPr>
              <a:t>g </a:t>
            </a:r>
            <a:r>
              <a:rPr lang="en-US" sz="1800" b="1" dirty="0" err="1">
                <a:solidFill>
                  <a:srgbClr val="C00000"/>
                </a:solidFill>
              </a:rPr>
              <a:t>KCl</a:t>
            </a:r>
            <a:r>
              <a:rPr lang="el-GR" sz="1800" b="1" dirty="0">
                <a:solidFill>
                  <a:srgbClr val="C00000"/>
                </a:solidFill>
              </a:rPr>
              <a:t> και </a:t>
            </a: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894 </a:t>
            </a:r>
            <a:r>
              <a:rPr lang="en-US" sz="1800" b="1" dirty="0">
                <a:solidFill>
                  <a:schemeClr val="accent1"/>
                </a:solidFill>
              </a:rPr>
              <a:t>g</a:t>
            </a:r>
            <a:r>
              <a:rPr lang="el-GR" sz="1800" b="1" dirty="0">
                <a:solidFill>
                  <a:schemeClr val="accent1"/>
                </a:solidFill>
              </a:rPr>
              <a:t> - 298 </a:t>
            </a:r>
            <a:r>
              <a:rPr lang="en-US" sz="1800" b="1" dirty="0">
                <a:solidFill>
                  <a:schemeClr val="accent1"/>
                </a:solidFill>
              </a:rPr>
              <a:t>g</a:t>
            </a:r>
            <a:r>
              <a:rPr lang="el-GR" sz="1800" b="1" dirty="0">
                <a:solidFill>
                  <a:schemeClr val="accent1"/>
                </a:solidFill>
              </a:rPr>
              <a:t> = 596 </a:t>
            </a:r>
            <a:r>
              <a:rPr lang="en-US" sz="1800" b="1" dirty="0">
                <a:solidFill>
                  <a:schemeClr val="accent1"/>
                </a:solidFill>
              </a:rPr>
              <a:t>g</a:t>
            </a:r>
            <a:r>
              <a:rPr lang="el-GR" sz="1800" b="1" dirty="0">
                <a:solidFill>
                  <a:schemeClr val="accent1"/>
                </a:solidFill>
              </a:rPr>
              <a:t> νερό.</a:t>
            </a:r>
            <a:endParaRPr lang="el-GR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rgbClr val="C00000"/>
                </a:solidFill>
              </a:rPr>
              <a:t>Το διάλυμα είναι κορεσμένο, άρα η διαλυτότητα είναι:</a:t>
            </a:r>
            <a:endParaRPr lang="el-GR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298 </a:t>
            </a:r>
            <a:r>
              <a:rPr lang="en-US" sz="1800" b="1" dirty="0">
                <a:solidFill>
                  <a:schemeClr val="accent1"/>
                </a:solidFill>
              </a:rPr>
              <a:t>g </a:t>
            </a:r>
            <a:r>
              <a:rPr lang="en-US" sz="1800" b="1" dirty="0" err="1">
                <a:solidFill>
                  <a:schemeClr val="accent1"/>
                </a:solidFill>
              </a:rPr>
              <a:t>KCl</a:t>
            </a:r>
            <a:r>
              <a:rPr lang="el-GR" sz="1800" b="1" dirty="0">
                <a:solidFill>
                  <a:schemeClr val="accent1"/>
                </a:solidFill>
              </a:rPr>
              <a:t> διαλύονται πλήρως στα 596 </a:t>
            </a:r>
            <a:r>
              <a:rPr lang="en-US" sz="1800" b="1" dirty="0">
                <a:solidFill>
                  <a:schemeClr val="accent1"/>
                </a:solidFill>
              </a:rPr>
              <a:t>g H</a:t>
            </a:r>
            <a:r>
              <a:rPr lang="el-GR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>
                <a:solidFill>
                  <a:schemeClr val="accent1"/>
                </a:solidFill>
              </a:rPr>
              <a:t>O</a:t>
            </a:r>
            <a:endParaRPr lang="el-GR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y g </a:t>
            </a:r>
            <a:r>
              <a:rPr lang="en-US" sz="1800" b="1" dirty="0" err="1">
                <a:solidFill>
                  <a:srgbClr val="C00000"/>
                </a:solidFill>
              </a:rPr>
              <a:t>KCl</a:t>
            </a:r>
            <a:r>
              <a:rPr lang="el-GR" sz="1800" b="1" dirty="0">
                <a:solidFill>
                  <a:srgbClr val="C00000"/>
                </a:solidFill>
              </a:rPr>
              <a:t> διαλύονται πλήρως στα 100 </a:t>
            </a:r>
            <a:r>
              <a:rPr lang="en-US" sz="1800" b="1" dirty="0">
                <a:solidFill>
                  <a:srgbClr val="C00000"/>
                </a:solidFill>
              </a:rPr>
              <a:t>g H</a:t>
            </a:r>
            <a:r>
              <a:rPr lang="el-GR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O</a:t>
            </a:r>
            <a:endParaRPr lang="el-GR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298 · 100 = 596 · x	⇒	</a:t>
            </a:r>
            <a:endParaRPr lang="el-GR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y = 50 g.</a:t>
            </a:r>
            <a:endParaRPr lang="el-GR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γ</a:t>
            </a:r>
            <a:r>
              <a:rPr lang="en-US" sz="1800" b="1" dirty="0">
                <a:solidFill>
                  <a:schemeClr val="accent1"/>
                </a:solidFill>
              </a:rPr>
              <a:t>)</a:t>
            </a:r>
            <a:r>
              <a:rPr lang="el-GR" sz="1800" b="1" dirty="0">
                <a:solidFill>
                  <a:schemeClr val="accent1"/>
                </a:solidFill>
              </a:rPr>
              <a:t>διαλυτότητα</a:t>
            </a:r>
            <a:r>
              <a:rPr lang="en-US" sz="1800" b="1" dirty="0">
                <a:solidFill>
                  <a:schemeClr val="accent1"/>
                </a:solidFill>
              </a:rPr>
              <a:t> 50 g </a:t>
            </a:r>
            <a:r>
              <a:rPr lang="en-US" sz="1800" b="1" dirty="0" err="1">
                <a:solidFill>
                  <a:schemeClr val="accent1"/>
                </a:solidFill>
              </a:rPr>
              <a:t>KCl</a:t>
            </a:r>
            <a:r>
              <a:rPr lang="en-US" sz="1800" b="1" dirty="0">
                <a:solidFill>
                  <a:schemeClr val="accent1"/>
                </a:solidFill>
              </a:rPr>
              <a:t>/ 100 g H</a:t>
            </a:r>
            <a:r>
              <a:rPr lang="en-US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>
                <a:solidFill>
                  <a:schemeClr val="accent1"/>
                </a:solidFill>
              </a:rPr>
              <a:t>O</a:t>
            </a:r>
            <a:endParaRPr lang="el-GR" sz="1800" b="1" dirty="0">
              <a:solidFill>
                <a:schemeClr val="accent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·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0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</p:spPr>
            <p:txBody>
              <a:bodyPr>
                <a:noAutofit/>
              </a:bodyPr>
              <a:lstStyle/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l-GR" sz="2000" b="1" dirty="0"/>
                  <a:t>4</a:t>
                </a:r>
                <a:r>
                  <a:rPr lang="en-US" sz="2000" b="1" dirty="0"/>
                  <a:t>.</a:t>
                </a:r>
                <a:r>
                  <a:rPr lang="el-GR" sz="2000" b="1" dirty="0"/>
                  <a:t>3β</a:t>
                </a:r>
                <a:r>
                  <a:rPr lang="en-US" sz="2000" b="1" dirty="0"/>
                  <a:t> </a:t>
                </a:r>
                <a:r>
                  <a:rPr lang="el-GR" sz="2000" b="1" dirty="0"/>
                  <a:t>Συγκέντρωση – Περιεκτικότητα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:endParaRPr lang="el-GR" sz="2000" b="1" dirty="0"/>
              </a:p>
              <a:p>
                <a:pPr marL="0" indent="0" algn="ctr">
                  <a:spcBef>
                    <a:spcPts val="600"/>
                  </a:spcBef>
                  <a:buNone/>
                </a:pPr>
                <a:endParaRPr lang="el-GR" sz="2000" b="1" dirty="0"/>
              </a:p>
              <a:p>
                <a:pPr marL="0" indent="0" algn="ctr">
                  <a:spcBef>
                    <a:spcPts val="600"/>
                  </a:spcBef>
                  <a:buNone/>
                </a:pPr>
                <a:endParaRPr lang="el-GR" sz="2000" b="1" dirty="0"/>
              </a:p>
              <a:p>
                <a:pPr marL="0" indent="0">
                  <a:buNone/>
                </a:pPr>
                <a:r>
                  <a:rPr lang="en-US" sz="2000" dirty="0"/>
                  <a:t>5) </a:t>
                </a:r>
                <a:r>
                  <a:rPr lang="el-GR" sz="2000" dirty="0"/>
                  <a:t>Κορεσμένο διάλυμα </a:t>
                </a:r>
                <a:r>
                  <a:rPr lang="el-GR" sz="2000" dirty="0" err="1"/>
                  <a:t>ΚCl</a:t>
                </a:r>
                <a:r>
                  <a:rPr lang="el-GR" sz="2000" dirty="0"/>
                  <a:t> (διάλυμα Δ2), σε θερμοκρασία 90 </a:t>
                </a:r>
                <a:r>
                  <a:rPr lang="el-GR" sz="2000" baseline="30000" dirty="0" err="1"/>
                  <a:t>ο</a:t>
                </a:r>
                <a:r>
                  <a:rPr lang="el-GR" sz="2000" dirty="0" err="1"/>
                  <a:t>C</a:t>
                </a:r>
                <a:r>
                  <a:rPr lang="el-GR" sz="2000" dirty="0"/>
                  <a:t> έχει μάζα 894 g, όγκο 750 mL και περιέχει 298 g </a:t>
                </a:r>
                <a:r>
                  <a:rPr lang="el-GR" sz="2000" dirty="0" err="1"/>
                  <a:t>KCl</a:t>
                </a:r>
                <a:r>
                  <a:rPr lang="el-GR" sz="2000" dirty="0"/>
                  <a:t>.</a:t>
                </a:r>
              </a:p>
              <a:p>
                <a:pPr marL="0" indent="0">
                  <a:buNone/>
                </a:pPr>
                <a:r>
                  <a:rPr lang="el-GR" sz="2000" dirty="0"/>
                  <a:t>δ) Να υπολογίσετε τη συγκέντρωση του </a:t>
                </a:r>
                <a:r>
                  <a:rPr lang="el-GR" sz="2000" dirty="0" err="1"/>
                  <a:t>ΚCl</a:t>
                </a:r>
                <a:r>
                  <a:rPr lang="el-GR" sz="2000" dirty="0"/>
                  <a:t> στο διάλυμα Δ2. </a:t>
                </a:r>
              </a:p>
              <a:p>
                <a:pPr marL="0" indent="0">
                  <a:buNone/>
                </a:pPr>
                <a:endParaRPr lang="en-US" sz="9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Εξίσωση 1.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Η σχετική μοριακή μάζα του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KCl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είναι </a:t>
                </a:r>
              </a:p>
              <a:p>
                <a:pPr marL="0" indent="0">
                  <a:buNone/>
                </a:pPr>
                <a:r>
                  <a:rPr lang="el-GR" sz="2000" b="1" dirty="0">
                    <a:solidFill>
                      <a:srgbClr val="C00000"/>
                    </a:solidFill>
                  </a:rPr>
                  <a:t>Μ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r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(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KCl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) = Α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r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(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Cl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) + Α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r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(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K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) = 39 + 35,5 = 74,5.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𝑴𝒓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	</a:t>
                </a:r>
                <a:endParaRPr lang="el-GR" sz="20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n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𝟐𝟗𝟖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𝟕𝟒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	</a:t>
                </a:r>
                <a:endParaRPr lang="el-GR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= 4 mol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 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Εξίσωση 9.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l-GR" sz="20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chemeClr val="accent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l-GR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b="1" dirty="0">
                    <a:solidFill>
                      <a:srgbClr val="C00000"/>
                    </a:solidFill>
                  </a:rPr>
                  <a:t>	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</a:rPr>
                  <a:t> M</a:t>
                </a: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-12369"/>
                <a:ext cx="12169842" cy="6870369"/>
              </a:xfrm>
              <a:blipFill>
                <a:blip r:embed="rId2"/>
                <a:stretch>
                  <a:fillRect l="-501" t="-976" r="-5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/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·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ρ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</m:num>
                      <m:den>
                        <m:r>
                          <a:rPr kumimoji="0" lang="en-US" sz="1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𝐕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PV =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nRT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διαλυτότητα: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𝜹𝜾𝜶𝝀𝝊𝝉𝜼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	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   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V: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𝜹𝜾𝜶𝝀𝝊𝝁𝜺𝝂𝜼𝝇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𝝄𝝊𝝈𝜾𝜶𝝇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𝜹𝜾𝜶𝝀𝝊𝝁𝜶𝝉𝝄𝝇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l-G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𝒈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𝟏𝟎𝟎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𝒎𝑳</m:t>
                        </m:r>
                      </m:den>
                    </m:f>
                  </m:oMath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Ορθογώνιο: Στρογγύλεμα γωνιών 3">
                <a:extLst>
                  <a:ext uri="{FF2B5EF4-FFF2-40B4-BE49-F238E27FC236}">
                    <a16:creationId xmlns:a16="http://schemas.microsoft.com/office/drawing/2014/main" id="{13B3B55B-6897-82F3-4BD8-1E64EBB4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460"/>
                <a:ext cx="12169843" cy="973275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9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84563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l-GR" sz="2400" b="1" dirty="0"/>
              <a:t>4</a:t>
            </a:r>
            <a:r>
              <a:rPr lang="en-US" sz="2400" b="1" dirty="0"/>
              <a:t>.</a:t>
            </a:r>
            <a:r>
              <a:rPr lang="el-GR" sz="2400" b="1" dirty="0"/>
              <a:t>3β</a:t>
            </a:r>
            <a:r>
              <a:rPr lang="en-US" sz="2400" b="1" dirty="0"/>
              <a:t> </a:t>
            </a:r>
            <a:r>
              <a:rPr lang="el-GR" sz="2400" b="1" dirty="0"/>
              <a:t>Συγκέντρωση – Περιεκτικότητα</a:t>
            </a:r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</a:t>
            </a:r>
            <a:r>
              <a:rPr lang="en-US" sz="2400" dirty="0"/>
              <a:t>4</a:t>
            </a:r>
            <a:r>
              <a:rPr lang="el-GR" sz="2400" dirty="0"/>
              <a:t>.</a:t>
            </a:r>
            <a:r>
              <a:rPr lang="en-US" sz="2400" dirty="0"/>
              <a:t>3</a:t>
            </a:r>
            <a:r>
              <a:rPr lang="el-GR" sz="2400" dirty="0"/>
              <a:t>:	Σελίδες </a:t>
            </a:r>
            <a:r>
              <a:rPr lang="en-US" sz="2400" dirty="0"/>
              <a:t>141 - 143</a:t>
            </a:r>
            <a:r>
              <a:rPr lang="el-GR" sz="2400" dirty="0"/>
              <a:t>.</a:t>
            </a:r>
          </a:p>
          <a:p>
            <a:pPr marL="0" lvl="0" indent="0" algn="ctr">
              <a:buNone/>
            </a:pP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</a:t>
            </a:r>
            <a:r>
              <a:rPr lang="en-US" sz="2400" dirty="0"/>
              <a:t>163</a:t>
            </a:r>
            <a:r>
              <a:rPr lang="el-GR" sz="2400" dirty="0"/>
              <a:t>:	Ασκήσεις: </a:t>
            </a:r>
            <a:r>
              <a:rPr lang="en-US" sz="2400" b="1" dirty="0">
                <a:solidFill>
                  <a:schemeClr val="accent1"/>
                </a:solidFill>
              </a:rPr>
              <a:t>58, 59, 60, 62.</a:t>
            </a:r>
            <a:endParaRPr lang="el-GR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/>
              <a:t>Σελίδα 47-48:</a:t>
            </a:r>
            <a:r>
              <a:rPr lang="el-GR" sz="2400" dirty="0"/>
              <a:t>	Ασκήσεις: </a:t>
            </a:r>
            <a:r>
              <a:rPr lang="en-US" sz="2400" b="1" dirty="0">
                <a:solidFill>
                  <a:schemeClr val="accent1"/>
                </a:solidFill>
              </a:rPr>
              <a:t>2, 4, 6.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7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1258</Words>
  <Application>Microsoft Office PowerPoint</Application>
  <PresentationFormat>Ευρεία οθόνη</PresentationFormat>
  <Paragraphs>104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12</cp:revision>
  <dcterms:created xsi:type="dcterms:W3CDTF">2023-10-18T13:39:15Z</dcterms:created>
  <dcterms:modified xsi:type="dcterms:W3CDTF">2024-09-23T22:05:57Z</dcterms:modified>
</cp:coreProperties>
</file>