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20" r:id="rId2"/>
    <p:sldId id="427" r:id="rId3"/>
    <p:sldId id="428" r:id="rId4"/>
    <p:sldId id="429" r:id="rId5"/>
    <p:sldId id="430" r:id="rId6"/>
    <p:sldId id="431" r:id="rId7"/>
    <p:sldId id="432" r:id="rId8"/>
    <p:sldId id="433" r:id="rId9"/>
    <p:sldId id="434" r:id="rId10"/>
    <p:sldId id="435" r:id="rId11"/>
    <p:sldId id="436" r:id="rId12"/>
    <p:sldId id="437" r:id="rId13"/>
    <p:sldId id="438" r:id="rId14"/>
    <p:sldId id="439" r:id="rId15"/>
    <p:sldId id="440" r:id="rId16"/>
    <p:sldId id="442" r:id="rId17"/>
    <p:sldId id="441" r:id="rId18"/>
    <p:sldId id="443" r:id="rId19"/>
    <p:sldId id="444" r:id="rId20"/>
    <p:sldId id="445" r:id="rId21"/>
    <p:sldId id="446" r:id="rId22"/>
    <p:sldId id="447" r:id="rId23"/>
    <p:sldId id="448" r:id="rId24"/>
    <p:sldId id="449" r:id="rId25"/>
    <p:sldId id="450" r:id="rId26"/>
    <p:sldId id="451" r:id="rId27"/>
    <p:sldId id="452" r:id="rId28"/>
    <p:sldId id="406" r:id="rId2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7" autoAdjust="0"/>
    <p:restoredTop sz="94660"/>
  </p:normalViewPr>
  <p:slideViewPr>
    <p:cSldViewPr snapToGrid="0">
      <p:cViewPr varScale="1">
        <p:scale>
          <a:sx n="78" d="100"/>
          <a:sy n="78"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45375-8ECA-48F3-B32A-35B94404528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B759ED3-FA7F-4DAC-AFC7-41E1AFD55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CD4D34F-5765-4EA9-9257-74258DD31C28}"/>
              </a:ext>
            </a:extLst>
          </p:cNvPr>
          <p:cNvSpPr>
            <a:spLocks noGrp="1"/>
          </p:cNvSpPr>
          <p:nvPr>
            <p:ph type="dt" sz="half" idx="10"/>
          </p:nvPr>
        </p:nvSpPr>
        <p:spPr/>
        <p:txBody>
          <a:bodyPr/>
          <a:lstStyle/>
          <a:p>
            <a:fld id="{A8F27D30-81CA-40C2-BD94-C30B123B4E47}" type="datetime1">
              <a:rPr lang="el-GR" smtClean="0"/>
              <a:t>24/9/2024</a:t>
            </a:fld>
            <a:endParaRPr lang="el-GR"/>
          </a:p>
        </p:txBody>
      </p:sp>
      <p:sp>
        <p:nvSpPr>
          <p:cNvPr id="5" name="Θέση υποσέλιδου 4">
            <a:extLst>
              <a:ext uri="{FF2B5EF4-FFF2-40B4-BE49-F238E27FC236}">
                <a16:creationId xmlns:a16="http://schemas.microsoft.com/office/drawing/2014/main" id="{4E652A08-7E12-424C-B46E-934EC3C5B48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72E07E45-215A-4F4E-8060-468C32DCC207}"/>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93688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CAB6A8-8F53-4D10-85CA-A09D300B6C7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93BA5D2-FDF3-40BF-808B-5FCF7374190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D14440B-5386-4C3A-ACA8-104C9B50A40A}"/>
              </a:ext>
            </a:extLst>
          </p:cNvPr>
          <p:cNvSpPr>
            <a:spLocks noGrp="1"/>
          </p:cNvSpPr>
          <p:nvPr>
            <p:ph type="dt" sz="half" idx="10"/>
          </p:nvPr>
        </p:nvSpPr>
        <p:spPr/>
        <p:txBody>
          <a:bodyPr/>
          <a:lstStyle/>
          <a:p>
            <a:fld id="{8203F847-6D6F-4328-B6A7-5A0F3D5B3361}" type="datetime1">
              <a:rPr lang="el-GR" smtClean="0"/>
              <a:t>24/9/2024</a:t>
            </a:fld>
            <a:endParaRPr lang="el-GR"/>
          </a:p>
        </p:txBody>
      </p:sp>
      <p:sp>
        <p:nvSpPr>
          <p:cNvPr id="5" name="Θέση υποσέλιδου 4">
            <a:extLst>
              <a:ext uri="{FF2B5EF4-FFF2-40B4-BE49-F238E27FC236}">
                <a16:creationId xmlns:a16="http://schemas.microsoft.com/office/drawing/2014/main" id="{0D01A3EE-FD32-4A05-9A55-6D9D2F0DDDCE}"/>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C10E7DF4-7EE0-4797-B6A4-DBB0D87F77DB}"/>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3441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6DE7936-9E84-4FB9-8B35-869B4F9565D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F2AFBDA-6A31-4274-A5B2-5D076425228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C05CBCD-B9C9-4F53-AB7A-DF452879BB8C}"/>
              </a:ext>
            </a:extLst>
          </p:cNvPr>
          <p:cNvSpPr>
            <a:spLocks noGrp="1"/>
          </p:cNvSpPr>
          <p:nvPr>
            <p:ph type="dt" sz="half" idx="10"/>
          </p:nvPr>
        </p:nvSpPr>
        <p:spPr/>
        <p:txBody>
          <a:bodyPr/>
          <a:lstStyle/>
          <a:p>
            <a:fld id="{EA679F8A-E579-47F3-8961-831D8181C402}" type="datetime1">
              <a:rPr lang="el-GR" smtClean="0"/>
              <a:t>24/9/2024</a:t>
            </a:fld>
            <a:endParaRPr lang="el-GR"/>
          </a:p>
        </p:txBody>
      </p:sp>
      <p:sp>
        <p:nvSpPr>
          <p:cNvPr id="5" name="Θέση υποσέλιδου 4">
            <a:extLst>
              <a:ext uri="{FF2B5EF4-FFF2-40B4-BE49-F238E27FC236}">
                <a16:creationId xmlns:a16="http://schemas.microsoft.com/office/drawing/2014/main" id="{C165E2BA-B676-4E7B-9FF1-16CE86D6F56C}"/>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41ECCD43-C895-403F-80F7-9BFCCDD636A3}"/>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17211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905111-552B-4399-B7B5-A30186DC4C3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1C2950D-C15F-4783-AE34-F01CF69AB0B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B55142C-BCA3-4AE2-8740-9FD1F34DBEF2}"/>
              </a:ext>
            </a:extLst>
          </p:cNvPr>
          <p:cNvSpPr>
            <a:spLocks noGrp="1"/>
          </p:cNvSpPr>
          <p:nvPr>
            <p:ph type="dt" sz="half" idx="10"/>
          </p:nvPr>
        </p:nvSpPr>
        <p:spPr/>
        <p:txBody>
          <a:bodyPr/>
          <a:lstStyle/>
          <a:p>
            <a:fld id="{23806F0E-BB4D-400A-A3F9-CF91781AFF0E}" type="datetime1">
              <a:rPr lang="el-GR" smtClean="0"/>
              <a:t>24/9/2024</a:t>
            </a:fld>
            <a:endParaRPr lang="el-GR"/>
          </a:p>
        </p:txBody>
      </p:sp>
      <p:sp>
        <p:nvSpPr>
          <p:cNvPr id="5" name="Θέση υποσέλιδου 4">
            <a:extLst>
              <a:ext uri="{FF2B5EF4-FFF2-40B4-BE49-F238E27FC236}">
                <a16:creationId xmlns:a16="http://schemas.microsoft.com/office/drawing/2014/main" id="{F0080F97-F4C9-4CB5-907A-EE3A811F216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21DC0F82-8A6D-407C-A8D2-98B1F9605247}"/>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51574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F9C31F-4596-4384-8F90-700EA7B4073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CB8ACD6-4C8C-4B8B-BC8A-3A249EF45B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471F4E9-61EE-4419-8618-D07CC19A12A4}"/>
              </a:ext>
            </a:extLst>
          </p:cNvPr>
          <p:cNvSpPr>
            <a:spLocks noGrp="1"/>
          </p:cNvSpPr>
          <p:nvPr>
            <p:ph type="dt" sz="half" idx="10"/>
          </p:nvPr>
        </p:nvSpPr>
        <p:spPr/>
        <p:txBody>
          <a:bodyPr/>
          <a:lstStyle/>
          <a:p>
            <a:fld id="{298B5174-5794-4A87-AF13-F1FFDFF0F9E2}" type="datetime1">
              <a:rPr lang="el-GR" smtClean="0"/>
              <a:t>24/9/2024</a:t>
            </a:fld>
            <a:endParaRPr lang="el-GR"/>
          </a:p>
        </p:txBody>
      </p:sp>
      <p:sp>
        <p:nvSpPr>
          <p:cNvPr id="5" name="Θέση υποσέλιδου 4">
            <a:extLst>
              <a:ext uri="{FF2B5EF4-FFF2-40B4-BE49-F238E27FC236}">
                <a16:creationId xmlns:a16="http://schemas.microsoft.com/office/drawing/2014/main" id="{9BD9B3A8-DBB9-452B-A7F7-8952DB2B22E9}"/>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EAC4DD68-B461-4D5B-85B3-A840B2A82C82}"/>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03502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CDB82-4BBA-42A8-AD90-099A04604A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2A2E554-9CBB-47DD-8F4B-42B37CFEBF7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9FB536A-3704-4C66-A26E-8815FFD497C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8A7FD69-24E4-431D-B19F-7D3FC3BF805F}"/>
              </a:ext>
            </a:extLst>
          </p:cNvPr>
          <p:cNvSpPr>
            <a:spLocks noGrp="1"/>
          </p:cNvSpPr>
          <p:nvPr>
            <p:ph type="dt" sz="half" idx="10"/>
          </p:nvPr>
        </p:nvSpPr>
        <p:spPr/>
        <p:txBody>
          <a:bodyPr/>
          <a:lstStyle/>
          <a:p>
            <a:fld id="{E464595E-03CA-4420-8360-EA6753E8414F}" type="datetime1">
              <a:rPr lang="el-GR" smtClean="0"/>
              <a:t>24/9/2024</a:t>
            </a:fld>
            <a:endParaRPr lang="el-GR"/>
          </a:p>
        </p:txBody>
      </p:sp>
      <p:sp>
        <p:nvSpPr>
          <p:cNvPr id="6" name="Θέση υποσέλιδου 5">
            <a:extLst>
              <a:ext uri="{FF2B5EF4-FFF2-40B4-BE49-F238E27FC236}">
                <a16:creationId xmlns:a16="http://schemas.microsoft.com/office/drawing/2014/main" id="{505C30C9-3839-46EB-BE27-4C2AD366C97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B54BF2CA-1F35-449D-BEC0-D5F8F950EE96}"/>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81342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BB76E9-9C5A-4E04-BE12-536B2F17D49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39D2408-EEEB-493E-9D3D-55179B965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5BD490E-94DE-46DE-AF4B-032972C8152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CAE220B-51A0-4407-97A3-94B9B1760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C1BB804-6DC8-4845-B62F-0BF1F0B08B4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A07DD1F-5742-4AD8-92BE-8FB5834DBC3A}"/>
              </a:ext>
            </a:extLst>
          </p:cNvPr>
          <p:cNvSpPr>
            <a:spLocks noGrp="1"/>
          </p:cNvSpPr>
          <p:nvPr>
            <p:ph type="dt" sz="half" idx="10"/>
          </p:nvPr>
        </p:nvSpPr>
        <p:spPr/>
        <p:txBody>
          <a:bodyPr/>
          <a:lstStyle/>
          <a:p>
            <a:fld id="{423D78E3-E77C-40F9-8D4A-F920DF01DA89}" type="datetime1">
              <a:rPr lang="el-GR" smtClean="0"/>
              <a:t>24/9/2024</a:t>
            </a:fld>
            <a:endParaRPr lang="el-GR"/>
          </a:p>
        </p:txBody>
      </p:sp>
      <p:sp>
        <p:nvSpPr>
          <p:cNvPr id="8" name="Θέση υποσέλιδου 7">
            <a:extLst>
              <a:ext uri="{FF2B5EF4-FFF2-40B4-BE49-F238E27FC236}">
                <a16:creationId xmlns:a16="http://schemas.microsoft.com/office/drawing/2014/main" id="{6C3A1C28-30E2-4029-AB5D-77D11D4F9053}"/>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9" name="Θέση αριθμού διαφάνειας 8">
            <a:extLst>
              <a:ext uri="{FF2B5EF4-FFF2-40B4-BE49-F238E27FC236}">
                <a16:creationId xmlns:a16="http://schemas.microsoft.com/office/drawing/2014/main" id="{8B6F60A8-6109-431D-AB0F-B60050910920}"/>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64107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3EBD3E-6431-4C17-ABC2-11D5A9DCC98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4F0A881-4A96-48B2-B8FB-4C0996B7E58B}"/>
              </a:ext>
            </a:extLst>
          </p:cNvPr>
          <p:cNvSpPr>
            <a:spLocks noGrp="1"/>
          </p:cNvSpPr>
          <p:nvPr>
            <p:ph type="dt" sz="half" idx="10"/>
          </p:nvPr>
        </p:nvSpPr>
        <p:spPr/>
        <p:txBody>
          <a:bodyPr/>
          <a:lstStyle/>
          <a:p>
            <a:fld id="{52D70DD7-1FA0-4642-9901-D2BA34C5EFB5}" type="datetime1">
              <a:rPr lang="el-GR" smtClean="0"/>
              <a:t>24/9/2024</a:t>
            </a:fld>
            <a:endParaRPr lang="el-GR"/>
          </a:p>
        </p:txBody>
      </p:sp>
      <p:sp>
        <p:nvSpPr>
          <p:cNvPr id="4" name="Θέση υποσέλιδου 3">
            <a:extLst>
              <a:ext uri="{FF2B5EF4-FFF2-40B4-BE49-F238E27FC236}">
                <a16:creationId xmlns:a16="http://schemas.microsoft.com/office/drawing/2014/main" id="{341656A3-923D-49D8-BB18-A77155BE9D6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5" name="Θέση αριθμού διαφάνειας 4">
            <a:extLst>
              <a:ext uri="{FF2B5EF4-FFF2-40B4-BE49-F238E27FC236}">
                <a16:creationId xmlns:a16="http://schemas.microsoft.com/office/drawing/2014/main" id="{DBFB0D51-BCEC-4EA9-B016-A233515E0696}"/>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41295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73C8209-243C-4D16-8743-E7030B323A44}"/>
              </a:ext>
            </a:extLst>
          </p:cNvPr>
          <p:cNvSpPr>
            <a:spLocks noGrp="1"/>
          </p:cNvSpPr>
          <p:nvPr>
            <p:ph type="dt" sz="half" idx="10"/>
          </p:nvPr>
        </p:nvSpPr>
        <p:spPr/>
        <p:txBody>
          <a:bodyPr/>
          <a:lstStyle/>
          <a:p>
            <a:fld id="{618614F9-0BC9-4493-BA0B-C1C16891B78A}" type="datetime1">
              <a:rPr lang="el-GR" smtClean="0"/>
              <a:t>24/9/2024</a:t>
            </a:fld>
            <a:endParaRPr lang="el-GR"/>
          </a:p>
        </p:txBody>
      </p:sp>
      <p:sp>
        <p:nvSpPr>
          <p:cNvPr id="3" name="Θέση υποσέλιδου 2">
            <a:extLst>
              <a:ext uri="{FF2B5EF4-FFF2-40B4-BE49-F238E27FC236}">
                <a16:creationId xmlns:a16="http://schemas.microsoft.com/office/drawing/2014/main" id="{22A551DF-9A54-4345-B8FB-5376093729C0}"/>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4" name="Θέση αριθμού διαφάνειας 3">
            <a:extLst>
              <a:ext uri="{FF2B5EF4-FFF2-40B4-BE49-F238E27FC236}">
                <a16:creationId xmlns:a16="http://schemas.microsoft.com/office/drawing/2014/main" id="{777CBCB4-3E3D-4C86-B77C-07B554F0666E}"/>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28930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2B7173-DCE0-4055-9B7E-0613FCBE52A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226179C-E07D-4AC6-8E85-18AC32D3D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AE3C4B9-E343-43AE-B23F-89F05AE11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4989487-8C94-4037-B144-BE2113EE9F33}"/>
              </a:ext>
            </a:extLst>
          </p:cNvPr>
          <p:cNvSpPr>
            <a:spLocks noGrp="1"/>
          </p:cNvSpPr>
          <p:nvPr>
            <p:ph type="dt" sz="half" idx="10"/>
          </p:nvPr>
        </p:nvSpPr>
        <p:spPr/>
        <p:txBody>
          <a:bodyPr/>
          <a:lstStyle/>
          <a:p>
            <a:fld id="{1AEE3E88-F641-472C-B1EA-2527FCC8852D}" type="datetime1">
              <a:rPr lang="el-GR" smtClean="0"/>
              <a:t>24/9/2024</a:t>
            </a:fld>
            <a:endParaRPr lang="el-GR"/>
          </a:p>
        </p:txBody>
      </p:sp>
      <p:sp>
        <p:nvSpPr>
          <p:cNvPr id="6" name="Θέση υποσέλιδου 5">
            <a:extLst>
              <a:ext uri="{FF2B5EF4-FFF2-40B4-BE49-F238E27FC236}">
                <a16:creationId xmlns:a16="http://schemas.microsoft.com/office/drawing/2014/main" id="{049485D3-3562-4A49-BA59-450F09E68A2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98840034-570A-4242-8CDB-72A5427A10C3}"/>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11583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3B8085-E4B5-4296-9BEA-795CA4E1BA0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CFA9D6F-631D-4A1E-88AC-9A4831CD5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BC96B96-1641-41C1-9A77-503D89B3F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B85292F-E9A0-4B91-A382-9F1245A5749D}"/>
              </a:ext>
            </a:extLst>
          </p:cNvPr>
          <p:cNvSpPr>
            <a:spLocks noGrp="1"/>
          </p:cNvSpPr>
          <p:nvPr>
            <p:ph type="dt" sz="half" idx="10"/>
          </p:nvPr>
        </p:nvSpPr>
        <p:spPr/>
        <p:txBody>
          <a:bodyPr/>
          <a:lstStyle/>
          <a:p>
            <a:fld id="{FFCA5FAC-F7BD-46E0-9268-090976C76874}" type="datetime1">
              <a:rPr lang="el-GR" smtClean="0"/>
              <a:t>24/9/2024</a:t>
            </a:fld>
            <a:endParaRPr lang="el-GR"/>
          </a:p>
        </p:txBody>
      </p:sp>
      <p:sp>
        <p:nvSpPr>
          <p:cNvPr id="6" name="Θέση υποσέλιδου 5">
            <a:extLst>
              <a:ext uri="{FF2B5EF4-FFF2-40B4-BE49-F238E27FC236}">
                <a16:creationId xmlns:a16="http://schemas.microsoft.com/office/drawing/2014/main" id="{8E0C6976-0FF1-4E26-8CC9-440E1A363BD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DFF80707-2478-4754-9C5D-2AFA05090F3D}"/>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83226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3000" b="-43000"/>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13A3C85-9D4E-4B37-96FB-71DD9D511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8231ACB-833F-4498-A285-F125549D5A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0622440-47B4-4CFE-AA76-A7E331FCE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70552-894F-46CB-BEB4-249C5E2DA472}" type="datetime1">
              <a:rPr lang="el-GR" smtClean="0"/>
              <a:t>24/9/2024</a:t>
            </a:fld>
            <a:endParaRPr lang="el-GR"/>
          </a:p>
        </p:txBody>
      </p:sp>
      <p:sp>
        <p:nvSpPr>
          <p:cNvPr id="5" name="Θέση υποσέλιδου 4">
            <a:extLst>
              <a:ext uri="{FF2B5EF4-FFF2-40B4-BE49-F238E27FC236}">
                <a16:creationId xmlns:a16="http://schemas.microsoft.com/office/drawing/2014/main" id="{94AEB8BF-BD06-4E78-B474-5A079B0EF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7637FD89-2262-4C46-BD09-60BFB09B9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14AA5-5A5F-4150-B4C9-756F2A09AACD}" type="slidenum">
              <a:rPr lang="el-GR" smtClean="0"/>
              <a:t>‹#›</a:t>
            </a:fld>
            <a:endParaRPr lang="el-GR"/>
          </a:p>
        </p:txBody>
      </p:sp>
    </p:spTree>
    <p:extLst>
      <p:ext uri="{BB962C8B-B14F-4D97-AF65-F5344CB8AC3E}">
        <p14:creationId xmlns:p14="http://schemas.microsoft.com/office/powerpoint/2010/main" val="3986539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l.wikipedia.org/wiki/%CE%94%CE%AD%CF%81%CE%BC%CE%B1" TargetMode="External"/><Relationship Id="rId1" Type="http://schemas.openxmlformats.org/officeDocument/2006/relationships/slideLayout" Target="../slideLayouts/slideLayout2.xml"/><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hyperlink" Target="https://el.wikipedia.org/wiki/%CE%9A%CE%B5%CE%BD%CF%84%CF%81%CE%B9%CE%BA%CF%8C_%CE%BD%CE%B5%CF%85%CF%81%CE%B9%CE%BA%CF%8C_%CF%83%CF%8D%CF%83%CF%84%CE%B7%CE%BC%CE%B1" TargetMode="Externa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oleObject" Target="../embeddings/oleObject4.bin"/><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2000" b="1" dirty="0"/>
              </a:p>
              <a:p>
                <a:pPr marL="0" indent="0" algn="ctr">
                  <a:buNone/>
                </a:pPr>
                <a:endParaRPr lang="el-GR" sz="2000" b="1" dirty="0"/>
              </a:p>
              <a:p>
                <a:pPr marL="0" indent="0" algn="ctr">
                  <a:buNone/>
                </a:pPr>
                <a:endParaRPr lang="el-GR" sz="2000" b="1" dirty="0"/>
              </a:p>
              <a:p>
                <a:pPr marL="0" indent="0">
                  <a:buNone/>
                </a:pPr>
                <a:r>
                  <a:rPr lang="el-GR" sz="2000" dirty="0"/>
                  <a:t>Σε κάθε περίπτωση θεωρείστε ότι αρχικά διαθέτουμε ένα διάλυμα Δ1 με </a:t>
                </a:r>
                <a:r>
                  <a:rPr lang="en-US" sz="2000" dirty="0"/>
                  <a:t>C</a:t>
                </a:r>
                <a:r>
                  <a:rPr lang="el-GR" sz="2000" baseline="-25000" dirty="0"/>
                  <a:t>1</a:t>
                </a:r>
                <a:r>
                  <a:rPr lang="el-GR" sz="2000" dirty="0"/>
                  <a:t>, </a:t>
                </a:r>
                <a:r>
                  <a:rPr lang="en-US" sz="2000" dirty="0"/>
                  <a:t>V</a:t>
                </a:r>
                <a:r>
                  <a:rPr lang="el-GR" sz="2000" baseline="-25000" dirty="0"/>
                  <a:t>1</a:t>
                </a:r>
                <a:r>
                  <a:rPr lang="el-GR" sz="2000" dirty="0"/>
                  <a:t> που περιέχει μια διαλυμένη ουσία:</a:t>
                </a:r>
              </a:p>
              <a:p>
                <a:pPr marL="0" indent="0">
                  <a:buNone/>
                </a:pPr>
                <a:r>
                  <a:rPr lang="el-GR" sz="2000" b="1" dirty="0"/>
                  <a:t>Αραίωση του διαλύματος Δ1 (C</a:t>
                </a:r>
                <a:r>
                  <a:rPr lang="el-GR" sz="2000" b="1" baseline="-25000" dirty="0"/>
                  <a:t>1</a:t>
                </a:r>
                <a:r>
                  <a:rPr lang="el-GR" sz="2000" b="1" dirty="0"/>
                  <a:t>, n</a:t>
                </a:r>
                <a:r>
                  <a:rPr lang="el-GR" sz="2000" b="1" baseline="-25000" dirty="0"/>
                  <a:t>1</a:t>
                </a:r>
                <a:r>
                  <a:rPr lang="el-GR" sz="2000" b="1" dirty="0"/>
                  <a:t>, V</a:t>
                </a:r>
                <a:r>
                  <a:rPr lang="el-GR" sz="2000" b="1" baseline="-25000" dirty="0"/>
                  <a:t>1</a:t>
                </a:r>
                <a:r>
                  <a:rPr lang="el-GR" sz="2000" b="1" dirty="0"/>
                  <a:t>), με προσθήκη </a:t>
                </a:r>
                <a:r>
                  <a:rPr lang="en-US" sz="2000" b="1" dirty="0"/>
                  <a:t>V</a:t>
                </a:r>
                <a:r>
                  <a:rPr lang="el-GR" sz="2000" b="1" baseline="-25000" dirty="0"/>
                  <a:t>2</a:t>
                </a:r>
                <a:r>
                  <a:rPr lang="el-GR" sz="2000" b="1" dirty="0"/>
                  <a:t> </a:t>
                </a:r>
                <a:r>
                  <a:rPr lang="en-US" sz="2000" b="1" dirty="0"/>
                  <a:t>m</a:t>
                </a:r>
                <a:r>
                  <a:rPr lang="el-GR" sz="2000" b="1" dirty="0"/>
                  <a:t>L νερού στο Δ1. Προκύπτει διάλυμα Δ3 (</a:t>
                </a:r>
                <a:r>
                  <a:rPr lang="en-US" sz="2000" b="1" dirty="0"/>
                  <a:t>C</a:t>
                </a:r>
                <a:r>
                  <a:rPr lang="en-US" sz="2000" b="1" baseline="-25000" dirty="0"/>
                  <a:t>3</a:t>
                </a:r>
                <a:r>
                  <a:rPr lang="en-US" sz="2000" b="1" dirty="0"/>
                  <a:t>, n</a:t>
                </a:r>
                <a:r>
                  <a:rPr lang="en-US" sz="2000" b="1" baseline="-25000" dirty="0"/>
                  <a:t>3</a:t>
                </a:r>
                <a:r>
                  <a:rPr lang="en-US" sz="2000" b="1" dirty="0"/>
                  <a:t>, V</a:t>
                </a:r>
                <a:r>
                  <a:rPr lang="en-US" sz="2000" b="1" baseline="-25000" dirty="0"/>
                  <a:t>3</a:t>
                </a:r>
                <a:r>
                  <a:rPr lang="en-US" sz="2000" b="1" dirty="0"/>
                  <a:t>)</a:t>
                </a:r>
                <a:r>
                  <a:rPr lang="el-GR" sz="2000" b="1" dirty="0"/>
                  <a:t>:</a:t>
                </a: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l-GR" sz="3200" dirty="0"/>
                  <a:t> </a:t>
                </a:r>
                <a:r>
                  <a:rPr lang="en-US" sz="3200" dirty="0"/>
                  <a:t>				</a:t>
                </a:r>
                <a:r>
                  <a:rPr lang="en-US" sz="2000" dirty="0"/>
                  <a:t>C</a:t>
                </a:r>
                <a:r>
                  <a:rPr lang="el-GR" sz="2000" baseline="-25000" dirty="0"/>
                  <a:t>1, </a:t>
                </a:r>
                <a:r>
                  <a:rPr lang="en-US" sz="2000" dirty="0"/>
                  <a:t>V</a:t>
                </a:r>
                <a:r>
                  <a:rPr lang="el-GR" sz="2000" baseline="-25000" dirty="0"/>
                  <a:t>1</a:t>
                </a:r>
                <a:r>
                  <a:rPr lang="el-GR" sz="2000" dirty="0"/>
                  <a:t>, </a:t>
                </a:r>
                <a:r>
                  <a:rPr lang="en-US" sz="2000" dirty="0"/>
                  <a:t>n</a:t>
                </a:r>
                <a:r>
                  <a:rPr lang="el-GR" sz="2000" baseline="-25000" dirty="0"/>
                  <a:t>1</a:t>
                </a:r>
                <a:r>
                  <a:rPr lang="el-GR" sz="2000" dirty="0"/>
                  <a:t>		</a:t>
                </a:r>
                <a:r>
                  <a:rPr lang="en-US" sz="2000" dirty="0"/>
                  <a:t> </a:t>
                </a:r>
                <a:r>
                  <a:rPr lang="en-US" sz="2000" strike="sngStrike" dirty="0"/>
                  <a:t>C</a:t>
                </a:r>
                <a:r>
                  <a:rPr lang="el-GR" sz="2000" strike="sngStrike" baseline="-25000" dirty="0"/>
                  <a:t>2 </a:t>
                </a:r>
                <a:r>
                  <a:rPr lang="el-GR" sz="2000" strike="sngStrike" dirty="0"/>
                  <a:t>=</a:t>
                </a:r>
                <a:endParaRPr lang="en-US" sz="2000" strike="sngStrike" dirty="0"/>
              </a:p>
              <a:p>
                <a:pPr marL="0" indent="0" algn="ctr">
                  <a:buNone/>
                </a:pPr>
                <a:r>
                  <a:rPr lang="el-GR" sz="2000" dirty="0"/>
                  <a:t>Αφού δεν μεταβάλλεται η ποσότητα της διαλυμένης ουσίας:	</a:t>
                </a:r>
              </a:p>
              <a:p>
                <a:pPr marL="0" indent="0" algn="ctr">
                  <a:buNone/>
                </a:pPr>
                <a:r>
                  <a:rPr lang="en-US" sz="2000" b="1" dirty="0"/>
                  <a:t>n</a:t>
                </a:r>
                <a:r>
                  <a:rPr lang="el-GR" sz="2000" b="1" baseline="-25000" dirty="0"/>
                  <a:t>1</a:t>
                </a:r>
                <a:r>
                  <a:rPr lang="el-GR" sz="2000" b="1" dirty="0"/>
                  <a:t> = </a:t>
                </a:r>
                <a:r>
                  <a:rPr lang="en-US" sz="2000" b="1" dirty="0"/>
                  <a:t>n</a:t>
                </a:r>
                <a:r>
                  <a:rPr lang="el-GR" sz="2000" b="1" baseline="-25000" dirty="0"/>
                  <a:t>3</a:t>
                </a:r>
                <a:r>
                  <a:rPr lang="el-GR" sz="2000" b="1" dirty="0"/>
                  <a:t> </a:t>
                </a:r>
                <a14:m>
                  <m:oMath xmlns:m="http://schemas.openxmlformats.org/officeDocument/2006/math">
                    <m:r>
                      <a:rPr lang="el-GR" sz="2000" b="1">
                        <a:latin typeface="Cambria Math" panose="02040503050406030204" pitchFamily="18" charset="0"/>
                      </a:rPr>
                      <m:t>⇒</m:t>
                    </m:r>
                  </m:oMath>
                </a14:m>
                <a:r>
                  <a:rPr lang="el-GR" sz="2000" b="1" dirty="0"/>
                  <a:t>	</a:t>
                </a:r>
                <a:r>
                  <a:rPr lang="en-US" sz="2000" b="1" dirty="0"/>
                  <a:t>C</a:t>
                </a:r>
                <a:r>
                  <a:rPr lang="el-GR" sz="2000" b="1" baseline="-25000" dirty="0"/>
                  <a:t>1 </a:t>
                </a:r>
                <a:r>
                  <a:rPr lang="el-GR" sz="2000" b="1" dirty="0"/>
                  <a:t>· </a:t>
                </a:r>
                <a:r>
                  <a:rPr lang="en-US" sz="2000" b="1" dirty="0"/>
                  <a:t>V</a:t>
                </a:r>
                <a:r>
                  <a:rPr lang="el-GR" sz="2000" b="1" baseline="-25000" dirty="0"/>
                  <a:t>1</a:t>
                </a:r>
                <a:r>
                  <a:rPr lang="el-GR" sz="2000" b="1" dirty="0"/>
                  <a:t> = </a:t>
                </a:r>
                <a:r>
                  <a:rPr lang="en-US" sz="2000" b="1" dirty="0"/>
                  <a:t>C</a:t>
                </a:r>
                <a:r>
                  <a:rPr lang="el-GR" sz="2000" b="1" baseline="-25000" dirty="0"/>
                  <a:t>3 </a:t>
                </a:r>
                <a:r>
                  <a:rPr lang="el-GR" sz="2000" b="1" dirty="0"/>
                  <a:t>· </a:t>
                </a:r>
                <a:r>
                  <a:rPr lang="en-US" sz="2000" b="1" dirty="0"/>
                  <a:t>V</a:t>
                </a:r>
                <a:r>
                  <a:rPr lang="el-GR" sz="2000" b="1" baseline="-25000" dirty="0"/>
                  <a:t>3</a:t>
                </a:r>
                <a:r>
                  <a:rPr lang="el-GR" sz="2000" b="1" dirty="0"/>
                  <a:t> 	ή	</a:t>
                </a:r>
              </a:p>
              <a:p>
                <a:pPr marL="0" indent="0" algn="ctr">
                  <a:buNone/>
                </a:pPr>
                <a:r>
                  <a:rPr lang="en-US" sz="2000" b="1" dirty="0"/>
                  <a:t>C</a:t>
                </a:r>
                <a:r>
                  <a:rPr lang="el-GR" sz="2000" b="1" baseline="-25000" dirty="0"/>
                  <a:t>1 </a:t>
                </a:r>
                <a:r>
                  <a:rPr lang="el-GR" sz="2000" b="1" dirty="0"/>
                  <a:t>· </a:t>
                </a:r>
                <a:r>
                  <a:rPr lang="en-US" sz="2000" b="1" dirty="0"/>
                  <a:t>V</a:t>
                </a:r>
                <a:r>
                  <a:rPr lang="el-GR" sz="2000" b="1" baseline="-25000" dirty="0"/>
                  <a:t>1</a:t>
                </a:r>
                <a:r>
                  <a:rPr lang="el-GR" sz="2000" b="1" dirty="0"/>
                  <a:t> = </a:t>
                </a:r>
                <a:r>
                  <a:rPr lang="en-US" sz="2000" b="1" dirty="0"/>
                  <a:t>C</a:t>
                </a:r>
                <a:r>
                  <a:rPr lang="el-GR" sz="2000" b="1" baseline="-25000" dirty="0"/>
                  <a:t>3 </a:t>
                </a:r>
                <a:r>
                  <a:rPr lang="el-GR" sz="2000" b="1" dirty="0"/>
                  <a:t>· (</a:t>
                </a:r>
                <a:r>
                  <a:rPr lang="en-US" sz="2000" b="1" dirty="0"/>
                  <a:t>V</a:t>
                </a:r>
                <a:r>
                  <a:rPr lang="el-GR" sz="2000" b="1" baseline="-25000" dirty="0"/>
                  <a:t>1</a:t>
                </a:r>
                <a:r>
                  <a:rPr lang="el-GR" sz="2000" b="1" dirty="0"/>
                  <a:t> + </a:t>
                </a:r>
                <a:r>
                  <a:rPr lang="en-US" sz="2000" b="1" dirty="0"/>
                  <a:t>V</a:t>
                </a:r>
                <a:r>
                  <a:rPr lang="el-GR" sz="2000" b="1" baseline="-25000" dirty="0"/>
                  <a:t>2</a:t>
                </a:r>
                <a:r>
                  <a:rPr lang="el-GR" sz="2000" b="1" dirty="0"/>
                  <a:t>) </a:t>
                </a:r>
                <a:r>
                  <a:rPr lang="el-GR" sz="2000" dirty="0"/>
                  <a:t>		</a:t>
                </a:r>
                <a:r>
                  <a:rPr lang="el-GR" sz="2000" b="1" dirty="0"/>
                  <a:t>εξίσωση 12</a:t>
                </a:r>
                <a:endParaRPr lang="el-GR" sz="2000" dirty="0"/>
              </a:p>
              <a:p>
                <a:pPr marL="0" indent="0">
                  <a:buNone/>
                </a:pPr>
                <a:endParaRPr lang="el-GR" sz="2000" dirty="0"/>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501"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graphicFrame>
        <p:nvGraphicFramePr>
          <p:cNvPr id="6" name="Αντικείμενο 5">
            <a:extLst>
              <a:ext uri="{FF2B5EF4-FFF2-40B4-BE49-F238E27FC236}">
                <a16:creationId xmlns:a16="http://schemas.microsoft.com/office/drawing/2014/main" id="{676470DB-66DC-2986-7B45-9AE1F9ACD8FE}"/>
              </a:ext>
            </a:extLst>
          </p:cNvPr>
          <p:cNvGraphicFramePr>
            <a:graphicFrameLocks noChangeAspect="1"/>
          </p:cNvGraphicFramePr>
          <p:nvPr>
            <p:extLst>
              <p:ext uri="{D42A27DB-BD31-4B8C-83A1-F6EECF244321}">
                <p14:modId xmlns:p14="http://schemas.microsoft.com/office/powerpoint/2010/main" val="610128462"/>
              </p:ext>
            </p:extLst>
          </p:nvPr>
        </p:nvGraphicFramePr>
        <p:xfrm>
          <a:off x="3766097" y="2650457"/>
          <a:ext cx="4712677" cy="1602802"/>
        </p:xfrm>
        <a:graphic>
          <a:graphicData uri="http://schemas.openxmlformats.org/presentationml/2006/ole">
            <mc:AlternateContent xmlns:mc="http://schemas.openxmlformats.org/markup-compatibility/2006">
              <mc:Choice xmlns:v="urn:schemas-microsoft-com:vml" Requires="v">
                <p:oleObj name="CS ChemDraw Drawing" r:id="rId5" imgW="4061520" imgH="1364040" progId="ChemDraw.Document.6.0">
                  <p:embed/>
                </p:oleObj>
              </mc:Choice>
              <mc:Fallback>
                <p:oleObj name="CS ChemDraw Drawing" r:id="rId5" imgW="4061520" imgH="136404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6097" y="2650457"/>
                        <a:ext cx="4712677" cy="1602802"/>
                      </a:xfrm>
                      <a:prstGeom prst="rect">
                        <a:avLst/>
                      </a:prstGeom>
                      <a:noFill/>
                    </p:spPr>
                  </p:pic>
                </p:oleObj>
              </mc:Fallback>
            </mc:AlternateContent>
          </a:graphicData>
        </a:graphic>
      </p:graphicFrame>
    </p:spTree>
    <p:extLst>
      <p:ext uri="{BB962C8B-B14F-4D97-AF65-F5344CB8AC3E}">
        <p14:creationId xmlns:p14="http://schemas.microsoft.com/office/powerpoint/2010/main" val="314784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1000"/>
                                        <p:tgtEl>
                                          <p:spTgt spid="3">
                                            <p:txEl>
                                              <p:pRg st="10" end="10"/>
                                            </p:txEl>
                                          </p:spTgt>
                                        </p:tgtEl>
                                      </p:cBhvr>
                                    </p:animEffect>
                                    <p:anim calcmode="lin" valueType="num">
                                      <p:cBhvr>
                                        <p:cTn id="2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1000"/>
                                        <p:tgtEl>
                                          <p:spTgt spid="3">
                                            <p:txEl>
                                              <p:pRg st="11" end="11"/>
                                            </p:txEl>
                                          </p:spTgt>
                                        </p:tgtEl>
                                      </p:cBhvr>
                                    </p:animEffect>
                                    <p:anim calcmode="lin" valueType="num">
                                      <p:cBhvr>
                                        <p:cTn id="2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1000"/>
                                        <p:tgtEl>
                                          <p:spTgt spid="3">
                                            <p:txEl>
                                              <p:pRg st="12" end="12"/>
                                            </p:txEl>
                                          </p:spTgt>
                                        </p:tgtEl>
                                      </p:cBhvr>
                                    </p:animEffect>
                                    <p:anim calcmode="lin" valueType="num">
                                      <p:cBhvr>
                                        <p:cTn id="3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1000"/>
                                        <p:tgtEl>
                                          <p:spTgt spid="3">
                                            <p:txEl>
                                              <p:pRg st="13" end="13"/>
                                            </p:txEl>
                                          </p:spTgt>
                                        </p:tgtEl>
                                      </p:cBhvr>
                                    </p:animEffect>
                                    <p:anim calcmode="lin" valueType="num">
                                      <p:cBhvr>
                                        <p:cTn id="4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0" y="-12369"/>
                <a:ext cx="12191999"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b="1" dirty="0"/>
              </a:p>
              <a:p>
                <a:pPr marL="0" indent="0" algn="ctr">
                  <a:buNone/>
                </a:pPr>
                <a:endParaRPr lang="el-GR" b="1" dirty="0"/>
              </a:p>
              <a:p>
                <a:pPr marL="0" lvl="0" indent="0">
                  <a:buNone/>
                </a:pPr>
                <a:r>
                  <a:rPr lang="el-GR" sz="2000" dirty="0"/>
                  <a:t>10) Η καυστική ποτάσα είναι μια ισχυρή βάση με χημικό τύπο KOH. Έχει καταστρεπτική</a:t>
                </a:r>
                <a:r>
                  <a:rPr lang="el-GR" sz="2000" u="sng" dirty="0">
                    <a:hlinkClick r:id="rId2"/>
                  </a:rPr>
                  <a:t> επίδραση στο </a:t>
                </a:r>
                <a:r>
                  <a:rPr lang="el-GR" sz="2000" dirty="0"/>
                  <a:t>δέρμα στο χαρτί, στο μετάξι και σε άλλα οργανικά υλικά. Προκαλεί σοβαρά εγκαύματα στο ανθρώπινο δέρμα και είναι ιδιαίτερα επικίνδυνη στα μάτια, γι’ αυτό και κατά το χειρισμό της καυστικής ποτάσας πρέπει να φοράμε εργαστηριακά γυαλιά και λαστιχένια γάντια. Χρησιμοποιείται στην παραγωγή υγρών σαπουνιών, ως πρώτη ύλη, και ως χημικό αντιδραστήριο.</a:t>
                </a:r>
              </a:p>
              <a:p>
                <a:pPr marL="0" indent="0">
                  <a:buNone/>
                </a:pPr>
                <a:r>
                  <a:rPr lang="el-GR" sz="2000" dirty="0"/>
                  <a:t>Υδατικό διάλυμα KΟΗ έχει περιεκτικότητα 1,12 % w/v (διάλυμα Δ1).</a:t>
                </a:r>
              </a:p>
              <a:p>
                <a:pPr marL="0" indent="0">
                  <a:buNone/>
                </a:pPr>
                <a:r>
                  <a:rPr lang="el-GR" sz="2000" dirty="0"/>
                  <a:t>α) Ποια είναι η συγκέντρωση (σε Μ) του διαλύματος Δ1;</a:t>
                </a:r>
                <a:r>
                  <a:rPr lang="el-GR" sz="2000" b="1" i="1" dirty="0">
                    <a:solidFill>
                      <a:srgbClr val="C00000"/>
                    </a:solidFill>
                  </a:rPr>
                  <a:t> </a:t>
                </a:r>
              </a:p>
              <a:p>
                <a:pPr marL="0" indent="0">
                  <a:buNone/>
                </a:pPr>
                <a:r>
                  <a:rPr lang="el-GR" sz="2000" b="1" i="1" dirty="0">
                    <a:solidFill>
                      <a:schemeClr val="accent1"/>
                    </a:solidFill>
                  </a:rPr>
                  <a:t>α) </a:t>
                </a:r>
                <a:r>
                  <a:rPr lang="el-GR" sz="2000" b="1" dirty="0">
                    <a:solidFill>
                      <a:schemeClr val="accent1"/>
                    </a:solidFill>
                  </a:rPr>
                  <a:t>Εξίσωση 1.</a:t>
                </a:r>
                <a:endParaRPr lang="el-GR" sz="2000" dirty="0">
                  <a:solidFill>
                    <a:schemeClr val="accent1"/>
                  </a:solidFill>
                </a:endParaRPr>
              </a:p>
              <a:p>
                <a:pPr marL="0" indent="0">
                  <a:buNone/>
                </a:pPr>
                <a:r>
                  <a:rPr lang="en-US" sz="2000" b="1" dirty="0">
                    <a:solidFill>
                      <a:srgbClr val="C00000"/>
                    </a:solidFill>
                  </a:rPr>
                  <a:t>H </a:t>
                </a:r>
                <a:r>
                  <a:rPr lang="el-GR" sz="2000" b="1" dirty="0">
                    <a:solidFill>
                      <a:srgbClr val="C00000"/>
                    </a:solidFill>
                  </a:rPr>
                  <a:t>σχετική μοριακή μάζα του </a:t>
                </a:r>
                <a:r>
                  <a:rPr lang="en-US" sz="2000" b="1" dirty="0">
                    <a:solidFill>
                      <a:srgbClr val="C00000"/>
                    </a:solidFill>
                  </a:rPr>
                  <a:t>KOH</a:t>
                </a:r>
                <a:r>
                  <a:rPr lang="el-GR" sz="2000" b="1" dirty="0">
                    <a:solidFill>
                      <a:srgbClr val="C00000"/>
                    </a:solidFill>
                  </a:rPr>
                  <a:t> είναι: </a:t>
                </a:r>
                <a:r>
                  <a:rPr lang="en-US" sz="2000" b="1" dirty="0" err="1">
                    <a:solidFill>
                      <a:srgbClr val="C00000"/>
                    </a:solidFill>
                  </a:rPr>
                  <a:t>Mr</a:t>
                </a:r>
                <a:r>
                  <a:rPr lang="el-GR" sz="2000" b="1" dirty="0">
                    <a:solidFill>
                      <a:srgbClr val="C00000"/>
                    </a:solidFill>
                  </a:rPr>
                  <a:t> = 39 + 16 + 1 = 56</a:t>
                </a:r>
                <a:endParaRPr lang="el-GR" sz="2000" dirty="0">
                  <a:solidFill>
                    <a:srgbClr val="C00000"/>
                  </a:solidFill>
                </a:endParaRPr>
              </a:p>
              <a:p>
                <a:pPr marL="0" indent="0">
                  <a:buNone/>
                </a:pPr>
                <a:r>
                  <a:rPr lang="en-US" sz="2000" b="1" dirty="0">
                    <a:solidFill>
                      <a:schemeClr val="accent1"/>
                    </a:solidFill>
                  </a:rPr>
                  <a:t>n</a:t>
                </a:r>
                <a:r>
                  <a:rPr lang="en-US" sz="2000" b="1" baseline="-25000" dirty="0">
                    <a:solidFill>
                      <a:schemeClr val="accent1"/>
                    </a:solidFill>
                  </a:rPr>
                  <a:t>1</a:t>
                </a:r>
                <a:r>
                  <a:rPr lang="en-US" sz="2000" b="1" dirty="0">
                    <a:solidFill>
                      <a:schemeClr val="accent1"/>
                    </a:solidFill>
                  </a:rPr>
                  <a:t> = </a:t>
                </a:r>
                <a14:m>
                  <m:oMath xmlns:m="http://schemas.openxmlformats.org/officeDocument/2006/math">
                    <m:f>
                      <m:fPr>
                        <m:ctrlPr>
                          <a:rPr lang="el-GR" sz="2000" b="1" i="1">
                            <a:solidFill>
                              <a:schemeClr val="accent1"/>
                            </a:solidFill>
                            <a:latin typeface="Cambria Math" panose="02040503050406030204" pitchFamily="18" charset="0"/>
                          </a:rPr>
                        </m:ctrlPr>
                      </m:fPr>
                      <m:num>
                        <m:sSub>
                          <m:sSubPr>
                            <m:ctrlPr>
                              <a:rPr lang="el-GR" sz="2000" b="1" i="1">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𝒎</m:t>
                            </m:r>
                          </m:e>
                          <m:sub>
                            <m:r>
                              <a:rPr lang="en-US" sz="2000" b="1" i="1">
                                <a:solidFill>
                                  <a:schemeClr val="accent1"/>
                                </a:solidFill>
                                <a:latin typeface="Cambria Math" panose="02040503050406030204" pitchFamily="18" charset="0"/>
                              </a:rPr>
                              <m:t>𝟏</m:t>
                            </m:r>
                          </m:sub>
                        </m:sSub>
                      </m:num>
                      <m:den>
                        <m:r>
                          <a:rPr lang="en-US" sz="2000" b="1" i="1">
                            <a:solidFill>
                              <a:schemeClr val="accent1"/>
                            </a:solidFill>
                            <a:latin typeface="Cambria Math" panose="02040503050406030204" pitchFamily="18" charset="0"/>
                          </a:rPr>
                          <m:t>𝑴𝒓</m:t>
                        </m:r>
                      </m:den>
                    </m:f>
                  </m:oMath>
                </a14:m>
                <a:r>
                  <a:rPr lang="en-US" sz="2000" b="1" dirty="0">
                    <a:solidFill>
                      <a:schemeClr val="accent1"/>
                    </a:solidFill>
                  </a:rPr>
                  <a:t> 		</a:t>
                </a:r>
                <a14:m>
                  <m:oMath xmlns:m="http://schemas.openxmlformats.org/officeDocument/2006/math">
                    <m:r>
                      <a:rPr lang="en-US" sz="2000" b="1">
                        <a:solidFill>
                          <a:schemeClr val="accent1"/>
                        </a:solidFill>
                        <a:latin typeface="Cambria Math" panose="02040503050406030204" pitchFamily="18" charset="0"/>
                      </a:rPr>
                      <m:t>⇒</m:t>
                    </m:r>
                  </m:oMath>
                </a14:m>
                <a:r>
                  <a:rPr lang="en-US" sz="2000" b="1" dirty="0">
                    <a:solidFill>
                      <a:schemeClr val="accent1"/>
                    </a:solidFill>
                  </a:rPr>
                  <a:t>	n</a:t>
                </a:r>
                <a:r>
                  <a:rPr lang="en-US" sz="2000" b="1" baseline="-25000" dirty="0">
                    <a:solidFill>
                      <a:schemeClr val="accent1"/>
                    </a:solidFill>
                  </a:rPr>
                  <a:t>1</a:t>
                </a:r>
                <a:r>
                  <a:rPr lang="en-US" sz="2000" b="1" dirty="0">
                    <a:solidFill>
                      <a:schemeClr val="accent1"/>
                    </a:solidFill>
                  </a:rPr>
                  <a:t> = </a:t>
                </a:r>
                <a14:m>
                  <m:oMath xmlns:m="http://schemas.openxmlformats.org/officeDocument/2006/math">
                    <m:f>
                      <m:fPr>
                        <m:ctrlPr>
                          <a:rPr lang="el-GR" sz="2000" b="1" i="1">
                            <a:solidFill>
                              <a:schemeClr val="accent1"/>
                            </a:solidFill>
                            <a:latin typeface="Cambria Math" panose="02040503050406030204" pitchFamily="18" charset="0"/>
                          </a:rPr>
                        </m:ctrlPr>
                      </m:fPr>
                      <m:num>
                        <m:r>
                          <a:rPr lang="en-US" sz="2000" b="1" i="1">
                            <a:solidFill>
                              <a:schemeClr val="accent1"/>
                            </a:solidFill>
                            <a:latin typeface="Cambria Math" panose="02040503050406030204" pitchFamily="18" charset="0"/>
                          </a:rPr>
                          <m:t>𝟏</m:t>
                        </m:r>
                        <m:r>
                          <a:rPr lang="en-US" sz="2000" b="1">
                            <a:solidFill>
                              <a:schemeClr val="accent1"/>
                            </a:solidFill>
                            <a:latin typeface="Cambria Math" panose="02040503050406030204" pitchFamily="18" charset="0"/>
                          </a:rPr>
                          <m:t>,</m:t>
                        </m:r>
                        <m:r>
                          <a:rPr lang="en-US" sz="2000" b="1" i="1">
                            <a:solidFill>
                              <a:schemeClr val="accent1"/>
                            </a:solidFill>
                            <a:latin typeface="Cambria Math" panose="02040503050406030204" pitchFamily="18" charset="0"/>
                          </a:rPr>
                          <m:t>𝟏𝟐</m:t>
                        </m:r>
                      </m:num>
                      <m:den>
                        <m:r>
                          <a:rPr lang="en-US" sz="2000" b="1" i="1">
                            <a:solidFill>
                              <a:schemeClr val="accent1"/>
                            </a:solidFill>
                            <a:latin typeface="Cambria Math" panose="02040503050406030204" pitchFamily="18" charset="0"/>
                          </a:rPr>
                          <m:t>𝟓𝟔</m:t>
                        </m:r>
                      </m:den>
                    </m:f>
                  </m:oMath>
                </a14:m>
                <a:r>
                  <a:rPr lang="en-US" sz="2000" b="1" dirty="0">
                    <a:solidFill>
                      <a:schemeClr val="accent1"/>
                    </a:solidFill>
                  </a:rPr>
                  <a:t>	 = 0,02 mol.</a:t>
                </a:r>
                <a:endParaRPr lang="el-GR" sz="2000" dirty="0">
                  <a:solidFill>
                    <a:schemeClr val="accent1"/>
                  </a:solidFill>
                </a:endParaRPr>
              </a:p>
              <a:p>
                <a:pPr marL="0" indent="0">
                  <a:buNone/>
                </a:pPr>
                <a:r>
                  <a:rPr lang="el-GR" sz="2000" b="1" dirty="0">
                    <a:solidFill>
                      <a:srgbClr val="C00000"/>
                    </a:solidFill>
                  </a:rPr>
                  <a:t>Εξίσωση 9. </a:t>
                </a:r>
                <a:r>
                  <a:rPr lang="en-US" sz="2000" b="1" dirty="0">
                    <a:solidFill>
                      <a:srgbClr val="C00000"/>
                    </a:solidFill>
                  </a:rPr>
                  <a:t>	C</a:t>
                </a:r>
                <a:r>
                  <a:rPr lang="el-GR" sz="2000" b="1" baseline="-25000" dirty="0">
                    <a:solidFill>
                      <a:srgbClr val="C00000"/>
                    </a:solidFill>
                  </a:rPr>
                  <a:t>1</a:t>
                </a:r>
                <a:r>
                  <a:rPr lang="el-GR"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𝒏</m:t>
                            </m:r>
                          </m:e>
                          <m:sub>
                            <m:r>
                              <a:rPr lang="en-US" sz="2000" b="1" i="1">
                                <a:solidFill>
                                  <a:srgbClr val="C00000"/>
                                </a:solidFill>
                                <a:latin typeface="Cambria Math" panose="02040503050406030204" pitchFamily="18" charset="0"/>
                              </a:rPr>
                              <m:t>𝟏</m:t>
                            </m:r>
                          </m:sub>
                        </m:sSub>
                      </m:num>
                      <m:den>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𝑽</m:t>
                            </m:r>
                          </m:e>
                          <m:sub>
                            <m:r>
                              <a:rPr lang="en-US" sz="2000" b="1" i="1">
                                <a:solidFill>
                                  <a:srgbClr val="C00000"/>
                                </a:solidFill>
                                <a:latin typeface="Cambria Math" panose="02040503050406030204" pitchFamily="18" charset="0"/>
                              </a:rPr>
                              <m:t>𝟏</m:t>
                            </m:r>
                          </m:sub>
                        </m:sSub>
                      </m:den>
                    </m:f>
                  </m:oMath>
                </a14:m>
                <a:r>
                  <a:rPr lang="el-GR" sz="2000" b="1" dirty="0">
                    <a:solidFill>
                      <a:srgbClr val="C00000"/>
                    </a:solidFill>
                  </a:rPr>
                  <a:t> 	</a:t>
                </a:r>
                <a14:m>
                  <m:oMath xmlns:m="http://schemas.openxmlformats.org/officeDocument/2006/math">
                    <m:r>
                      <a:rPr lang="el-GR" sz="2000" b="1">
                        <a:solidFill>
                          <a:srgbClr val="C00000"/>
                        </a:solidFill>
                        <a:latin typeface="Cambria Math" panose="02040503050406030204" pitchFamily="18" charset="0"/>
                      </a:rPr>
                      <m:t>⇒</m:t>
                    </m:r>
                  </m:oMath>
                </a14:m>
                <a:r>
                  <a:rPr lang="el-GR" sz="2000" b="1" dirty="0">
                    <a:solidFill>
                      <a:srgbClr val="C00000"/>
                    </a:solidFill>
                  </a:rPr>
                  <a:t>	</a:t>
                </a:r>
              </a:p>
              <a:p>
                <a:pPr marL="0" indent="0">
                  <a:buNone/>
                </a:pPr>
                <a:r>
                  <a:rPr lang="en-US" sz="2000" b="1" dirty="0">
                    <a:solidFill>
                      <a:schemeClr val="accent1"/>
                    </a:solidFill>
                  </a:rPr>
                  <a:t>C</a:t>
                </a:r>
                <a:r>
                  <a:rPr lang="el-GR" sz="2000" b="1" baseline="-25000" dirty="0">
                    <a:solidFill>
                      <a:schemeClr val="accent1"/>
                    </a:solidFill>
                  </a:rPr>
                  <a:t>1</a:t>
                </a:r>
                <a:r>
                  <a:rPr lang="el-GR" sz="2000" b="1" dirty="0">
                    <a:solidFill>
                      <a:schemeClr val="accent1"/>
                    </a:solidFill>
                  </a:rPr>
                  <a:t> = </a:t>
                </a:r>
                <a14:m>
                  <m:oMath xmlns:m="http://schemas.openxmlformats.org/officeDocument/2006/math">
                    <m:f>
                      <m:fPr>
                        <m:ctrlPr>
                          <a:rPr lang="el-GR" sz="2000" b="1" i="1">
                            <a:solidFill>
                              <a:schemeClr val="accent1"/>
                            </a:solidFill>
                            <a:latin typeface="Cambria Math" panose="02040503050406030204" pitchFamily="18" charset="0"/>
                          </a:rPr>
                        </m:ctrlPr>
                      </m:fPr>
                      <m:num>
                        <m:r>
                          <a:rPr lang="en-US" sz="2000" b="1" i="1">
                            <a:solidFill>
                              <a:schemeClr val="accent1"/>
                            </a:solidFill>
                            <a:latin typeface="Cambria Math" panose="02040503050406030204" pitchFamily="18" charset="0"/>
                          </a:rPr>
                          <m:t>𝟎</m:t>
                        </m:r>
                        <m:r>
                          <a:rPr lang="el-GR" sz="2000" b="1">
                            <a:solidFill>
                              <a:schemeClr val="accent1"/>
                            </a:solidFill>
                            <a:latin typeface="Cambria Math" panose="02040503050406030204" pitchFamily="18" charset="0"/>
                          </a:rPr>
                          <m:t>,</m:t>
                        </m:r>
                        <m:r>
                          <a:rPr lang="en-US" sz="2000" b="1" i="1">
                            <a:solidFill>
                              <a:schemeClr val="accent1"/>
                            </a:solidFill>
                            <a:latin typeface="Cambria Math" panose="02040503050406030204" pitchFamily="18" charset="0"/>
                          </a:rPr>
                          <m:t>𝟎𝟐</m:t>
                        </m:r>
                        <m:r>
                          <a:rPr lang="en-US" sz="2000" b="1">
                            <a:solidFill>
                              <a:schemeClr val="accent1"/>
                            </a:solidFill>
                            <a:latin typeface="Cambria Math" panose="02040503050406030204" pitchFamily="18" charset="0"/>
                          </a:rPr>
                          <m:t> </m:t>
                        </m:r>
                        <m:r>
                          <a:rPr lang="en-US" sz="2000" b="1" i="1">
                            <a:solidFill>
                              <a:schemeClr val="accent1"/>
                            </a:solidFill>
                            <a:latin typeface="Cambria Math" panose="02040503050406030204" pitchFamily="18" charset="0"/>
                          </a:rPr>
                          <m:t>𝒎𝒐𝒍</m:t>
                        </m:r>
                      </m:num>
                      <m:den>
                        <m:r>
                          <a:rPr lang="en-US" sz="2000" b="1" i="1">
                            <a:solidFill>
                              <a:schemeClr val="accent1"/>
                            </a:solidFill>
                            <a:latin typeface="Cambria Math" panose="02040503050406030204" pitchFamily="18" charset="0"/>
                          </a:rPr>
                          <m:t>𝟎</m:t>
                        </m:r>
                        <m:r>
                          <a:rPr lang="el-GR" sz="2000" b="1">
                            <a:solidFill>
                              <a:schemeClr val="accent1"/>
                            </a:solidFill>
                            <a:latin typeface="Cambria Math" panose="02040503050406030204" pitchFamily="18" charset="0"/>
                          </a:rPr>
                          <m:t>,</m:t>
                        </m:r>
                        <m:r>
                          <a:rPr lang="en-US" sz="2000" b="1" i="1">
                            <a:solidFill>
                              <a:schemeClr val="accent1"/>
                            </a:solidFill>
                            <a:latin typeface="Cambria Math" panose="02040503050406030204" pitchFamily="18" charset="0"/>
                          </a:rPr>
                          <m:t>𝟏</m:t>
                        </m:r>
                        <m:r>
                          <a:rPr lang="en-US" sz="2000" b="1">
                            <a:solidFill>
                              <a:schemeClr val="accent1"/>
                            </a:solidFill>
                            <a:latin typeface="Cambria Math" panose="02040503050406030204" pitchFamily="18" charset="0"/>
                          </a:rPr>
                          <m:t> </m:t>
                        </m:r>
                        <m:r>
                          <a:rPr lang="en-US" sz="2000" b="1" i="1">
                            <a:solidFill>
                              <a:schemeClr val="accent1"/>
                            </a:solidFill>
                            <a:latin typeface="Cambria Math" panose="02040503050406030204" pitchFamily="18" charset="0"/>
                          </a:rPr>
                          <m:t>𝑳</m:t>
                        </m:r>
                      </m:den>
                    </m:f>
                  </m:oMath>
                </a14:m>
                <a:r>
                  <a:rPr lang="el-GR" sz="2000" b="1" dirty="0">
                    <a:solidFill>
                      <a:schemeClr val="accent1"/>
                    </a:solidFill>
                  </a:rPr>
                  <a:t> 	</a:t>
                </a:r>
                <a14:m>
                  <m:oMath xmlns:m="http://schemas.openxmlformats.org/officeDocument/2006/math">
                    <m:r>
                      <a:rPr lang="el-GR" sz="2000" b="1">
                        <a:solidFill>
                          <a:schemeClr val="accent1"/>
                        </a:solidFill>
                        <a:latin typeface="Cambria Math" panose="02040503050406030204" pitchFamily="18" charset="0"/>
                      </a:rPr>
                      <m:t>⇒</m:t>
                    </m:r>
                  </m:oMath>
                </a14:m>
                <a:r>
                  <a:rPr lang="el-GR" sz="2000" b="1" dirty="0">
                    <a:solidFill>
                      <a:schemeClr val="accent1"/>
                    </a:solidFill>
                  </a:rPr>
                  <a:t> 	</a:t>
                </a:r>
                <a:r>
                  <a:rPr lang="en-US" sz="2000" b="1" dirty="0">
                    <a:solidFill>
                      <a:schemeClr val="accent1"/>
                    </a:solidFill>
                  </a:rPr>
                  <a:t>C</a:t>
                </a:r>
                <a:r>
                  <a:rPr lang="el-GR" sz="2000" b="1" baseline="-25000" dirty="0">
                    <a:solidFill>
                      <a:schemeClr val="accent1"/>
                    </a:solidFill>
                  </a:rPr>
                  <a:t>1</a:t>
                </a:r>
                <a:r>
                  <a:rPr lang="el-GR" sz="2000" b="1" dirty="0">
                    <a:solidFill>
                      <a:schemeClr val="accent1"/>
                    </a:solidFill>
                  </a:rPr>
                  <a:t> = 0,2 </a:t>
                </a:r>
                <a:r>
                  <a:rPr lang="en-US" sz="2000" b="1" dirty="0">
                    <a:solidFill>
                      <a:schemeClr val="accent1"/>
                    </a:solidFill>
                  </a:rPr>
                  <a:t>M</a:t>
                </a:r>
                <a:endParaRPr lang="el-GR" sz="2000" dirty="0">
                  <a:solidFill>
                    <a:schemeClr val="accent1"/>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0" y="-12369"/>
                <a:ext cx="12191999" cy="6870369"/>
              </a:xfrm>
              <a:blipFill>
                <a:blip r:embed="rId3"/>
                <a:stretch>
                  <a:fillRect l="-500"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5"/>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43626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b="1" dirty="0"/>
              </a:p>
              <a:p>
                <a:pPr marL="0" indent="0" algn="ctr">
                  <a:buNone/>
                </a:pPr>
                <a:endParaRPr lang="el-GR" b="1" dirty="0"/>
              </a:p>
              <a:p>
                <a:pPr marL="0" lvl="0" indent="0">
                  <a:buNone/>
                </a:pPr>
                <a:r>
                  <a:rPr lang="el-GR" sz="2000" dirty="0"/>
                  <a:t>10) </a:t>
                </a:r>
                <a:r>
                  <a:rPr lang="el-GR" sz="2000" kern="1200" dirty="0">
                    <a:solidFill>
                      <a:srgbClr val="000000"/>
                    </a:solidFill>
                    <a:effectLst/>
                    <a:latin typeface="Candara" panose="020E0502030303020204" pitchFamily="34" charset="0"/>
                    <a:ea typeface="Verdana" panose="020B0604030504040204" pitchFamily="34" charset="0"/>
                    <a:cs typeface="Calibri" panose="020F0502020204030204" pitchFamily="34" charset="0"/>
                  </a:rPr>
                  <a:t>β) Ποια είναι η % w/v περιεκτικότητα διαλύματος Δ2 που προκύπτει με προσθήκη 300 mL νερού σε 300 mL του διαλύματος Δ1; (</a:t>
                </a:r>
                <a:r>
                  <a:rPr lang="en-US" sz="2000" kern="1200" dirty="0">
                    <a:solidFill>
                      <a:srgbClr val="000000"/>
                    </a:solidFill>
                    <a:effectLst/>
                    <a:latin typeface="Candara" panose="020E0502030303020204" pitchFamily="34" charset="0"/>
                    <a:ea typeface="Verdana" panose="020B0604030504040204" pitchFamily="34" charset="0"/>
                    <a:cs typeface="Calibri" panose="020F0502020204030204" pitchFamily="34" charset="0"/>
                  </a:rPr>
                  <a:t>C</a:t>
                </a:r>
                <a:r>
                  <a:rPr lang="en-US" sz="2000" kern="1200" baseline="-25000" dirty="0">
                    <a:solidFill>
                      <a:srgbClr val="000000"/>
                    </a:solidFill>
                    <a:effectLst/>
                    <a:latin typeface="Candara" panose="020E0502030303020204" pitchFamily="34" charset="0"/>
                    <a:ea typeface="Verdana" panose="020B0604030504040204" pitchFamily="34" charset="0"/>
                    <a:cs typeface="Calibri" panose="020F0502020204030204" pitchFamily="34" charset="0"/>
                  </a:rPr>
                  <a:t>1</a:t>
                </a:r>
                <a:r>
                  <a:rPr lang="en-US" sz="2000" kern="1200" dirty="0">
                    <a:solidFill>
                      <a:srgbClr val="000000"/>
                    </a:solidFill>
                    <a:effectLst/>
                    <a:latin typeface="Candara" panose="020E0502030303020204" pitchFamily="34" charset="0"/>
                    <a:ea typeface="Verdana" panose="020B0604030504040204" pitchFamily="34" charset="0"/>
                    <a:cs typeface="Calibri" panose="020F0502020204030204" pitchFamily="34" charset="0"/>
                  </a:rPr>
                  <a:t> = 0,2 M)</a:t>
                </a:r>
                <a:endParaRPr lang="el-GR" sz="2000" dirty="0"/>
              </a:p>
              <a:p>
                <a:pPr marL="0" indent="0" algn="just">
                  <a:lnSpc>
                    <a:spcPct val="115000"/>
                  </a:lnSpc>
                  <a:buNone/>
                  <a:tabLst>
                    <a:tab pos="180340" algn="l"/>
                  </a:tabLst>
                </a:pP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Εξίσωση 8 για το Δ1.</a:t>
                </a:r>
                <a:endParaRPr lang="el-GR" sz="2000" kern="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None/>
                  <a:tabLst>
                    <a:tab pos="180340" algn="l"/>
                  </a:tabLst>
                </a:pP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Σε 100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mL</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διαλύματος περιέχονται 1,12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g</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ΚΟΗ</a:t>
                </a:r>
                <a:endParaRPr lang="el-GR" sz="2000" kern="120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None/>
                  <a:tabLst>
                    <a:tab pos="180340" algn="l"/>
                  </a:tabLst>
                </a:pP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σε 300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mL</a:t>
                </a: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διαλύματος περιέχονται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x</a:t>
                </a: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gr</a:t>
                </a: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ΚΟΗ	</a:t>
                </a:r>
                <a:r>
                  <a:rPr lang="el-GR" sz="2000" b="1" dirty="0">
                    <a:solidFill>
                      <a:schemeClr val="accent1"/>
                    </a:solidFill>
                    <a:latin typeface="Candara" panose="020E0502030303020204" pitchFamily="34" charset="0"/>
                    <a:ea typeface="Verdana" panose="020B0604030504040204" pitchFamily="34" charset="0"/>
                    <a:cs typeface="Calibri" panose="020F0502020204030204" pitchFamily="34" charset="0"/>
                  </a:rPr>
                  <a:t>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x</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 100 = 1,12 · 300 </a:t>
                </a:r>
                <a14:m>
                  <m:oMath xmlns:m="http://schemas.openxmlformats.org/officeDocument/2006/math">
                    <m:r>
                      <a:rPr lang="el-GR" sz="2000" b="1" kern="1200">
                        <a:solidFill>
                          <a:srgbClr val="C00000"/>
                        </a:solidFill>
                        <a:effectLst/>
                        <a:latin typeface="Cambria Math" panose="02040503050406030204" pitchFamily="18" charset="0"/>
                        <a:ea typeface="Verdana" panose="020B0604030504040204" pitchFamily="34" charset="0"/>
                        <a:cs typeface="Calibri" panose="020F0502020204030204" pitchFamily="34" charset="0"/>
                      </a:rPr>
                      <m:t>⇒</m:t>
                    </m:r>
                  </m:oMath>
                </a14:m>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x</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 3,36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g</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a:t>
                </a:r>
                <a:endParaRPr lang="el-GR" sz="2000" kern="120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None/>
                  <a:tabLst>
                    <a:tab pos="180340" algn="l"/>
                  </a:tabLst>
                </a:pP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Εξίσωση 8. για το Δ3.</a:t>
                </a:r>
                <a:endParaRPr lang="el-GR" sz="2000" kern="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None/>
                  <a:tabLst>
                    <a:tab pos="180340" algn="l"/>
                  </a:tabLst>
                </a:pP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Μετά την προσθήκη 300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mL</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νερού η ποσότητα του ΚΟΗ</a:t>
                </a:r>
                <a:endPar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endParaRPr>
              </a:p>
              <a:p>
                <a:pPr marL="0" indent="0" algn="just">
                  <a:lnSpc>
                    <a:spcPct val="115000"/>
                  </a:lnSpc>
                  <a:buNone/>
                  <a:tabLst>
                    <a:tab pos="180340" algn="l"/>
                  </a:tabLst>
                </a:pP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παραμένει ίδια και ο όγκος του Δ3,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V</a:t>
                </a:r>
                <a:r>
                  <a:rPr lang="el-GR" sz="2000" b="1" kern="1200" baseline="-250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3</a:t>
                </a: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 300 + 300 = 600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mL</a:t>
                </a: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a:t>
                </a:r>
                <a:endParaRPr lang="el-GR" sz="2000" kern="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None/>
                  <a:tabLst>
                    <a:tab pos="180340" algn="l"/>
                  </a:tabLst>
                </a:pP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Σε 600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mL</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διαλύματος περιέχονται 3,36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g</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ΚΟΗ</a:t>
                </a:r>
                <a:endParaRPr lang="el-GR" sz="2000" kern="120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None/>
                  <a:tabLst>
                    <a:tab pos="180340" algn="l"/>
                  </a:tabLst>
                </a:pP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Σε 100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mL</a:t>
                </a: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διαλύματος περιέχονται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x</a:t>
                </a: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g</a:t>
                </a: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ΚΟΗ	</a:t>
                </a:r>
                <a:endPar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endParaRPr>
              </a:p>
              <a:p>
                <a:pPr marL="0" indent="0" algn="just">
                  <a:lnSpc>
                    <a:spcPct val="115000"/>
                  </a:lnSpc>
                  <a:buNone/>
                  <a:tabLst>
                    <a:tab pos="180340" algn="l"/>
                  </a:tabLst>
                </a:pP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x</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 600 = 336 </a:t>
                </a:r>
                <a14:m>
                  <m:oMath xmlns:m="http://schemas.openxmlformats.org/officeDocument/2006/math">
                    <m:r>
                      <a:rPr lang="el-GR" sz="2000" b="1" i="1" kern="1200">
                        <a:solidFill>
                          <a:srgbClr val="C00000"/>
                        </a:solidFill>
                        <a:effectLst/>
                        <a:latin typeface="Cambria Math" panose="02040503050406030204" pitchFamily="18" charset="0"/>
                        <a:ea typeface="Verdana" panose="020B0604030504040204" pitchFamily="34" charset="0"/>
                        <a:cs typeface="Calibri" panose="020F0502020204030204" pitchFamily="34" charset="0"/>
                      </a:rPr>
                      <m:t>⇒</m:t>
                    </m:r>
                  </m:oMath>
                </a14:m>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x</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 0,56. </a:t>
                </a:r>
                <a:endPar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endParaRPr>
              </a:p>
              <a:p>
                <a:pPr marL="0" indent="0" algn="just">
                  <a:lnSpc>
                    <a:spcPct val="115000"/>
                  </a:lnSpc>
                  <a:spcBef>
                    <a:spcPts val="600"/>
                  </a:spcBef>
                  <a:buNone/>
                  <a:tabLst>
                    <a:tab pos="180340" algn="l"/>
                  </a:tabLst>
                </a:pP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Άρα το Δ3 έχει περιεκτικότητα 0,56 %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w</a:t>
                </a: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v</a:t>
                </a: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a:t>
                </a:r>
                <a:endParaRPr lang="el-GR" sz="2000" kern="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501" t="-976" r="-902" b="-89"/>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88779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1000"/>
                                        <p:tgtEl>
                                          <p:spTgt spid="3">
                                            <p:txEl>
                                              <p:pRg st="12" end="12"/>
                                            </p:txEl>
                                          </p:spTgt>
                                        </p:tgtEl>
                                      </p:cBhvr>
                                    </p:animEffect>
                                    <p:anim calcmode="lin" valueType="num">
                                      <p:cBhvr>
                                        <p:cTn id="6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fade">
                                      <p:cBhvr>
                                        <p:cTn id="70" dur="1000"/>
                                        <p:tgtEl>
                                          <p:spTgt spid="3">
                                            <p:txEl>
                                              <p:pRg st="13" end="13"/>
                                            </p:txEl>
                                          </p:spTgt>
                                        </p:tgtEl>
                                      </p:cBhvr>
                                    </p:animEffect>
                                    <p:anim calcmode="lin" valueType="num">
                                      <p:cBhvr>
                                        <p:cTn id="7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b="1" dirty="0"/>
              </a:p>
              <a:p>
                <a:pPr marL="0" indent="0" algn="ctr">
                  <a:buNone/>
                </a:pPr>
                <a:endParaRPr lang="el-GR" b="1" dirty="0"/>
              </a:p>
              <a:p>
                <a:pPr marL="0" lvl="0" indent="0">
                  <a:buNone/>
                </a:pPr>
                <a:r>
                  <a:rPr lang="en-US" sz="2000" dirty="0"/>
                  <a:t>10) </a:t>
                </a:r>
                <a:r>
                  <a:rPr lang="el-GR" sz="2000" kern="1200" dirty="0">
                    <a:solidFill>
                      <a:srgbClr val="000000"/>
                    </a:solidFill>
                    <a:effectLst/>
                    <a:ea typeface="Verdana" panose="020B0604030504040204" pitchFamily="34" charset="0"/>
                    <a:cs typeface="Calibri" panose="020F0502020204030204" pitchFamily="34" charset="0"/>
                  </a:rPr>
                  <a:t>γ) Ποιο όγκο (σε mL) υδατικού διαλύματος KOH 1 Μ (διάλυμα Δ4) πρέπει να προσθέσουμε σε 200 mL του Δ1</a:t>
                </a:r>
                <a:r>
                  <a:rPr lang="en-US" sz="2000" kern="1200" dirty="0">
                    <a:solidFill>
                      <a:srgbClr val="000000"/>
                    </a:solidFill>
                    <a:effectLst/>
                    <a:ea typeface="Verdana" panose="020B0604030504040204" pitchFamily="34" charset="0"/>
                    <a:cs typeface="Calibri" panose="020F0502020204030204" pitchFamily="34" charset="0"/>
                  </a:rPr>
                  <a:t> (C</a:t>
                </a:r>
                <a:r>
                  <a:rPr lang="en-US" sz="2000" kern="1200" baseline="-25000" dirty="0">
                    <a:solidFill>
                      <a:srgbClr val="000000"/>
                    </a:solidFill>
                    <a:effectLst/>
                    <a:ea typeface="Verdana" panose="020B0604030504040204" pitchFamily="34" charset="0"/>
                    <a:cs typeface="Calibri" panose="020F0502020204030204" pitchFamily="34" charset="0"/>
                  </a:rPr>
                  <a:t>1</a:t>
                </a:r>
                <a:r>
                  <a:rPr lang="en-US" sz="2000" kern="1200" dirty="0">
                    <a:solidFill>
                      <a:srgbClr val="000000"/>
                    </a:solidFill>
                    <a:effectLst/>
                    <a:ea typeface="Verdana" panose="020B0604030504040204" pitchFamily="34" charset="0"/>
                    <a:cs typeface="Calibri" panose="020F0502020204030204" pitchFamily="34" charset="0"/>
                  </a:rPr>
                  <a:t> = 0,2 M)</a:t>
                </a:r>
                <a:r>
                  <a:rPr lang="el-GR" sz="2000" kern="1200" dirty="0">
                    <a:solidFill>
                      <a:srgbClr val="000000"/>
                    </a:solidFill>
                    <a:effectLst/>
                    <a:ea typeface="Verdana" panose="020B0604030504040204" pitchFamily="34" charset="0"/>
                    <a:cs typeface="Calibri" panose="020F0502020204030204" pitchFamily="34" charset="0"/>
                  </a:rPr>
                  <a:t> ώστε να προκύψει διάλυμα Δ5 με συγκέντρωση 0,8 Μ;</a:t>
                </a:r>
                <a:endParaRPr lang="el-GR" sz="2000" dirty="0"/>
              </a:p>
              <a:p>
                <a:pPr marL="0" indent="0" algn="just">
                  <a:lnSpc>
                    <a:spcPct val="115000"/>
                  </a:lnSpc>
                  <a:buNone/>
                  <a:tabLst>
                    <a:tab pos="180340" algn="l"/>
                  </a:tabLst>
                </a:pPr>
                <a:r>
                  <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Εξίσωση 13 </a:t>
                </a:r>
                <a:endParaRPr lang="el-GR" sz="2000" kern="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None/>
                  <a:tabLst>
                    <a:tab pos="180340" algn="l"/>
                  </a:tabLst>
                </a:pP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Τα τελικά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mol</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του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KOH</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προκύπτουν από το άθροισμα των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mol</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των Δ1 και Δ4:</a:t>
                </a:r>
                <a:endParaRPr lang="el-GR" sz="2000" kern="120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None/>
                  <a:tabLst>
                    <a:tab pos="180340" algn="l"/>
                  </a:tabLst>
                </a:pP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n</a:t>
                </a:r>
                <a:r>
                  <a:rPr lang="en-US" sz="2000" b="1" kern="1200" baseline="-250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1</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 n</a:t>
                </a:r>
                <a:r>
                  <a:rPr lang="en-US" sz="2000" b="1" kern="1200" baseline="-250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4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n</a:t>
                </a:r>
                <a:r>
                  <a:rPr lang="en-US" sz="2000" b="1" kern="1200" baseline="-250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5</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a:t>
                </a:r>
                <a14:m>
                  <m:oMath xmlns:m="http://schemas.openxmlformats.org/officeDocument/2006/math">
                    <m:r>
                      <a:rPr lang="en-US" sz="2000" b="1" i="1" kern="1200">
                        <a:solidFill>
                          <a:schemeClr val="accent1"/>
                        </a:solidFill>
                        <a:effectLst/>
                        <a:latin typeface="Cambria Math" panose="02040503050406030204" pitchFamily="18" charset="0"/>
                        <a:ea typeface="Verdana" panose="020B0604030504040204" pitchFamily="34" charset="0"/>
                        <a:cs typeface="Calibri" panose="020F0502020204030204" pitchFamily="34" charset="0"/>
                      </a:rPr>
                      <m:t>⇒</m:t>
                    </m:r>
                  </m:oMath>
                </a14:m>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a:t>
                </a:r>
                <a:endParaRPr lang="el-GR"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endParaRPr>
              </a:p>
              <a:p>
                <a:pPr marL="0" indent="0" algn="just">
                  <a:lnSpc>
                    <a:spcPct val="115000"/>
                  </a:lnSpc>
                  <a:buNone/>
                  <a:tabLst>
                    <a:tab pos="180340" algn="l"/>
                  </a:tabLst>
                </a:pP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C</a:t>
                </a:r>
                <a:r>
                  <a:rPr lang="en-US" sz="2000" b="1" kern="1200" baseline="-250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1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V</a:t>
                </a:r>
                <a:r>
                  <a:rPr lang="en-US" sz="2000" b="1" kern="1200" baseline="-250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1</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 C</a:t>
                </a:r>
                <a:r>
                  <a:rPr lang="en-US" sz="2000" b="1" kern="1200" baseline="-250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4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V</a:t>
                </a:r>
                <a:r>
                  <a:rPr lang="en-US" sz="2000" b="1" kern="1200" baseline="-250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4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C</a:t>
                </a:r>
                <a:r>
                  <a:rPr lang="en-US" sz="2000" b="1" kern="1200" baseline="-250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5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V</a:t>
                </a:r>
                <a:r>
                  <a:rPr lang="en-US" sz="2000" b="1" kern="1200" baseline="-250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5</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a:t>
                </a:r>
                <a14:m>
                  <m:oMath xmlns:m="http://schemas.openxmlformats.org/officeDocument/2006/math">
                    <m:r>
                      <a:rPr lang="en-US" sz="2000" b="1" i="1" kern="1200">
                        <a:solidFill>
                          <a:srgbClr val="C00000"/>
                        </a:solidFill>
                        <a:effectLst/>
                        <a:latin typeface="Cambria Math" panose="02040503050406030204" pitchFamily="18" charset="0"/>
                        <a:ea typeface="Verdana" panose="020B0604030504040204" pitchFamily="34" charset="0"/>
                        <a:cs typeface="Calibri" panose="020F0502020204030204" pitchFamily="34" charset="0"/>
                      </a:rPr>
                      <m:t>⇒</m:t>
                    </m:r>
                  </m:oMath>
                </a14:m>
                <a:endParaRPr lang="el-GR" sz="2000" kern="120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None/>
                  <a:tabLst>
                    <a:tab pos="180340" algn="l"/>
                  </a:tabLst>
                </a:pP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C</a:t>
                </a:r>
                <a:r>
                  <a:rPr lang="en-US" sz="2000" b="1" kern="1200" baseline="-250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1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V</a:t>
                </a:r>
                <a:r>
                  <a:rPr lang="en-US" sz="2000" b="1" kern="1200" baseline="-250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1</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 C</a:t>
                </a:r>
                <a:r>
                  <a:rPr lang="en-US" sz="2000" b="1" kern="1200" baseline="-250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4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V</a:t>
                </a:r>
                <a:r>
                  <a:rPr lang="en-US" sz="2000" b="1" kern="1200" baseline="-250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4</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 C</a:t>
                </a:r>
                <a:r>
                  <a:rPr lang="en-US" sz="2000" b="1" kern="1200" baseline="-250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5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(V</a:t>
                </a:r>
                <a:r>
                  <a:rPr lang="en-US" sz="2000" b="1" kern="1200" baseline="-250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1</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 ­V</a:t>
                </a:r>
                <a:r>
                  <a:rPr lang="en-US" sz="2000" b="1" kern="1200" baseline="-250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4</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a:t>
                </a:r>
                <a:r>
                  <a:rPr lang="en-US" sz="2000" b="1" kern="1200" baseline="-250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a:t>
                </a:r>
                <a14:m>
                  <m:oMath xmlns:m="http://schemas.openxmlformats.org/officeDocument/2006/math">
                    <m:r>
                      <a:rPr lang="en-US" sz="2000" b="1" kern="1200">
                        <a:solidFill>
                          <a:schemeClr val="accent1"/>
                        </a:solidFill>
                        <a:effectLst/>
                        <a:latin typeface="Cambria Math" panose="02040503050406030204" pitchFamily="18" charset="0"/>
                        <a:ea typeface="Verdana" panose="020B0604030504040204" pitchFamily="34" charset="0"/>
                        <a:cs typeface="Calibri" panose="020F0502020204030204" pitchFamily="34" charset="0"/>
                      </a:rPr>
                      <m:t>⇒</m:t>
                    </m:r>
                  </m:oMath>
                </a14:m>
                <a:endParaRPr lang="el-GR" sz="2000" kern="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None/>
                  <a:tabLst>
                    <a:tab pos="180340" algn="l"/>
                  </a:tabLst>
                </a:pP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0,2 M· 0,2 L + 0,1 M· V</a:t>
                </a:r>
                <a:r>
                  <a:rPr lang="en-US" sz="2000" b="1" kern="1200" baseline="-250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2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0,8 M· (0,2 L + V</a:t>
                </a:r>
                <a:r>
                  <a:rPr lang="en-US" sz="2000" b="1" kern="1200" baseline="-250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2</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L · 4 L </a:t>
                </a:r>
                <a:r>
                  <a:rPr lang="en-US" sz="2000" b="1" kern="1200" dirty="0">
                    <a:solidFill>
                      <a:srgbClr val="C00000"/>
                    </a:solidFill>
                    <a:effectLst/>
                    <a:latin typeface="Cambria Math" panose="02040503050406030204" pitchFamily="18" charset="0"/>
                    <a:ea typeface="Verdana" panose="020B0604030504040204" pitchFamily="34" charset="0"/>
                    <a:cs typeface="Cambria Math" panose="02040503050406030204" pitchFamily="18" charset="0"/>
                  </a:rPr>
                  <a:t>⇒</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a:t>
                </a:r>
                <a:endPar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endParaRPr>
              </a:p>
              <a:p>
                <a:pPr marL="0" indent="0" algn="just">
                  <a:lnSpc>
                    <a:spcPct val="115000"/>
                  </a:lnSpc>
                  <a:buNone/>
                  <a:tabLst>
                    <a:tab pos="180340" algn="l"/>
                  </a:tabLst>
                </a:pP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V</a:t>
                </a:r>
                <a:r>
                  <a:rPr lang="en-US" sz="2000" b="1" kern="1200" baseline="-250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4</a:t>
                </a:r>
                <a:r>
                  <a:rPr lang="en-US" sz="2000" b="1" kern="1200" dirty="0">
                    <a:solidFill>
                      <a:schemeClr val="accent1"/>
                    </a:solidFill>
                    <a:effectLst/>
                    <a:latin typeface="Candara" panose="020E0502030303020204" pitchFamily="34" charset="0"/>
                    <a:ea typeface="Verdana" panose="020B0604030504040204" pitchFamily="34" charset="0"/>
                    <a:cs typeface="Calibri" panose="020F0502020204030204" pitchFamily="34" charset="0"/>
                  </a:rPr>
                  <a:t> = 0,6 L.</a:t>
                </a:r>
                <a:endParaRPr lang="el-GR" sz="2000" kern="1200" dirty="0">
                  <a:solidFill>
                    <a:schemeClr val="accent1"/>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Άρα πρέπει να προστεθούν 600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mL</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διαλύματος </a:t>
                </a:r>
                <a:r>
                  <a:rPr lang="en-US"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KOH</a:t>
                </a:r>
                <a:r>
                  <a:rPr lang="el-GR" sz="2000" b="1" kern="1200" dirty="0">
                    <a:solidFill>
                      <a:srgbClr val="C00000"/>
                    </a:solidFill>
                    <a:effectLst/>
                    <a:latin typeface="Candara" panose="020E0502030303020204" pitchFamily="34" charset="0"/>
                    <a:ea typeface="Verdana" panose="020B0604030504040204" pitchFamily="34" charset="0"/>
                    <a:cs typeface="Calibri" panose="020F0502020204030204" pitchFamily="34" charset="0"/>
                  </a:rPr>
                  <a:t> 1 Μ</a:t>
                </a:r>
                <a:r>
                  <a:rPr lang="en-US" sz="2000" b="1" dirty="0">
                    <a:solidFill>
                      <a:srgbClr val="C00000"/>
                    </a:solidFill>
                    <a:latin typeface="Candara" panose="020E0502030303020204" pitchFamily="34" charset="0"/>
                    <a:ea typeface="Verdana" panose="020B0604030504040204" pitchFamily="34" charset="0"/>
                    <a:cs typeface="Calibri" panose="020F0502020204030204" pitchFamily="34" charset="0"/>
                  </a:rPr>
                  <a:t>.</a:t>
                </a:r>
                <a:endParaRPr lang="el-GR" sz="2000" dirty="0">
                  <a:solidFill>
                    <a:srgbClr val="C00000"/>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501"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40969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400" b="1" dirty="0"/>
              <a:t>4</a:t>
            </a:r>
            <a:r>
              <a:rPr lang="en-US" sz="2400" b="1" dirty="0"/>
              <a:t>.</a:t>
            </a:r>
            <a:r>
              <a:rPr lang="el-GR" sz="2400" b="1" dirty="0"/>
              <a:t>3γ</a:t>
            </a:r>
            <a:r>
              <a:rPr lang="en-US" sz="2400" b="1" dirty="0"/>
              <a:t> </a:t>
            </a:r>
            <a:r>
              <a:rPr lang="el-GR" sz="2400" b="1" dirty="0"/>
              <a:t>Αραίωση – Ανάμιξη - συμπύκνωση</a:t>
            </a:r>
          </a:p>
          <a:p>
            <a:pPr marL="0" indent="0" algn="ctr">
              <a:buNone/>
            </a:pPr>
            <a:endParaRPr lang="en-US" sz="2400" b="1" dirty="0"/>
          </a:p>
          <a:p>
            <a:pPr marL="0" indent="0" algn="ctr">
              <a:buNone/>
            </a:pPr>
            <a:endParaRPr lang="el-GR" sz="2400" b="1" dirty="0"/>
          </a:p>
          <a:p>
            <a:pPr marL="0" indent="0" algn="ctr">
              <a:buNone/>
            </a:pPr>
            <a:endParaRPr lang="el-GR" sz="2400" b="1" dirty="0"/>
          </a:p>
          <a:p>
            <a:pPr marL="0" indent="0">
              <a:spcBef>
                <a:spcPts val="0"/>
              </a:spcBef>
              <a:buNone/>
            </a:pPr>
            <a:r>
              <a:rPr lang="en-US" sz="2400" dirty="0"/>
              <a:t>11) </a:t>
            </a:r>
            <a:r>
              <a:rPr lang="el-GR" sz="2400" dirty="0"/>
              <a:t>Η καφεΐνη (C</a:t>
            </a:r>
            <a:r>
              <a:rPr lang="el-GR" sz="2400" baseline="-25000" dirty="0"/>
              <a:t>8</a:t>
            </a:r>
            <a:r>
              <a:rPr lang="el-GR" sz="2400" dirty="0"/>
              <a:t>H</a:t>
            </a:r>
            <a:r>
              <a:rPr lang="el-GR" sz="2400" baseline="-25000" dirty="0"/>
              <a:t>10</a:t>
            </a:r>
            <a:r>
              <a:rPr lang="el-GR" sz="2400" dirty="0"/>
              <a:t>N</a:t>
            </a:r>
            <a:r>
              <a:rPr lang="el-GR" sz="2400" baseline="-25000" dirty="0"/>
              <a:t>4</a:t>
            </a:r>
            <a:r>
              <a:rPr lang="el-GR" sz="2400" dirty="0"/>
              <a:t>O</a:t>
            </a:r>
            <a:r>
              <a:rPr lang="el-GR" sz="2400" baseline="-25000" dirty="0"/>
              <a:t>2</a:t>
            </a:r>
            <a:r>
              <a:rPr lang="el-GR" sz="2400" dirty="0"/>
              <a:t>, </a:t>
            </a:r>
            <a:r>
              <a:rPr lang="el-GR" sz="2400" i="1" dirty="0"/>
              <a:t>εικόνα 1</a:t>
            </a:r>
            <a:r>
              <a:rPr lang="el-GR" sz="2400" dirty="0"/>
              <a:t>) είναι μια ουσία που διεγείρει το</a:t>
            </a:r>
            <a:r>
              <a:rPr lang="en-US" sz="2400" dirty="0"/>
              <a:t> </a:t>
            </a:r>
            <a:r>
              <a:rPr lang="el-GR" sz="2400" u="sng" dirty="0">
                <a:hlinkClick r:id="rId2"/>
              </a:rPr>
              <a:t>κεντρικό νευρικό σύστημα, </a:t>
            </a:r>
            <a:r>
              <a:rPr lang="el-GR" sz="2400" dirty="0"/>
              <a:t>προκαλώντας εγρήγορση και προσωρινή αποτροπή της υπνηλίας. Η καφεΐνη βρίσκεται σε ποικίλες ποσότητες σε διάφορα μέρη συγκεκριμένων φυτών. Δρα </a:t>
            </a:r>
            <a:r>
              <a:rPr lang="el-GR" sz="2400" u="sng" dirty="0"/>
              <a:t>ως</a:t>
            </a:r>
            <a:r>
              <a:rPr lang="el-GR" sz="2400" dirty="0"/>
              <a:t> φυσικό φυτοφάρμακο που παραλύει και σκοτώνει ορισμένα έντομα που είναι βλαπτικά για τα φυτά αυτά. Τα ποιο γνωστά φυτά από τα οποία παίρνουμε προϊόντα πλούσια σε καφεΐνη είναι το καφεόδεντρο (από τους σπόρους του) και το τεϊόδεντρο (από τα φύλλα του).</a:t>
            </a:r>
            <a:r>
              <a:rPr lang="en-US" sz="2400" dirty="0"/>
              <a:t> </a:t>
            </a:r>
          </a:p>
          <a:p>
            <a:pPr marL="0" indent="0">
              <a:spcBef>
                <a:spcPts val="0"/>
              </a:spcBef>
              <a:buNone/>
            </a:pPr>
            <a:r>
              <a:rPr lang="el-GR" sz="2400" dirty="0"/>
              <a:t>Τα ενεργειακά ποτά περιέχουν υψηλές </a:t>
            </a:r>
            <a:endParaRPr lang="en-US" sz="2400" dirty="0"/>
          </a:p>
          <a:p>
            <a:pPr marL="0" indent="0">
              <a:spcBef>
                <a:spcPts val="0"/>
              </a:spcBef>
              <a:buNone/>
            </a:pPr>
            <a:r>
              <a:rPr lang="el-GR" sz="2400" dirty="0"/>
              <a:t>περιεκτικότητες σε καφεΐνη, </a:t>
            </a:r>
            <a:r>
              <a:rPr lang="el-GR" sz="2400" dirty="0" err="1"/>
              <a:t>γι</a:t>
            </a:r>
            <a:r>
              <a:rPr lang="el-GR" sz="2400" dirty="0"/>
              <a:t> αυτό	</a:t>
            </a:r>
            <a:endParaRPr lang="en-US" sz="2400" dirty="0"/>
          </a:p>
          <a:p>
            <a:pPr marL="0" indent="0">
              <a:spcBef>
                <a:spcPts val="0"/>
              </a:spcBef>
              <a:buNone/>
            </a:pPr>
            <a:r>
              <a:rPr lang="el-GR" sz="2400" dirty="0"/>
              <a:t>στην ετικέτα τους αναφέρουν ότι δεν </a:t>
            </a:r>
            <a:endParaRPr lang="en-US" sz="2400" dirty="0"/>
          </a:p>
          <a:p>
            <a:pPr marL="0" indent="0">
              <a:spcBef>
                <a:spcPts val="0"/>
              </a:spcBef>
              <a:buNone/>
            </a:pPr>
            <a:r>
              <a:rPr lang="el-GR" sz="2400" dirty="0"/>
              <a:t>πρέπει να καταναλώνονται από παιδιά, </a:t>
            </a:r>
            <a:endParaRPr lang="en-US" sz="2400" dirty="0"/>
          </a:p>
          <a:p>
            <a:pPr marL="0" indent="0">
              <a:spcBef>
                <a:spcPts val="0"/>
              </a:spcBef>
              <a:buNone/>
            </a:pPr>
            <a:r>
              <a:rPr lang="el-GR" sz="2400" dirty="0"/>
              <a:t>εγκύους και θηλάζουσες.</a:t>
            </a:r>
            <a:endParaRPr lang="en-US" sz="2400" dirty="0"/>
          </a:p>
          <a:p>
            <a:pPr marL="0" indent="0">
              <a:buNone/>
            </a:pPr>
            <a:r>
              <a:rPr lang="en-US" sz="2400" i="1" dirty="0"/>
              <a:t>		</a:t>
            </a:r>
          </a:p>
          <a:p>
            <a:pPr marL="0" indent="0">
              <a:buNone/>
            </a:pPr>
            <a:r>
              <a:rPr lang="en-US" sz="2400" i="1" dirty="0"/>
              <a:t>		</a:t>
            </a:r>
          </a:p>
          <a:p>
            <a:pPr marL="0" indent="0">
              <a:buNone/>
            </a:pPr>
            <a:r>
              <a:rPr lang="en-US" sz="2400" i="1" dirty="0"/>
              <a:t>		</a:t>
            </a:r>
            <a:r>
              <a:rPr lang="el-GR" sz="2400" i="1" dirty="0"/>
              <a:t>εικόνα 1: δομή της καφεΐνης</a:t>
            </a:r>
            <a:endParaRPr lang="el-GR" sz="2400" dirty="0">
              <a:solidFill>
                <a:srgbClr val="C00000"/>
              </a:solidFill>
            </a:endParaRPr>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graphicFrame>
        <p:nvGraphicFramePr>
          <p:cNvPr id="6" name="Αντικείμενο 5">
            <a:extLst>
              <a:ext uri="{FF2B5EF4-FFF2-40B4-BE49-F238E27FC236}">
                <a16:creationId xmlns:a16="http://schemas.microsoft.com/office/drawing/2014/main" id="{45A5DF12-27BA-E3D6-4D80-537606BE36E4}"/>
              </a:ext>
            </a:extLst>
          </p:cNvPr>
          <p:cNvGraphicFramePr>
            <a:graphicFrameLocks noChangeAspect="1"/>
          </p:cNvGraphicFramePr>
          <p:nvPr>
            <p:extLst>
              <p:ext uri="{D42A27DB-BD31-4B8C-83A1-F6EECF244321}">
                <p14:modId xmlns:p14="http://schemas.microsoft.com/office/powerpoint/2010/main" val="3056356383"/>
              </p:ext>
            </p:extLst>
          </p:nvPr>
        </p:nvGraphicFramePr>
        <p:xfrm>
          <a:off x="5785824" y="3793542"/>
          <a:ext cx="3929675" cy="3064458"/>
        </p:xfrm>
        <a:graphic>
          <a:graphicData uri="http://schemas.openxmlformats.org/presentationml/2006/ole">
            <mc:AlternateContent xmlns:mc="http://schemas.openxmlformats.org/markup-compatibility/2006">
              <mc:Choice xmlns:v="urn:schemas-microsoft-com:vml" Requires="v">
                <p:oleObj name="CS ChemDraw Drawing" r:id="rId5" imgW="2243880" imgH="1695960" progId="ChemDraw.Document.6.0">
                  <p:embed/>
                </p:oleObj>
              </mc:Choice>
              <mc:Fallback>
                <p:oleObj name="CS ChemDraw Drawing" r:id="rId5" imgW="2243880" imgH="1695960" progId="ChemDraw.Document.6.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r="19022" b="17075"/>
                      <a:stretch>
                        <a:fillRect/>
                      </a:stretch>
                    </p:blipFill>
                    <p:spPr bwMode="auto">
                      <a:xfrm>
                        <a:off x="5785824" y="3793542"/>
                        <a:ext cx="3929675" cy="3064458"/>
                      </a:xfrm>
                      <a:prstGeom prst="rect">
                        <a:avLst/>
                      </a:prstGeom>
                      <a:noFill/>
                    </p:spPr>
                  </p:pic>
                </p:oleObj>
              </mc:Fallback>
            </mc:AlternateContent>
          </a:graphicData>
        </a:graphic>
      </p:graphicFrame>
    </p:spTree>
    <p:extLst>
      <p:ext uri="{BB962C8B-B14F-4D97-AF65-F5344CB8AC3E}">
        <p14:creationId xmlns:p14="http://schemas.microsoft.com/office/powerpoint/2010/main" val="254404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b="1" dirty="0"/>
              </a:p>
              <a:p>
                <a:pPr marL="0" indent="0" algn="ctr">
                  <a:buNone/>
                </a:pPr>
                <a:endParaRPr lang="el-GR" b="1" dirty="0"/>
              </a:p>
              <a:p>
                <a:pPr marL="0" indent="0">
                  <a:buNone/>
                </a:pPr>
                <a:r>
                  <a:rPr lang="en-US" sz="2000" dirty="0"/>
                  <a:t>11) </a:t>
                </a:r>
                <a:r>
                  <a:rPr lang="el-GR" sz="2000" dirty="0"/>
                  <a:t>Ένα ενεργειακό ποτό αναγράφει στην ετικέτα του ότι περιέχει 0,032 % w/v καφεΐνη.		</a:t>
                </a:r>
              </a:p>
              <a:p>
                <a:pPr marL="0" indent="0">
                  <a:buNone/>
                </a:pPr>
                <a:r>
                  <a:rPr lang="el-GR" sz="2000" dirty="0"/>
                  <a:t>α) Να υπολογίσετε πόσα g καφεΐνης περιέχονται σε μία συσκευασία (μεταλλικό δοχείο), η οποία περιέχει 500 mL ενεργειακού ποτού. </a:t>
                </a:r>
              </a:p>
              <a:p>
                <a:pPr marL="0" indent="0">
                  <a:buNone/>
                </a:pPr>
                <a:r>
                  <a:rPr lang="el-GR" sz="2000" dirty="0"/>
                  <a:t>Στο ερώτημα μέχρι πόση καφεΐνη είναι ασφαλές να καταναλώνει ένας έφηβος, η Ευρωπαϊκή Αρχή για την Ασφάλεια των Τροφίμων (European </a:t>
                </a:r>
                <a:r>
                  <a:rPr lang="el-GR" sz="2000" dirty="0" err="1"/>
                  <a:t>Food</a:t>
                </a:r>
                <a:r>
                  <a:rPr lang="el-GR" sz="2000" dirty="0"/>
                  <a:t> </a:t>
                </a:r>
                <a:r>
                  <a:rPr lang="el-GR" sz="2000" dirty="0" err="1"/>
                  <a:t>Safety</a:t>
                </a:r>
                <a:r>
                  <a:rPr lang="el-GR" sz="2000" dirty="0"/>
                  <a:t> Authority, EFSA) αναφέρει μέχρι 3 </a:t>
                </a:r>
                <a:r>
                  <a:rPr lang="el-GR" sz="2000" dirty="0" err="1"/>
                  <a:t>mg</a:t>
                </a:r>
                <a:r>
                  <a:rPr lang="el-GR" sz="2000" dirty="0"/>
                  <a:t> (0,003 g) ανά </a:t>
                </a:r>
                <a:r>
                  <a:rPr lang="el-GR" sz="2000" dirty="0" err="1"/>
                  <a:t>kg</a:t>
                </a:r>
                <a:r>
                  <a:rPr lang="el-GR" sz="2000" dirty="0"/>
                  <a:t> μάζας σώματος, την ημέρα. </a:t>
                </a:r>
                <a:endParaRPr lang="en-US" sz="2000" dirty="0"/>
              </a:p>
              <a:p>
                <a:pPr marL="0" indent="0">
                  <a:buNone/>
                </a:pPr>
                <a:r>
                  <a:rPr lang="el-GR" sz="2000" b="1" dirty="0">
                    <a:solidFill>
                      <a:schemeClr val="accent1"/>
                    </a:solidFill>
                  </a:rPr>
                  <a:t>Εξίσωση 8</a:t>
                </a:r>
                <a:endParaRPr lang="en-US" sz="2000" b="1" dirty="0">
                  <a:solidFill>
                    <a:schemeClr val="accent1"/>
                  </a:solidFill>
                </a:endParaRPr>
              </a:p>
              <a:p>
                <a:pPr marL="0" indent="0">
                  <a:buNone/>
                </a:pPr>
                <a14:m>
                  <m:oMath xmlns:m="http://schemas.openxmlformats.org/officeDocument/2006/math">
                    <m:f>
                      <m:fPr>
                        <m:ctrlPr>
                          <a:rPr lang="el-GR" sz="2000" b="1" i="1" smtClean="0">
                            <a:solidFill>
                              <a:schemeClr val="accent1"/>
                            </a:solidFill>
                            <a:latin typeface="Cambria Math" panose="02040503050406030204" pitchFamily="18" charset="0"/>
                          </a:rPr>
                        </m:ctrlPr>
                      </m:fPr>
                      <m:num>
                        <m:sSub>
                          <m:sSubPr>
                            <m:ctrlPr>
                              <a:rPr lang="el-GR" sz="2000" b="1" i="1">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𝒎</m:t>
                            </m:r>
                          </m:e>
                          <m:sub>
                            <m:r>
                              <a:rPr lang="el-GR" sz="2000" b="1" i="1" smtClean="0">
                                <a:solidFill>
                                  <a:schemeClr val="accent1"/>
                                </a:solidFill>
                                <a:latin typeface="Cambria Math" panose="02040503050406030204" pitchFamily="18" charset="0"/>
                              </a:rPr>
                              <m:t>𝜿𝜶𝝋𝜺𝜾𝝂𝜼𝝇</m:t>
                            </m:r>
                          </m:sub>
                        </m:sSub>
                      </m:num>
                      <m:den>
                        <m:sSub>
                          <m:sSubPr>
                            <m:ctrlPr>
                              <a:rPr lang="el-GR" sz="2000" b="1" i="1">
                                <a:solidFill>
                                  <a:schemeClr val="accent1"/>
                                </a:solidFill>
                                <a:latin typeface="Cambria Math" panose="02040503050406030204" pitchFamily="18" charset="0"/>
                              </a:rPr>
                            </m:ctrlPr>
                          </m:sSubPr>
                          <m:e>
                            <m:r>
                              <a:rPr lang="en-US" sz="2000" b="1" i="0" smtClean="0">
                                <a:solidFill>
                                  <a:schemeClr val="accent1"/>
                                </a:solidFill>
                                <a:latin typeface="Cambria Math" panose="02040503050406030204" pitchFamily="18" charset="0"/>
                              </a:rPr>
                              <m:t>𝐕</m:t>
                            </m:r>
                          </m:e>
                          <m:sub>
                            <m:r>
                              <a:rPr lang="el-GR" sz="2000" b="1" i="1" smtClean="0">
                                <a:solidFill>
                                  <a:schemeClr val="accent1"/>
                                </a:solidFill>
                                <a:latin typeface="Cambria Math" panose="02040503050406030204" pitchFamily="18" charset="0"/>
                              </a:rPr>
                              <m:t>𝜹𝜾𝜶𝝀𝝊𝝁𝜶𝝉𝝄𝝇</m:t>
                            </m:r>
                          </m:sub>
                        </m:sSub>
                      </m:den>
                    </m:f>
                  </m:oMath>
                </a14:m>
                <a:r>
                  <a:rPr lang="el-GR" sz="2000" b="1" dirty="0">
                    <a:solidFill>
                      <a:schemeClr val="accent1"/>
                    </a:solidFill>
                  </a:rPr>
                  <a:t> = </a:t>
                </a:r>
                <a14:m>
                  <m:oMath xmlns:m="http://schemas.openxmlformats.org/officeDocument/2006/math">
                    <m:f>
                      <m:fPr>
                        <m:ctrlPr>
                          <a:rPr lang="el-GR" sz="2000" b="1" i="1">
                            <a:solidFill>
                              <a:schemeClr val="accent1"/>
                            </a:solidFill>
                            <a:latin typeface="Cambria Math" panose="02040503050406030204" pitchFamily="18" charset="0"/>
                          </a:rPr>
                        </m:ctrlPr>
                      </m:fPr>
                      <m:num>
                        <m:r>
                          <a:rPr lang="el-GR" sz="2000" b="1" i="1" smtClean="0">
                            <a:solidFill>
                              <a:schemeClr val="accent1"/>
                            </a:solidFill>
                            <a:latin typeface="Cambria Math" panose="02040503050406030204" pitchFamily="18" charset="0"/>
                          </a:rPr>
                          <m:t>𝟎</m:t>
                        </m:r>
                        <m:r>
                          <a:rPr lang="el-GR" sz="2000" b="1" i="1" smtClean="0">
                            <a:solidFill>
                              <a:schemeClr val="accent1"/>
                            </a:solidFill>
                            <a:latin typeface="Cambria Math" panose="02040503050406030204" pitchFamily="18" charset="0"/>
                          </a:rPr>
                          <m:t>,</m:t>
                        </m:r>
                        <m:r>
                          <a:rPr lang="el-GR" sz="2000" b="1" i="1" smtClean="0">
                            <a:solidFill>
                              <a:schemeClr val="accent1"/>
                            </a:solidFill>
                            <a:latin typeface="Cambria Math" panose="02040503050406030204" pitchFamily="18" charset="0"/>
                          </a:rPr>
                          <m:t>𝟎𝟑𝟐</m:t>
                        </m:r>
                        <m:r>
                          <a:rPr lang="el-GR" sz="2000" b="1" i="1" smtClean="0">
                            <a:solidFill>
                              <a:schemeClr val="accent1"/>
                            </a:solidFill>
                            <a:latin typeface="Cambria Math" panose="02040503050406030204" pitchFamily="18" charset="0"/>
                          </a:rPr>
                          <m:t> </m:t>
                        </m:r>
                        <m:r>
                          <a:rPr lang="en-US" sz="2000" b="1" i="1" smtClean="0">
                            <a:solidFill>
                              <a:schemeClr val="accent1"/>
                            </a:solidFill>
                            <a:latin typeface="Cambria Math" panose="02040503050406030204" pitchFamily="18" charset="0"/>
                          </a:rPr>
                          <m:t>𝒈</m:t>
                        </m:r>
                      </m:num>
                      <m:den>
                        <m:r>
                          <a:rPr lang="el-GR" sz="2000" b="1" i="1" smtClean="0">
                            <a:solidFill>
                              <a:schemeClr val="accent1"/>
                            </a:solidFill>
                            <a:latin typeface="Cambria Math" panose="02040503050406030204" pitchFamily="18" charset="0"/>
                          </a:rPr>
                          <m:t>𝟏𝟎𝟎</m:t>
                        </m:r>
                        <m:r>
                          <a:rPr lang="el-GR" sz="2000" b="1" i="1" smtClean="0">
                            <a:solidFill>
                              <a:schemeClr val="accent1"/>
                            </a:solidFill>
                            <a:latin typeface="Cambria Math" panose="02040503050406030204" pitchFamily="18" charset="0"/>
                          </a:rPr>
                          <m:t> </m:t>
                        </m:r>
                        <m:r>
                          <a:rPr lang="en-US" sz="2000" b="1" i="1" smtClean="0">
                            <a:solidFill>
                              <a:schemeClr val="accent1"/>
                            </a:solidFill>
                            <a:latin typeface="Cambria Math" panose="02040503050406030204" pitchFamily="18" charset="0"/>
                          </a:rPr>
                          <m:t>𝒎𝑳</m:t>
                        </m:r>
                      </m:den>
                    </m:f>
                  </m:oMath>
                </a14:m>
                <a:r>
                  <a:rPr lang="en-US" sz="2000" b="1" dirty="0">
                    <a:solidFill>
                      <a:schemeClr val="accent1"/>
                    </a:solidFill>
                  </a:rPr>
                  <a:t> </a:t>
                </a:r>
                <a14:m>
                  <m:oMath xmlns:m="http://schemas.openxmlformats.org/officeDocument/2006/math">
                    <m:r>
                      <a:rPr lang="en-US" sz="2000" b="1">
                        <a:solidFill>
                          <a:schemeClr val="accent1"/>
                        </a:solidFill>
                        <a:latin typeface="Cambria Math" panose="02040503050406030204" pitchFamily="18" charset="0"/>
                        <a:ea typeface="Verdana" panose="020B0604030504040204" pitchFamily="34" charset="0"/>
                        <a:cs typeface="Calibri" panose="020F0502020204030204" pitchFamily="34" charset="0"/>
                      </a:rPr>
                      <m:t>⇒</m:t>
                    </m:r>
                  </m:oMath>
                </a14:m>
                <a:r>
                  <a:rPr lang="en-US" sz="2000" b="1" dirty="0">
                    <a:solidFill>
                      <a:schemeClr val="accent1"/>
                    </a:solidFill>
                  </a:rPr>
                  <a:t> </a:t>
                </a:r>
              </a:p>
              <a:p>
                <a:pPr marL="0" indent="0">
                  <a:buNone/>
                </a:pPr>
                <a:r>
                  <a:rPr lang="en-US" sz="2000" b="1" dirty="0">
                    <a:solidFill>
                      <a:schemeClr val="accent1"/>
                    </a:solidFill>
                  </a:rPr>
                  <a:t>m</a:t>
                </a:r>
                <a:r>
                  <a:rPr lang="el-GR" sz="2000" b="1" baseline="-25000" dirty="0" err="1">
                    <a:solidFill>
                      <a:schemeClr val="accent1"/>
                    </a:solidFill>
                  </a:rPr>
                  <a:t>καφεινης</a:t>
                </a:r>
                <a:r>
                  <a:rPr lang="el-GR" sz="2000" b="1" dirty="0">
                    <a:solidFill>
                      <a:schemeClr val="accent1"/>
                    </a:solidFill>
                  </a:rPr>
                  <a:t> = </a:t>
                </a:r>
                <a14:m>
                  <m:oMath xmlns:m="http://schemas.openxmlformats.org/officeDocument/2006/math">
                    <m:f>
                      <m:fPr>
                        <m:ctrlPr>
                          <a:rPr lang="el-GR" sz="2000" b="1" i="1">
                            <a:solidFill>
                              <a:schemeClr val="accent1"/>
                            </a:solidFill>
                            <a:latin typeface="Cambria Math" panose="02040503050406030204" pitchFamily="18" charset="0"/>
                          </a:rPr>
                        </m:ctrlPr>
                      </m:fPr>
                      <m:num>
                        <m:r>
                          <a:rPr lang="el-GR" sz="2000" b="1" i="1">
                            <a:solidFill>
                              <a:schemeClr val="accent1"/>
                            </a:solidFill>
                            <a:latin typeface="Cambria Math" panose="02040503050406030204" pitchFamily="18" charset="0"/>
                          </a:rPr>
                          <m:t>𝟎</m:t>
                        </m:r>
                        <m:r>
                          <a:rPr lang="el-GR" sz="2000" b="1" i="1">
                            <a:solidFill>
                              <a:schemeClr val="accent1"/>
                            </a:solidFill>
                            <a:latin typeface="Cambria Math" panose="02040503050406030204" pitchFamily="18" charset="0"/>
                          </a:rPr>
                          <m:t>,</m:t>
                        </m:r>
                        <m:r>
                          <a:rPr lang="el-GR" sz="2000" b="1" i="1">
                            <a:solidFill>
                              <a:schemeClr val="accent1"/>
                            </a:solidFill>
                            <a:latin typeface="Cambria Math" panose="02040503050406030204" pitchFamily="18" charset="0"/>
                          </a:rPr>
                          <m:t>𝟎𝟑𝟐</m:t>
                        </m:r>
                        <m:r>
                          <a:rPr lang="el-GR" sz="2000" b="1" i="1">
                            <a:solidFill>
                              <a:schemeClr val="accent1"/>
                            </a:solidFill>
                            <a:latin typeface="Cambria Math" panose="02040503050406030204" pitchFamily="18" charset="0"/>
                          </a:rPr>
                          <m:t> </m:t>
                        </m:r>
                        <m:r>
                          <a:rPr lang="en-US" sz="2000" b="1" i="1">
                            <a:solidFill>
                              <a:schemeClr val="accent1"/>
                            </a:solidFill>
                            <a:latin typeface="Cambria Math" panose="02040503050406030204" pitchFamily="18" charset="0"/>
                          </a:rPr>
                          <m:t>𝒈</m:t>
                        </m:r>
                      </m:num>
                      <m:den>
                        <m:r>
                          <a:rPr lang="el-GR" sz="2000" b="1" i="1">
                            <a:solidFill>
                              <a:schemeClr val="accent1"/>
                            </a:solidFill>
                            <a:latin typeface="Cambria Math" panose="02040503050406030204" pitchFamily="18" charset="0"/>
                          </a:rPr>
                          <m:t>𝟏𝟎𝟎</m:t>
                        </m:r>
                        <m:r>
                          <a:rPr lang="el-GR" sz="2000" b="1" i="1">
                            <a:solidFill>
                              <a:schemeClr val="accent1"/>
                            </a:solidFill>
                            <a:latin typeface="Cambria Math" panose="02040503050406030204" pitchFamily="18" charset="0"/>
                          </a:rPr>
                          <m:t> </m:t>
                        </m:r>
                        <m:r>
                          <a:rPr lang="en-US" sz="2000" b="1" i="1">
                            <a:solidFill>
                              <a:schemeClr val="accent1"/>
                            </a:solidFill>
                            <a:latin typeface="Cambria Math" panose="02040503050406030204" pitchFamily="18" charset="0"/>
                          </a:rPr>
                          <m:t>𝒎𝑳</m:t>
                        </m:r>
                      </m:den>
                    </m:f>
                  </m:oMath>
                </a14:m>
                <a:r>
                  <a:rPr lang="en-US" sz="2000" b="1" dirty="0">
                    <a:solidFill>
                      <a:schemeClr val="accent1"/>
                    </a:solidFill>
                  </a:rPr>
                  <a:t> </a:t>
                </a:r>
                <a:r>
                  <a:rPr lang="el-GR" sz="2000" b="1" dirty="0">
                    <a:solidFill>
                      <a:schemeClr val="accent1"/>
                    </a:solidFill>
                  </a:rPr>
                  <a:t>· 500 </a:t>
                </a:r>
                <a:r>
                  <a:rPr lang="en-US" sz="2000" b="1" dirty="0">
                    <a:solidFill>
                      <a:schemeClr val="accent1"/>
                    </a:solidFill>
                  </a:rPr>
                  <a:t>mL </a:t>
                </a:r>
                <a14:m>
                  <m:oMath xmlns:m="http://schemas.openxmlformats.org/officeDocument/2006/math">
                    <m:r>
                      <a:rPr lang="en-US" sz="2000" b="1">
                        <a:solidFill>
                          <a:schemeClr val="accent1"/>
                        </a:solidFill>
                        <a:latin typeface="Cambria Math" panose="02040503050406030204" pitchFamily="18" charset="0"/>
                        <a:ea typeface="Verdana" panose="020B0604030504040204" pitchFamily="34" charset="0"/>
                        <a:cs typeface="Calibri" panose="020F0502020204030204" pitchFamily="34" charset="0"/>
                      </a:rPr>
                      <m:t>⇒</m:t>
                    </m:r>
                  </m:oMath>
                </a14:m>
                <a:r>
                  <a:rPr lang="en-US" sz="2000" b="1" dirty="0">
                    <a:solidFill>
                      <a:schemeClr val="accent1"/>
                    </a:solidFill>
                  </a:rPr>
                  <a:t> </a:t>
                </a:r>
              </a:p>
              <a:p>
                <a:pPr marL="0" indent="0">
                  <a:buNone/>
                </a:pPr>
                <a:r>
                  <a:rPr lang="en-US" sz="2000" b="1" dirty="0">
                    <a:solidFill>
                      <a:schemeClr val="accent1"/>
                    </a:solidFill>
                  </a:rPr>
                  <a:t>m</a:t>
                </a:r>
                <a:r>
                  <a:rPr lang="el-GR" sz="2000" b="1" baseline="-25000" dirty="0" err="1">
                    <a:solidFill>
                      <a:schemeClr val="accent1"/>
                    </a:solidFill>
                  </a:rPr>
                  <a:t>καφεινης</a:t>
                </a:r>
                <a:r>
                  <a:rPr lang="el-GR" sz="2000" b="1" dirty="0">
                    <a:solidFill>
                      <a:schemeClr val="accent1"/>
                    </a:solidFill>
                  </a:rPr>
                  <a:t> = </a:t>
                </a:r>
                <a:r>
                  <a:rPr lang="en-US" sz="2000" b="1" dirty="0">
                    <a:solidFill>
                      <a:schemeClr val="accent1"/>
                    </a:solidFill>
                  </a:rPr>
                  <a:t>0,16g</a:t>
                </a:r>
                <a:endParaRPr lang="el-GR" sz="2000" b="1" dirty="0">
                  <a:solidFill>
                    <a:schemeClr val="accent1"/>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501"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53640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b="1" dirty="0"/>
              </a:p>
              <a:p>
                <a:pPr marL="0" indent="0" algn="ctr">
                  <a:buNone/>
                </a:pPr>
                <a:endParaRPr lang="el-GR" b="1" dirty="0"/>
              </a:p>
              <a:p>
                <a:pPr marL="0" indent="0">
                  <a:buNone/>
                </a:pPr>
                <a:r>
                  <a:rPr lang="en-US" sz="2000" dirty="0"/>
                  <a:t>11) </a:t>
                </a:r>
                <a:r>
                  <a:rPr lang="el-GR" sz="2000" dirty="0"/>
                  <a:t>Ένα ενεργειακό ποτό αναγράφει στην ετικέτα του ότι περιέχει 0,032 % w/v καφεΐνη.		</a:t>
                </a:r>
              </a:p>
              <a:p>
                <a:pPr marL="0" indent="0">
                  <a:buNone/>
                </a:pPr>
                <a:r>
                  <a:rPr lang="el-GR" sz="2000" dirty="0"/>
                  <a:t>β) Ένας έφηβος μάζας 60 </a:t>
                </a:r>
                <a:r>
                  <a:rPr lang="el-GR" sz="2000" dirty="0" err="1"/>
                  <a:t>kg</a:t>
                </a:r>
                <a:r>
                  <a:rPr lang="el-GR" sz="2000" dirty="0"/>
                  <a:t> καταναλώνει δύο ενεργειακά ποτά ημερησίως. Αυτή η ημερήσια κατανάλωση είναι εντός των ορίων ασφαλείας που θέτει η EFSA; Να αιτιολογήσετε την απάντησή σας.</a:t>
                </a:r>
                <a:r>
                  <a:rPr lang="en-US" sz="2000" dirty="0"/>
                  <a:t> </a:t>
                </a:r>
                <a:r>
                  <a:rPr lang="el-GR" sz="2000" dirty="0"/>
                  <a:t>Στο ερώτημα μέχρι πόση καφεΐνη είναι ασφαλές να καταναλώνει ένας έφηβος, η Ευρωπαϊκή Αρχή για την Ασφάλεια των Τροφίμων (European </a:t>
                </a:r>
                <a:r>
                  <a:rPr lang="el-GR" sz="2000" dirty="0" err="1"/>
                  <a:t>Food</a:t>
                </a:r>
                <a:r>
                  <a:rPr lang="el-GR" sz="2000" dirty="0"/>
                  <a:t> </a:t>
                </a:r>
                <a:r>
                  <a:rPr lang="el-GR" sz="2000" dirty="0" err="1"/>
                  <a:t>Safety</a:t>
                </a:r>
                <a:r>
                  <a:rPr lang="el-GR" sz="2000" dirty="0"/>
                  <a:t> Authority, EFSA) αναφέρει μέχρι 3 </a:t>
                </a:r>
                <a:r>
                  <a:rPr lang="el-GR" sz="2000" dirty="0" err="1"/>
                  <a:t>mg</a:t>
                </a:r>
                <a:r>
                  <a:rPr lang="el-GR" sz="2000" dirty="0"/>
                  <a:t> (0,003 g) ανά </a:t>
                </a:r>
                <a:r>
                  <a:rPr lang="el-GR" sz="2000" dirty="0" err="1"/>
                  <a:t>kg</a:t>
                </a:r>
                <a:r>
                  <a:rPr lang="el-GR" sz="2000" dirty="0"/>
                  <a:t> μάζας σώματος, την ημέρα. </a:t>
                </a:r>
                <a:endParaRPr lang="en-US" sz="2000" dirty="0"/>
              </a:p>
              <a:p>
                <a:pPr marL="0" indent="0">
                  <a:buNone/>
                </a:pPr>
                <a:r>
                  <a:rPr lang="el-GR" sz="2000" b="1" dirty="0">
                    <a:solidFill>
                      <a:srgbClr val="C00000"/>
                    </a:solidFill>
                  </a:rPr>
                  <a:t>Εξίσωση 8</a:t>
                </a:r>
                <a:endParaRPr lang="en-US" sz="2000" b="1" dirty="0">
                  <a:solidFill>
                    <a:srgbClr val="C00000"/>
                  </a:solidFill>
                </a:endParaRPr>
              </a:p>
              <a:p>
                <a:pPr marL="0" indent="0">
                  <a:buNone/>
                </a:pPr>
                <a14:m>
                  <m:oMath xmlns:m="http://schemas.openxmlformats.org/officeDocument/2006/math">
                    <m:f>
                      <m:fPr>
                        <m:ctrlPr>
                          <a:rPr lang="el-GR" sz="2000" b="1" i="1" smtClean="0">
                            <a:solidFill>
                              <a:srgbClr val="C00000"/>
                            </a:solidFill>
                            <a:latin typeface="Cambria Math" panose="02040503050406030204" pitchFamily="18" charset="0"/>
                          </a:rPr>
                        </m:ctrlPr>
                      </m:fPr>
                      <m:num>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𝒎</m:t>
                            </m:r>
                          </m:e>
                          <m:sub>
                            <m:r>
                              <a:rPr lang="el-GR" sz="2000" b="1" i="1" smtClean="0">
                                <a:solidFill>
                                  <a:srgbClr val="C00000"/>
                                </a:solidFill>
                                <a:latin typeface="Cambria Math" panose="02040503050406030204" pitchFamily="18" charset="0"/>
                              </a:rPr>
                              <m:t>𝜿𝜶𝝋𝜺𝜾𝝂𝜼𝝇</m:t>
                            </m:r>
                          </m:sub>
                        </m:sSub>
                      </m:num>
                      <m:den>
                        <m:sSub>
                          <m:sSubPr>
                            <m:ctrlPr>
                              <a:rPr lang="el-GR" sz="2000" b="1" i="1">
                                <a:solidFill>
                                  <a:srgbClr val="C00000"/>
                                </a:solidFill>
                                <a:latin typeface="Cambria Math" panose="02040503050406030204" pitchFamily="18" charset="0"/>
                              </a:rPr>
                            </m:ctrlPr>
                          </m:sSubPr>
                          <m:e>
                            <m:r>
                              <a:rPr lang="en-US" sz="2000" b="1" i="0" smtClean="0">
                                <a:solidFill>
                                  <a:srgbClr val="C00000"/>
                                </a:solidFill>
                                <a:latin typeface="Cambria Math" panose="02040503050406030204" pitchFamily="18" charset="0"/>
                              </a:rPr>
                              <m:t>𝐦</m:t>
                            </m:r>
                          </m:e>
                          <m:sub>
                            <m:r>
                              <a:rPr lang="el-GR" sz="2000" b="1" i="1" smtClean="0">
                                <a:solidFill>
                                  <a:srgbClr val="C00000"/>
                                </a:solidFill>
                                <a:latin typeface="Cambria Math" panose="02040503050406030204" pitchFamily="18" charset="0"/>
                              </a:rPr>
                              <m:t>𝜶𝝂𝜽𝝆𝝎𝝅𝝄𝝊</m:t>
                            </m:r>
                          </m:sub>
                        </m:sSub>
                      </m:den>
                    </m:f>
                  </m:oMath>
                </a14:m>
                <a:r>
                  <a:rPr lang="el-GR"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r>
                          <a:rPr lang="el-GR" sz="2000" b="1" i="1" smtClean="0">
                            <a:solidFill>
                              <a:srgbClr val="C00000"/>
                            </a:solidFill>
                            <a:latin typeface="Cambria Math" panose="02040503050406030204" pitchFamily="18" charset="0"/>
                          </a:rPr>
                          <m:t>𝟎</m:t>
                        </m:r>
                        <m:r>
                          <a:rPr lang="el-GR" sz="2000" b="1" i="1" smtClean="0">
                            <a:solidFill>
                              <a:srgbClr val="C00000"/>
                            </a:solidFill>
                            <a:latin typeface="Cambria Math" panose="02040503050406030204" pitchFamily="18" charset="0"/>
                          </a:rPr>
                          <m:t>,</m:t>
                        </m:r>
                        <m:r>
                          <a:rPr lang="el-GR" sz="2000" b="1" i="1" smtClean="0">
                            <a:solidFill>
                              <a:srgbClr val="C00000"/>
                            </a:solidFill>
                            <a:latin typeface="Cambria Math" panose="02040503050406030204" pitchFamily="18" charset="0"/>
                          </a:rPr>
                          <m:t>𝟎𝟎𝟑</m:t>
                        </m:r>
                        <m:r>
                          <a:rPr lang="el-GR"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𝒈</m:t>
                        </m:r>
                      </m:num>
                      <m:den>
                        <m:r>
                          <a:rPr lang="el-GR" sz="2000" b="1" i="1" smtClean="0">
                            <a:solidFill>
                              <a:srgbClr val="C00000"/>
                            </a:solidFill>
                            <a:latin typeface="Cambria Math" panose="02040503050406030204" pitchFamily="18" charset="0"/>
                          </a:rPr>
                          <m:t>𝟏</m:t>
                        </m:r>
                        <m:r>
                          <a:rPr lang="el-GR"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𝒌𝒈</m:t>
                        </m:r>
                      </m:den>
                    </m:f>
                  </m:oMath>
                </a14:m>
                <a:r>
                  <a:rPr lang="en-US" sz="2000" b="1" dirty="0">
                    <a:solidFill>
                      <a:srgbClr val="C00000"/>
                    </a:solidFill>
                  </a:rPr>
                  <a:t> </a:t>
                </a:r>
                <a14:m>
                  <m:oMath xmlns:m="http://schemas.openxmlformats.org/officeDocument/2006/math">
                    <m:r>
                      <a:rPr lang="en-US" sz="2000" b="1">
                        <a:solidFill>
                          <a:srgbClr val="C00000"/>
                        </a:solidFill>
                        <a:latin typeface="Cambria Math" panose="02040503050406030204" pitchFamily="18" charset="0"/>
                        <a:ea typeface="Verdana" panose="020B0604030504040204" pitchFamily="34" charset="0"/>
                        <a:cs typeface="Calibri" panose="020F0502020204030204" pitchFamily="34" charset="0"/>
                      </a:rPr>
                      <m:t>⇒</m:t>
                    </m:r>
                  </m:oMath>
                </a14:m>
                <a:r>
                  <a:rPr lang="en-US" sz="2000" b="1" dirty="0">
                    <a:solidFill>
                      <a:srgbClr val="C00000"/>
                    </a:solidFill>
                  </a:rPr>
                  <a:t> </a:t>
                </a:r>
              </a:p>
              <a:p>
                <a:pPr marL="0" indent="0">
                  <a:buNone/>
                </a:pPr>
                <a:r>
                  <a:rPr lang="en-US" sz="2000" b="1" dirty="0">
                    <a:solidFill>
                      <a:srgbClr val="C00000"/>
                    </a:solidFill>
                  </a:rPr>
                  <a:t>m</a:t>
                </a:r>
                <a:r>
                  <a:rPr lang="el-GR" sz="2000" b="1" baseline="-25000" dirty="0" err="1">
                    <a:solidFill>
                      <a:srgbClr val="C00000"/>
                    </a:solidFill>
                  </a:rPr>
                  <a:t>καφεινης</a:t>
                </a:r>
                <a:r>
                  <a:rPr lang="el-GR"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r>
                          <a:rPr lang="el-GR" sz="2000" b="1" i="1">
                            <a:solidFill>
                              <a:srgbClr val="C00000"/>
                            </a:solidFill>
                            <a:latin typeface="Cambria Math" panose="02040503050406030204" pitchFamily="18" charset="0"/>
                          </a:rPr>
                          <m:t>𝟎</m:t>
                        </m:r>
                        <m:r>
                          <a:rPr lang="el-GR" sz="2000" b="1" i="1">
                            <a:solidFill>
                              <a:srgbClr val="C00000"/>
                            </a:solidFill>
                            <a:latin typeface="Cambria Math" panose="02040503050406030204" pitchFamily="18" charset="0"/>
                          </a:rPr>
                          <m:t>,</m:t>
                        </m:r>
                        <m:r>
                          <a:rPr lang="el-GR" sz="2000" b="1" i="1">
                            <a:solidFill>
                              <a:srgbClr val="C00000"/>
                            </a:solidFill>
                            <a:latin typeface="Cambria Math" panose="02040503050406030204" pitchFamily="18" charset="0"/>
                          </a:rPr>
                          <m:t>𝟎𝟎𝟑</m:t>
                        </m:r>
                        <m:r>
                          <a:rPr lang="el-GR" sz="2000" b="1" i="1">
                            <a:solidFill>
                              <a:srgbClr val="C00000"/>
                            </a:solidFill>
                            <a:latin typeface="Cambria Math" panose="02040503050406030204" pitchFamily="18" charset="0"/>
                          </a:rPr>
                          <m:t> </m:t>
                        </m:r>
                        <m:r>
                          <a:rPr lang="en-US" sz="2000" b="1" i="1">
                            <a:solidFill>
                              <a:srgbClr val="C00000"/>
                            </a:solidFill>
                            <a:latin typeface="Cambria Math" panose="02040503050406030204" pitchFamily="18" charset="0"/>
                          </a:rPr>
                          <m:t>𝒈</m:t>
                        </m:r>
                      </m:num>
                      <m:den>
                        <m:r>
                          <a:rPr lang="en-US" sz="2000" b="1" i="1" smtClean="0">
                            <a:solidFill>
                              <a:srgbClr val="C00000"/>
                            </a:solidFill>
                            <a:latin typeface="Cambria Math" panose="02040503050406030204" pitchFamily="18" charset="0"/>
                          </a:rPr>
                          <m:t>𝟏</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𝒌𝒈</m:t>
                        </m:r>
                      </m:den>
                    </m:f>
                  </m:oMath>
                </a14:m>
                <a:r>
                  <a:rPr lang="en-US" sz="2000" b="1" dirty="0">
                    <a:solidFill>
                      <a:srgbClr val="C00000"/>
                    </a:solidFill>
                  </a:rPr>
                  <a:t> </a:t>
                </a:r>
                <a:r>
                  <a:rPr lang="el-GR" sz="2000" b="1" dirty="0">
                    <a:solidFill>
                      <a:srgbClr val="C00000"/>
                    </a:solidFill>
                  </a:rPr>
                  <a:t>· </a:t>
                </a:r>
                <a:r>
                  <a:rPr lang="en-US" sz="2000" b="1" dirty="0">
                    <a:solidFill>
                      <a:srgbClr val="C00000"/>
                    </a:solidFill>
                  </a:rPr>
                  <a:t>60</a:t>
                </a:r>
                <a:r>
                  <a:rPr lang="el-GR" sz="2000" b="1" dirty="0">
                    <a:solidFill>
                      <a:srgbClr val="C00000"/>
                    </a:solidFill>
                  </a:rPr>
                  <a:t> </a:t>
                </a:r>
                <a:r>
                  <a:rPr lang="en-US" sz="2000" b="1" dirty="0">
                    <a:solidFill>
                      <a:srgbClr val="C00000"/>
                    </a:solidFill>
                  </a:rPr>
                  <a:t>kg </a:t>
                </a:r>
                <a14:m>
                  <m:oMath xmlns:m="http://schemas.openxmlformats.org/officeDocument/2006/math">
                    <m:r>
                      <a:rPr lang="en-US" sz="2000" b="1">
                        <a:solidFill>
                          <a:srgbClr val="C00000"/>
                        </a:solidFill>
                        <a:latin typeface="Cambria Math" panose="02040503050406030204" pitchFamily="18" charset="0"/>
                        <a:ea typeface="Verdana" panose="020B0604030504040204" pitchFamily="34" charset="0"/>
                        <a:cs typeface="Calibri" panose="020F0502020204030204" pitchFamily="34" charset="0"/>
                      </a:rPr>
                      <m:t>⇒</m:t>
                    </m:r>
                  </m:oMath>
                </a14:m>
                <a:r>
                  <a:rPr lang="en-US" sz="2000" b="1" dirty="0">
                    <a:solidFill>
                      <a:srgbClr val="C00000"/>
                    </a:solidFill>
                  </a:rPr>
                  <a:t> </a:t>
                </a:r>
              </a:p>
              <a:p>
                <a:pPr marL="0" indent="0">
                  <a:buNone/>
                </a:pPr>
                <a:r>
                  <a:rPr lang="en-US" sz="2000" b="1" dirty="0">
                    <a:solidFill>
                      <a:srgbClr val="C00000"/>
                    </a:solidFill>
                  </a:rPr>
                  <a:t>m</a:t>
                </a:r>
                <a:r>
                  <a:rPr lang="el-GR" sz="2000" b="1" baseline="-25000" dirty="0" err="1">
                    <a:solidFill>
                      <a:srgbClr val="C00000"/>
                    </a:solidFill>
                  </a:rPr>
                  <a:t>καφεινης</a:t>
                </a:r>
                <a:r>
                  <a:rPr lang="el-GR" sz="2000" b="1" dirty="0">
                    <a:solidFill>
                      <a:srgbClr val="C00000"/>
                    </a:solidFill>
                  </a:rPr>
                  <a:t> = </a:t>
                </a:r>
                <a:r>
                  <a:rPr lang="en-US" sz="2000" b="1" dirty="0">
                    <a:solidFill>
                      <a:srgbClr val="C00000"/>
                    </a:solidFill>
                  </a:rPr>
                  <a:t>0,18 g</a:t>
                </a:r>
              </a:p>
              <a:p>
                <a:pPr marL="0" indent="0">
                  <a:buNone/>
                </a:pPr>
                <a:r>
                  <a:rPr lang="el-GR" sz="2000" b="1" dirty="0">
                    <a:solidFill>
                      <a:srgbClr val="C00000"/>
                    </a:solidFill>
                  </a:rPr>
                  <a:t>Από το ερώτημα (α) γνωρίζουμε ότι ένα ενεργειακό ποτό περιέχει 0,32 </a:t>
                </a:r>
                <a:r>
                  <a:rPr lang="en-US" sz="2000" b="1" dirty="0">
                    <a:solidFill>
                      <a:srgbClr val="C00000"/>
                    </a:solidFill>
                  </a:rPr>
                  <a:t>g</a:t>
                </a:r>
                <a:r>
                  <a:rPr lang="el-GR" sz="2000" b="1" dirty="0">
                    <a:solidFill>
                      <a:srgbClr val="C00000"/>
                    </a:solidFill>
                  </a:rPr>
                  <a:t> καφεΐνης, ποσότητα πολύ μεγαλύτερη από το όριο των 0,18 </a:t>
                </a:r>
                <a:r>
                  <a:rPr lang="en-US" sz="2000" b="1" dirty="0">
                    <a:solidFill>
                      <a:srgbClr val="C00000"/>
                    </a:solidFill>
                  </a:rPr>
                  <a:t>g</a:t>
                </a:r>
                <a:r>
                  <a:rPr lang="el-GR" sz="2000" b="1" dirty="0">
                    <a:solidFill>
                      <a:srgbClr val="C00000"/>
                    </a:solidFill>
                  </a:rPr>
                  <a:t> που θέτει η </a:t>
                </a:r>
                <a:r>
                  <a:rPr lang="en-US" sz="2000" b="1" dirty="0">
                    <a:solidFill>
                      <a:srgbClr val="C00000"/>
                    </a:solidFill>
                  </a:rPr>
                  <a:t>EFSA</a:t>
                </a:r>
                <a:r>
                  <a:rPr lang="el-GR" sz="2000" b="1" dirty="0">
                    <a:solidFill>
                      <a:srgbClr val="C00000"/>
                    </a:solidFill>
                  </a:rPr>
                  <a:t>. </a:t>
                </a:r>
                <a:endParaRPr lang="en-US" sz="2000" b="1" dirty="0">
                  <a:solidFill>
                    <a:srgbClr val="C00000"/>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501"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4990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0" y="-12369"/>
                <a:ext cx="12191999"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b="1" dirty="0"/>
              </a:p>
              <a:p>
                <a:pPr marL="0" indent="0" algn="ctr">
                  <a:buNone/>
                </a:pPr>
                <a:endParaRPr lang="el-GR" b="1" dirty="0"/>
              </a:p>
              <a:p>
                <a:pPr marL="0" indent="0">
                  <a:buNone/>
                </a:pPr>
                <a:r>
                  <a:rPr lang="en-US" sz="2000" dirty="0"/>
                  <a:t>11) </a:t>
                </a:r>
                <a:r>
                  <a:rPr lang="el-GR" sz="2000" dirty="0"/>
                  <a:t>Στο εργαστήριο διαθέτουμε 150 mL διαλύματος καφεΐνης 0,1 M (διάλυμα Δ1).</a:t>
                </a:r>
              </a:p>
              <a:p>
                <a:pPr marL="0" indent="0">
                  <a:buNone/>
                </a:pPr>
                <a:r>
                  <a:rPr lang="el-GR" sz="2000" dirty="0"/>
                  <a:t>γ) Πόσα g καφεΐνης περιέχονται στο διάλυμα Δ1;</a:t>
                </a:r>
                <a:r>
                  <a:rPr lang="en-US" sz="2000" dirty="0"/>
                  <a:t> </a:t>
                </a:r>
              </a:p>
              <a:p>
                <a:pPr marL="0" indent="0">
                  <a:buNone/>
                </a:pPr>
                <a:r>
                  <a:rPr lang="el-GR" sz="2000" b="1" dirty="0">
                    <a:solidFill>
                      <a:schemeClr val="accent1"/>
                    </a:solidFill>
                  </a:rPr>
                  <a:t>Εξίσωση 9.</a:t>
                </a:r>
                <a:endParaRPr lang="el-GR" sz="2000" dirty="0">
                  <a:solidFill>
                    <a:schemeClr val="accent1"/>
                  </a:solidFill>
                </a:endParaRPr>
              </a:p>
              <a:p>
                <a:pPr marL="0" indent="0">
                  <a:buNone/>
                </a:pPr>
                <a:r>
                  <a:rPr lang="en-US" sz="2000" b="1" dirty="0">
                    <a:solidFill>
                      <a:schemeClr val="accent1"/>
                    </a:solidFill>
                  </a:rPr>
                  <a:t>C</a:t>
                </a:r>
                <a:r>
                  <a:rPr lang="el-GR" sz="2000" b="1" baseline="-25000" dirty="0">
                    <a:solidFill>
                      <a:schemeClr val="accent1"/>
                    </a:solidFill>
                  </a:rPr>
                  <a:t>1</a:t>
                </a:r>
                <a:r>
                  <a:rPr lang="el-GR" sz="2000" b="1" dirty="0">
                    <a:solidFill>
                      <a:schemeClr val="accent1"/>
                    </a:solidFill>
                  </a:rPr>
                  <a:t> = </a:t>
                </a:r>
                <a14:m>
                  <m:oMath xmlns:m="http://schemas.openxmlformats.org/officeDocument/2006/math">
                    <m:f>
                      <m:fPr>
                        <m:ctrlPr>
                          <a:rPr lang="el-GR" sz="2000" b="1" i="1">
                            <a:solidFill>
                              <a:schemeClr val="accent1"/>
                            </a:solidFill>
                            <a:latin typeface="Cambria Math" panose="02040503050406030204" pitchFamily="18" charset="0"/>
                          </a:rPr>
                        </m:ctrlPr>
                      </m:fPr>
                      <m:num>
                        <m:sSub>
                          <m:sSubPr>
                            <m:ctrlPr>
                              <a:rPr lang="el-GR" sz="2000" b="1" i="1">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𝒏</m:t>
                            </m:r>
                          </m:e>
                          <m:sub>
                            <m:r>
                              <a:rPr lang="en-US" sz="2000" b="1" i="1">
                                <a:solidFill>
                                  <a:schemeClr val="accent1"/>
                                </a:solidFill>
                                <a:latin typeface="Cambria Math" panose="02040503050406030204" pitchFamily="18" charset="0"/>
                              </a:rPr>
                              <m:t>𝟏</m:t>
                            </m:r>
                          </m:sub>
                        </m:sSub>
                      </m:num>
                      <m:den>
                        <m:sSub>
                          <m:sSubPr>
                            <m:ctrlPr>
                              <a:rPr lang="el-GR" sz="2000" b="1" i="1">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𝑽</m:t>
                            </m:r>
                          </m:e>
                          <m:sub>
                            <m:r>
                              <a:rPr lang="en-US" sz="2000" b="1" i="1">
                                <a:solidFill>
                                  <a:schemeClr val="accent1"/>
                                </a:solidFill>
                                <a:latin typeface="Cambria Math" panose="02040503050406030204" pitchFamily="18" charset="0"/>
                              </a:rPr>
                              <m:t>𝟏</m:t>
                            </m:r>
                          </m:sub>
                        </m:sSub>
                      </m:den>
                    </m:f>
                  </m:oMath>
                </a14:m>
                <a:r>
                  <a:rPr lang="el-GR" sz="2000" b="1" dirty="0">
                    <a:solidFill>
                      <a:schemeClr val="accent1"/>
                    </a:solidFill>
                  </a:rPr>
                  <a:t> 		</a:t>
                </a:r>
                <a14:m>
                  <m:oMath xmlns:m="http://schemas.openxmlformats.org/officeDocument/2006/math">
                    <m:r>
                      <a:rPr lang="el-GR" sz="2000" b="1" i="1">
                        <a:solidFill>
                          <a:schemeClr val="accent1"/>
                        </a:solidFill>
                        <a:latin typeface="Cambria Math" panose="02040503050406030204" pitchFamily="18" charset="0"/>
                      </a:rPr>
                      <m:t>⇒</m:t>
                    </m:r>
                  </m:oMath>
                </a14:m>
                <a:r>
                  <a:rPr lang="el-GR" sz="2000" b="1" dirty="0">
                    <a:solidFill>
                      <a:schemeClr val="accent1"/>
                    </a:solidFill>
                  </a:rPr>
                  <a:t>	</a:t>
                </a:r>
                <a:endParaRPr lang="en-US" sz="2000" b="1" dirty="0">
                  <a:solidFill>
                    <a:schemeClr val="accent1"/>
                  </a:solidFill>
                </a:endParaRPr>
              </a:p>
              <a:p>
                <a:pPr marL="0" indent="0">
                  <a:buNone/>
                </a:pPr>
                <a:r>
                  <a:rPr lang="en-US" sz="2000" b="1" dirty="0">
                    <a:solidFill>
                      <a:schemeClr val="accent1"/>
                    </a:solidFill>
                  </a:rPr>
                  <a:t>n</a:t>
                </a:r>
                <a:r>
                  <a:rPr lang="el-GR" sz="2000" b="1" baseline="-25000" dirty="0">
                    <a:solidFill>
                      <a:schemeClr val="accent1"/>
                    </a:solidFill>
                  </a:rPr>
                  <a:t>1</a:t>
                </a:r>
                <a:r>
                  <a:rPr lang="el-GR" sz="2000" b="1" dirty="0">
                    <a:solidFill>
                      <a:schemeClr val="accent1"/>
                    </a:solidFill>
                  </a:rPr>
                  <a:t> = </a:t>
                </a:r>
                <a:r>
                  <a:rPr lang="en-US" sz="2000" b="1" dirty="0">
                    <a:solidFill>
                      <a:schemeClr val="accent1"/>
                    </a:solidFill>
                  </a:rPr>
                  <a:t>C</a:t>
                </a:r>
                <a:r>
                  <a:rPr lang="el-GR" sz="2000" b="1" baseline="-25000" dirty="0">
                    <a:solidFill>
                      <a:schemeClr val="accent1"/>
                    </a:solidFill>
                  </a:rPr>
                  <a:t>1</a:t>
                </a:r>
                <a:r>
                  <a:rPr lang="el-GR" sz="2000" b="1" dirty="0">
                    <a:solidFill>
                      <a:schemeClr val="accent1"/>
                    </a:solidFill>
                  </a:rPr>
                  <a:t> · </a:t>
                </a:r>
                <a:r>
                  <a:rPr lang="en-US" sz="2000" b="1" dirty="0">
                    <a:solidFill>
                      <a:schemeClr val="accent1"/>
                    </a:solidFill>
                  </a:rPr>
                  <a:t>V</a:t>
                </a:r>
                <a:r>
                  <a:rPr lang="el-GR" sz="2000" b="1" baseline="-25000" dirty="0">
                    <a:solidFill>
                      <a:schemeClr val="accent1"/>
                    </a:solidFill>
                  </a:rPr>
                  <a:t>1</a:t>
                </a:r>
                <a:r>
                  <a:rPr lang="el-GR" sz="2000" b="1" dirty="0">
                    <a:solidFill>
                      <a:schemeClr val="accent1"/>
                    </a:solidFill>
                  </a:rPr>
                  <a:t>	</a:t>
                </a:r>
                <a14:m>
                  <m:oMath xmlns:m="http://schemas.openxmlformats.org/officeDocument/2006/math">
                    <m:r>
                      <a:rPr lang="el-GR" sz="2000" b="1" i="1">
                        <a:solidFill>
                          <a:schemeClr val="accent1"/>
                        </a:solidFill>
                        <a:latin typeface="Cambria Math" panose="02040503050406030204" pitchFamily="18" charset="0"/>
                      </a:rPr>
                      <m:t>⇒</m:t>
                    </m:r>
                  </m:oMath>
                </a14:m>
                <a:r>
                  <a:rPr lang="el-GR" sz="2000" b="1" dirty="0">
                    <a:solidFill>
                      <a:schemeClr val="accent1"/>
                    </a:solidFill>
                  </a:rPr>
                  <a:t>	</a:t>
                </a:r>
                <a:endParaRPr lang="en-US" sz="2000" b="1" dirty="0">
                  <a:solidFill>
                    <a:schemeClr val="accent1"/>
                  </a:solidFill>
                </a:endParaRPr>
              </a:p>
              <a:p>
                <a:pPr marL="0" indent="0">
                  <a:buNone/>
                </a:pPr>
                <a:r>
                  <a:rPr lang="en-US" sz="2000" b="1" dirty="0">
                    <a:solidFill>
                      <a:schemeClr val="accent1"/>
                    </a:solidFill>
                  </a:rPr>
                  <a:t>n</a:t>
                </a:r>
                <a:r>
                  <a:rPr lang="el-GR" sz="2000" b="1" baseline="-25000" dirty="0">
                    <a:solidFill>
                      <a:schemeClr val="accent1"/>
                    </a:solidFill>
                  </a:rPr>
                  <a:t>1</a:t>
                </a:r>
                <a:r>
                  <a:rPr lang="el-GR" sz="2000" b="1" dirty="0">
                    <a:solidFill>
                      <a:schemeClr val="accent1"/>
                    </a:solidFill>
                  </a:rPr>
                  <a:t> = 0,1 </a:t>
                </a:r>
                <a:r>
                  <a:rPr lang="en-US" sz="2000" b="1" dirty="0">
                    <a:solidFill>
                      <a:schemeClr val="accent1"/>
                    </a:solidFill>
                  </a:rPr>
                  <a:t>M</a:t>
                </a:r>
                <a:r>
                  <a:rPr lang="el-GR" sz="2000" b="1" dirty="0">
                    <a:solidFill>
                      <a:schemeClr val="accent1"/>
                    </a:solidFill>
                  </a:rPr>
                  <a:t> ∙ 0,15 </a:t>
                </a:r>
                <a:r>
                  <a:rPr lang="en-US" sz="2000" b="1" dirty="0">
                    <a:solidFill>
                      <a:schemeClr val="accent1"/>
                    </a:solidFill>
                  </a:rPr>
                  <a:t>L </a:t>
                </a:r>
                <a:r>
                  <a:rPr lang="el-GR" sz="2000" b="1" dirty="0">
                    <a:solidFill>
                      <a:schemeClr val="accent1"/>
                    </a:solidFill>
                  </a:rPr>
                  <a:t>⇒ </a:t>
                </a:r>
                <a:r>
                  <a:rPr lang="en-US" sz="2000" b="1" dirty="0">
                    <a:solidFill>
                      <a:schemeClr val="accent1"/>
                    </a:solidFill>
                  </a:rPr>
                  <a:t>n</a:t>
                </a:r>
                <a:r>
                  <a:rPr lang="el-GR" sz="2000" b="1" baseline="-25000" dirty="0">
                    <a:solidFill>
                      <a:schemeClr val="accent1"/>
                    </a:solidFill>
                  </a:rPr>
                  <a:t>1</a:t>
                </a:r>
                <a:r>
                  <a:rPr lang="el-GR" sz="2000" b="1" dirty="0">
                    <a:solidFill>
                      <a:schemeClr val="accent1"/>
                    </a:solidFill>
                  </a:rPr>
                  <a:t> = 0,015 </a:t>
                </a:r>
                <a:r>
                  <a:rPr lang="en-US" sz="2000" b="1" dirty="0">
                    <a:solidFill>
                      <a:schemeClr val="accent1"/>
                    </a:solidFill>
                  </a:rPr>
                  <a:t>mol</a:t>
                </a:r>
                <a:r>
                  <a:rPr lang="el-GR" sz="2000" b="1" dirty="0">
                    <a:solidFill>
                      <a:schemeClr val="accent1"/>
                    </a:solidFill>
                  </a:rPr>
                  <a:t> καφεΐνης.</a:t>
                </a:r>
                <a:endParaRPr lang="el-GR" sz="2000" dirty="0">
                  <a:solidFill>
                    <a:schemeClr val="accent1"/>
                  </a:solidFill>
                </a:endParaRPr>
              </a:p>
              <a:p>
                <a:pPr marL="0" indent="0">
                  <a:buNone/>
                </a:pPr>
                <a:r>
                  <a:rPr lang="el-GR" sz="2000" b="1" dirty="0">
                    <a:solidFill>
                      <a:schemeClr val="accent1"/>
                    </a:solidFill>
                  </a:rPr>
                  <a:t>Η σχετική μοριακή μάζα (</a:t>
                </a:r>
                <a:r>
                  <a:rPr lang="en-US" sz="2000" b="1" dirty="0" err="1">
                    <a:solidFill>
                      <a:schemeClr val="accent1"/>
                    </a:solidFill>
                  </a:rPr>
                  <a:t>Mr</a:t>
                </a:r>
                <a:r>
                  <a:rPr lang="el-GR" sz="2000" b="1" dirty="0">
                    <a:solidFill>
                      <a:schemeClr val="accent1"/>
                    </a:solidFill>
                  </a:rPr>
                  <a:t>) της καφεΐνης είναι: </a:t>
                </a:r>
                <a:endParaRPr lang="en-US" sz="2000" b="1" dirty="0">
                  <a:solidFill>
                    <a:schemeClr val="accent1"/>
                  </a:solidFill>
                </a:endParaRPr>
              </a:p>
              <a:p>
                <a:pPr marL="0" indent="0">
                  <a:buNone/>
                </a:pPr>
                <a:r>
                  <a:rPr lang="en-US" sz="2000" b="1" dirty="0" err="1">
                    <a:solidFill>
                      <a:schemeClr val="accent1"/>
                    </a:solidFill>
                  </a:rPr>
                  <a:t>Mr</a:t>
                </a:r>
                <a:r>
                  <a:rPr lang="el-GR" sz="2000" b="1" dirty="0">
                    <a:solidFill>
                      <a:schemeClr val="accent1"/>
                    </a:solidFill>
                  </a:rPr>
                  <a:t> = 8 ∙ 12 + 10 ∙ 1 + 4 ∙ 14 + 2 ∙ 16 = 194.</a:t>
                </a:r>
                <a:endParaRPr lang="el-GR" sz="2000" dirty="0">
                  <a:solidFill>
                    <a:schemeClr val="accent1"/>
                  </a:solidFill>
                </a:endParaRPr>
              </a:p>
              <a:p>
                <a:pPr marL="0" indent="0">
                  <a:buNone/>
                </a:pPr>
                <a:r>
                  <a:rPr lang="el-GR" sz="2000" b="1" dirty="0">
                    <a:solidFill>
                      <a:schemeClr val="accent1"/>
                    </a:solidFill>
                  </a:rPr>
                  <a:t>Εξίσωση</a:t>
                </a:r>
                <a:r>
                  <a:rPr lang="en-US" sz="2000" b="1" dirty="0">
                    <a:solidFill>
                      <a:schemeClr val="accent1"/>
                    </a:solidFill>
                  </a:rPr>
                  <a:t> 1.</a:t>
                </a:r>
                <a:endParaRPr lang="el-GR" sz="2000" dirty="0">
                  <a:solidFill>
                    <a:schemeClr val="accent1"/>
                  </a:solidFill>
                </a:endParaRPr>
              </a:p>
              <a:p>
                <a:pPr marL="0" indent="0">
                  <a:buNone/>
                </a:pPr>
                <a:r>
                  <a:rPr lang="en-US" sz="2000" b="1" dirty="0">
                    <a:solidFill>
                      <a:schemeClr val="accent1"/>
                    </a:solidFill>
                  </a:rPr>
                  <a:t>n</a:t>
                </a:r>
                <a:r>
                  <a:rPr lang="en-US" sz="2000" b="1" baseline="-25000" dirty="0">
                    <a:solidFill>
                      <a:schemeClr val="accent1"/>
                    </a:solidFill>
                  </a:rPr>
                  <a:t>1</a:t>
                </a:r>
                <a:r>
                  <a:rPr lang="en-US" sz="2000" b="1" dirty="0">
                    <a:solidFill>
                      <a:schemeClr val="accent1"/>
                    </a:solidFill>
                  </a:rPr>
                  <a:t> = </a:t>
                </a:r>
                <a14:m>
                  <m:oMath xmlns:m="http://schemas.openxmlformats.org/officeDocument/2006/math">
                    <m:f>
                      <m:fPr>
                        <m:ctrlPr>
                          <a:rPr lang="el-GR" sz="2000" b="1" i="1">
                            <a:solidFill>
                              <a:schemeClr val="accent1"/>
                            </a:solidFill>
                            <a:latin typeface="Cambria Math" panose="02040503050406030204" pitchFamily="18" charset="0"/>
                          </a:rPr>
                        </m:ctrlPr>
                      </m:fPr>
                      <m:num>
                        <m:sSub>
                          <m:sSubPr>
                            <m:ctrlPr>
                              <a:rPr lang="el-GR" sz="2000" b="1" i="1">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𝒎</m:t>
                            </m:r>
                          </m:e>
                          <m:sub>
                            <m:r>
                              <a:rPr lang="en-US" sz="2000" b="1" i="1">
                                <a:solidFill>
                                  <a:schemeClr val="accent1"/>
                                </a:solidFill>
                                <a:latin typeface="Cambria Math" panose="02040503050406030204" pitchFamily="18" charset="0"/>
                              </a:rPr>
                              <m:t>𝟏</m:t>
                            </m:r>
                          </m:sub>
                        </m:sSub>
                      </m:num>
                      <m:den>
                        <m:r>
                          <a:rPr lang="en-US" sz="2000" b="1" i="1">
                            <a:solidFill>
                              <a:schemeClr val="accent1"/>
                            </a:solidFill>
                            <a:latin typeface="Cambria Math" panose="02040503050406030204" pitchFamily="18" charset="0"/>
                          </a:rPr>
                          <m:t>𝑴𝒓</m:t>
                        </m:r>
                      </m:den>
                    </m:f>
                  </m:oMath>
                </a14:m>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a:t>
                </a:r>
              </a:p>
              <a:p>
                <a:pPr marL="0" indent="0">
                  <a:buNone/>
                </a:pPr>
                <a:r>
                  <a:rPr lang="en-US" sz="2000" b="1" dirty="0">
                    <a:solidFill>
                      <a:schemeClr val="accent1"/>
                    </a:solidFill>
                  </a:rPr>
                  <a:t>m</a:t>
                </a:r>
                <a:r>
                  <a:rPr lang="en-US" sz="2000" b="1" baseline="-25000" dirty="0">
                    <a:solidFill>
                      <a:schemeClr val="accent1"/>
                    </a:solidFill>
                  </a:rPr>
                  <a:t>1</a:t>
                </a:r>
                <a:r>
                  <a:rPr lang="en-US" sz="2000" b="1" dirty="0">
                    <a:solidFill>
                      <a:schemeClr val="accent1"/>
                    </a:solidFill>
                  </a:rPr>
                  <a:t> = n</a:t>
                </a:r>
                <a:r>
                  <a:rPr lang="en-US" sz="2000" b="1" baseline="-25000" dirty="0">
                    <a:solidFill>
                      <a:schemeClr val="accent1"/>
                    </a:solidFill>
                  </a:rPr>
                  <a:t>1</a:t>
                </a:r>
                <a:r>
                  <a:rPr lang="en-US" sz="2000" b="1" dirty="0">
                    <a:solidFill>
                      <a:schemeClr val="accent1"/>
                    </a:solidFill>
                  </a:rPr>
                  <a:t> · </a:t>
                </a:r>
                <a:r>
                  <a:rPr lang="en-US" sz="2000" b="1" dirty="0" err="1">
                    <a:solidFill>
                      <a:schemeClr val="accent1"/>
                    </a:solidFill>
                  </a:rPr>
                  <a:t>Mr</a:t>
                </a:r>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a:t>
                </a:r>
              </a:p>
              <a:p>
                <a:pPr marL="0" indent="0">
                  <a:buNone/>
                </a:pPr>
                <a:r>
                  <a:rPr lang="en-US" sz="2000" b="1" dirty="0">
                    <a:solidFill>
                      <a:schemeClr val="accent1"/>
                    </a:solidFill>
                  </a:rPr>
                  <a:t>m</a:t>
                </a:r>
                <a:r>
                  <a:rPr lang="en-US" sz="2000" b="1" baseline="-25000" dirty="0">
                    <a:solidFill>
                      <a:schemeClr val="accent1"/>
                    </a:solidFill>
                  </a:rPr>
                  <a:t>1</a:t>
                </a:r>
                <a:r>
                  <a:rPr lang="en-US" sz="2000" b="1" dirty="0">
                    <a:solidFill>
                      <a:schemeClr val="accent1"/>
                    </a:solidFill>
                  </a:rPr>
                  <a:t> = 0,015 mol · 194 g/mol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a:t>
                </a:r>
              </a:p>
              <a:p>
                <a:pPr marL="0" indent="0">
                  <a:buNone/>
                </a:pPr>
                <a:r>
                  <a:rPr lang="en-US" sz="2000" b="1" dirty="0">
                    <a:solidFill>
                      <a:schemeClr val="accent1"/>
                    </a:solidFill>
                  </a:rPr>
                  <a:t>m</a:t>
                </a:r>
                <a:r>
                  <a:rPr lang="en-US" sz="2000" b="1" baseline="-25000" dirty="0">
                    <a:solidFill>
                      <a:schemeClr val="accent1"/>
                    </a:solidFill>
                  </a:rPr>
                  <a:t>1</a:t>
                </a:r>
                <a:r>
                  <a:rPr lang="en-US" sz="2000" b="1" dirty="0">
                    <a:solidFill>
                      <a:schemeClr val="accent1"/>
                    </a:solidFill>
                  </a:rPr>
                  <a:t> = 2,91 g.</a:t>
                </a: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0" y="-12369"/>
                <a:ext cx="12191999" cy="6870369"/>
              </a:xfrm>
              <a:blipFill>
                <a:blip r:embed="rId2"/>
                <a:stretch>
                  <a:fillRect l="-500" t="-976" b="-887"/>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22475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anim calcmode="lin" valueType="num">
                                      <p:cBhvr>
                                        <p:cTn id="5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1000"/>
                                        <p:tgtEl>
                                          <p:spTgt spid="3">
                                            <p:txEl>
                                              <p:pRg st="13" end="13"/>
                                            </p:txEl>
                                          </p:spTgt>
                                        </p:tgtEl>
                                      </p:cBhvr>
                                    </p:animEffect>
                                    <p:anim calcmode="lin" valueType="num">
                                      <p:cBhvr>
                                        <p:cTn id="6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4" end="14"/>
                                            </p:txEl>
                                          </p:spTgt>
                                        </p:tgtEl>
                                        <p:attrNameLst>
                                          <p:attrName>style.visibility</p:attrName>
                                        </p:attrNameLst>
                                      </p:cBhvr>
                                      <p:to>
                                        <p:strVal val="visible"/>
                                      </p:to>
                                    </p:set>
                                    <p:animEffect transition="in" filter="fade">
                                      <p:cBhvr>
                                        <p:cTn id="70" dur="1000"/>
                                        <p:tgtEl>
                                          <p:spTgt spid="3">
                                            <p:txEl>
                                              <p:pRg st="14" end="14"/>
                                            </p:txEl>
                                          </p:spTgt>
                                        </p:tgtEl>
                                      </p:cBhvr>
                                    </p:animEffect>
                                    <p:anim calcmode="lin" valueType="num">
                                      <p:cBhvr>
                                        <p:cTn id="71"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fade">
                                      <p:cBhvr>
                                        <p:cTn id="77" dur="1000"/>
                                        <p:tgtEl>
                                          <p:spTgt spid="3">
                                            <p:txEl>
                                              <p:pRg st="15" end="15"/>
                                            </p:txEl>
                                          </p:spTgt>
                                        </p:tgtEl>
                                      </p:cBhvr>
                                    </p:animEffect>
                                    <p:anim calcmode="lin" valueType="num">
                                      <p:cBhvr>
                                        <p:cTn id="7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0" y="-12369"/>
                <a:ext cx="12191999"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b="1" dirty="0"/>
              </a:p>
              <a:p>
                <a:pPr marL="0" indent="0" algn="ctr">
                  <a:buNone/>
                </a:pPr>
                <a:endParaRPr lang="el-GR" b="1" dirty="0"/>
              </a:p>
              <a:p>
                <a:pPr marL="0" indent="0">
                  <a:buNone/>
                </a:pPr>
                <a:r>
                  <a:rPr lang="en-US" sz="2000" dirty="0"/>
                  <a:t>11) </a:t>
                </a:r>
                <a:r>
                  <a:rPr lang="el-GR" sz="2000" dirty="0"/>
                  <a:t>Στο εργαστήριο διαθέτουμε 150 mL διαλύματος καφεΐνης 0,1 M (διάλυμα Δ1).</a:t>
                </a:r>
              </a:p>
              <a:p>
                <a:pPr marL="0" indent="0">
                  <a:buNone/>
                </a:pPr>
                <a:r>
                  <a:rPr lang="el-GR" sz="2000" dirty="0"/>
                  <a:t>δ) Στο διάλυμα Δ1 προσθέτουμε 100 mL </a:t>
                </a:r>
                <a:r>
                  <a:rPr lang="el-GR" sz="2000" dirty="0" err="1"/>
                  <a:t>απιονισμένου</a:t>
                </a:r>
                <a:r>
                  <a:rPr lang="el-GR" sz="2000" dirty="0"/>
                  <a:t> νερού. Ποια είναι η συγκέντρωση (c) του νέου διαλύματος (διάλυμα Δ2) σε καφεΐνη;</a:t>
                </a:r>
                <a:endParaRPr lang="en-US" sz="2000" dirty="0"/>
              </a:p>
              <a:p>
                <a:pPr marL="0" indent="0">
                  <a:buNone/>
                </a:pPr>
                <a:r>
                  <a:rPr lang="el-GR" sz="2000" b="1" dirty="0">
                    <a:solidFill>
                      <a:srgbClr val="C00000"/>
                    </a:solidFill>
                  </a:rPr>
                  <a:t>Εξίσωση 12</a:t>
                </a:r>
                <a:endParaRPr lang="el-GR" sz="2000" dirty="0">
                  <a:solidFill>
                    <a:srgbClr val="C00000"/>
                  </a:solidFill>
                </a:endParaRPr>
              </a:p>
              <a:p>
                <a:pPr marL="0" indent="0">
                  <a:buNone/>
                </a:pPr>
                <a:r>
                  <a:rPr lang="el-GR" sz="2000" b="1" dirty="0">
                    <a:solidFill>
                      <a:srgbClr val="C00000"/>
                    </a:solidFill>
                  </a:rPr>
                  <a:t>Δεν μεταβάλλεται η ποσότητα της καφεΐνης:	</a:t>
                </a:r>
                <a:endParaRPr lang="el-GR" sz="2000" dirty="0">
                  <a:solidFill>
                    <a:srgbClr val="C00000"/>
                  </a:solidFill>
                </a:endParaRPr>
              </a:p>
              <a:p>
                <a:pPr marL="0" indent="0">
                  <a:buNone/>
                </a:pPr>
                <a:r>
                  <a:rPr lang="en-US" sz="2000" b="1" dirty="0">
                    <a:solidFill>
                      <a:srgbClr val="C00000"/>
                    </a:solidFill>
                  </a:rPr>
                  <a:t>n</a:t>
                </a:r>
                <a:r>
                  <a:rPr lang="en-US" sz="2000" b="1" baseline="-25000" dirty="0">
                    <a:solidFill>
                      <a:srgbClr val="C00000"/>
                    </a:solidFill>
                  </a:rPr>
                  <a:t>1</a:t>
                </a:r>
                <a:r>
                  <a:rPr lang="en-US" sz="2000" b="1" dirty="0">
                    <a:solidFill>
                      <a:srgbClr val="C00000"/>
                    </a:solidFill>
                  </a:rPr>
                  <a:t> = n</a:t>
                </a:r>
                <a:r>
                  <a:rPr lang="en-US" sz="2000" b="1" baseline="-25000" dirty="0">
                    <a:solidFill>
                      <a:srgbClr val="C00000"/>
                    </a:solidFill>
                  </a:rPr>
                  <a:t>2</a:t>
                </a:r>
                <a:r>
                  <a:rPr lang="en-US" sz="2000" b="1" dirty="0">
                    <a:solidFill>
                      <a:srgbClr val="C00000"/>
                    </a:solidFill>
                  </a:rPr>
                  <a:t> </a:t>
                </a:r>
                <a:r>
                  <a:rPr lang="el-GR" sz="2000" b="1" dirty="0">
                    <a:solidFill>
                      <a:srgbClr val="C00000"/>
                    </a:solidFill>
                  </a:rPr>
                  <a:t>	</a:t>
                </a:r>
                <a14:m>
                  <m:oMath xmlns:m="http://schemas.openxmlformats.org/officeDocument/2006/math">
                    <m:r>
                      <a:rPr lang="en-US" sz="2000" b="1">
                        <a:solidFill>
                          <a:srgbClr val="C00000"/>
                        </a:solidFill>
                        <a:latin typeface="Cambria Math" panose="02040503050406030204" pitchFamily="18" charset="0"/>
                      </a:rPr>
                      <m:t>⇒</m:t>
                    </m:r>
                  </m:oMath>
                </a14:m>
                <a:r>
                  <a:rPr lang="en-US" sz="2000" b="1" dirty="0">
                    <a:solidFill>
                      <a:srgbClr val="C00000"/>
                    </a:solidFill>
                  </a:rPr>
                  <a:t> 	</a:t>
                </a:r>
                <a:endParaRPr lang="el-GR" sz="2000" b="1" dirty="0">
                  <a:solidFill>
                    <a:srgbClr val="C00000"/>
                  </a:solidFill>
                </a:endParaRPr>
              </a:p>
              <a:p>
                <a:pPr marL="0" indent="0">
                  <a:buNone/>
                </a:pPr>
                <a:r>
                  <a:rPr lang="en-US" sz="2000" b="1" dirty="0">
                    <a:solidFill>
                      <a:srgbClr val="C00000"/>
                    </a:solidFill>
                  </a:rPr>
                  <a:t>C</a:t>
                </a:r>
                <a:r>
                  <a:rPr lang="en-US" sz="2000" b="1" baseline="-25000" dirty="0">
                    <a:solidFill>
                      <a:srgbClr val="C00000"/>
                    </a:solidFill>
                  </a:rPr>
                  <a:t>1 </a:t>
                </a:r>
                <a:r>
                  <a:rPr lang="en-US" sz="2000" b="1" dirty="0">
                    <a:solidFill>
                      <a:srgbClr val="C00000"/>
                    </a:solidFill>
                  </a:rPr>
                  <a:t>· V</a:t>
                </a:r>
                <a:r>
                  <a:rPr lang="en-US" sz="2000" b="1" baseline="-25000" dirty="0">
                    <a:solidFill>
                      <a:srgbClr val="C00000"/>
                    </a:solidFill>
                  </a:rPr>
                  <a:t>1</a:t>
                </a:r>
                <a:r>
                  <a:rPr lang="en-US" sz="2000" b="1" dirty="0">
                    <a:solidFill>
                      <a:srgbClr val="C00000"/>
                    </a:solidFill>
                  </a:rPr>
                  <a:t> = C</a:t>
                </a:r>
                <a:r>
                  <a:rPr lang="en-US" sz="2000" b="1" baseline="-25000" dirty="0">
                    <a:solidFill>
                      <a:srgbClr val="C00000"/>
                    </a:solidFill>
                  </a:rPr>
                  <a:t>2 </a:t>
                </a:r>
                <a:r>
                  <a:rPr lang="en-US" sz="2000" b="1" dirty="0">
                    <a:solidFill>
                      <a:srgbClr val="C00000"/>
                    </a:solidFill>
                  </a:rPr>
                  <a:t>· V</a:t>
                </a:r>
                <a:r>
                  <a:rPr lang="en-US" sz="2000" b="1" baseline="-25000" dirty="0">
                    <a:solidFill>
                      <a:srgbClr val="C00000"/>
                    </a:solidFill>
                  </a:rPr>
                  <a:t>2</a:t>
                </a:r>
                <a:r>
                  <a:rPr lang="en-US" sz="2000" b="1" dirty="0">
                    <a:solidFill>
                      <a:srgbClr val="C00000"/>
                    </a:solidFill>
                  </a:rPr>
                  <a:t> 	</a:t>
                </a:r>
                <a14:m>
                  <m:oMath xmlns:m="http://schemas.openxmlformats.org/officeDocument/2006/math">
                    <m:r>
                      <a:rPr lang="en-US" sz="2000" b="1" i="1">
                        <a:solidFill>
                          <a:srgbClr val="C00000"/>
                        </a:solidFill>
                        <a:latin typeface="Cambria Math" panose="02040503050406030204" pitchFamily="18" charset="0"/>
                      </a:rPr>
                      <m:t>⇒</m:t>
                    </m:r>
                  </m:oMath>
                </a14:m>
                <a:r>
                  <a:rPr lang="en-US" sz="2000" b="1" dirty="0">
                    <a:solidFill>
                      <a:srgbClr val="C00000"/>
                    </a:solidFill>
                  </a:rPr>
                  <a:t>	</a:t>
                </a:r>
                <a:endParaRPr lang="el-GR" sz="2000" b="1" dirty="0">
                  <a:solidFill>
                    <a:srgbClr val="C00000"/>
                  </a:solidFill>
                </a:endParaRPr>
              </a:p>
              <a:p>
                <a:pPr marL="0" indent="0">
                  <a:buNone/>
                </a:pPr>
                <a:r>
                  <a:rPr lang="en-US" sz="2000" b="1" dirty="0">
                    <a:solidFill>
                      <a:srgbClr val="C00000"/>
                    </a:solidFill>
                  </a:rPr>
                  <a:t>C</a:t>
                </a:r>
                <a:r>
                  <a:rPr lang="en-US" sz="2000" b="1" baseline="-25000" dirty="0">
                    <a:solidFill>
                      <a:srgbClr val="C00000"/>
                    </a:solidFill>
                  </a:rPr>
                  <a:t>1 </a:t>
                </a:r>
                <a:r>
                  <a:rPr lang="en-US" sz="2000" b="1" dirty="0">
                    <a:solidFill>
                      <a:srgbClr val="C00000"/>
                    </a:solidFill>
                  </a:rPr>
                  <a:t>· V</a:t>
                </a:r>
                <a:r>
                  <a:rPr lang="en-US" sz="2000" b="1" baseline="-25000" dirty="0">
                    <a:solidFill>
                      <a:srgbClr val="C00000"/>
                    </a:solidFill>
                  </a:rPr>
                  <a:t>1</a:t>
                </a:r>
                <a:r>
                  <a:rPr lang="en-US" sz="2000" b="1" dirty="0">
                    <a:solidFill>
                      <a:srgbClr val="C00000"/>
                    </a:solidFill>
                  </a:rPr>
                  <a:t> = C</a:t>
                </a:r>
                <a:r>
                  <a:rPr lang="en-US" sz="2000" b="1" baseline="-25000" dirty="0">
                    <a:solidFill>
                      <a:srgbClr val="C00000"/>
                    </a:solidFill>
                  </a:rPr>
                  <a:t>2 </a:t>
                </a:r>
                <a:r>
                  <a:rPr lang="en-US" sz="2000" b="1" dirty="0">
                    <a:solidFill>
                      <a:srgbClr val="C00000"/>
                    </a:solidFill>
                  </a:rPr>
                  <a:t>· (V</a:t>
                </a:r>
                <a:r>
                  <a:rPr lang="en-US" sz="2000" b="1" baseline="-25000" dirty="0">
                    <a:solidFill>
                      <a:srgbClr val="C00000"/>
                    </a:solidFill>
                  </a:rPr>
                  <a:t>1</a:t>
                </a:r>
                <a:r>
                  <a:rPr lang="en-US" sz="2000" b="1" dirty="0">
                    <a:solidFill>
                      <a:srgbClr val="C00000"/>
                    </a:solidFill>
                  </a:rPr>
                  <a:t> + V) </a:t>
                </a:r>
                <a14:m>
                  <m:oMath xmlns:m="http://schemas.openxmlformats.org/officeDocument/2006/math">
                    <m:r>
                      <a:rPr lang="en-US" sz="2000" b="1" i="1">
                        <a:solidFill>
                          <a:srgbClr val="C00000"/>
                        </a:solidFill>
                        <a:latin typeface="Cambria Math" panose="02040503050406030204" pitchFamily="18" charset="0"/>
                      </a:rPr>
                      <m:t>⇒</m:t>
                    </m:r>
                  </m:oMath>
                </a14:m>
                <a:r>
                  <a:rPr lang="en-US" sz="2000" b="1" dirty="0">
                    <a:solidFill>
                      <a:srgbClr val="C00000"/>
                    </a:solidFill>
                  </a:rPr>
                  <a:t>	</a:t>
                </a:r>
                <a:endParaRPr lang="el-GR" sz="2000" dirty="0">
                  <a:solidFill>
                    <a:srgbClr val="C00000"/>
                  </a:solidFill>
                </a:endParaRPr>
              </a:p>
              <a:p>
                <a:pPr marL="0" indent="0">
                  <a:buNone/>
                </a:pPr>
                <a:r>
                  <a:rPr lang="el-GR" sz="2000" b="1" dirty="0">
                    <a:solidFill>
                      <a:srgbClr val="C00000"/>
                    </a:solidFill>
                  </a:rPr>
                  <a:t>0,1 </a:t>
                </a:r>
                <a:r>
                  <a:rPr lang="en-US" sz="2000" b="1" dirty="0">
                    <a:solidFill>
                      <a:srgbClr val="C00000"/>
                    </a:solidFill>
                  </a:rPr>
                  <a:t>M</a:t>
                </a:r>
                <a:r>
                  <a:rPr lang="el-GR" sz="2000" b="1" dirty="0">
                    <a:solidFill>
                      <a:srgbClr val="C00000"/>
                    </a:solidFill>
                  </a:rPr>
                  <a:t> · 150 </a:t>
                </a:r>
                <a:r>
                  <a:rPr lang="en-US" sz="2000" b="1" dirty="0">
                    <a:solidFill>
                      <a:srgbClr val="C00000"/>
                    </a:solidFill>
                  </a:rPr>
                  <a:t>mL</a:t>
                </a:r>
                <a:r>
                  <a:rPr lang="el-GR" sz="2000" b="1" dirty="0">
                    <a:solidFill>
                      <a:srgbClr val="C00000"/>
                    </a:solidFill>
                  </a:rPr>
                  <a:t> = </a:t>
                </a:r>
                <a:r>
                  <a:rPr lang="en-US" sz="2000" b="1" dirty="0">
                    <a:solidFill>
                      <a:srgbClr val="C00000"/>
                    </a:solidFill>
                  </a:rPr>
                  <a:t>C</a:t>
                </a:r>
                <a:r>
                  <a:rPr lang="el-GR" sz="2000" b="1" baseline="-25000" dirty="0">
                    <a:solidFill>
                      <a:srgbClr val="C00000"/>
                    </a:solidFill>
                  </a:rPr>
                  <a:t>2</a:t>
                </a:r>
                <a:r>
                  <a:rPr lang="el-GR" sz="2000" b="1" dirty="0">
                    <a:solidFill>
                      <a:srgbClr val="C00000"/>
                    </a:solidFill>
                  </a:rPr>
                  <a:t> </a:t>
                </a:r>
                <a:r>
                  <a:rPr lang="en-US" sz="2000" b="1" dirty="0">
                    <a:solidFill>
                      <a:srgbClr val="C00000"/>
                    </a:solidFill>
                  </a:rPr>
                  <a:t>M</a:t>
                </a:r>
                <a:r>
                  <a:rPr lang="el-GR" sz="2000" b="1" dirty="0">
                    <a:solidFill>
                      <a:srgbClr val="C00000"/>
                    </a:solidFill>
                  </a:rPr>
                  <a:t> · (150 + 100) </a:t>
                </a:r>
                <a:r>
                  <a:rPr lang="en-US" sz="2000" b="1" dirty="0">
                    <a:solidFill>
                      <a:srgbClr val="C00000"/>
                    </a:solidFill>
                  </a:rPr>
                  <a:t>mL </a:t>
                </a:r>
                <a14:m>
                  <m:oMath xmlns:m="http://schemas.openxmlformats.org/officeDocument/2006/math">
                    <m:r>
                      <a:rPr lang="el-GR" sz="2000" b="1">
                        <a:solidFill>
                          <a:srgbClr val="C00000"/>
                        </a:solidFill>
                        <a:latin typeface="Cambria Math" panose="02040503050406030204" pitchFamily="18" charset="0"/>
                      </a:rPr>
                      <m:t>⇒</m:t>
                    </m:r>
                  </m:oMath>
                </a14:m>
                <a:r>
                  <a:rPr lang="el-GR" sz="2000" b="1" dirty="0">
                    <a:solidFill>
                      <a:srgbClr val="C00000"/>
                    </a:solidFill>
                  </a:rPr>
                  <a:t> </a:t>
                </a:r>
              </a:p>
              <a:p>
                <a:pPr marL="0" indent="0">
                  <a:buNone/>
                </a:pPr>
                <a:r>
                  <a:rPr lang="en-US" sz="2000" b="1" dirty="0">
                    <a:solidFill>
                      <a:srgbClr val="C00000"/>
                    </a:solidFill>
                  </a:rPr>
                  <a:t>C</a:t>
                </a:r>
                <a:r>
                  <a:rPr lang="el-GR" sz="2000" b="1" baseline="-25000" dirty="0">
                    <a:solidFill>
                      <a:srgbClr val="C00000"/>
                    </a:solidFill>
                  </a:rPr>
                  <a:t>2</a:t>
                </a:r>
                <a:r>
                  <a:rPr lang="el-GR" sz="2000" b="1" dirty="0">
                    <a:solidFill>
                      <a:srgbClr val="C00000"/>
                    </a:solidFill>
                  </a:rPr>
                  <a:t> = 0,06 </a:t>
                </a:r>
                <a:r>
                  <a:rPr lang="en-US" sz="2000" b="1" dirty="0">
                    <a:solidFill>
                      <a:srgbClr val="C00000"/>
                    </a:solidFill>
                  </a:rPr>
                  <a:t>M</a:t>
                </a:r>
                <a:r>
                  <a:rPr lang="el-GR" sz="2000" b="1" dirty="0">
                    <a:solidFill>
                      <a:srgbClr val="C00000"/>
                    </a:solidFill>
                  </a:rPr>
                  <a:t>.</a:t>
                </a:r>
                <a:endParaRPr lang="en-US" sz="2000" b="1" dirty="0">
                  <a:solidFill>
                    <a:srgbClr val="C00000"/>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0" y="-12369"/>
                <a:ext cx="12191999" cy="6870369"/>
              </a:xfrm>
              <a:blipFill>
                <a:blip r:embed="rId2"/>
                <a:stretch>
                  <a:fillRect l="-500"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15195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1400" b="1" dirty="0"/>
              </a:p>
              <a:p>
                <a:pPr marL="0" indent="0" algn="ctr">
                  <a:buNone/>
                </a:pPr>
                <a:endParaRPr lang="el-GR" sz="1400" b="1" dirty="0"/>
              </a:p>
              <a:p>
                <a:pPr marL="0" indent="0" algn="ctr">
                  <a:buNone/>
                </a:pPr>
                <a:endParaRPr lang="el-GR" sz="1400" b="1" dirty="0"/>
              </a:p>
              <a:p>
                <a:pPr marL="0" lvl="0" indent="0">
                  <a:buNone/>
                </a:pPr>
                <a:r>
                  <a:rPr lang="el-GR" sz="2000" dirty="0"/>
                  <a:t>14) Στο εργαστήριο Φυσικών Επιστημών του σχολείου διατίθεται υδατικό διάλυμα υδροξειδίου του ασβεστίου, </a:t>
                </a:r>
                <a:r>
                  <a:rPr lang="el-GR" sz="2000" dirty="0" err="1"/>
                  <a:t>Ca</a:t>
                </a:r>
                <a:r>
                  <a:rPr lang="el-GR" sz="2000" dirty="0"/>
                  <a:t>(ΟΗ)</a:t>
                </a:r>
                <a:r>
                  <a:rPr lang="el-GR" sz="2000" baseline="-25000" dirty="0"/>
                  <a:t>2</a:t>
                </a:r>
                <a:r>
                  <a:rPr lang="el-GR" sz="2000" dirty="0"/>
                  <a:t>, συγκέντρωσης (c) 0,005 Μ (διάλυμα Δ1).</a:t>
                </a:r>
              </a:p>
              <a:p>
                <a:pPr marL="0" indent="0">
                  <a:spcBef>
                    <a:spcPts val="0"/>
                  </a:spcBef>
                  <a:buNone/>
                </a:pPr>
                <a:r>
                  <a:rPr lang="el-GR" sz="2000" dirty="0"/>
                  <a:t>α) Να υπολογίσετε την περιεκτικότητα % w/v του διαλύματος Δ1 σε </a:t>
                </a:r>
                <a:r>
                  <a:rPr lang="el-GR" sz="2000" dirty="0" err="1"/>
                  <a:t>Ca</a:t>
                </a:r>
                <a:r>
                  <a:rPr lang="el-GR" sz="2000" dirty="0"/>
                  <a:t>(ΟΗ)</a:t>
                </a:r>
                <a:r>
                  <a:rPr lang="el-GR" sz="2000" baseline="-25000" dirty="0"/>
                  <a:t>2</a:t>
                </a:r>
                <a:r>
                  <a:rPr lang="el-GR" sz="2000" dirty="0"/>
                  <a:t>. </a:t>
                </a:r>
              </a:p>
              <a:p>
                <a:pPr marL="0" indent="0">
                  <a:spcBef>
                    <a:spcPts val="600"/>
                  </a:spcBef>
                  <a:buNone/>
                </a:pPr>
                <a:r>
                  <a:rPr lang="el-GR" sz="2000" b="1" i="1" dirty="0">
                    <a:solidFill>
                      <a:srgbClr val="C00000"/>
                    </a:solidFill>
                  </a:rPr>
                  <a:t>α) </a:t>
                </a:r>
                <a:r>
                  <a:rPr lang="el-GR" sz="2000" b="1" dirty="0">
                    <a:solidFill>
                      <a:srgbClr val="C00000"/>
                    </a:solidFill>
                  </a:rPr>
                  <a:t>Εξίσωση 9.</a:t>
                </a:r>
                <a:endParaRPr lang="el-GR" sz="2000" dirty="0">
                  <a:solidFill>
                    <a:srgbClr val="C00000"/>
                  </a:solidFill>
                </a:endParaRPr>
              </a:p>
              <a:p>
                <a:pPr marL="0" indent="0">
                  <a:spcBef>
                    <a:spcPts val="600"/>
                  </a:spcBef>
                  <a:buNone/>
                </a:pPr>
                <a:r>
                  <a:rPr lang="el-GR" sz="2000" b="1" dirty="0">
                    <a:solidFill>
                      <a:srgbClr val="C00000"/>
                    </a:solidFill>
                  </a:rPr>
                  <a:t>Στα 100 </a:t>
                </a:r>
                <a:r>
                  <a:rPr lang="en-US" sz="2000" b="1" dirty="0">
                    <a:solidFill>
                      <a:srgbClr val="C00000"/>
                    </a:solidFill>
                  </a:rPr>
                  <a:t>mL</a:t>
                </a:r>
                <a:r>
                  <a:rPr lang="el-GR" sz="2000" b="1" dirty="0">
                    <a:solidFill>
                      <a:srgbClr val="C00000"/>
                    </a:solidFill>
                  </a:rPr>
                  <a:t> διαλύματος:</a:t>
                </a:r>
                <a:endParaRPr lang="el-GR" sz="2000" dirty="0">
                  <a:solidFill>
                    <a:srgbClr val="C00000"/>
                  </a:solidFill>
                </a:endParaRPr>
              </a:p>
              <a:p>
                <a:pPr marL="0" indent="0">
                  <a:spcBef>
                    <a:spcPts val="600"/>
                  </a:spcBef>
                  <a:buNone/>
                </a:pPr>
                <a:r>
                  <a:rPr lang="en-US" sz="2000" b="1" dirty="0">
                    <a:solidFill>
                      <a:srgbClr val="C00000"/>
                    </a:solidFill>
                  </a:rPr>
                  <a:t>C</a:t>
                </a:r>
                <a:r>
                  <a:rPr lang="el-GR" sz="2000" b="1" baseline="-25000" dirty="0">
                    <a:solidFill>
                      <a:srgbClr val="C00000"/>
                    </a:solidFill>
                  </a:rPr>
                  <a:t>1</a:t>
                </a:r>
                <a:r>
                  <a:rPr lang="el-GR"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𝒏</m:t>
                            </m:r>
                          </m:e>
                          <m:sub>
                            <m:r>
                              <a:rPr lang="en-US" sz="2000" b="1" i="1">
                                <a:solidFill>
                                  <a:srgbClr val="C00000"/>
                                </a:solidFill>
                                <a:latin typeface="Cambria Math" panose="02040503050406030204" pitchFamily="18" charset="0"/>
                              </a:rPr>
                              <m:t>𝟏</m:t>
                            </m:r>
                          </m:sub>
                        </m:sSub>
                      </m:num>
                      <m:den>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𝑽</m:t>
                            </m:r>
                          </m:e>
                          <m:sub>
                            <m:r>
                              <a:rPr lang="en-US" sz="2000" b="1" i="1">
                                <a:solidFill>
                                  <a:srgbClr val="C00000"/>
                                </a:solidFill>
                                <a:latin typeface="Cambria Math" panose="02040503050406030204" pitchFamily="18" charset="0"/>
                              </a:rPr>
                              <m:t>𝟏</m:t>
                            </m:r>
                          </m:sub>
                        </m:sSub>
                      </m:den>
                    </m:f>
                  </m:oMath>
                </a14:m>
                <a:r>
                  <a:rPr lang="el-GR" sz="2000" b="1" dirty="0">
                    <a:solidFill>
                      <a:srgbClr val="C00000"/>
                    </a:solidFill>
                  </a:rPr>
                  <a:t> 		</a:t>
                </a:r>
                <a14:m>
                  <m:oMath xmlns:m="http://schemas.openxmlformats.org/officeDocument/2006/math">
                    <m:r>
                      <a:rPr lang="el-GR" sz="2000" b="1" i="1">
                        <a:solidFill>
                          <a:srgbClr val="C00000"/>
                        </a:solidFill>
                        <a:latin typeface="Cambria Math" panose="02040503050406030204" pitchFamily="18" charset="0"/>
                      </a:rPr>
                      <m:t>⇒</m:t>
                    </m:r>
                  </m:oMath>
                </a14:m>
                <a:r>
                  <a:rPr lang="el-GR" sz="2000" b="1" dirty="0">
                    <a:solidFill>
                      <a:srgbClr val="C00000"/>
                    </a:solidFill>
                  </a:rPr>
                  <a:t>	</a:t>
                </a:r>
                <a:r>
                  <a:rPr lang="en-US" sz="2000" b="1" dirty="0">
                    <a:solidFill>
                      <a:srgbClr val="C00000"/>
                    </a:solidFill>
                  </a:rPr>
                  <a:t>n</a:t>
                </a:r>
                <a:r>
                  <a:rPr lang="el-GR" sz="2000" b="1" baseline="-25000" dirty="0">
                    <a:solidFill>
                      <a:srgbClr val="C00000"/>
                    </a:solidFill>
                  </a:rPr>
                  <a:t>1</a:t>
                </a:r>
                <a:r>
                  <a:rPr lang="el-GR" sz="2000" b="1" dirty="0">
                    <a:solidFill>
                      <a:srgbClr val="C00000"/>
                    </a:solidFill>
                  </a:rPr>
                  <a:t> = </a:t>
                </a:r>
                <a:r>
                  <a:rPr lang="en-US" sz="2000" b="1" dirty="0">
                    <a:solidFill>
                      <a:srgbClr val="C00000"/>
                    </a:solidFill>
                  </a:rPr>
                  <a:t>C</a:t>
                </a:r>
                <a:r>
                  <a:rPr lang="el-GR" sz="2000" b="1" baseline="-25000" dirty="0">
                    <a:solidFill>
                      <a:srgbClr val="C00000"/>
                    </a:solidFill>
                  </a:rPr>
                  <a:t>1</a:t>
                </a:r>
                <a:r>
                  <a:rPr lang="el-GR" sz="2000" b="1" dirty="0">
                    <a:solidFill>
                      <a:srgbClr val="C00000"/>
                    </a:solidFill>
                  </a:rPr>
                  <a:t> · </a:t>
                </a:r>
                <a:r>
                  <a:rPr lang="en-US" sz="2000" b="1" dirty="0">
                    <a:solidFill>
                      <a:srgbClr val="C00000"/>
                    </a:solidFill>
                  </a:rPr>
                  <a:t>V</a:t>
                </a:r>
                <a:r>
                  <a:rPr lang="el-GR" sz="2000" b="1" baseline="-25000" dirty="0">
                    <a:solidFill>
                      <a:srgbClr val="C00000"/>
                    </a:solidFill>
                  </a:rPr>
                  <a:t>1</a:t>
                </a:r>
                <a:r>
                  <a:rPr lang="el-GR" sz="2000" b="1" dirty="0">
                    <a:solidFill>
                      <a:srgbClr val="C00000"/>
                    </a:solidFill>
                  </a:rPr>
                  <a:t>	</a:t>
                </a:r>
                <a14:m>
                  <m:oMath xmlns:m="http://schemas.openxmlformats.org/officeDocument/2006/math">
                    <m:r>
                      <a:rPr lang="el-GR" sz="2000" b="1" i="1">
                        <a:solidFill>
                          <a:srgbClr val="C00000"/>
                        </a:solidFill>
                        <a:latin typeface="Cambria Math" panose="02040503050406030204" pitchFamily="18" charset="0"/>
                      </a:rPr>
                      <m:t>⇒</m:t>
                    </m:r>
                  </m:oMath>
                </a14:m>
                <a:r>
                  <a:rPr lang="el-GR" sz="2000" b="1" dirty="0">
                    <a:solidFill>
                      <a:srgbClr val="C00000"/>
                    </a:solidFill>
                  </a:rPr>
                  <a:t> 	</a:t>
                </a:r>
              </a:p>
              <a:p>
                <a:pPr marL="0" indent="0">
                  <a:spcBef>
                    <a:spcPts val="600"/>
                  </a:spcBef>
                  <a:buNone/>
                </a:pPr>
                <a:r>
                  <a:rPr lang="en-US" sz="2000" b="1" dirty="0">
                    <a:solidFill>
                      <a:srgbClr val="C00000"/>
                    </a:solidFill>
                  </a:rPr>
                  <a:t>n</a:t>
                </a:r>
                <a:r>
                  <a:rPr lang="el-GR" sz="2000" b="1" baseline="-25000" dirty="0">
                    <a:solidFill>
                      <a:srgbClr val="C00000"/>
                    </a:solidFill>
                  </a:rPr>
                  <a:t>1 </a:t>
                </a:r>
                <a:r>
                  <a:rPr lang="el-GR" sz="2000" b="1" dirty="0">
                    <a:solidFill>
                      <a:srgbClr val="C00000"/>
                    </a:solidFill>
                  </a:rPr>
                  <a:t>= 0,005 </a:t>
                </a:r>
                <a:r>
                  <a:rPr lang="en-US" sz="2000" b="1" dirty="0">
                    <a:solidFill>
                      <a:srgbClr val="C00000"/>
                    </a:solidFill>
                  </a:rPr>
                  <a:t>mol</a:t>
                </a:r>
                <a:r>
                  <a:rPr lang="el-GR" sz="2000" b="1" dirty="0">
                    <a:solidFill>
                      <a:srgbClr val="C00000"/>
                    </a:solidFill>
                  </a:rPr>
                  <a:t>/</a:t>
                </a:r>
                <a:r>
                  <a:rPr lang="en-US" sz="2000" b="1" dirty="0">
                    <a:solidFill>
                      <a:srgbClr val="C00000"/>
                    </a:solidFill>
                  </a:rPr>
                  <a:t>L</a:t>
                </a:r>
                <a:r>
                  <a:rPr lang="el-GR" sz="2000" b="1" dirty="0">
                    <a:solidFill>
                      <a:srgbClr val="C00000"/>
                    </a:solidFill>
                  </a:rPr>
                  <a:t> · 0,1 </a:t>
                </a:r>
                <a:r>
                  <a:rPr lang="en-US" sz="2000" b="1" dirty="0">
                    <a:solidFill>
                      <a:srgbClr val="C00000"/>
                    </a:solidFill>
                  </a:rPr>
                  <a:t>L </a:t>
                </a:r>
                <a14:m>
                  <m:oMath xmlns:m="http://schemas.openxmlformats.org/officeDocument/2006/math">
                    <m:r>
                      <a:rPr lang="el-GR" sz="2000" b="1" i="1">
                        <a:solidFill>
                          <a:srgbClr val="C00000"/>
                        </a:solidFill>
                        <a:latin typeface="Cambria Math" panose="02040503050406030204" pitchFamily="18" charset="0"/>
                      </a:rPr>
                      <m:t>⇒</m:t>
                    </m:r>
                  </m:oMath>
                </a14:m>
                <a:r>
                  <a:rPr lang="el-GR" sz="2000" b="1" dirty="0">
                    <a:solidFill>
                      <a:srgbClr val="C00000"/>
                    </a:solidFill>
                  </a:rPr>
                  <a:t> </a:t>
                </a:r>
                <a:r>
                  <a:rPr lang="en-US" sz="2000" b="1" dirty="0">
                    <a:solidFill>
                      <a:srgbClr val="C00000"/>
                    </a:solidFill>
                  </a:rPr>
                  <a:t>n</a:t>
                </a:r>
                <a:r>
                  <a:rPr lang="el-GR" sz="2000" b="1" baseline="-25000" dirty="0">
                    <a:solidFill>
                      <a:srgbClr val="C00000"/>
                    </a:solidFill>
                  </a:rPr>
                  <a:t>1</a:t>
                </a:r>
                <a:r>
                  <a:rPr lang="el-GR" sz="2000" b="1" dirty="0">
                    <a:solidFill>
                      <a:srgbClr val="C00000"/>
                    </a:solidFill>
                  </a:rPr>
                  <a:t> </a:t>
                </a:r>
                <a:r>
                  <a:rPr lang="el-GR" sz="2000" b="1" i="1" dirty="0">
                    <a:solidFill>
                      <a:srgbClr val="C00000"/>
                    </a:solidFill>
                  </a:rPr>
                  <a:t>= </a:t>
                </a:r>
                <a:r>
                  <a:rPr lang="el-GR" sz="2000" b="1" dirty="0">
                    <a:solidFill>
                      <a:srgbClr val="C00000"/>
                    </a:solidFill>
                  </a:rPr>
                  <a:t>0,0005 </a:t>
                </a:r>
                <a:r>
                  <a:rPr lang="en-US" sz="2000" b="1" dirty="0">
                    <a:solidFill>
                      <a:srgbClr val="C00000"/>
                    </a:solidFill>
                  </a:rPr>
                  <a:t>mol Ca</a:t>
                </a:r>
                <a:r>
                  <a:rPr lang="el-GR" sz="2000" b="1" dirty="0">
                    <a:solidFill>
                      <a:srgbClr val="C00000"/>
                    </a:solidFill>
                  </a:rPr>
                  <a:t>(ΟΗ)</a:t>
                </a:r>
                <a:r>
                  <a:rPr lang="el-GR" sz="2000" b="1" baseline="-25000" dirty="0">
                    <a:solidFill>
                      <a:srgbClr val="C00000"/>
                    </a:solidFill>
                  </a:rPr>
                  <a:t>2</a:t>
                </a:r>
                <a:r>
                  <a:rPr lang="el-GR" sz="2000" b="1" dirty="0">
                    <a:solidFill>
                      <a:srgbClr val="C00000"/>
                    </a:solidFill>
                  </a:rPr>
                  <a:t>.</a:t>
                </a:r>
                <a:endParaRPr lang="el-GR" sz="2000" dirty="0">
                  <a:solidFill>
                    <a:srgbClr val="C00000"/>
                  </a:solidFill>
                </a:endParaRPr>
              </a:p>
              <a:p>
                <a:pPr marL="0" indent="0">
                  <a:spcBef>
                    <a:spcPts val="600"/>
                  </a:spcBef>
                  <a:buNone/>
                </a:pPr>
                <a:r>
                  <a:rPr lang="el-GR" sz="2000" b="1" dirty="0">
                    <a:solidFill>
                      <a:srgbClr val="C00000"/>
                    </a:solidFill>
                  </a:rPr>
                  <a:t>Εξίσωση 1.	</a:t>
                </a:r>
                <a:endParaRPr lang="el-GR" sz="2000" dirty="0">
                  <a:solidFill>
                    <a:srgbClr val="C00000"/>
                  </a:solidFill>
                </a:endParaRPr>
              </a:p>
              <a:p>
                <a:pPr marL="0" indent="0">
                  <a:spcBef>
                    <a:spcPts val="600"/>
                  </a:spcBef>
                  <a:buNone/>
                </a:pPr>
                <a:r>
                  <a:rPr lang="el-GR" sz="2000" b="1" dirty="0">
                    <a:solidFill>
                      <a:srgbClr val="C00000"/>
                    </a:solidFill>
                  </a:rPr>
                  <a:t>Για το </a:t>
                </a:r>
                <a:r>
                  <a:rPr lang="en-US" sz="2000" b="1" dirty="0">
                    <a:solidFill>
                      <a:srgbClr val="C00000"/>
                    </a:solidFill>
                  </a:rPr>
                  <a:t>Ca</a:t>
                </a:r>
                <a:r>
                  <a:rPr lang="el-GR" sz="2000" b="1" dirty="0">
                    <a:solidFill>
                      <a:srgbClr val="C00000"/>
                    </a:solidFill>
                  </a:rPr>
                  <a:t>(ΟΗ)</a:t>
                </a:r>
                <a:r>
                  <a:rPr lang="el-GR" sz="2000" b="1" baseline="-25000" dirty="0">
                    <a:solidFill>
                      <a:srgbClr val="C00000"/>
                    </a:solidFill>
                  </a:rPr>
                  <a:t>2</a:t>
                </a:r>
                <a:r>
                  <a:rPr lang="el-GR" sz="2000" b="1" dirty="0">
                    <a:solidFill>
                      <a:srgbClr val="C00000"/>
                    </a:solidFill>
                  </a:rPr>
                  <a:t>: </a:t>
                </a:r>
              </a:p>
              <a:p>
                <a:pPr marL="0" indent="0">
                  <a:spcBef>
                    <a:spcPts val="600"/>
                  </a:spcBef>
                  <a:buNone/>
                </a:pPr>
                <a:r>
                  <a:rPr lang="en-US" sz="2000" b="1" dirty="0" err="1">
                    <a:solidFill>
                      <a:srgbClr val="C00000"/>
                    </a:solidFill>
                  </a:rPr>
                  <a:t>Mr</a:t>
                </a:r>
                <a:r>
                  <a:rPr lang="el-GR" sz="2000" b="1" dirty="0">
                    <a:solidFill>
                      <a:srgbClr val="C00000"/>
                    </a:solidFill>
                  </a:rPr>
                  <a:t> = </a:t>
                </a:r>
                <a:r>
                  <a:rPr lang="en-US" sz="2000" b="1" dirty="0" err="1">
                    <a:solidFill>
                      <a:srgbClr val="C00000"/>
                    </a:solidFill>
                  </a:rPr>
                  <a:t>Ar</a:t>
                </a:r>
                <a:r>
                  <a:rPr lang="el-GR" sz="2000" b="1" dirty="0">
                    <a:solidFill>
                      <a:srgbClr val="C00000"/>
                    </a:solidFill>
                  </a:rPr>
                  <a:t>(</a:t>
                </a:r>
                <a:r>
                  <a:rPr lang="en-US" sz="2000" b="1" dirty="0">
                    <a:solidFill>
                      <a:srgbClr val="C00000"/>
                    </a:solidFill>
                  </a:rPr>
                  <a:t>Ca</a:t>
                </a:r>
                <a:r>
                  <a:rPr lang="el-GR" sz="2000" b="1" dirty="0">
                    <a:solidFill>
                      <a:srgbClr val="C00000"/>
                    </a:solidFill>
                  </a:rPr>
                  <a:t>) + 2⋅</a:t>
                </a:r>
                <a:r>
                  <a:rPr lang="en-US" sz="2000" b="1" dirty="0" err="1">
                    <a:solidFill>
                      <a:srgbClr val="C00000"/>
                    </a:solidFill>
                  </a:rPr>
                  <a:t>Ar</a:t>
                </a:r>
                <a:r>
                  <a:rPr lang="el-GR" sz="2000" b="1" dirty="0">
                    <a:solidFill>
                      <a:srgbClr val="C00000"/>
                    </a:solidFill>
                  </a:rPr>
                  <a:t>(</a:t>
                </a:r>
                <a:r>
                  <a:rPr lang="en-US" sz="2000" b="1" dirty="0">
                    <a:solidFill>
                      <a:srgbClr val="C00000"/>
                    </a:solidFill>
                  </a:rPr>
                  <a:t>O</a:t>
                </a:r>
                <a:r>
                  <a:rPr lang="el-GR" sz="2000" b="1" dirty="0">
                    <a:solidFill>
                      <a:srgbClr val="C00000"/>
                    </a:solidFill>
                  </a:rPr>
                  <a:t>) + 2⋅</a:t>
                </a:r>
                <a:r>
                  <a:rPr lang="en-US" sz="2000" b="1" dirty="0" err="1">
                    <a:solidFill>
                      <a:srgbClr val="C00000"/>
                    </a:solidFill>
                  </a:rPr>
                  <a:t>Ar</a:t>
                </a:r>
                <a:r>
                  <a:rPr lang="el-GR" sz="2000" b="1" dirty="0">
                    <a:solidFill>
                      <a:srgbClr val="C00000"/>
                    </a:solidFill>
                  </a:rPr>
                  <a:t>(</a:t>
                </a:r>
                <a:r>
                  <a:rPr lang="en-US" sz="2000" b="1" dirty="0">
                    <a:solidFill>
                      <a:srgbClr val="C00000"/>
                    </a:solidFill>
                  </a:rPr>
                  <a:t>H</a:t>
                </a:r>
                <a:r>
                  <a:rPr lang="el-GR" sz="2000" b="1" dirty="0">
                    <a:solidFill>
                      <a:srgbClr val="C00000"/>
                    </a:solidFill>
                  </a:rPr>
                  <a:t>) = 40 + 2 ⋅16 + 2 ⋅ 1 = 74</a:t>
                </a:r>
                <a:endParaRPr lang="el-GR" sz="2000" dirty="0">
                  <a:solidFill>
                    <a:srgbClr val="C00000"/>
                  </a:solidFill>
                </a:endParaRPr>
              </a:p>
              <a:p>
                <a:pPr marL="0" indent="0">
                  <a:spcBef>
                    <a:spcPts val="600"/>
                  </a:spcBef>
                  <a:buNone/>
                </a:pPr>
                <a:r>
                  <a:rPr lang="en-US" sz="2000" b="1" dirty="0">
                    <a:solidFill>
                      <a:srgbClr val="C00000"/>
                    </a:solidFill>
                  </a:rPr>
                  <a:t>n</a:t>
                </a:r>
                <a:r>
                  <a:rPr lang="en-US" sz="2000" b="1" baseline="-25000" dirty="0">
                    <a:solidFill>
                      <a:srgbClr val="C00000"/>
                    </a:solidFill>
                  </a:rPr>
                  <a:t>1</a:t>
                </a:r>
                <a:r>
                  <a:rPr lang="en-US"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𝒎</m:t>
                            </m:r>
                          </m:e>
                          <m:sub>
                            <m:r>
                              <a:rPr lang="en-US" sz="2000" b="1" i="1">
                                <a:solidFill>
                                  <a:srgbClr val="C00000"/>
                                </a:solidFill>
                                <a:latin typeface="Cambria Math" panose="02040503050406030204" pitchFamily="18" charset="0"/>
                              </a:rPr>
                              <m:t>𝟏</m:t>
                            </m:r>
                          </m:sub>
                        </m:sSub>
                      </m:num>
                      <m:den>
                        <m:r>
                          <a:rPr lang="en-US" sz="2000" b="1" i="1">
                            <a:solidFill>
                              <a:srgbClr val="C00000"/>
                            </a:solidFill>
                            <a:latin typeface="Cambria Math" panose="02040503050406030204" pitchFamily="18" charset="0"/>
                          </a:rPr>
                          <m:t>𝑴𝒓</m:t>
                        </m:r>
                      </m:den>
                    </m:f>
                  </m:oMath>
                </a14:m>
                <a:r>
                  <a:rPr lang="en-US" sz="2000" b="1" dirty="0">
                    <a:solidFill>
                      <a:srgbClr val="C00000"/>
                    </a:solidFill>
                  </a:rPr>
                  <a:t> 		</a:t>
                </a:r>
                <a14:m>
                  <m:oMath xmlns:m="http://schemas.openxmlformats.org/officeDocument/2006/math">
                    <m:r>
                      <a:rPr lang="en-US" sz="2000" b="1" i="1">
                        <a:solidFill>
                          <a:srgbClr val="C00000"/>
                        </a:solidFill>
                        <a:latin typeface="Cambria Math" panose="02040503050406030204" pitchFamily="18" charset="0"/>
                      </a:rPr>
                      <m:t>⇒</m:t>
                    </m:r>
                  </m:oMath>
                </a14:m>
                <a:r>
                  <a:rPr lang="en-US" sz="2000" b="1" dirty="0">
                    <a:solidFill>
                      <a:srgbClr val="C00000"/>
                    </a:solidFill>
                  </a:rPr>
                  <a:t>	m</a:t>
                </a:r>
                <a:r>
                  <a:rPr lang="en-US" sz="2000" b="1" baseline="-25000" dirty="0">
                    <a:solidFill>
                      <a:srgbClr val="C00000"/>
                    </a:solidFill>
                  </a:rPr>
                  <a:t>1</a:t>
                </a:r>
                <a:r>
                  <a:rPr lang="en-US" sz="2000" b="1" dirty="0">
                    <a:solidFill>
                      <a:srgbClr val="C00000"/>
                    </a:solidFill>
                  </a:rPr>
                  <a:t> = n</a:t>
                </a:r>
                <a:r>
                  <a:rPr lang="en-US" sz="2000" b="1" baseline="-25000" dirty="0">
                    <a:solidFill>
                      <a:srgbClr val="C00000"/>
                    </a:solidFill>
                  </a:rPr>
                  <a:t>1</a:t>
                </a:r>
                <a:r>
                  <a:rPr lang="en-US" sz="2000" b="1" dirty="0">
                    <a:solidFill>
                      <a:srgbClr val="C00000"/>
                    </a:solidFill>
                  </a:rPr>
                  <a:t> · </a:t>
                </a:r>
                <a:r>
                  <a:rPr lang="en-US" sz="2000" b="1" dirty="0" err="1">
                    <a:solidFill>
                      <a:srgbClr val="C00000"/>
                    </a:solidFill>
                  </a:rPr>
                  <a:t>Mr</a:t>
                </a:r>
                <a:r>
                  <a:rPr lang="en-US" sz="2000" b="1" dirty="0">
                    <a:solidFill>
                      <a:srgbClr val="C00000"/>
                    </a:solidFill>
                  </a:rPr>
                  <a:t> 	</a:t>
                </a:r>
                <a14:m>
                  <m:oMath xmlns:m="http://schemas.openxmlformats.org/officeDocument/2006/math">
                    <m:r>
                      <a:rPr lang="en-US" sz="2000" b="1" i="1">
                        <a:solidFill>
                          <a:srgbClr val="C00000"/>
                        </a:solidFill>
                        <a:latin typeface="Cambria Math" panose="02040503050406030204" pitchFamily="18" charset="0"/>
                      </a:rPr>
                      <m:t>⇒</m:t>
                    </m:r>
                  </m:oMath>
                </a14:m>
                <a:r>
                  <a:rPr lang="en-US" sz="2000" b="1" dirty="0">
                    <a:solidFill>
                      <a:srgbClr val="C00000"/>
                    </a:solidFill>
                  </a:rPr>
                  <a:t>	</a:t>
                </a:r>
                <a:endParaRPr lang="el-GR" sz="2000" b="1" dirty="0">
                  <a:solidFill>
                    <a:srgbClr val="C00000"/>
                  </a:solidFill>
                </a:endParaRPr>
              </a:p>
              <a:p>
                <a:pPr marL="0" indent="0">
                  <a:spcBef>
                    <a:spcPts val="600"/>
                  </a:spcBef>
                  <a:buNone/>
                </a:pPr>
                <a:r>
                  <a:rPr lang="en-US" sz="2000" b="1" dirty="0">
                    <a:solidFill>
                      <a:srgbClr val="C00000"/>
                    </a:solidFill>
                  </a:rPr>
                  <a:t>m</a:t>
                </a:r>
                <a:r>
                  <a:rPr lang="en-US" sz="2000" b="1" baseline="-25000" dirty="0">
                    <a:solidFill>
                      <a:srgbClr val="C00000"/>
                    </a:solidFill>
                  </a:rPr>
                  <a:t>1</a:t>
                </a:r>
                <a:r>
                  <a:rPr lang="en-US" sz="2000" b="1" dirty="0">
                    <a:solidFill>
                      <a:srgbClr val="C00000"/>
                    </a:solidFill>
                  </a:rPr>
                  <a:t> = 0,0005 mol ⋅ 74 g/mol ⇒ m</a:t>
                </a:r>
                <a:r>
                  <a:rPr lang="en-US" sz="2000" b="1" baseline="-25000" dirty="0">
                    <a:solidFill>
                      <a:srgbClr val="C00000"/>
                    </a:solidFill>
                  </a:rPr>
                  <a:t>1</a:t>
                </a:r>
                <a:r>
                  <a:rPr lang="en-US" sz="2000" b="1" dirty="0">
                    <a:solidFill>
                      <a:srgbClr val="C00000"/>
                    </a:solidFill>
                  </a:rPr>
                  <a:t> = 0,037 g</a:t>
                </a:r>
                <a:endParaRPr lang="el-GR" sz="2000" dirty="0">
                  <a:solidFill>
                    <a:srgbClr val="C00000"/>
                  </a:solidFill>
                </a:endParaRPr>
              </a:p>
              <a:p>
                <a:pPr marL="0" indent="0">
                  <a:spcBef>
                    <a:spcPts val="600"/>
                  </a:spcBef>
                  <a:buNone/>
                </a:pPr>
                <a:r>
                  <a:rPr lang="el-GR" sz="2000" b="1" dirty="0">
                    <a:solidFill>
                      <a:srgbClr val="C00000"/>
                    </a:solidFill>
                  </a:rPr>
                  <a:t>Εξίσωση 8.</a:t>
                </a:r>
                <a:endParaRPr lang="el-GR" sz="2000" dirty="0">
                  <a:solidFill>
                    <a:srgbClr val="C00000"/>
                  </a:solidFill>
                </a:endParaRPr>
              </a:p>
              <a:p>
                <a:pPr marL="0" indent="0">
                  <a:spcBef>
                    <a:spcPts val="600"/>
                  </a:spcBef>
                  <a:buNone/>
                </a:pPr>
                <a:r>
                  <a:rPr lang="el-GR" sz="2000" b="1" dirty="0">
                    <a:solidFill>
                      <a:srgbClr val="C00000"/>
                    </a:solidFill>
                  </a:rPr>
                  <a:t>0,037 </a:t>
                </a:r>
                <a:r>
                  <a:rPr lang="en-US" sz="2000" b="1" dirty="0">
                    <a:solidFill>
                      <a:srgbClr val="C00000"/>
                    </a:solidFill>
                  </a:rPr>
                  <a:t>g Ca</a:t>
                </a:r>
                <a:r>
                  <a:rPr lang="el-GR" sz="2000" b="1" dirty="0">
                    <a:solidFill>
                      <a:srgbClr val="C00000"/>
                    </a:solidFill>
                  </a:rPr>
                  <a:t>(ΟΗ)</a:t>
                </a:r>
                <a:r>
                  <a:rPr lang="el-GR" sz="2000" b="1" baseline="-25000" dirty="0">
                    <a:solidFill>
                      <a:srgbClr val="C00000"/>
                    </a:solidFill>
                  </a:rPr>
                  <a:t>2</a:t>
                </a:r>
                <a:r>
                  <a:rPr lang="el-GR" sz="2000" b="1" dirty="0">
                    <a:solidFill>
                      <a:srgbClr val="C00000"/>
                    </a:solidFill>
                  </a:rPr>
                  <a:t> περιέχονται σε 100 </a:t>
                </a:r>
                <a:r>
                  <a:rPr lang="en-US" sz="2000" b="1" dirty="0">
                    <a:solidFill>
                      <a:srgbClr val="C00000"/>
                    </a:solidFill>
                  </a:rPr>
                  <a:t>mL</a:t>
                </a:r>
                <a:r>
                  <a:rPr lang="el-GR" sz="2000" b="1" dirty="0">
                    <a:solidFill>
                      <a:srgbClr val="C00000"/>
                    </a:solidFill>
                  </a:rPr>
                  <a:t> διαλύματος Δ1. </a:t>
                </a:r>
              </a:p>
              <a:p>
                <a:pPr marL="0" indent="0">
                  <a:spcBef>
                    <a:spcPts val="600"/>
                  </a:spcBef>
                  <a:buNone/>
                </a:pPr>
                <a:r>
                  <a:rPr lang="el-GR" sz="2000" b="1" dirty="0">
                    <a:solidFill>
                      <a:srgbClr val="C00000"/>
                    </a:solidFill>
                  </a:rPr>
                  <a:t>Άρα η περιεκτικότητα του διαλύματος Δ1 είναι 0,037 % </a:t>
                </a:r>
                <a:r>
                  <a:rPr lang="en-US" sz="2000" b="1" dirty="0">
                    <a:solidFill>
                      <a:srgbClr val="C00000"/>
                    </a:solidFill>
                  </a:rPr>
                  <a:t>w</a:t>
                </a:r>
                <a:r>
                  <a:rPr lang="el-GR" sz="2000" b="1" dirty="0">
                    <a:solidFill>
                      <a:srgbClr val="C00000"/>
                    </a:solidFill>
                  </a:rPr>
                  <a:t>/</a:t>
                </a:r>
                <a:r>
                  <a:rPr lang="en-US" sz="2000" b="1" dirty="0">
                    <a:solidFill>
                      <a:srgbClr val="C00000"/>
                    </a:solidFill>
                  </a:rPr>
                  <a:t>V</a:t>
                </a:r>
                <a:r>
                  <a:rPr lang="el-GR" sz="2000" b="1" dirty="0">
                    <a:solidFill>
                      <a:srgbClr val="C00000"/>
                    </a:solidFill>
                  </a:rPr>
                  <a:t>.</a:t>
                </a:r>
                <a:endParaRPr lang="el-GR" sz="2000" dirty="0">
                  <a:solidFill>
                    <a:srgbClr val="C00000"/>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501"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74483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1000"/>
                                        <p:tgtEl>
                                          <p:spTgt spid="3">
                                            <p:txEl>
                                              <p:pRg st="13" end="13"/>
                                            </p:txEl>
                                          </p:spTgt>
                                        </p:tgtEl>
                                      </p:cBhvr>
                                    </p:animEffect>
                                    <p:anim calcmode="lin" valueType="num">
                                      <p:cBhvr>
                                        <p:cTn id="5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1000"/>
                                        <p:tgtEl>
                                          <p:spTgt spid="3">
                                            <p:txEl>
                                              <p:pRg st="14" end="14"/>
                                            </p:txEl>
                                          </p:spTgt>
                                        </p:tgtEl>
                                      </p:cBhvr>
                                    </p:animEffect>
                                    <p:anim calcmode="lin" valueType="num">
                                      <p:cBhvr>
                                        <p:cTn id="6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5" end="15"/>
                                            </p:txEl>
                                          </p:spTgt>
                                        </p:tgtEl>
                                        <p:attrNameLst>
                                          <p:attrName>style.visibility</p:attrName>
                                        </p:attrNameLst>
                                      </p:cBhvr>
                                      <p:to>
                                        <p:strVal val="visible"/>
                                      </p:to>
                                    </p:set>
                                    <p:animEffect transition="in" filter="fade">
                                      <p:cBhvr>
                                        <p:cTn id="70" dur="1000"/>
                                        <p:tgtEl>
                                          <p:spTgt spid="3">
                                            <p:txEl>
                                              <p:pRg st="15" end="15"/>
                                            </p:txEl>
                                          </p:spTgt>
                                        </p:tgtEl>
                                      </p:cBhvr>
                                    </p:animEffect>
                                    <p:anim calcmode="lin" valueType="num">
                                      <p:cBhvr>
                                        <p:cTn id="7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Effect transition="in" filter="fade">
                                      <p:cBhvr>
                                        <p:cTn id="77" dur="1000"/>
                                        <p:tgtEl>
                                          <p:spTgt spid="3">
                                            <p:txEl>
                                              <p:pRg st="16" end="16"/>
                                            </p:txEl>
                                          </p:spTgt>
                                        </p:tgtEl>
                                      </p:cBhvr>
                                    </p:animEffect>
                                    <p:anim calcmode="lin" valueType="num">
                                      <p:cBhvr>
                                        <p:cTn id="7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7" end="17"/>
                                            </p:txEl>
                                          </p:spTgt>
                                        </p:tgtEl>
                                        <p:attrNameLst>
                                          <p:attrName>style.visibility</p:attrName>
                                        </p:attrNameLst>
                                      </p:cBhvr>
                                      <p:to>
                                        <p:strVal val="visible"/>
                                      </p:to>
                                    </p:set>
                                    <p:animEffect transition="in" filter="fade">
                                      <p:cBhvr>
                                        <p:cTn id="84" dur="1000"/>
                                        <p:tgtEl>
                                          <p:spTgt spid="3">
                                            <p:txEl>
                                              <p:pRg st="17" end="17"/>
                                            </p:txEl>
                                          </p:spTgt>
                                        </p:tgtEl>
                                      </p:cBhvr>
                                    </p:animEffect>
                                    <p:anim calcmode="lin" valueType="num">
                                      <p:cBhvr>
                                        <p:cTn id="85"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1400" b="1" dirty="0"/>
              </a:p>
              <a:p>
                <a:pPr marL="0" indent="0" algn="ctr">
                  <a:buNone/>
                </a:pPr>
                <a:endParaRPr lang="el-GR" sz="1400" b="1" dirty="0"/>
              </a:p>
              <a:p>
                <a:pPr marL="0" indent="0" algn="ctr">
                  <a:buNone/>
                </a:pPr>
                <a:endParaRPr lang="el-GR" sz="1400" b="1" dirty="0"/>
              </a:p>
              <a:p>
                <a:pPr marL="0" lvl="0" indent="0">
                  <a:buNone/>
                </a:pPr>
                <a:r>
                  <a:rPr lang="el-GR" sz="2000" dirty="0"/>
                  <a:t>14) Στο εργαστήριο Φυσικών Επιστημών του σχολείου διατίθεται υδατικό διάλυμα υδροξειδίου του ασβεστίου, </a:t>
                </a:r>
                <a:r>
                  <a:rPr lang="el-GR" sz="2000" dirty="0" err="1"/>
                  <a:t>Ca</a:t>
                </a:r>
                <a:r>
                  <a:rPr lang="el-GR" sz="2000" dirty="0"/>
                  <a:t>(ΟΗ)</a:t>
                </a:r>
                <a:r>
                  <a:rPr lang="el-GR" sz="2000" baseline="-25000" dirty="0"/>
                  <a:t>2</a:t>
                </a:r>
                <a:r>
                  <a:rPr lang="el-GR" sz="2000" dirty="0"/>
                  <a:t>, συγκέντρωσης (c) 0,005 Μ (διάλυμα Δ1).</a:t>
                </a:r>
              </a:p>
              <a:p>
                <a:pPr marL="0" indent="0">
                  <a:buNone/>
                </a:pPr>
                <a:r>
                  <a:rPr lang="el-GR" sz="2000" dirty="0"/>
                  <a:t>β) Μια ομάδα μαθητών χρειάζεται για ένα πείραμα 250 mL υδατικού διαλύματος </a:t>
                </a:r>
                <a:r>
                  <a:rPr lang="el-GR" sz="2000" dirty="0" err="1"/>
                  <a:t>Ca</a:t>
                </a:r>
                <a:r>
                  <a:rPr lang="el-GR" sz="2000" dirty="0"/>
                  <a:t>(ΟΗ)</a:t>
                </a:r>
                <a:r>
                  <a:rPr lang="el-GR" sz="2000" baseline="-25000" dirty="0"/>
                  <a:t>2</a:t>
                </a:r>
                <a:r>
                  <a:rPr lang="el-GR" sz="2000" dirty="0"/>
                  <a:t> συγκέντρωσης 0,001 Μ (διάλυμα Δ2). Να υπολογίσετε τον όγκο (σε mL) του διαλύματος Δ1 που πρέπει να αραιώσουν με νερό, για να παρασκευάσουν το διάλυμα Δ2. </a:t>
                </a:r>
              </a:p>
              <a:p>
                <a:pPr marL="0" indent="0">
                  <a:buNone/>
                </a:pPr>
                <a:r>
                  <a:rPr lang="el-GR" sz="2000" b="1" i="1" dirty="0">
                    <a:solidFill>
                      <a:schemeClr val="accent1"/>
                    </a:solidFill>
                  </a:rPr>
                  <a:t>β) </a:t>
                </a:r>
                <a:r>
                  <a:rPr lang="el-GR" sz="2000" b="1" dirty="0">
                    <a:solidFill>
                      <a:schemeClr val="accent1"/>
                    </a:solidFill>
                  </a:rPr>
                  <a:t>Εξίσωση 12</a:t>
                </a:r>
                <a:endParaRPr lang="el-GR" sz="2000" dirty="0">
                  <a:solidFill>
                    <a:schemeClr val="accent1"/>
                  </a:solidFill>
                </a:endParaRPr>
              </a:p>
              <a:p>
                <a:pPr marL="0" indent="0">
                  <a:buNone/>
                </a:pPr>
                <a:r>
                  <a:rPr lang="el-GR" sz="2000" b="1" dirty="0">
                    <a:solidFill>
                      <a:schemeClr val="accent1"/>
                    </a:solidFill>
                  </a:rPr>
                  <a:t>Δεν μεταβάλλεται η ποσότητα της διαλυμένης ουσίας:	</a:t>
                </a:r>
                <a:endParaRPr lang="el-GR" sz="2000" dirty="0">
                  <a:solidFill>
                    <a:schemeClr val="accent1"/>
                  </a:solidFill>
                </a:endParaRPr>
              </a:p>
              <a:p>
                <a:pPr marL="0" indent="0">
                  <a:buNone/>
                </a:pPr>
                <a:r>
                  <a:rPr lang="en-US" sz="2000" b="1" dirty="0">
                    <a:solidFill>
                      <a:schemeClr val="accent1"/>
                    </a:solidFill>
                  </a:rPr>
                  <a:t>n</a:t>
                </a:r>
                <a:r>
                  <a:rPr lang="el-GR" sz="2000" b="1" baseline="-25000" dirty="0">
                    <a:solidFill>
                      <a:schemeClr val="accent1"/>
                    </a:solidFill>
                  </a:rPr>
                  <a:t>1</a:t>
                </a:r>
                <a:r>
                  <a:rPr lang="el-GR" sz="2000" b="1" dirty="0">
                    <a:solidFill>
                      <a:schemeClr val="accent1"/>
                    </a:solidFill>
                  </a:rPr>
                  <a:t> = </a:t>
                </a:r>
                <a:r>
                  <a:rPr lang="en-US" sz="2000" b="1" dirty="0">
                    <a:solidFill>
                      <a:schemeClr val="accent1"/>
                    </a:solidFill>
                  </a:rPr>
                  <a:t>n</a:t>
                </a:r>
                <a:r>
                  <a:rPr lang="el-GR" sz="2000" b="1" baseline="-25000" dirty="0">
                    <a:solidFill>
                      <a:schemeClr val="accent1"/>
                    </a:solidFill>
                  </a:rPr>
                  <a:t>2</a:t>
                </a:r>
                <a:r>
                  <a:rPr lang="el-GR" sz="2000" b="1" dirty="0">
                    <a:solidFill>
                      <a:schemeClr val="accent1"/>
                    </a:solidFill>
                  </a:rPr>
                  <a:t> </a:t>
                </a:r>
                <a14:m>
                  <m:oMath xmlns:m="http://schemas.openxmlformats.org/officeDocument/2006/math">
                    <m:r>
                      <a:rPr lang="el-GR" sz="2000" b="1">
                        <a:solidFill>
                          <a:schemeClr val="accent1"/>
                        </a:solidFill>
                        <a:latin typeface="Cambria Math" panose="02040503050406030204" pitchFamily="18" charset="0"/>
                      </a:rPr>
                      <m:t>⇒</m:t>
                    </m:r>
                  </m:oMath>
                </a14:m>
                <a:r>
                  <a:rPr lang="el-GR" sz="2000" b="1" dirty="0">
                    <a:solidFill>
                      <a:schemeClr val="accent1"/>
                    </a:solidFill>
                  </a:rPr>
                  <a:t> 	</a:t>
                </a:r>
                <a:endParaRPr lang="en-US" sz="2000" b="1" dirty="0">
                  <a:solidFill>
                    <a:schemeClr val="accent1"/>
                  </a:solidFill>
                </a:endParaRPr>
              </a:p>
              <a:p>
                <a:pPr marL="0" indent="0">
                  <a:buNone/>
                </a:pPr>
                <a:r>
                  <a:rPr lang="en-US" sz="2000" b="1" dirty="0">
                    <a:solidFill>
                      <a:schemeClr val="accent1"/>
                    </a:solidFill>
                  </a:rPr>
                  <a:t>C</a:t>
                </a:r>
                <a:r>
                  <a:rPr lang="el-GR" sz="2000" b="1" baseline="-25000" dirty="0">
                    <a:solidFill>
                      <a:schemeClr val="accent1"/>
                    </a:solidFill>
                  </a:rPr>
                  <a:t>1 </a:t>
                </a:r>
                <a:r>
                  <a:rPr lang="el-GR" sz="2000" b="1" dirty="0">
                    <a:solidFill>
                      <a:schemeClr val="accent1"/>
                    </a:solidFill>
                  </a:rPr>
                  <a:t>· </a:t>
                </a:r>
                <a:r>
                  <a:rPr lang="en-US" sz="2000" b="1" dirty="0">
                    <a:solidFill>
                      <a:schemeClr val="accent1"/>
                    </a:solidFill>
                  </a:rPr>
                  <a:t>V</a:t>
                </a:r>
                <a:r>
                  <a:rPr lang="el-GR" sz="2000" b="1" baseline="-25000" dirty="0">
                    <a:solidFill>
                      <a:schemeClr val="accent1"/>
                    </a:solidFill>
                  </a:rPr>
                  <a:t>1</a:t>
                </a:r>
                <a:r>
                  <a:rPr lang="el-GR" sz="2000" b="1" dirty="0">
                    <a:solidFill>
                      <a:schemeClr val="accent1"/>
                    </a:solidFill>
                  </a:rPr>
                  <a:t> = </a:t>
                </a:r>
                <a:r>
                  <a:rPr lang="en-US" sz="2000" b="1" dirty="0">
                    <a:solidFill>
                      <a:schemeClr val="accent1"/>
                    </a:solidFill>
                  </a:rPr>
                  <a:t>C</a:t>
                </a:r>
                <a:r>
                  <a:rPr lang="el-GR" sz="2000" b="1" baseline="-25000" dirty="0">
                    <a:solidFill>
                      <a:schemeClr val="accent1"/>
                    </a:solidFill>
                  </a:rPr>
                  <a:t>2 </a:t>
                </a:r>
                <a:r>
                  <a:rPr lang="el-GR" sz="2000" b="1" dirty="0">
                    <a:solidFill>
                      <a:schemeClr val="accent1"/>
                    </a:solidFill>
                  </a:rPr>
                  <a:t>· </a:t>
                </a:r>
                <a:r>
                  <a:rPr lang="en-US" sz="2000" b="1" dirty="0">
                    <a:solidFill>
                      <a:schemeClr val="accent1"/>
                    </a:solidFill>
                  </a:rPr>
                  <a:t>V</a:t>
                </a:r>
                <a:r>
                  <a:rPr lang="el-GR" sz="2000" b="1" baseline="-25000" dirty="0">
                    <a:solidFill>
                      <a:schemeClr val="accent1"/>
                    </a:solidFill>
                  </a:rPr>
                  <a:t>2</a:t>
                </a:r>
                <a:r>
                  <a:rPr lang="el-GR" sz="2000" b="1" dirty="0">
                    <a:solidFill>
                      <a:schemeClr val="accent1"/>
                    </a:solidFill>
                  </a:rPr>
                  <a:t> 	</a:t>
                </a:r>
                <a14:m>
                  <m:oMath xmlns:m="http://schemas.openxmlformats.org/officeDocument/2006/math">
                    <m:r>
                      <a:rPr lang="el-GR" sz="2000" b="1" i="1">
                        <a:solidFill>
                          <a:schemeClr val="accent1"/>
                        </a:solidFill>
                        <a:latin typeface="Cambria Math" panose="02040503050406030204" pitchFamily="18" charset="0"/>
                      </a:rPr>
                      <m:t>⇒</m:t>
                    </m:r>
                  </m:oMath>
                </a14:m>
                <a:r>
                  <a:rPr lang="el-GR" sz="2000" b="1" dirty="0">
                    <a:solidFill>
                      <a:schemeClr val="accent1"/>
                    </a:solidFill>
                  </a:rPr>
                  <a:t>	</a:t>
                </a:r>
                <a:endParaRPr lang="en-US" sz="2000" b="1" dirty="0">
                  <a:solidFill>
                    <a:schemeClr val="accent1"/>
                  </a:solidFill>
                </a:endParaRPr>
              </a:p>
              <a:p>
                <a:pPr marL="0" indent="0">
                  <a:buNone/>
                </a:pPr>
                <a:r>
                  <a:rPr lang="el-GR" sz="2000" b="1" dirty="0">
                    <a:solidFill>
                      <a:schemeClr val="accent1"/>
                    </a:solidFill>
                  </a:rPr>
                  <a:t>0,005 Μ ⋅ </a:t>
                </a:r>
                <a:r>
                  <a:rPr lang="en-US" sz="2000" b="1" dirty="0">
                    <a:solidFill>
                      <a:schemeClr val="accent1"/>
                    </a:solidFill>
                  </a:rPr>
                  <a:t>V</a:t>
                </a:r>
                <a:r>
                  <a:rPr lang="el-GR" sz="2000" b="1" baseline="-25000" dirty="0">
                    <a:solidFill>
                      <a:schemeClr val="accent1"/>
                    </a:solidFill>
                  </a:rPr>
                  <a:t>1</a:t>
                </a:r>
                <a:r>
                  <a:rPr lang="el-GR" sz="2000" b="1" dirty="0">
                    <a:solidFill>
                      <a:schemeClr val="accent1"/>
                    </a:solidFill>
                  </a:rPr>
                  <a:t> </a:t>
                </a:r>
                <a:r>
                  <a:rPr lang="en-US" sz="2000" b="1" dirty="0">
                    <a:solidFill>
                      <a:schemeClr val="accent1"/>
                    </a:solidFill>
                  </a:rPr>
                  <a:t>L</a:t>
                </a:r>
                <a:r>
                  <a:rPr lang="el-GR" sz="2000" b="1" dirty="0">
                    <a:solidFill>
                      <a:schemeClr val="accent1"/>
                    </a:solidFill>
                  </a:rPr>
                  <a:t> = 0,001</a:t>
                </a:r>
                <a:r>
                  <a:rPr lang="el-GR" sz="2000" b="1" baseline="-25000" dirty="0">
                    <a:solidFill>
                      <a:schemeClr val="accent1"/>
                    </a:solidFill>
                  </a:rPr>
                  <a:t> </a:t>
                </a:r>
                <a:r>
                  <a:rPr lang="el-GR" sz="2000" b="1" dirty="0">
                    <a:solidFill>
                      <a:schemeClr val="accent1"/>
                    </a:solidFill>
                  </a:rPr>
                  <a:t>⋅ 0,25 </a:t>
                </a:r>
                <a:r>
                  <a:rPr lang="en-US" sz="2000" b="1" dirty="0">
                    <a:solidFill>
                      <a:schemeClr val="accent1"/>
                    </a:solidFill>
                  </a:rPr>
                  <a:t>L </a:t>
                </a:r>
                <a:r>
                  <a:rPr lang="el-GR" sz="2000" b="1" dirty="0">
                    <a:solidFill>
                      <a:schemeClr val="accent1"/>
                    </a:solidFill>
                  </a:rPr>
                  <a:t>⇒ </a:t>
                </a:r>
                <a:endParaRPr lang="en-US" sz="2000" b="1" dirty="0">
                  <a:solidFill>
                    <a:schemeClr val="accent1"/>
                  </a:solidFill>
                </a:endParaRPr>
              </a:p>
              <a:p>
                <a:pPr marL="0" indent="0">
                  <a:buNone/>
                </a:pPr>
                <a:r>
                  <a:rPr lang="en-US" sz="2000" b="1" dirty="0">
                    <a:solidFill>
                      <a:schemeClr val="accent1"/>
                    </a:solidFill>
                  </a:rPr>
                  <a:t>V</a:t>
                </a:r>
                <a:r>
                  <a:rPr lang="el-GR" sz="2000" b="1" baseline="-25000" dirty="0">
                    <a:solidFill>
                      <a:schemeClr val="accent1"/>
                    </a:solidFill>
                  </a:rPr>
                  <a:t>1</a:t>
                </a:r>
                <a:r>
                  <a:rPr lang="el-GR" sz="2000" b="1" dirty="0">
                    <a:solidFill>
                      <a:schemeClr val="accent1"/>
                    </a:solidFill>
                  </a:rPr>
                  <a:t> = 0,05 </a:t>
                </a:r>
                <a:r>
                  <a:rPr lang="en-US" sz="2000" b="1" dirty="0">
                    <a:solidFill>
                      <a:schemeClr val="accent1"/>
                    </a:solidFill>
                  </a:rPr>
                  <a:t>L</a:t>
                </a:r>
                <a:r>
                  <a:rPr lang="el-GR" sz="2000" b="1" dirty="0">
                    <a:solidFill>
                      <a:schemeClr val="accent1"/>
                    </a:solidFill>
                  </a:rPr>
                  <a:t> = 50 </a:t>
                </a:r>
                <a:r>
                  <a:rPr lang="en-US" sz="2000" b="1" dirty="0">
                    <a:solidFill>
                      <a:schemeClr val="accent1"/>
                    </a:solidFill>
                  </a:rPr>
                  <a:t>mL </a:t>
                </a:r>
                <a:endParaRPr lang="el-GR" sz="2000" b="1" dirty="0">
                  <a:solidFill>
                    <a:schemeClr val="accent1"/>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501"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5415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0" y="-12369"/>
                <a:ext cx="12191999"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2000" b="1" dirty="0"/>
              </a:p>
              <a:p>
                <a:pPr marL="0" indent="0" algn="ctr">
                  <a:buNone/>
                </a:pPr>
                <a:endParaRPr lang="el-GR" sz="2000" b="1" dirty="0"/>
              </a:p>
              <a:p>
                <a:pPr marL="0" indent="0" algn="ctr">
                  <a:buNone/>
                </a:pPr>
                <a:endParaRPr lang="el-GR" sz="2000" b="1" dirty="0"/>
              </a:p>
              <a:p>
                <a:pPr marL="0" indent="0">
                  <a:buNone/>
                </a:pPr>
                <a:r>
                  <a:rPr lang="el-GR" sz="2000" dirty="0"/>
                  <a:t>Σε κάθε περίπτωση θεωρείστε ότι αρχικά διαθέτουμε ένα διάλυμα Δ1 με </a:t>
                </a:r>
                <a:r>
                  <a:rPr lang="en-US" sz="2000" dirty="0"/>
                  <a:t>C</a:t>
                </a:r>
                <a:r>
                  <a:rPr lang="el-GR" sz="2000" baseline="-25000" dirty="0"/>
                  <a:t>1</a:t>
                </a:r>
                <a:r>
                  <a:rPr lang="el-GR" sz="2000" dirty="0"/>
                  <a:t>, </a:t>
                </a:r>
                <a:r>
                  <a:rPr lang="en-US" sz="2000" dirty="0"/>
                  <a:t>V</a:t>
                </a:r>
                <a:r>
                  <a:rPr lang="el-GR" sz="2000" baseline="-25000" dirty="0"/>
                  <a:t>1</a:t>
                </a:r>
                <a:r>
                  <a:rPr lang="el-GR" sz="2000" dirty="0"/>
                  <a:t> που περιέχει μια διαλυμένη ουσία:</a:t>
                </a:r>
              </a:p>
              <a:p>
                <a:pPr marL="0" lvl="0" indent="0">
                  <a:buNone/>
                </a:pPr>
                <a:r>
                  <a:rPr lang="el-GR" sz="2000" b="1" dirty="0"/>
                  <a:t>Ανάμιξη του διαλύματος Δ1 (C</a:t>
                </a:r>
                <a:r>
                  <a:rPr lang="el-GR" sz="2000" b="1" baseline="-25000" dirty="0"/>
                  <a:t>1</a:t>
                </a:r>
                <a:r>
                  <a:rPr lang="el-GR" sz="2000" b="1" dirty="0"/>
                  <a:t>, n</a:t>
                </a:r>
                <a:r>
                  <a:rPr lang="el-GR" sz="2000" b="1" baseline="-25000" dirty="0"/>
                  <a:t>1</a:t>
                </a:r>
                <a:r>
                  <a:rPr lang="el-GR" sz="2000" b="1" dirty="0"/>
                  <a:t>, V</a:t>
                </a:r>
                <a:r>
                  <a:rPr lang="el-GR" sz="2000" b="1" baseline="-25000" dirty="0"/>
                  <a:t>1</a:t>
                </a:r>
                <a:r>
                  <a:rPr lang="el-GR" sz="2000" b="1" dirty="0"/>
                  <a:t>) με διάλυμα Δ2</a:t>
                </a:r>
                <a:r>
                  <a:rPr lang="el-GR" sz="2000" b="1" baseline="-25000" dirty="0"/>
                  <a:t> </a:t>
                </a:r>
                <a:r>
                  <a:rPr lang="el-GR" sz="2000" b="1" dirty="0"/>
                  <a:t>(</a:t>
                </a:r>
                <a:r>
                  <a:rPr lang="en-US" sz="2000" b="1" dirty="0"/>
                  <a:t>C</a:t>
                </a:r>
                <a:r>
                  <a:rPr lang="el-GR" sz="2000" b="1" baseline="-25000" dirty="0"/>
                  <a:t>2</a:t>
                </a:r>
                <a:r>
                  <a:rPr lang="el-GR" sz="2000" b="1" dirty="0"/>
                  <a:t>, </a:t>
                </a:r>
                <a:r>
                  <a:rPr lang="en-US" sz="2000" b="1" dirty="0"/>
                  <a:t>n</a:t>
                </a:r>
                <a:r>
                  <a:rPr lang="el-GR" sz="2000" b="1" baseline="-25000" dirty="0"/>
                  <a:t>2</a:t>
                </a:r>
                <a:r>
                  <a:rPr lang="el-GR" sz="2000" b="1" dirty="0"/>
                  <a:t>, </a:t>
                </a:r>
                <a:r>
                  <a:rPr lang="en-US" sz="2000" b="1" dirty="0"/>
                  <a:t>V</a:t>
                </a:r>
                <a:r>
                  <a:rPr lang="el-GR" sz="2000" b="1" baseline="-25000" dirty="0"/>
                  <a:t>2</a:t>
                </a:r>
                <a:r>
                  <a:rPr lang="el-GR" sz="2000" b="1" dirty="0"/>
                  <a:t>), που περιέχει την ίδια διαλυμένη ουσία. Προκύπτει διάλυμα Δ3 (</a:t>
                </a:r>
                <a:r>
                  <a:rPr lang="en-US" sz="2000" b="1" dirty="0"/>
                  <a:t>C</a:t>
                </a:r>
                <a:r>
                  <a:rPr lang="el-GR" sz="2000" b="1" baseline="-25000" dirty="0"/>
                  <a:t>3</a:t>
                </a:r>
                <a:r>
                  <a:rPr lang="el-GR" sz="2000" b="1" dirty="0"/>
                  <a:t>, </a:t>
                </a:r>
                <a:r>
                  <a:rPr lang="en-US" sz="2000" b="1" dirty="0"/>
                  <a:t>n</a:t>
                </a:r>
                <a:r>
                  <a:rPr lang="el-GR" sz="2000" b="1" baseline="-25000" dirty="0"/>
                  <a:t>3</a:t>
                </a:r>
                <a:r>
                  <a:rPr lang="el-GR" sz="2000" b="1" dirty="0"/>
                  <a:t>, </a:t>
                </a:r>
                <a:r>
                  <a:rPr lang="en-US" sz="2000" b="1" dirty="0"/>
                  <a:t>V</a:t>
                </a:r>
                <a:r>
                  <a:rPr lang="el-GR" sz="2000" b="1" baseline="-25000" dirty="0"/>
                  <a:t>3</a:t>
                </a:r>
                <a:r>
                  <a:rPr lang="el-GR" sz="2000" b="1" dirty="0"/>
                  <a:t>):</a:t>
                </a:r>
                <a:endParaRPr lang="el-GR" sz="2000" dirty="0"/>
              </a:p>
              <a:p>
                <a:pPr marL="0" indent="0">
                  <a:buNone/>
                </a:pPr>
                <a:endParaRPr lang="en-US" sz="2000" b="1" dirty="0"/>
              </a:p>
              <a:p>
                <a:pPr marL="0" indent="0">
                  <a:buNone/>
                </a:pPr>
                <a:endParaRPr lang="en-US" sz="2400" b="1" dirty="0"/>
              </a:p>
              <a:p>
                <a:pPr marL="0" indent="0">
                  <a:buNone/>
                </a:pPr>
                <a:endParaRPr lang="en-US" sz="3600" b="1" dirty="0"/>
              </a:p>
              <a:p>
                <a:pPr marL="0" indent="0">
                  <a:buNone/>
                </a:pPr>
                <a:r>
                  <a:rPr lang="el-GR" sz="3200" dirty="0"/>
                  <a:t> </a:t>
                </a:r>
                <a:r>
                  <a:rPr lang="en-US" sz="3200" dirty="0"/>
                  <a:t>				</a:t>
                </a:r>
                <a:r>
                  <a:rPr lang="en-US" sz="2000" dirty="0"/>
                  <a:t>C</a:t>
                </a:r>
                <a:r>
                  <a:rPr lang="el-GR" sz="2000" baseline="-25000" dirty="0"/>
                  <a:t>1, </a:t>
                </a:r>
                <a:r>
                  <a:rPr lang="en-US" sz="2000" dirty="0"/>
                  <a:t>V</a:t>
                </a:r>
                <a:r>
                  <a:rPr lang="el-GR" sz="2000" baseline="-25000" dirty="0"/>
                  <a:t>1</a:t>
                </a:r>
                <a:r>
                  <a:rPr lang="el-GR" sz="2000" dirty="0"/>
                  <a:t>, </a:t>
                </a:r>
                <a:r>
                  <a:rPr lang="en-US" sz="2000" dirty="0"/>
                  <a:t>n</a:t>
                </a:r>
                <a:r>
                  <a:rPr lang="el-GR" sz="2000" baseline="-25000" dirty="0"/>
                  <a:t>1</a:t>
                </a:r>
                <a:r>
                  <a:rPr lang="el-GR" sz="2000" dirty="0"/>
                  <a:t>	</a:t>
                </a:r>
                <a:r>
                  <a:rPr lang="en-US" sz="2000" dirty="0"/>
                  <a:t>               C</a:t>
                </a:r>
                <a:r>
                  <a:rPr lang="en-US" sz="2000" baseline="-25000" dirty="0"/>
                  <a:t>2</a:t>
                </a:r>
                <a:r>
                  <a:rPr lang="en-US" sz="2000" dirty="0"/>
                  <a:t>, V</a:t>
                </a:r>
                <a:r>
                  <a:rPr lang="en-US" sz="2000" baseline="-25000" dirty="0"/>
                  <a:t>2</a:t>
                </a:r>
                <a:endParaRPr lang="en-US" sz="2000" strike="sngStrike" dirty="0"/>
              </a:p>
              <a:p>
                <a:pPr marL="0" indent="0">
                  <a:buNone/>
                </a:pPr>
                <a:r>
                  <a:rPr lang="el-GR" sz="2000" dirty="0"/>
                  <a:t>Τα τελικά </a:t>
                </a:r>
                <a:r>
                  <a:rPr lang="en-US" sz="2000" dirty="0"/>
                  <a:t>mol</a:t>
                </a:r>
                <a:r>
                  <a:rPr lang="el-GR" sz="2000" dirty="0"/>
                  <a:t> της διαλυμένης ουσίας προκύπτουν από το άθροισμα των </a:t>
                </a:r>
                <a:r>
                  <a:rPr lang="en-US" sz="2000" dirty="0"/>
                  <a:t>mol</a:t>
                </a:r>
                <a:r>
                  <a:rPr lang="el-GR" sz="2000" dirty="0"/>
                  <a:t> των Δ1 και Δ2: </a:t>
                </a:r>
                <a:endParaRPr lang="en-US" sz="2000" dirty="0"/>
              </a:p>
              <a:p>
                <a:pPr marL="0" indent="0" algn="ctr">
                  <a:buNone/>
                </a:pPr>
                <a:r>
                  <a:rPr lang="en-US" sz="2000" b="1" dirty="0"/>
                  <a:t>n</a:t>
                </a:r>
                <a:r>
                  <a:rPr lang="el-GR" sz="2000" b="1" baseline="-25000" dirty="0"/>
                  <a:t>1</a:t>
                </a:r>
                <a:r>
                  <a:rPr lang="el-GR" sz="2000" b="1" dirty="0"/>
                  <a:t> + </a:t>
                </a:r>
                <a:r>
                  <a:rPr lang="en-US" sz="2000" b="1" dirty="0"/>
                  <a:t>n</a:t>
                </a:r>
                <a:r>
                  <a:rPr lang="el-GR" sz="2000" b="1" baseline="-25000" dirty="0"/>
                  <a:t>2 </a:t>
                </a:r>
                <a:r>
                  <a:rPr lang="el-GR" sz="2000" b="1" dirty="0"/>
                  <a:t>= </a:t>
                </a:r>
                <a:r>
                  <a:rPr lang="en-US" sz="2000" b="1" dirty="0"/>
                  <a:t>n</a:t>
                </a:r>
                <a:r>
                  <a:rPr lang="el-GR" sz="2000" b="1" baseline="-25000" dirty="0"/>
                  <a:t>3	</a:t>
                </a:r>
                <a14:m>
                  <m:oMath xmlns:m="http://schemas.openxmlformats.org/officeDocument/2006/math">
                    <m:r>
                      <a:rPr lang="el-GR" sz="2000" b="1" i="1">
                        <a:latin typeface="Cambria Math" panose="02040503050406030204" pitchFamily="18" charset="0"/>
                      </a:rPr>
                      <m:t>⇒</m:t>
                    </m:r>
                  </m:oMath>
                </a14:m>
                <a:r>
                  <a:rPr lang="el-GR" sz="2000" b="1" dirty="0"/>
                  <a:t> 	</a:t>
                </a:r>
                <a:endParaRPr lang="en-US" sz="2000" b="1" dirty="0"/>
              </a:p>
              <a:p>
                <a:pPr marL="0" indent="0" algn="ctr">
                  <a:buNone/>
                </a:pPr>
                <a:r>
                  <a:rPr lang="en-US" sz="2000" b="1" dirty="0"/>
                  <a:t>C</a:t>
                </a:r>
                <a:r>
                  <a:rPr lang="el-GR" sz="2000" b="1" baseline="-25000" dirty="0"/>
                  <a:t>1 </a:t>
                </a:r>
                <a:r>
                  <a:rPr lang="el-GR" sz="2000" b="1" dirty="0"/>
                  <a:t>· </a:t>
                </a:r>
                <a:r>
                  <a:rPr lang="en-US" sz="2000" b="1" dirty="0"/>
                  <a:t>V</a:t>
                </a:r>
                <a:r>
                  <a:rPr lang="el-GR" sz="2000" b="1" baseline="-25000" dirty="0"/>
                  <a:t>1</a:t>
                </a:r>
                <a:r>
                  <a:rPr lang="el-GR" sz="2000" b="1" dirty="0"/>
                  <a:t> + </a:t>
                </a:r>
                <a:r>
                  <a:rPr lang="en-US" sz="2000" b="1" dirty="0"/>
                  <a:t>C</a:t>
                </a:r>
                <a:r>
                  <a:rPr lang="el-GR" sz="2000" b="1" baseline="-25000" dirty="0"/>
                  <a:t>2 </a:t>
                </a:r>
                <a:r>
                  <a:rPr lang="el-GR" sz="2000" b="1" dirty="0"/>
                  <a:t>· </a:t>
                </a:r>
                <a:r>
                  <a:rPr lang="en-US" sz="2000" b="1" dirty="0"/>
                  <a:t>V</a:t>
                </a:r>
                <a:r>
                  <a:rPr lang="el-GR" sz="2000" b="1" baseline="-25000" dirty="0"/>
                  <a:t>2 </a:t>
                </a:r>
                <a:r>
                  <a:rPr lang="el-GR" sz="2000" b="1" dirty="0"/>
                  <a:t>= </a:t>
                </a:r>
                <a:r>
                  <a:rPr lang="en-US" sz="2000" b="1" dirty="0"/>
                  <a:t>C</a:t>
                </a:r>
                <a:r>
                  <a:rPr lang="el-GR" sz="2000" b="1" baseline="-25000" dirty="0"/>
                  <a:t>3 </a:t>
                </a:r>
                <a:r>
                  <a:rPr lang="el-GR" sz="2000" b="1" dirty="0"/>
                  <a:t>· </a:t>
                </a:r>
                <a:r>
                  <a:rPr lang="en-US" sz="2000" b="1" dirty="0"/>
                  <a:t>V</a:t>
                </a:r>
                <a:r>
                  <a:rPr lang="el-GR" sz="2000" b="1" baseline="-25000" dirty="0"/>
                  <a:t>3</a:t>
                </a:r>
                <a:r>
                  <a:rPr lang="el-GR" sz="2000" b="1" dirty="0"/>
                  <a:t> </a:t>
                </a:r>
                <a14:m>
                  <m:oMath xmlns:m="http://schemas.openxmlformats.org/officeDocument/2006/math">
                    <m:r>
                      <a:rPr lang="el-GR" sz="2000" b="1" i="1">
                        <a:latin typeface="Cambria Math" panose="02040503050406030204" pitchFamily="18" charset="0"/>
                      </a:rPr>
                      <m:t>⇒</m:t>
                    </m:r>
                  </m:oMath>
                </a14:m>
                <a:r>
                  <a:rPr lang="el-GR" sz="2000" b="1" dirty="0"/>
                  <a:t>	</a:t>
                </a:r>
                <a:endParaRPr lang="el-GR" sz="2000" dirty="0"/>
              </a:p>
              <a:p>
                <a:pPr marL="0" indent="0" algn="ctr">
                  <a:buNone/>
                </a:pPr>
                <a:r>
                  <a:rPr lang="en-US" sz="2000" b="1" dirty="0"/>
                  <a:t>C</a:t>
                </a:r>
                <a:r>
                  <a:rPr lang="el-GR" sz="2000" b="1" baseline="-25000" dirty="0"/>
                  <a:t>1 </a:t>
                </a:r>
                <a:r>
                  <a:rPr lang="el-GR" sz="2000" b="1" dirty="0"/>
                  <a:t>· </a:t>
                </a:r>
                <a:r>
                  <a:rPr lang="en-US" sz="2000" b="1" dirty="0"/>
                  <a:t>V</a:t>
                </a:r>
                <a:r>
                  <a:rPr lang="el-GR" sz="2000" b="1" baseline="-25000" dirty="0"/>
                  <a:t>1</a:t>
                </a:r>
                <a:r>
                  <a:rPr lang="el-GR" sz="2000" b="1" dirty="0"/>
                  <a:t> + </a:t>
                </a:r>
                <a:r>
                  <a:rPr lang="en-US" sz="2000" b="1" dirty="0"/>
                  <a:t>C</a:t>
                </a:r>
                <a:r>
                  <a:rPr lang="el-GR" sz="2000" b="1" baseline="-25000" dirty="0"/>
                  <a:t>2 </a:t>
                </a:r>
                <a:r>
                  <a:rPr lang="el-GR" sz="2000" b="1" dirty="0"/>
                  <a:t>· </a:t>
                </a:r>
                <a:r>
                  <a:rPr lang="en-US" sz="2000" b="1" dirty="0"/>
                  <a:t>V</a:t>
                </a:r>
                <a:r>
                  <a:rPr lang="el-GR" sz="2000" b="1" baseline="-25000" dirty="0"/>
                  <a:t>2</a:t>
                </a:r>
                <a:r>
                  <a:rPr lang="el-GR" sz="2000" b="1" dirty="0"/>
                  <a:t> = </a:t>
                </a:r>
                <a:r>
                  <a:rPr lang="en-US" sz="2000" b="1" dirty="0"/>
                  <a:t>C</a:t>
                </a:r>
                <a:r>
                  <a:rPr lang="el-GR" sz="2000" b="1" baseline="-25000" dirty="0"/>
                  <a:t>3 </a:t>
                </a:r>
                <a:r>
                  <a:rPr lang="el-GR" sz="2000" b="1" dirty="0"/>
                  <a:t>· </a:t>
                </a:r>
                <a:r>
                  <a:rPr lang="en-US" sz="2000" b="1" dirty="0"/>
                  <a:t>V</a:t>
                </a:r>
                <a:r>
                  <a:rPr lang="el-GR" sz="2000" b="1" baseline="-25000" dirty="0"/>
                  <a:t>1</a:t>
                </a:r>
                <a:r>
                  <a:rPr lang="el-GR" sz="2000" b="1" dirty="0"/>
                  <a:t> + </a:t>
                </a:r>
                <a:r>
                  <a:rPr lang="en-US" sz="2000" b="1" dirty="0"/>
                  <a:t>C</a:t>
                </a:r>
                <a:r>
                  <a:rPr lang="el-GR" sz="2000" b="1" dirty="0"/>
                  <a:t>­</a:t>
                </a:r>
                <a:r>
                  <a:rPr lang="el-GR" sz="2000" b="1" baseline="-25000" dirty="0"/>
                  <a:t>3 </a:t>
                </a:r>
                <a:r>
                  <a:rPr lang="el-GR" sz="2000" b="1" dirty="0"/>
                  <a:t>· ­</a:t>
                </a:r>
                <a:r>
                  <a:rPr lang="en-US" sz="2000" b="1" dirty="0"/>
                  <a:t>V</a:t>
                </a:r>
                <a:r>
                  <a:rPr lang="el-GR" sz="2000" b="1" dirty="0"/>
                  <a:t>­</a:t>
                </a:r>
                <a:r>
                  <a:rPr lang="el-GR" sz="2000" b="1" baseline="-25000" dirty="0"/>
                  <a:t>2 </a:t>
                </a:r>
                <a:r>
                  <a:rPr lang="el-GR" sz="2000" b="1" dirty="0"/>
                  <a:t>­	ή	</a:t>
                </a:r>
                <a:endParaRPr lang="en-US" sz="2000" b="1" dirty="0"/>
              </a:p>
              <a:p>
                <a:pPr marL="0" indent="0" algn="ctr">
                  <a:buNone/>
                </a:pPr>
                <a:r>
                  <a:rPr lang="el-GR" sz="2000" b="1" dirty="0"/>
                  <a:t>(</a:t>
                </a:r>
                <a:r>
                  <a:rPr lang="en-US" sz="2000" b="1" dirty="0"/>
                  <a:t>C</a:t>
                </a:r>
                <a:r>
                  <a:rPr lang="el-GR" sz="2000" b="1" dirty="0"/>
                  <a:t>­</a:t>
                </a:r>
                <a:r>
                  <a:rPr lang="el-GR" sz="2000" b="1" baseline="-25000" dirty="0"/>
                  <a:t>1</a:t>
                </a:r>
                <a:r>
                  <a:rPr lang="el-GR" sz="2000" b="1" dirty="0"/>
                  <a:t> – </a:t>
                </a:r>
                <a:r>
                  <a:rPr lang="en-US" sz="2000" b="1" dirty="0"/>
                  <a:t>C</a:t>
                </a:r>
                <a:r>
                  <a:rPr lang="el-GR" sz="2000" b="1" baseline="-25000" dirty="0"/>
                  <a:t>3</a:t>
                </a:r>
                <a:r>
                  <a:rPr lang="el-GR" sz="2000" b="1" dirty="0"/>
                  <a:t>)</a:t>
                </a:r>
                <a:r>
                  <a:rPr lang="el-GR" sz="2000" b="1" baseline="-25000" dirty="0"/>
                  <a:t> </a:t>
                </a:r>
                <a:r>
                  <a:rPr lang="el-GR" sz="2000" b="1" dirty="0"/>
                  <a:t>· </a:t>
                </a:r>
                <a:r>
                  <a:rPr lang="en-US" sz="2000" b="1" dirty="0"/>
                  <a:t>V</a:t>
                </a:r>
                <a:r>
                  <a:rPr lang="el-GR" sz="2000" b="1" baseline="-25000" dirty="0"/>
                  <a:t>1</a:t>
                </a:r>
                <a:r>
                  <a:rPr lang="el-GR" sz="2000" b="1" dirty="0"/>
                  <a:t> = (</a:t>
                </a:r>
                <a:r>
                  <a:rPr lang="en-US" sz="2000" b="1" dirty="0"/>
                  <a:t>C</a:t>
                </a:r>
                <a:r>
                  <a:rPr lang="el-GR" sz="2000" b="1" baseline="-25000" dirty="0"/>
                  <a:t>3 </a:t>
                </a:r>
                <a:r>
                  <a:rPr lang="el-GR" sz="2000" b="1" dirty="0"/>
                  <a:t>– </a:t>
                </a:r>
                <a:r>
                  <a:rPr lang="en-US" sz="2000" b="1" dirty="0"/>
                  <a:t>C</a:t>
                </a:r>
                <a:r>
                  <a:rPr lang="el-GR" sz="2000" b="1" baseline="-25000" dirty="0"/>
                  <a:t>2</a:t>
                </a:r>
                <a:r>
                  <a:rPr lang="el-GR" sz="2000" b="1" dirty="0"/>
                  <a:t>)</a:t>
                </a:r>
                <a:r>
                  <a:rPr lang="el-GR" sz="2000" b="1" baseline="-25000" dirty="0"/>
                  <a:t> </a:t>
                </a:r>
                <a:r>
                  <a:rPr lang="el-GR" sz="2000" b="1" dirty="0"/>
                  <a:t>· </a:t>
                </a:r>
                <a:r>
                  <a:rPr lang="en-US" sz="2000" b="1" dirty="0"/>
                  <a:t>V</a:t>
                </a:r>
                <a:r>
                  <a:rPr lang="el-GR" sz="2000" b="1" baseline="-25000" dirty="0"/>
                  <a:t>2 	</a:t>
                </a:r>
                <a:r>
                  <a:rPr lang="el-GR" sz="2000" b="1" dirty="0"/>
                  <a:t>εξίσωση 13</a:t>
                </a:r>
                <a:endParaRPr lang="el-GR" sz="2000" dirty="0"/>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0" y="-12369"/>
                <a:ext cx="12191999" cy="6870369"/>
              </a:xfrm>
              <a:blipFill>
                <a:blip r:embed="rId2"/>
                <a:stretch>
                  <a:fillRect l="-500"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68313F10-907C-B240-C2D8-36C31A539D83}"/>
              </a:ext>
            </a:extLst>
          </p:cNvPr>
          <p:cNvSpPr>
            <a:spLocks noChangeArrowheads="1"/>
          </p:cNvSpPr>
          <p:nvPr/>
        </p:nvSpPr>
        <p:spPr bwMode="auto">
          <a:xfrm>
            <a:off x="359049" y="2738381"/>
            <a:ext cx="154450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graphicFrame>
        <p:nvGraphicFramePr>
          <p:cNvPr id="9" name="Αντικείμενο 8">
            <a:extLst>
              <a:ext uri="{FF2B5EF4-FFF2-40B4-BE49-F238E27FC236}">
                <a16:creationId xmlns:a16="http://schemas.microsoft.com/office/drawing/2014/main" id="{F2EA46EE-D115-CF19-46D4-DBDF96683EC8}"/>
              </a:ext>
            </a:extLst>
          </p:cNvPr>
          <p:cNvGraphicFramePr>
            <a:graphicFrameLocks noChangeAspect="1"/>
          </p:cNvGraphicFramePr>
          <p:nvPr>
            <p:extLst>
              <p:ext uri="{D42A27DB-BD31-4B8C-83A1-F6EECF244321}">
                <p14:modId xmlns:p14="http://schemas.microsoft.com/office/powerpoint/2010/main" val="2599981214"/>
              </p:ext>
            </p:extLst>
          </p:nvPr>
        </p:nvGraphicFramePr>
        <p:xfrm>
          <a:off x="3536404" y="2738381"/>
          <a:ext cx="5172064" cy="1602802"/>
        </p:xfrm>
        <a:graphic>
          <a:graphicData uri="http://schemas.openxmlformats.org/presentationml/2006/ole">
            <mc:AlternateContent xmlns:mc="http://schemas.openxmlformats.org/markup-compatibility/2006">
              <mc:Choice xmlns:v="urn:schemas-microsoft-com:vml" Requires="v">
                <p:oleObj name="CS ChemDraw Drawing" r:id="rId5" imgW="4060080" imgH="1266120" progId="ChemDraw.Document.6.0">
                  <p:embed/>
                </p:oleObj>
              </mc:Choice>
              <mc:Fallback>
                <p:oleObj name="CS ChemDraw Drawing" r:id="rId5" imgW="4060080" imgH="126612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404" y="2738381"/>
                        <a:ext cx="5172064" cy="1602802"/>
                      </a:xfrm>
                      <a:prstGeom prst="rect">
                        <a:avLst/>
                      </a:prstGeom>
                      <a:noFill/>
                    </p:spPr>
                  </p:pic>
                </p:oleObj>
              </mc:Fallback>
            </mc:AlternateContent>
          </a:graphicData>
        </a:graphic>
      </p:graphicFrame>
    </p:spTree>
    <p:extLst>
      <p:ext uri="{BB962C8B-B14F-4D97-AF65-F5344CB8AC3E}">
        <p14:creationId xmlns:p14="http://schemas.microsoft.com/office/powerpoint/2010/main" val="14105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1000"/>
                                        <p:tgtEl>
                                          <p:spTgt spid="3">
                                            <p:txEl>
                                              <p:pRg st="13" end="13"/>
                                            </p:txEl>
                                          </p:spTgt>
                                        </p:tgtEl>
                                      </p:cBhvr>
                                    </p:animEffect>
                                    <p:anim calcmode="lin" valueType="num">
                                      <p:cBhvr>
                                        <p:cTn id="5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fade">
                                      <p:cBhvr>
                                        <p:cTn id="56" dur="1000"/>
                                        <p:tgtEl>
                                          <p:spTgt spid="3">
                                            <p:txEl>
                                              <p:pRg st="14" end="14"/>
                                            </p:txEl>
                                          </p:spTgt>
                                        </p:tgtEl>
                                      </p:cBhvr>
                                    </p:animEffect>
                                    <p:anim calcmode="lin" valueType="num">
                                      <p:cBhvr>
                                        <p:cTn id="5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0" y="-12369"/>
                <a:ext cx="12191999"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1400" b="1" dirty="0"/>
              </a:p>
              <a:p>
                <a:pPr marL="0" indent="0" algn="ctr">
                  <a:buNone/>
                </a:pPr>
                <a:endParaRPr lang="el-GR" sz="1400" b="1" dirty="0"/>
              </a:p>
              <a:p>
                <a:pPr marL="0" indent="0" algn="ctr">
                  <a:buNone/>
                </a:pPr>
                <a:endParaRPr lang="el-GR" sz="1400" b="1" dirty="0"/>
              </a:p>
              <a:p>
                <a:pPr marL="0" lvl="0" indent="0">
                  <a:buNone/>
                </a:pPr>
                <a:r>
                  <a:rPr lang="el-GR" sz="2000" dirty="0"/>
                  <a:t>14) γ) Σε 500 mL διαλύματος Δ1 θερμοκρασίας 20 °C, προστίθενται 0,4 g </a:t>
                </a:r>
                <a:r>
                  <a:rPr lang="el-GR" sz="2000" dirty="0" err="1"/>
                  <a:t>Ca</a:t>
                </a:r>
                <a:r>
                  <a:rPr lang="el-GR" sz="2000" dirty="0"/>
                  <a:t>(ΟΗ)</a:t>
                </a:r>
                <a:r>
                  <a:rPr lang="el-GR" sz="2000" baseline="-25000" dirty="0"/>
                  <a:t>2</a:t>
                </a:r>
                <a:r>
                  <a:rPr lang="el-GR" sz="2000" dirty="0"/>
                  <a:t>, χωρίς μεταβολή του όγκου του διαλύματος. Ακολουθεί επαρκής ανάδευση και προκύπτει το διάλυμα Δ3. Να εξετάσετε αν στο διάλυμα Δ3 θα διαλυθεί όλη η ποσότητα του </a:t>
                </a:r>
                <a:r>
                  <a:rPr lang="el-GR" sz="2000" dirty="0" err="1"/>
                  <a:t>Ca</a:t>
                </a:r>
                <a:r>
                  <a:rPr lang="el-GR" sz="2000" dirty="0"/>
                  <a:t>(ΟΗ)</a:t>
                </a:r>
                <a:r>
                  <a:rPr lang="el-GR" sz="2000" baseline="-25000" dirty="0"/>
                  <a:t>2</a:t>
                </a:r>
                <a:r>
                  <a:rPr lang="el-GR" sz="2000" dirty="0"/>
                  <a:t> ή αν ένα τμήμα της θα παραμείνει αδιάλυτο. Δίνεται ότι το κορεσμένο διάλυμα </a:t>
                </a:r>
                <a:r>
                  <a:rPr lang="el-GR" sz="2000" dirty="0" err="1"/>
                  <a:t>Ca</a:t>
                </a:r>
                <a:r>
                  <a:rPr lang="el-GR" sz="2000" dirty="0"/>
                  <a:t>(ΟΗ)</a:t>
                </a:r>
                <a:r>
                  <a:rPr lang="el-GR" sz="2000" baseline="-25000" dirty="0"/>
                  <a:t>2</a:t>
                </a:r>
                <a:r>
                  <a:rPr lang="el-GR" sz="2000" dirty="0"/>
                  <a:t> σε θερμοκρασία 20 °C, έχει συγκέντρωση 0,012 Μ (διάλυμα Δ4). </a:t>
                </a:r>
              </a:p>
              <a:p>
                <a:pPr marL="0" indent="0">
                  <a:spcBef>
                    <a:spcPts val="600"/>
                  </a:spcBef>
                  <a:buNone/>
                </a:pPr>
                <a:r>
                  <a:rPr lang="el-GR" sz="2000" b="1" i="1" dirty="0">
                    <a:solidFill>
                      <a:srgbClr val="C00000"/>
                    </a:solidFill>
                  </a:rPr>
                  <a:t>γ) </a:t>
                </a:r>
                <a:r>
                  <a:rPr lang="el-GR" sz="2000" b="1" dirty="0">
                    <a:solidFill>
                      <a:srgbClr val="C00000"/>
                    </a:solidFill>
                  </a:rPr>
                  <a:t>Εξίσωση 1.</a:t>
                </a:r>
                <a:endParaRPr lang="el-GR" sz="2000" dirty="0">
                  <a:solidFill>
                    <a:srgbClr val="C00000"/>
                  </a:solidFill>
                </a:endParaRPr>
              </a:p>
              <a:p>
                <a:pPr marL="0" indent="0">
                  <a:spcBef>
                    <a:spcPts val="600"/>
                  </a:spcBef>
                  <a:buNone/>
                </a:pPr>
                <a:r>
                  <a:rPr lang="en-US" sz="2000" b="1" dirty="0">
                    <a:solidFill>
                      <a:srgbClr val="C00000"/>
                    </a:solidFill>
                  </a:rPr>
                  <a:t>n</a:t>
                </a:r>
                <a:r>
                  <a:rPr lang="el-GR"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r>
                          <a:rPr lang="en-US" sz="2000" b="1" i="1">
                            <a:solidFill>
                              <a:srgbClr val="C00000"/>
                            </a:solidFill>
                            <a:latin typeface="Cambria Math" panose="02040503050406030204" pitchFamily="18" charset="0"/>
                          </a:rPr>
                          <m:t>𝒎</m:t>
                        </m:r>
                      </m:num>
                      <m:den>
                        <m:r>
                          <a:rPr lang="en-US" sz="2000" b="1" i="1">
                            <a:solidFill>
                              <a:srgbClr val="C00000"/>
                            </a:solidFill>
                            <a:latin typeface="Cambria Math" panose="02040503050406030204" pitchFamily="18" charset="0"/>
                          </a:rPr>
                          <m:t>𝑴𝒓</m:t>
                        </m:r>
                      </m:den>
                    </m:f>
                  </m:oMath>
                </a14:m>
                <a:r>
                  <a:rPr lang="el-GR" sz="2000" b="1" dirty="0">
                    <a:solidFill>
                      <a:srgbClr val="C00000"/>
                    </a:solidFill>
                  </a:rPr>
                  <a:t> 	</a:t>
                </a:r>
                <a14:m>
                  <m:oMath xmlns:m="http://schemas.openxmlformats.org/officeDocument/2006/math">
                    <m:r>
                      <a:rPr lang="el-GR" sz="2000" b="1" i="1">
                        <a:solidFill>
                          <a:srgbClr val="C00000"/>
                        </a:solidFill>
                        <a:latin typeface="Cambria Math" panose="02040503050406030204" pitchFamily="18" charset="0"/>
                      </a:rPr>
                      <m:t>⇒</m:t>
                    </m:r>
                  </m:oMath>
                </a14:m>
                <a:r>
                  <a:rPr lang="el-GR" sz="2000" b="1" dirty="0">
                    <a:solidFill>
                      <a:srgbClr val="C00000"/>
                    </a:solidFill>
                  </a:rPr>
                  <a:t>	</a:t>
                </a:r>
                <a:r>
                  <a:rPr lang="en-US" sz="2000" b="1" dirty="0">
                    <a:solidFill>
                      <a:srgbClr val="C00000"/>
                    </a:solidFill>
                  </a:rPr>
                  <a:t>n</a:t>
                </a:r>
                <a:r>
                  <a:rPr lang="el-GR"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r>
                          <a:rPr lang="en-US" sz="2000" b="1" i="1">
                            <a:solidFill>
                              <a:srgbClr val="C00000"/>
                            </a:solidFill>
                            <a:latin typeface="Cambria Math" panose="02040503050406030204" pitchFamily="18" charset="0"/>
                          </a:rPr>
                          <m:t>𝟎</m:t>
                        </m:r>
                        <m:r>
                          <a:rPr lang="el-GR" sz="2000" b="1" i="1">
                            <a:solidFill>
                              <a:srgbClr val="C00000"/>
                            </a:solidFill>
                            <a:latin typeface="Cambria Math" panose="02040503050406030204" pitchFamily="18" charset="0"/>
                          </a:rPr>
                          <m:t>,</m:t>
                        </m:r>
                        <m:r>
                          <a:rPr lang="en-US" sz="2000" b="1" i="1">
                            <a:solidFill>
                              <a:srgbClr val="C00000"/>
                            </a:solidFill>
                            <a:latin typeface="Cambria Math" panose="02040503050406030204" pitchFamily="18" charset="0"/>
                          </a:rPr>
                          <m:t>𝟒</m:t>
                        </m:r>
                      </m:num>
                      <m:den>
                        <m:r>
                          <a:rPr lang="en-US" sz="2000" b="1" i="1">
                            <a:solidFill>
                              <a:srgbClr val="C00000"/>
                            </a:solidFill>
                            <a:latin typeface="Cambria Math" panose="02040503050406030204" pitchFamily="18" charset="0"/>
                          </a:rPr>
                          <m:t>𝟕𝟒</m:t>
                        </m:r>
                      </m:den>
                    </m:f>
                  </m:oMath>
                </a14:m>
                <a:r>
                  <a:rPr lang="el-GR" sz="2000" b="1" dirty="0">
                    <a:solidFill>
                      <a:srgbClr val="C00000"/>
                    </a:solidFill>
                  </a:rPr>
                  <a:t>	</a:t>
                </a:r>
                <a14:m>
                  <m:oMath xmlns:m="http://schemas.openxmlformats.org/officeDocument/2006/math">
                    <m:r>
                      <a:rPr lang="el-GR" sz="2000" b="1" i="1">
                        <a:solidFill>
                          <a:srgbClr val="C00000"/>
                        </a:solidFill>
                        <a:latin typeface="Cambria Math" panose="02040503050406030204" pitchFamily="18" charset="0"/>
                      </a:rPr>
                      <m:t>⇒</m:t>
                    </m:r>
                  </m:oMath>
                </a14:m>
                <a:r>
                  <a:rPr lang="el-GR" sz="2000" b="1" dirty="0">
                    <a:solidFill>
                      <a:srgbClr val="C00000"/>
                    </a:solidFill>
                  </a:rPr>
                  <a:t>	</a:t>
                </a:r>
                <a:r>
                  <a:rPr lang="en-US" sz="2000" b="1" dirty="0">
                    <a:solidFill>
                      <a:srgbClr val="C00000"/>
                    </a:solidFill>
                  </a:rPr>
                  <a:t>n</a:t>
                </a:r>
                <a:r>
                  <a:rPr lang="el-GR"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r>
                          <a:rPr lang="en-US" sz="2000" b="1" i="1">
                            <a:solidFill>
                              <a:srgbClr val="C00000"/>
                            </a:solidFill>
                            <a:latin typeface="Cambria Math" panose="02040503050406030204" pitchFamily="18" charset="0"/>
                          </a:rPr>
                          <m:t>𝟏</m:t>
                        </m:r>
                      </m:num>
                      <m:den>
                        <m:r>
                          <a:rPr lang="en-US" sz="2000" b="1" i="1">
                            <a:solidFill>
                              <a:srgbClr val="C00000"/>
                            </a:solidFill>
                            <a:latin typeface="Cambria Math" panose="02040503050406030204" pitchFamily="18" charset="0"/>
                          </a:rPr>
                          <m:t>𝟏𝟖𝟓</m:t>
                        </m:r>
                      </m:den>
                    </m:f>
                  </m:oMath>
                </a14:m>
                <a:r>
                  <a:rPr lang="en-US" sz="2000" b="1" dirty="0">
                    <a:solidFill>
                      <a:srgbClr val="C00000"/>
                    </a:solidFill>
                  </a:rPr>
                  <a:t> mol</a:t>
                </a:r>
                <a:r>
                  <a:rPr lang="el-GR" sz="2000" b="1" dirty="0">
                    <a:solidFill>
                      <a:srgbClr val="C00000"/>
                    </a:solidFill>
                  </a:rPr>
                  <a:t> </a:t>
                </a:r>
                <a:r>
                  <a:rPr lang="el-GR" sz="2000" b="1" dirty="0" err="1">
                    <a:solidFill>
                      <a:srgbClr val="C00000"/>
                    </a:solidFill>
                  </a:rPr>
                  <a:t>Ca</a:t>
                </a:r>
                <a:r>
                  <a:rPr lang="el-GR" sz="2000" b="1" dirty="0">
                    <a:solidFill>
                      <a:srgbClr val="C00000"/>
                    </a:solidFill>
                  </a:rPr>
                  <a:t>(OH)</a:t>
                </a:r>
                <a:r>
                  <a:rPr lang="el-GR" sz="2000" b="1" baseline="-25000" dirty="0">
                    <a:solidFill>
                      <a:srgbClr val="C00000"/>
                    </a:solidFill>
                  </a:rPr>
                  <a:t>2</a:t>
                </a:r>
                <a:r>
                  <a:rPr lang="el-GR" sz="2000" b="1" dirty="0">
                    <a:solidFill>
                      <a:srgbClr val="C00000"/>
                    </a:solidFill>
                  </a:rPr>
                  <a:t> προστέθηκαν στο Δ1.</a:t>
                </a:r>
                <a:endParaRPr lang="el-GR" sz="2000" dirty="0">
                  <a:solidFill>
                    <a:srgbClr val="C00000"/>
                  </a:solidFill>
                </a:endParaRPr>
              </a:p>
              <a:p>
                <a:pPr marL="0" indent="0">
                  <a:spcBef>
                    <a:spcPts val="600"/>
                  </a:spcBef>
                  <a:buNone/>
                </a:pPr>
                <a:r>
                  <a:rPr lang="el-GR" sz="2000" b="1" dirty="0">
                    <a:solidFill>
                      <a:srgbClr val="C00000"/>
                    </a:solidFill>
                  </a:rPr>
                  <a:t>Εξίσωση 14</a:t>
                </a:r>
                <a:endParaRPr lang="el-GR" sz="2000" dirty="0">
                  <a:solidFill>
                    <a:srgbClr val="C00000"/>
                  </a:solidFill>
                </a:endParaRPr>
              </a:p>
              <a:p>
                <a:pPr marL="0" indent="0">
                  <a:spcBef>
                    <a:spcPts val="600"/>
                  </a:spcBef>
                  <a:buNone/>
                </a:pPr>
                <a:r>
                  <a:rPr lang="el-GR" sz="2000" b="1" dirty="0">
                    <a:solidFill>
                      <a:srgbClr val="C00000"/>
                    </a:solidFill>
                  </a:rPr>
                  <a:t>Τα τελικά </a:t>
                </a:r>
                <a:r>
                  <a:rPr lang="en-US" sz="2000" b="1" dirty="0">
                    <a:solidFill>
                      <a:srgbClr val="C00000"/>
                    </a:solidFill>
                  </a:rPr>
                  <a:t>mol</a:t>
                </a:r>
                <a:r>
                  <a:rPr lang="el-GR" sz="2000" b="1" dirty="0">
                    <a:solidFill>
                      <a:srgbClr val="C00000"/>
                    </a:solidFill>
                  </a:rPr>
                  <a:t> του </a:t>
                </a:r>
                <a:r>
                  <a:rPr lang="el-GR" sz="2000" b="1" dirty="0" err="1">
                    <a:solidFill>
                      <a:srgbClr val="C00000"/>
                    </a:solidFill>
                  </a:rPr>
                  <a:t>Ca</a:t>
                </a:r>
                <a:r>
                  <a:rPr lang="el-GR" sz="2000" b="1" dirty="0">
                    <a:solidFill>
                      <a:srgbClr val="C00000"/>
                    </a:solidFill>
                  </a:rPr>
                  <a:t>(OH)</a:t>
                </a:r>
                <a:r>
                  <a:rPr lang="el-GR" sz="2000" b="1" baseline="-25000" dirty="0">
                    <a:solidFill>
                      <a:srgbClr val="C00000"/>
                    </a:solidFill>
                  </a:rPr>
                  <a:t>2</a:t>
                </a:r>
                <a:r>
                  <a:rPr lang="el-GR" sz="2000" b="1" dirty="0">
                    <a:solidFill>
                      <a:srgbClr val="C00000"/>
                    </a:solidFill>
                  </a:rPr>
                  <a:t> προκύπτουν από το άθροισμα των </a:t>
                </a:r>
                <a:r>
                  <a:rPr lang="en-US" sz="2000" b="1" dirty="0">
                    <a:solidFill>
                      <a:srgbClr val="C00000"/>
                    </a:solidFill>
                  </a:rPr>
                  <a:t>mol</a:t>
                </a:r>
                <a:r>
                  <a:rPr lang="el-GR" sz="2000" b="1" dirty="0">
                    <a:solidFill>
                      <a:srgbClr val="C00000"/>
                    </a:solidFill>
                  </a:rPr>
                  <a:t> του Δ1 με τα </a:t>
                </a:r>
                <a:r>
                  <a:rPr lang="en-US" sz="2000" b="1" dirty="0">
                    <a:solidFill>
                      <a:srgbClr val="C00000"/>
                    </a:solidFill>
                  </a:rPr>
                  <a:t>mol</a:t>
                </a:r>
                <a:r>
                  <a:rPr lang="el-GR" sz="2000" b="1" dirty="0">
                    <a:solidFill>
                      <a:srgbClr val="C00000"/>
                    </a:solidFill>
                  </a:rPr>
                  <a:t> του </a:t>
                </a:r>
                <a:r>
                  <a:rPr lang="el-GR" sz="2000" b="1" dirty="0" err="1">
                    <a:solidFill>
                      <a:srgbClr val="C00000"/>
                    </a:solidFill>
                  </a:rPr>
                  <a:t>Ca</a:t>
                </a:r>
                <a:r>
                  <a:rPr lang="el-GR" sz="2000" b="1" dirty="0">
                    <a:solidFill>
                      <a:srgbClr val="C00000"/>
                    </a:solidFill>
                  </a:rPr>
                  <a:t>(OH)</a:t>
                </a:r>
                <a:r>
                  <a:rPr lang="el-GR" sz="2000" b="1" baseline="-25000" dirty="0">
                    <a:solidFill>
                      <a:srgbClr val="C00000"/>
                    </a:solidFill>
                  </a:rPr>
                  <a:t>2</a:t>
                </a:r>
                <a:r>
                  <a:rPr lang="el-GR" sz="2000" b="1" dirty="0">
                    <a:solidFill>
                      <a:srgbClr val="C00000"/>
                    </a:solidFill>
                  </a:rPr>
                  <a:t> που προστέθηκαν:</a:t>
                </a:r>
                <a:endParaRPr lang="el-GR" sz="2000" dirty="0">
                  <a:solidFill>
                    <a:srgbClr val="C00000"/>
                  </a:solidFill>
                </a:endParaRPr>
              </a:p>
              <a:p>
                <a:pPr marL="0" indent="0">
                  <a:spcBef>
                    <a:spcPts val="600"/>
                  </a:spcBef>
                  <a:buNone/>
                </a:pPr>
                <a:r>
                  <a:rPr lang="en-US" sz="2000" b="1" dirty="0">
                    <a:solidFill>
                      <a:srgbClr val="C00000"/>
                    </a:solidFill>
                  </a:rPr>
                  <a:t>n</a:t>
                </a:r>
                <a:r>
                  <a:rPr lang="en-US" sz="2000" b="1" baseline="-25000" dirty="0">
                    <a:solidFill>
                      <a:srgbClr val="C00000"/>
                    </a:solidFill>
                  </a:rPr>
                  <a:t>1</a:t>
                </a:r>
                <a:r>
                  <a:rPr lang="en-US" sz="2000" b="1" dirty="0">
                    <a:solidFill>
                      <a:srgbClr val="C00000"/>
                    </a:solidFill>
                  </a:rPr>
                  <a:t> + n</a:t>
                </a:r>
                <a:r>
                  <a:rPr lang="en-US" sz="2000" b="1" baseline="-25000" dirty="0">
                    <a:solidFill>
                      <a:srgbClr val="C00000"/>
                    </a:solidFill>
                  </a:rPr>
                  <a:t> </a:t>
                </a:r>
                <a:r>
                  <a:rPr lang="en-US" sz="2000" b="1" dirty="0">
                    <a:solidFill>
                      <a:srgbClr val="C00000"/>
                    </a:solidFill>
                  </a:rPr>
                  <a:t>= n</a:t>
                </a:r>
                <a:r>
                  <a:rPr lang="en-US" sz="2000" b="1" baseline="-25000" dirty="0">
                    <a:solidFill>
                      <a:srgbClr val="C00000"/>
                    </a:solidFill>
                  </a:rPr>
                  <a:t>3</a:t>
                </a:r>
                <a:r>
                  <a:rPr lang="en-US" sz="2000" b="1" dirty="0">
                    <a:solidFill>
                      <a:srgbClr val="C00000"/>
                    </a:solidFill>
                  </a:rPr>
                  <a:t> </a:t>
                </a:r>
                <a14:m>
                  <m:oMath xmlns:m="http://schemas.openxmlformats.org/officeDocument/2006/math">
                    <m:r>
                      <a:rPr lang="en-US" sz="2000" b="1" i="1">
                        <a:solidFill>
                          <a:srgbClr val="C00000"/>
                        </a:solidFill>
                        <a:latin typeface="Cambria Math" panose="02040503050406030204" pitchFamily="18" charset="0"/>
                      </a:rPr>
                      <m:t>⇒</m:t>
                    </m:r>
                  </m:oMath>
                </a14:m>
                <a:r>
                  <a:rPr lang="en-US" sz="2000" b="1" dirty="0">
                    <a:solidFill>
                      <a:srgbClr val="C00000"/>
                    </a:solidFill>
                  </a:rPr>
                  <a:t> 	</a:t>
                </a:r>
              </a:p>
              <a:p>
                <a:pPr marL="0" indent="0">
                  <a:spcBef>
                    <a:spcPts val="600"/>
                  </a:spcBef>
                  <a:buNone/>
                </a:pPr>
                <a:r>
                  <a:rPr lang="en-US" sz="2000" b="1" dirty="0">
                    <a:solidFill>
                      <a:srgbClr val="C00000"/>
                    </a:solidFill>
                  </a:rPr>
                  <a:t>C</a:t>
                </a:r>
                <a:r>
                  <a:rPr lang="en-US" sz="2000" b="1" baseline="-25000" dirty="0">
                    <a:solidFill>
                      <a:srgbClr val="C00000"/>
                    </a:solidFill>
                  </a:rPr>
                  <a:t>1 </a:t>
                </a:r>
                <a:r>
                  <a:rPr lang="en-US" sz="2000" b="1" dirty="0">
                    <a:solidFill>
                      <a:srgbClr val="C00000"/>
                    </a:solidFill>
                  </a:rPr>
                  <a:t>· V</a:t>
                </a:r>
                <a:r>
                  <a:rPr lang="en-US" sz="2000" b="1" baseline="-25000" dirty="0">
                    <a:solidFill>
                      <a:srgbClr val="C00000"/>
                    </a:solidFill>
                  </a:rPr>
                  <a:t>1</a:t>
                </a:r>
                <a:r>
                  <a:rPr lang="en-US" sz="2000" b="1" dirty="0">
                    <a:solidFill>
                      <a:srgbClr val="C00000"/>
                    </a:solidFill>
                  </a:rPr>
                  <a:t> + n</a:t>
                </a:r>
                <a:r>
                  <a:rPr lang="en-US" sz="2000" b="1" baseline="-25000" dirty="0">
                    <a:solidFill>
                      <a:srgbClr val="C00000"/>
                    </a:solidFill>
                  </a:rPr>
                  <a:t> </a:t>
                </a:r>
                <a:r>
                  <a:rPr lang="en-US" sz="2000" b="1" dirty="0">
                    <a:solidFill>
                      <a:srgbClr val="C00000"/>
                    </a:solidFill>
                  </a:rPr>
                  <a:t>= C</a:t>
                </a:r>
                <a:r>
                  <a:rPr lang="en-US" sz="2000" b="1" baseline="-25000" dirty="0">
                    <a:solidFill>
                      <a:srgbClr val="C00000"/>
                    </a:solidFill>
                  </a:rPr>
                  <a:t>3 </a:t>
                </a:r>
                <a:r>
                  <a:rPr lang="en-US" sz="2000" b="1" dirty="0">
                    <a:solidFill>
                      <a:srgbClr val="C00000"/>
                    </a:solidFill>
                  </a:rPr>
                  <a:t>· V</a:t>
                </a:r>
                <a:r>
                  <a:rPr lang="en-US" sz="2000" b="1" baseline="-25000" dirty="0">
                    <a:solidFill>
                      <a:srgbClr val="C00000"/>
                    </a:solidFill>
                  </a:rPr>
                  <a:t>3</a:t>
                </a:r>
                <a:r>
                  <a:rPr lang="en-US" sz="2000" b="1" dirty="0">
                    <a:solidFill>
                      <a:srgbClr val="C00000"/>
                    </a:solidFill>
                  </a:rPr>
                  <a:t> </a:t>
                </a:r>
                <a14:m>
                  <m:oMath xmlns:m="http://schemas.openxmlformats.org/officeDocument/2006/math">
                    <m:r>
                      <a:rPr lang="en-US" sz="2000" b="1" i="1">
                        <a:solidFill>
                          <a:srgbClr val="C00000"/>
                        </a:solidFill>
                        <a:latin typeface="Cambria Math" panose="02040503050406030204" pitchFamily="18" charset="0"/>
                      </a:rPr>
                      <m:t>⇒</m:t>
                    </m:r>
                  </m:oMath>
                </a14:m>
                <a:r>
                  <a:rPr lang="en-US" sz="2000" b="1" dirty="0">
                    <a:solidFill>
                      <a:srgbClr val="C00000"/>
                    </a:solidFill>
                  </a:rPr>
                  <a:t>	</a:t>
                </a:r>
              </a:p>
              <a:p>
                <a:pPr marL="0" indent="0">
                  <a:spcBef>
                    <a:spcPts val="600"/>
                  </a:spcBef>
                  <a:buNone/>
                </a:pPr>
                <a:r>
                  <a:rPr lang="en-US" sz="2000" b="1" dirty="0">
                    <a:solidFill>
                      <a:srgbClr val="C00000"/>
                    </a:solidFill>
                  </a:rPr>
                  <a:t>0,005 M</a:t>
                </a:r>
                <a:r>
                  <a:rPr lang="en-US" sz="2000" b="1" baseline="-25000" dirty="0">
                    <a:solidFill>
                      <a:srgbClr val="C00000"/>
                    </a:solidFill>
                  </a:rPr>
                  <a:t> </a:t>
                </a:r>
                <a:r>
                  <a:rPr lang="en-US" sz="2000" b="1" dirty="0">
                    <a:solidFill>
                      <a:srgbClr val="C00000"/>
                    </a:solidFill>
                  </a:rPr>
                  <a:t>· 0,5 L + </a:t>
                </a:r>
                <a14:m>
                  <m:oMath xmlns:m="http://schemas.openxmlformats.org/officeDocument/2006/math">
                    <m:f>
                      <m:fPr>
                        <m:ctrlPr>
                          <a:rPr lang="el-GR" sz="2000" b="1" i="1">
                            <a:solidFill>
                              <a:srgbClr val="C00000"/>
                            </a:solidFill>
                            <a:latin typeface="Cambria Math" panose="02040503050406030204" pitchFamily="18" charset="0"/>
                          </a:rPr>
                        </m:ctrlPr>
                      </m:fPr>
                      <m:num>
                        <m:r>
                          <a:rPr lang="en-US" sz="2000" b="1" i="1">
                            <a:solidFill>
                              <a:srgbClr val="C00000"/>
                            </a:solidFill>
                            <a:latin typeface="Cambria Math" panose="02040503050406030204" pitchFamily="18" charset="0"/>
                          </a:rPr>
                          <m:t>𝟏</m:t>
                        </m:r>
                      </m:num>
                      <m:den>
                        <m:r>
                          <a:rPr lang="en-US" sz="2000" b="1" i="1">
                            <a:solidFill>
                              <a:srgbClr val="C00000"/>
                            </a:solidFill>
                            <a:latin typeface="Cambria Math" panose="02040503050406030204" pitchFamily="18" charset="0"/>
                          </a:rPr>
                          <m:t>𝟏𝟖𝟓</m:t>
                        </m:r>
                      </m:den>
                    </m:f>
                  </m:oMath>
                </a14:m>
                <a:r>
                  <a:rPr lang="en-US" sz="2000" b="1" dirty="0">
                    <a:solidFill>
                      <a:srgbClr val="C00000"/>
                    </a:solidFill>
                  </a:rPr>
                  <a:t> mol</a:t>
                </a:r>
                <a:r>
                  <a:rPr lang="en-US" sz="2000" b="1" baseline="-25000" dirty="0">
                    <a:solidFill>
                      <a:srgbClr val="C00000"/>
                    </a:solidFill>
                  </a:rPr>
                  <a:t> </a:t>
                </a:r>
                <a:r>
                  <a:rPr lang="en-US" sz="2000" b="1" dirty="0">
                    <a:solidFill>
                      <a:srgbClr val="C00000"/>
                    </a:solidFill>
                  </a:rPr>
                  <a:t>= C</a:t>
                </a:r>
                <a:r>
                  <a:rPr lang="en-US" sz="2000" b="1" baseline="-25000" dirty="0">
                    <a:solidFill>
                      <a:srgbClr val="C00000"/>
                    </a:solidFill>
                  </a:rPr>
                  <a:t>3 </a:t>
                </a:r>
                <a:r>
                  <a:rPr lang="en-US" sz="2000" b="1" dirty="0">
                    <a:solidFill>
                      <a:srgbClr val="C00000"/>
                    </a:solidFill>
                  </a:rPr>
                  <a:t>· 0,5 L	 </a:t>
                </a:r>
                <a14:m>
                  <m:oMath xmlns:m="http://schemas.openxmlformats.org/officeDocument/2006/math">
                    <m:r>
                      <a:rPr lang="en-US" sz="2000" b="1" i="1">
                        <a:solidFill>
                          <a:srgbClr val="C00000"/>
                        </a:solidFill>
                        <a:latin typeface="Cambria Math" panose="02040503050406030204" pitchFamily="18" charset="0"/>
                      </a:rPr>
                      <m:t>⇒</m:t>
                    </m:r>
                  </m:oMath>
                </a14:m>
                <a:r>
                  <a:rPr lang="en-US" sz="2000" b="1" dirty="0">
                    <a:solidFill>
                      <a:srgbClr val="C00000"/>
                    </a:solidFill>
                  </a:rPr>
                  <a:t> C</a:t>
                </a:r>
                <a:r>
                  <a:rPr lang="en-US" sz="2000" b="1" baseline="-25000" dirty="0">
                    <a:solidFill>
                      <a:srgbClr val="C00000"/>
                    </a:solidFill>
                  </a:rPr>
                  <a:t>3</a:t>
                </a:r>
                <a:r>
                  <a:rPr lang="en-US" sz="2000" b="1" dirty="0">
                    <a:solidFill>
                      <a:srgbClr val="C00000"/>
                    </a:solidFill>
                  </a:rPr>
                  <a:t> ≈ 0,0158 M.</a:t>
                </a:r>
                <a:endParaRPr lang="el-GR" sz="2000" dirty="0">
                  <a:solidFill>
                    <a:srgbClr val="C00000"/>
                  </a:solidFill>
                </a:endParaRPr>
              </a:p>
              <a:p>
                <a:pPr marL="0" indent="0">
                  <a:spcBef>
                    <a:spcPts val="600"/>
                  </a:spcBef>
                  <a:buNone/>
                </a:pPr>
                <a:r>
                  <a:rPr lang="el-GR" sz="2000" b="1" dirty="0">
                    <a:solidFill>
                      <a:srgbClr val="C00000"/>
                    </a:solidFill>
                  </a:rPr>
                  <a:t>Η τελική συγκέντρωση του διαλύματος είναι μεγαλύτερη από τη συγκέντρωση ενός κορεσμένου διαλύματος, άρα μια ποσότητα θα παραμείνει αδιάλυτη. </a:t>
                </a: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0" y="-12369"/>
                <a:ext cx="12191999" cy="6870369"/>
              </a:xfrm>
              <a:blipFill>
                <a:blip r:embed="rId2"/>
                <a:stretch>
                  <a:fillRect l="-500"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70589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anim calcmode="lin" valueType="num">
                                      <p:cBhvr>
                                        <p:cTn id="5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1400" b="1" dirty="0"/>
          </a:p>
          <a:p>
            <a:pPr marL="0" indent="0" algn="ctr">
              <a:buNone/>
            </a:pPr>
            <a:endParaRPr lang="el-GR" sz="1400" b="1" dirty="0"/>
          </a:p>
          <a:p>
            <a:pPr marL="0" indent="0" algn="ctr">
              <a:buNone/>
            </a:pPr>
            <a:endParaRPr lang="el-GR" sz="1400" b="1" dirty="0"/>
          </a:p>
          <a:p>
            <a:pPr marL="0" lvl="0" indent="0">
              <a:buNone/>
            </a:pPr>
            <a:r>
              <a:rPr lang="el-GR" sz="2000" dirty="0"/>
              <a:t>14) δ) </a:t>
            </a:r>
            <a:r>
              <a:rPr lang="el-GR" sz="2000" dirty="0" err="1"/>
              <a:t>Τo</a:t>
            </a:r>
            <a:r>
              <a:rPr lang="el-GR" sz="2000" dirty="0"/>
              <a:t> </a:t>
            </a:r>
            <a:r>
              <a:rPr lang="el-GR" sz="2000" dirty="0" err="1"/>
              <a:t>Ca</a:t>
            </a:r>
            <a:r>
              <a:rPr lang="el-GR" sz="2000" dirty="0"/>
              <a:t>(ΟΗ)</a:t>
            </a:r>
            <a:r>
              <a:rPr lang="el-GR" sz="2000" baseline="-25000" dirty="0"/>
              <a:t>2</a:t>
            </a:r>
            <a:r>
              <a:rPr lang="el-GR" sz="2000" dirty="0"/>
              <a:t> μπορεί να χρησιμοποιηθεί και στην παρασκευή της αέριας αμμωνίας (NH</a:t>
            </a:r>
            <a:r>
              <a:rPr lang="el-GR" sz="2000" baseline="-25000" dirty="0"/>
              <a:t>3</a:t>
            </a:r>
            <a:r>
              <a:rPr lang="el-GR" sz="2000" dirty="0"/>
              <a:t>), όταν επιδρά σε διάλυμα NH</a:t>
            </a:r>
            <a:r>
              <a:rPr lang="el-GR" sz="2000" baseline="-25000" dirty="0"/>
              <a:t>4</a:t>
            </a:r>
            <a:r>
              <a:rPr lang="el-GR" sz="2000" dirty="0"/>
              <a:t>Cl. Να γράψετε τη χημική εξίσωση που περιγράφει αυτή τη χρήση του </a:t>
            </a:r>
            <a:r>
              <a:rPr lang="el-GR" sz="2000" dirty="0" err="1"/>
              <a:t>Ca</a:t>
            </a:r>
            <a:r>
              <a:rPr lang="el-GR" sz="2000" dirty="0"/>
              <a:t>(ΟΗ)</a:t>
            </a:r>
            <a:r>
              <a:rPr lang="el-GR" sz="2000" baseline="-25000" dirty="0"/>
              <a:t>2</a:t>
            </a:r>
            <a:r>
              <a:rPr lang="el-GR" sz="2000" dirty="0"/>
              <a:t>. </a:t>
            </a:r>
            <a:r>
              <a:rPr lang="el-GR" sz="2000" b="1" dirty="0"/>
              <a:t> </a:t>
            </a:r>
            <a:endParaRPr lang="el-GR" sz="2000" dirty="0"/>
          </a:p>
          <a:p>
            <a:pPr marL="0" indent="0">
              <a:buNone/>
            </a:pPr>
            <a:r>
              <a:rPr lang="el-GR" sz="2000" b="1" dirty="0">
                <a:solidFill>
                  <a:schemeClr val="accent1"/>
                </a:solidFill>
              </a:rPr>
              <a:t>δ) </a:t>
            </a:r>
            <a:r>
              <a:rPr lang="el-GR" sz="2000" b="1" dirty="0" err="1">
                <a:solidFill>
                  <a:schemeClr val="accent1"/>
                </a:solidFill>
              </a:rPr>
              <a:t>Ca</a:t>
            </a:r>
            <a:r>
              <a:rPr lang="el-GR" sz="2000" b="1" dirty="0">
                <a:solidFill>
                  <a:schemeClr val="accent1"/>
                </a:solidFill>
              </a:rPr>
              <a:t>(ΟΗ)</a:t>
            </a:r>
            <a:r>
              <a:rPr lang="el-GR" sz="2000" b="1" baseline="-25000" dirty="0">
                <a:solidFill>
                  <a:schemeClr val="accent1"/>
                </a:solidFill>
              </a:rPr>
              <a:t>2</a:t>
            </a:r>
            <a:r>
              <a:rPr lang="el-GR" sz="2000" b="1" dirty="0">
                <a:solidFill>
                  <a:schemeClr val="accent1"/>
                </a:solidFill>
              </a:rPr>
              <a:t> + 2NH</a:t>
            </a:r>
            <a:r>
              <a:rPr lang="el-GR" sz="2000" b="1" baseline="-25000" dirty="0">
                <a:solidFill>
                  <a:schemeClr val="accent1"/>
                </a:solidFill>
              </a:rPr>
              <a:t>4</a:t>
            </a:r>
            <a:r>
              <a:rPr lang="el-GR" sz="2000" b="1" dirty="0">
                <a:solidFill>
                  <a:schemeClr val="accent1"/>
                </a:solidFill>
              </a:rPr>
              <a:t>Cl → CaCl</a:t>
            </a:r>
            <a:r>
              <a:rPr lang="el-GR" sz="2000" b="1" baseline="-25000" dirty="0">
                <a:solidFill>
                  <a:schemeClr val="accent1"/>
                </a:solidFill>
              </a:rPr>
              <a:t>2</a:t>
            </a:r>
            <a:r>
              <a:rPr lang="el-GR" sz="2000" b="1" dirty="0">
                <a:solidFill>
                  <a:schemeClr val="accent1"/>
                </a:solidFill>
              </a:rPr>
              <a:t> + 2NH</a:t>
            </a:r>
            <a:r>
              <a:rPr lang="el-GR" sz="2000" b="1" baseline="-25000" dirty="0">
                <a:solidFill>
                  <a:schemeClr val="accent1"/>
                </a:solidFill>
              </a:rPr>
              <a:t>3</a:t>
            </a:r>
            <a:r>
              <a:rPr lang="el-GR" sz="2000" b="1" dirty="0">
                <a:solidFill>
                  <a:schemeClr val="accent1"/>
                </a:solidFill>
              </a:rPr>
              <a:t> ↑ + 2H</a:t>
            </a:r>
            <a:r>
              <a:rPr lang="el-GR" sz="2000" b="1" baseline="-25000" dirty="0">
                <a:solidFill>
                  <a:schemeClr val="accent1"/>
                </a:solidFill>
              </a:rPr>
              <a:t>2</a:t>
            </a:r>
            <a:r>
              <a:rPr lang="el-GR" sz="2000" b="1" dirty="0">
                <a:solidFill>
                  <a:schemeClr val="accent1"/>
                </a:solidFill>
              </a:rPr>
              <a:t>O</a:t>
            </a:r>
            <a:endParaRPr lang="en-US" sz="2000" b="1" dirty="0">
              <a:solidFill>
                <a:schemeClr val="accent1"/>
              </a:solidFill>
            </a:endParaRPr>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69244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0" y="-12369"/>
                <a:ext cx="12191999"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1400" b="1" dirty="0"/>
              </a:p>
              <a:p>
                <a:pPr marL="0" indent="0" algn="ctr">
                  <a:buNone/>
                </a:pPr>
                <a:endParaRPr lang="el-GR" sz="1400" b="1" dirty="0"/>
              </a:p>
              <a:p>
                <a:pPr marL="0" indent="0" algn="ctr">
                  <a:buNone/>
                </a:pPr>
                <a:endParaRPr lang="el-GR" sz="1400" b="1" dirty="0"/>
              </a:p>
              <a:p>
                <a:pPr marL="0" lvl="0" indent="0">
                  <a:buNone/>
                </a:pPr>
                <a:r>
                  <a:rPr lang="en-US" sz="2000" dirty="0"/>
                  <a:t>16) </a:t>
                </a:r>
                <a:r>
                  <a:rPr lang="el-GR" sz="2000" dirty="0"/>
                  <a:t>Η καθαρή αμμωνία, NH</a:t>
                </a:r>
                <a:r>
                  <a:rPr lang="el-GR" sz="2000" baseline="-25000" dirty="0"/>
                  <a:t>3</a:t>
                </a:r>
                <a:r>
                  <a:rPr lang="el-GR" sz="2000" dirty="0"/>
                  <a:t>, σε θερμοκρασία 25 °C και πίεση 1 </a:t>
                </a:r>
                <a:r>
                  <a:rPr lang="el-GR" sz="2000" dirty="0" err="1"/>
                  <a:t>atm</a:t>
                </a:r>
                <a:r>
                  <a:rPr lang="el-GR" sz="2000" dirty="0"/>
                  <a:t>, είναι άχρωμο αέριο, με χαρακτηριστική αποπνικτική οσμή. Η αμμωνία είναι ευδιάλυτη στο νερό και τα υδατικά της διαλύματα είναι από τα κυριότερα χημικά αντιδραστήρια που θα συναντήσει κάποιος σε κάθε χημικό εργαστήριο.</a:t>
                </a:r>
              </a:p>
              <a:p>
                <a:pPr marL="0" indent="0">
                  <a:buNone/>
                </a:pPr>
                <a:r>
                  <a:rPr lang="el-GR" sz="2000" dirty="0"/>
                  <a:t>Στο σχολικό εργαστήριο υπάρχει διάλυμα NH</a:t>
                </a:r>
                <a:r>
                  <a:rPr lang="el-GR" sz="2000" baseline="-25000" dirty="0"/>
                  <a:t>3</a:t>
                </a:r>
                <a:r>
                  <a:rPr lang="el-GR" sz="2000" dirty="0"/>
                  <a:t> 8,5 % w/v  </a:t>
                </a:r>
                <a:r>
                  <a:rPr lang="en-US" sz="2000" dirty="0"/>
                  <a:t>(</a:t>
                </a:r>
                <a:r>
                  <a:rPr lang="el-GR" sz="2000" dirty="0"/>
                  <a:t>διάλυμα Δ1).</a:t>
                </a:r>
              </a:p>
              <a:p>
                <a:pPr marL="0" indent="0">
                  <a:buNone/>
                </a:pPr>
                <a:r>
                  <a:rPr lang="el-GR" sz="2000" dirty="0"/>
                  <a:t>α) Να υπολογιστεί η συγκέντρωση (c) του διαλύματος Δ1. </a:t>
                </a:r>
              </a:p>
              <a:p>
                <a:pPr marL="0" indent="0">
                  <a:buNone/>
                </a:pPr>
                <a:r>
                  <a:rPr lang="el-GR" sz="2000" b="1" i="1" dirty="0">
                    <a:solidFill>
                      <a:srgbClr val="C00000"/>
                    </a:solidFill>
                  </a:rPr>
                  <a:t>α) </a:t>
                </a:r>
                <a:r>
                  <a:rPr lang="el-GR" sz="2000" b="1" dirty="0">
                    <a:solidFill>
                      <a:srgbClr val="C00000"/>
                    </a:solidFill>
                  </a:rPr>
                  <a:t>Εξίσωση 8.</a:t>
                </a:r>
                <a:r>
                  <a:rPr lang="en-US" sz="2000" b="1" dirty="0">
                    <a:solidFill>
                      <a:srgbClr val="C00000"/>
                    </a:solidFill>
                  </a:rPr>
                  <a:t> </a:t>
                </a:r>
                <a:r>
                  <a:rPr lang="el-GR" sz="2000" b="1" dirty="0">
                    <a:solidFill>
                      <a:srgbClr val="C00000"/>
                    </a:solidFill>
                  </a:rPr>
                  <a:t>Σε 100 </a:t>
                </a:r>
                <a:r>
                  <a:rPr lang="en-US" sz="2000" b="1" dirty="0">
                    <a:solidFill>
                      <a:srgbClr val="C00000"/>
                    </a:solidFill>
                  </a:rPr>
                  <a:t>mL</a:t>
                </a:r>
                <a:r>
                  <a:rPr lang="el-GR" sz="2000" b="1" dirty="0">
                    <a:solidFill>
                      <a:srgbClr val="C00000"/>
                    </a:solidFill>
                  </a:rPr>
                  <a:t> διαλύματος περιέχονται 8,5 </a:t>
                </a:r>
                <a:r>
                  <a:rPr lang="en-US" sz="2000" b="1" dirty="0">
                    <a:solidFill>
                      <a:srgbClr val="C00000"/>
                    </a:solidFill>
                  </a:rPr>
                  <a:t>g NH</a:t>
                </a:r>
                <a:r>
                  <a:rPr lang="el-GR" sz="2000" b="1" baseline="-25000" dirty="0">
                    <a:solidFill>
                      <a:srgbClr val="C00000"/>
                    </a:solidFill>
                  </a:rPr>
                  <a:t>3</a:t>
                </a:r>
                <a:r>
                  <a:rPr lang="el-GR" sz="2000" b="1" dirty="0">
                    <a:solidFill>
                      <a:srgbClr val="C00000"/>
                    </a:solidFill>
                  </a:rPr>
                  <a:t>.</a:t>
                </a:r>
                <a:endParaRPr lang="el-GR" sz="2000" dirty="0">
                  <a:solidFill>
                    <a:srgbClr val="C00000"/>
                  </a:solidFill>
                </a:endParaRPr>
              </a:p>
              <a:p>
                <a:pPr marL="0" indent="0">
                  <a:buNone/>
                </a:pPr>
                <a:r>
                  <a:rPr lang="el-GR" sz="2000" b="1" dirty="0">
                    <a:solidFill>
                      <a:srgbClr val="C00000"/>
                    </a:solidFill>
                  </a:rPr>
                  <a:t>Εξίσωση 1.</a:t>
                </a:r>
                <a:endParaRPr lang="el-GR" sz="2000" dirty="0">
                  <a:solidFill>
                    <a:srgbClr val="C00000"/>
                  </a:solidFill>
                </a:endParaRPr>
              </a:p>
              <a:p>
                <a:pPr marL="0" indent="0">
                  <a:buNone/>
                </a:pPr>
                <a:r>
                  <a:rPr lang="en-US" sz="2000" b="1" dirty="0">
                    <a:solidFill>
                      <a:srgbClr val="C00000"/>
                    </a:solidFill>
                  </a:rPr>
                  <a:t>H</a:t>
                </a:r>
                <a:r>
                  <a:rPr lang="el-GR" sz="2000" b="1" dirty="0">
                    <a:solidFill>
                      <a:srgbClr val="C00000"/>
                    </a:solidFill>
                  </a:rPr>
                  <a:t> σχετική μοριακή μάζα (</a:t>
                </a:r>
                <a:r>
                  <a:rPr lang="en-US" sz="2000" b="1" dirty="0" err="1">
                    <a:solidFill>
                      <a:srgbClr val="C00000"/>
                    </a:solidFill>
                  </a:rPr>
                  <a:t>Mr</a:t>
                </a:r>
                <a:r>
                  <a:rPr lang="el-GR" sz="2000" b="1" dirty="0">
                    <a:solidFill>
                      <a:srgbClr val="C00000"/>
                    </a:solidFill>
                  </a:rPr>
                  <a:t>) της ΝΗ</a:t>
                </a:r>
                <a:r>
                  <a:rPr lang="el-GR" sz="2000" b="1" baseline="-25000" dirty="0">
                    <a:solidFill>
                      <a:srgbClr val="C00000"/>
                    </a:solidFill>
                  </a:rPr>
                  <a:t>3</a:t>
                </a:r>
                <a:r>
                  <a:rPr lang="el-GR" sz="2000" b="1" dirty="0">
                    <a:solidFill>
                      <a:srgbClr val="C00000"/>
                    </a:solidFill>
                  </a:rPr>
                  <a:t> είναι: </a:t>
                </a:r>
                <a:r>
                  <a:rPr lang="en-US" sz="2000" b="1" dirty="0" err="1">
                    <a:solidFill>
                      <a:srgbClr val="C00000"/>
                    </a:solidFill>
                  </a:rPr>
                  <a:t>Mr</a:t>
                </a:r>
                <a:r>
                  <a:rPr lang="el-GR" sz="2000" b="1" dirty="0">
                    <a:solidFill>
                      <a:srgbClr val="C00000"/>
                    </a:solidFill>
                  </a:rPr>
                  <a:t> = 14 +3 · 1= 17</a:t>
                </a:r>
                <a:endParaRPr lang="el-GR" sz="2000" dirty="0">
                  <a:solidFill>
                    <a:srgbClr val="C00000"/>
                  </a:solidFill>
                </a:endParaRPr>
              </a:p>
              <a:p>
                <a:pPr marL="0" indent="0">
                  <a:buNone/>
                </a:pPr>
                <a:r>
                  <a:rPr lang="en-US" sz="2000" b="1" dirty="0">
                    <a:solidFill>
                      <a:srgbClr val="C00000"/>
                    </a:solidFill>
                  </a:rPr>
                  <a:t>n</a:t>
                </a:r>
                <a:r>
                  <a:rPr lang="en-US" sz="2000" b="1" baseline="-25000" dirty="0">
                    <a:solidFill>
                      <a:srgbClr val="C00000"/>
                    </a:solidFill>
                  </a:rPr>
                  <a:t>1</a:t>
                </a:r>
                <a:r>
                  <a:rPr lang="en-US"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𝒎</m:t>
                            </m:r>
                          </m:e>
                          <m:sub>
                            <m:r>
                              <a:rPr lang="en-US" sz="2000" b="1" i="1">
                                <a:solidFill>
                                  <a:srgbClr val="C00000"/>
                                </a:solidFill>
                                <a:latin typeface="Cambria Math" panose="02040503050406030204" pitchFamily="18" charset="0"/>
                              </a:rPr>
                              <m:t>𝟏</m:t>
                            </m:r>
                          </m:sub>
                        </m:sSub>
                      </m:num>
                      <m:den>
                        <m:r>
                          <a:rPr lang="en-US" sz="2000" b="1" i="1">
                            <a:solidFill>
                              <a:srgbClr val="C00000"/>
                            </a:solidFill>
                            <a:latin typeface="Cambria Math" panose="02040503050406030204" pitchFamily="18" charset="0"/>
                          </a:rPr>
                          <m:t>𝑴𝒓</m:t>
                        </m:r>
                      </m:den>
                    </m:f>
                  </m:oMath>
                </a14:m>
                <a:r>
                  <a:rPr lang="en-US" sz="2000" b="1" dirty="0">
                    <a:solidFill>
                      <a:srgbClr val="C00000"/>
                    </a:solidFill>
                  </a:rPr>
                  <a:t> 		</a:t>
                </a:r>
                <a14:m>
                  <m:oMath xmlns:m="http://schemas.openxmlformats.org/officeDocument/2006/math">
                    <m:r>
                      <a:rPr lang="en-US" sz="2000" b="1">
                        <a:solidFill>
                          <a:srgbClr val="C00000"/>
                        </a:solidFill>
                        <a:latin typeface="Cambria Math" panose="02040503050406030204" pitchFamily="18" charset="0"/>
                      </a:rPr>
                      <m:t>⇒</m:t>
                    </m:r>
                  </m:oMath>
                </a14:m>
                <a:r>
                  <a:rPr lang="en-US" sz="2000" b="1" dirty="0">
                    <a:solidFill>
                      <a:srgbClr val="C00000"/>
                    </a:solidFill>
                  </a:rPr>
                  <a:t>	</a:t>
                </a:r>
              </a:p>
              <a:p>
                <a:pPr marL="0" indent="0">
                  <a:buNone/>
                </a:pPr>
                <a:r>
                  <a:rPr lang="en-US" sz="2000" b="1" dirty="0">
                    <a:solidFill>
                      <a:srgbClr val="C00000"/>
                    </a:solidFill>
                  </a:rPr>
                  <a:t>n</a:t>
                </a:r>
                <a:r>
                  <a:rPr lang="en-US" sz="2000" b="1" baseline="-25000" dirty="0">
                    <a:solidFill>
                      <a:srgbClr val="C00000"/>
                    </a:solidFill>
                  </a:rPr>
                  <a:t>1</a:t>
                </a:r>
                <a:r>
                  <a:rPr lang="en-US"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r>
                          <a:rPr lang="en-US" sz="2000" b="1" i="1">
                            <a:solidFill>
                              <a:srgbClr val="C00000"/>
                            </a:solidFill>
                            <a:latin typeface="Cambria Math" panose="02040503050406030204" pitchFamily="18" charset="0"/>
                          </a:rPr>
                          <m:t>𝟖</m:t>
                        </m:r>
                        <m:r>
                          <a:rPr lang="en-US" sz="2000" b="1">
                            <a:solidFill>
                              <a:srgbClr val="C00000"/>
                            </a:solidFill>
                            <a:latin typeface="Cambria Math" panose="02040503050406030204" pitchFamily="18" charset="0"/>
                          </a:rPr>
                          <m:t>,</m:t>
                        </m:r>
                        <m:r>
                          <a:rPr lang="en-US" sz="2000" b="1" i="1">
                            <a:solidFill>
                              <a:srgbClr val="C00000"/>
                            </a:solidFill>
                            <a:latin typeface="Cambria Math" panose="02040503050406030204" pitchFamily="18" charset="0"/>
                          </a:rPr>
                          <m:t>𝟓</m:t>
                        </m:r>
                        <m:r>
                          <a:rPr lang="en-US" sz="2000" b="1">
                            <a:solidFill>
                              <a:srgbClr val="C00000"/>
                            </a:solidFill>
                            <a:latin typeface="Cambria Math" panose="02040503050406030204" pitchFamily="18" charset="0"/>
                          </a:rPr>
                          <m:t> </m:t>
                        </m:r>
                        <m:r>
                          <a:rPr lang="en-US" sz="2000" b="1" i="1">
                            <a:solidFill>
                              <a:srgbClr val="C00000"/>
                            </a:solidFill>
                            <a:latin typeface="Cambria Math" panose="02040503050406030204" pitchFamily="18" charset="0"/>
                          </a:rPr>
                          <m:t>𝒈</m:t>
                        </m:r>
                      </m:num>
                      <m:den>
                        <m:r>
                          <a:rPr lang="en-US" sz="2000" b="1" i="1">
                            <a:solidFill>
                              <a:srgbClr val="C00000"/>
                            </a:solidFill>
                            <a:latin typeface="Cambria Math" panose="02040503050406030204" pitchFamily="18" charset="0"/>
                          </a:rPr>
                          <m:t>𝟏𝟕</m:t>
                        </m:r>
                        <m:r>
                          <a:rPr lang="en-US" sz="2000" b="1">
                            <a:solidFill>
                              <a:srgbClr val="C00000"/>
                            </a:solidFill>
                            <a:latin typeface="Cambria Math" panose="02040503050406030204" pitchFamily="18" charset="0"/>
                          </a:rPr>
                          <m:t> </m:t>
                        </m:r>
                        <m:f>
                          <m:fPr>
                            <m:ctrlPr>
                              <a:rPr lang="el-GR" sz="2000" b="1" i="1">
                                <a:solidFill>
                                  <a:srgbClr val="C00000"/>
                                </a:solidFill>
                                <a:latin typeface="Cambria Math" panose="02040503050406030204" pitchFamily="18" charset="0"/>
                              </a:rPr>
                            </m:ctrlPr>
                          </m:fPr>
                          <m:num>
                            <m:r>
                              <a:rPr lang="en-US" sz="2000" b="1" i="1">
                                <a:solidFill>
                                  <a:srgbClr val="C00000"/>
                                </a:solidFill>
                                <a:latin typeface="Cambria Math" panose="02040503050406030204" pitchFamily="18" charset="0"/>
                              </a:rPr>
                              <m:t>𝒈</m:t>
                            </m:r>
                          </m:num>
                          <m:den>
                            <m:r>
                              <a:rPr lang="en-US" sz="2000" b="1" i="1">
                                <a:solidFill>
                                  <a:srgbClr val="C00000"/>
                                </a:solidFill>
                                <a:latin typeface="Cambria Math" panose="02040503050406030204" pitchFamily="18" charset="0"/>
                              </a:rPr>
                              <m:t>𝒎𝒐𝒍</m:t>
                            </m:r>
                          </m:den>
                        </m:f>
                      </m:den>
                    </m:f>
                  </m:oMath>
                </a14:m>
                <a:r>
                  <a:rPr lang="en-US" sz="2000" b="1" dirty="0">
                    <a:solidFill>
                      <a:srgbClr val="C00000"/>
                    </a:solidFill>
                  </a:rPr>
                  <a:t>  	</a:t>
                </a:r>
                <a14:m>
                  <m:oMath xmlns:m="http://schemas.openxmlformats.org/officeDocument/2006/math">
                    <m:r>
                      <a:rPr lang="en-US" sz="2000" b="1">
                        <a:solidFill>
                          <a:srgbClr val="C00000"/>
                        </a:solidFill>
                        <a:latin typeface="Cambria Math" panose="02040503050406030204" pitchFamily="18" charset="0"/>
                      </a:rPr>
                      <m:t>⇒</m:t>
                    </m:r>
                  </m:oMath>
                </a14:m>
                <a:r>
                  <a:rPr lang="en-US" sz="2000" b="1" dirty="0">
                    <a:solidFill>
                      <a:srgbClr val="C00000"/>
                    </a:solidFill>
                  </a:rPr>
                  <a:t>	n</a:t>
                </a:r>
                <a:r>
                  <a:rPr lang="en-US" sz="2000" b="1" baseline="-25000" dirty="0">
                    <a:solidFill>
                      <a:srgbClr val="C00000"/>
                    </a:solidFill>
                  </a:rPr>
                  <a:t>1</a:t>
                </a:r>
                <a:r>
                  <a:rPr lang="en-US" sz="2000" b="1" dirty="0">
                    <a:solidFill>
                      <a:srgbClr val="C00000"/>
                    </a:solidFill>
                  </a:rPr>
                  <a:t> = 0,5 mol </a:t>
                </a:r>
                <a:r>
                  <a:rPr lang="el-GR" sz="2000" b="1" dirty="0">
                    <a:solidFill>
                      <a:srgbClr val="C00000"/>
                    </a:solidFill>
                  </a:rPr>
                  <a:t>ΝΗ</a:t>
                </a:r>
                <a:r>
                  <a:rPr lang="en-US" sz="2000" b="1" baseline="-25000" dirty="0">
                    <a:solidFill>
                      <a:srgbClr val="C00000"/>
                    </a:solidFill>
                  </a:rPr>
                  <a:t>3</a:t>
                </a:r>
                <a:r>
                  <a:rPr lang="en-US" sz="2000" b="1" dirty="0">
                    <a:solidFill>
                      <a:srgbClr val="C00000"/>
                    </a:solidFill>
                  </a:rPr>
                  <a:t>.</a:t>
                </a:r>
                <a:endParaRPr lang="el-GR" sz="2000" dirty="0">
                  <a:solidFill>
                    <a:srgbClr val="C00000"/>
                  </a:solidFill>
                </a:endParaRPr>
              </a:p>
              <a:p>
                <a:pPr marL="0" indent="0">
                  <a:buNone/>
                </a:pPr>
                <a:r>
                  <a:rPr lang="en-US" sz="2000" b="1" dirty="0">
                    <a:solidFill>
                      <a:srgbClr val="C00000"/>
                    </a:solidFill>
                  </a:rPr>
                  <a:t> </a:t>
                </a:r>
                <a:r>
                  <a:rPr lang="el-GR" sz="2000" b="1" dirty="0">
                    <a:solidFill>
                      <a:srgbClr val="C00000"/>
                    </a:solidFill>
                  </a:rPr>
                  <a:t>Εξίσωση 9.</a:t>
                </a:r>
                <a:endParaRPr lang="el-GR" sz="2000" dirty="0">
                  <a:solidFill>
                    <a:srgbClr val="C00000"/>
                  </a:solidFill>
                </a:endParaRPr>
              </a:p>
              <a:p>
                <a:pPr marL="0" indent="0">
                  <a:buNone/>
                </a:pPr>
                <a:r>
                  <a:rPr lang="en-US" sz="2000" b="1" dirty="0">
                    <a:solidFill>
                      <a:srgbClr val="C00000"/>
                    </a:solidFill>
                  </a:rPr>
                  <a:t>C</a:t>
                </a:r>
                <a:r>
                  <a:rPr lang="el-GR" sz="2000" b="1" baseline="-25000" dirty="0">
                    <a:solidFill>
                      <a:srgbClr val="C00000"/>
                    </a:solidFill>
                  </a:rPr>
                  <a:t>1</a:t>
                </a:r>
                <a:r>
                  <a:rPr lang="el-GR"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𝒏</m:t>
                            </m:r>
                          </m:e>
                          <m:sub>
                            <m:r>
                              <a:rPr lang="en-US" sz="2000" b="1" i="1">
                                <a:solidFill>
                                  <a:srgbClr val="C00000"/>
                                </a:solidFill>
                                <a:latin typeface="Cambria Math" panose="02040503050406030204" pitchFamily="18" charset="0"/>
                              </a:rPr>
                              <m:t>𝟏</m:t>
                            </m:r>
                          </m:sub>
                        </m:sSub>
                      </m:num>
                      <m:den>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𝑽</m:t>
                            </m:r>
                          </m:e>
                          <m:sub>
                            <m:r>
                              <a:rPr lang="en-US" sz="2000" b="1" i="1">
                                <a:solidFill>
                                  <a:srgbClr val="C00000"/>
                                </a:solidFill>
                                <a:latin typeface="Cambria Math" panose="02040503050406030204" pitchFamily="18" charset="0"/>
                              </a:rPr>
                              <m:t>𝟏</m:t>
                            </m:r>
                          </m:sub>
                        </m:sSub>
                      </m:den>
                    </m:f>
                  </m:oMath>
                </a14:m>
                <a:r>
                  <a:rPr lang="el-GR" sz="2000" b="1" dirty="0">
                    <a:solidFill>
                      <a:srgbClr val="C00000"/>
                    </a:solidFill>
                  </a:rPr>
                  <a:t> 		</a:t>
                </a:r>
                <a14:m>
                  <m:oMath xmlns:m="http://schemas.openxmlformats.org/officeDocument/2006/math">
                    <m:r>
                      <a:rPr lang="el-GR" sz="2000" b="1">
                        <a:solidFill>
                          <a:srgbClr val="C00000"/>
                        </a:solidFill>
                        <a:latin typeface="Cambria Math" panose="02040503050406030204" pitchFamily="18" charset="0"/>
                      </a:rPr>
                      <m:t>⇒</m:t>
                    </m:r>
                  </m:oMath>
                </a14:m>
                <a:r>
                  <a:rPr lang="el-GR" sz="2000" b="1" dirty="0">
                    <a:solidFill>
                      <a:srgbClr val="C00000"/>
                    </a:solidFill>
                  </a:rPr>
                  <a:t>	</a:t>
                </a:r>
                <a:r>
                  <a:rPr lang="en-US" sz="2000" b="1" dirty="0">
                    <a:solidFill>
                      <a:srgbClr val="C00000"/>
                    </a:solidFill>
                  </a:rPr>
                  <a:t>C</a:t>
                </a:r>
                <a:r>
                  <a:rPr lang="el-GR" sz="2000" b="1" baseline="-25000" dirty="0">
                    <a:solidFill>
                      <a:srgbClr val="C00000"/>
                    </a:solidFill>
                  </a:rPr>
                  <a:t>1</a:t>
                </a:r>
                <a:r>
                  <a:rPr lang="el-GR"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r>
                          <a:rPr lang="en-US" sz="2000" b="1" i="1">
                            <a:solidFill>
                              <a:srgbClr val="C00000"/>
                            </a:solidFill>
                            <a:latin typeface="Cambria Math" panose="02040503050406030204" pitchFamily="18" charset="0"/>
                          </a:rPr>
                          <m:t>𝟎</m:t>
                        </m:r>
                        <m:r>
                          <a:rPr lang="el-GR" sz="2000" b="1">
                            <a:solidFill>
                              <a:srgbClr val="C00000"/>
                            </a:solidFill>
                            <a:latin typeface="Cambria Math" panose="02040503050406030204" pitchFamily="18" charset="0"/>
                          </a:rPr>
                          <m:t>,</m:t>
                        </m:r>
                        <m:r>
                          <a:rPr lang="en-US" sz="2000" b="1" i="1">
                            <a:solidFill>
                              <a:srgbClr val="C00000"/>
                            </a:solidFill>
                            <a:latin typeface="Cambria Math" panose="02040503050406030204" pitchFamily="18" charset="0"/>
                          </a:rPr>
                          <m:t>𝟓</m:t>
                        </m:r>
                        <m:r>
                          <a:rPr lang="en-US" sz="2000" b="1">
                            <a:solidFill>
                              <a:srgbClr val="C00000"/>
                            </a:solidFill>
                            <a:latin typeface="Cambria Math" panose="02040503050406030204" pitchFamily="18" charset="0"/>
                          </a:rPr>
                          <m:t> </m:t>
                        </m:r>
                        <m:r>
                          <a:rPr lang="en-US" sz="2000" b="1" i="1">
                            <a:solidFill>
                              <a:srgbClr val="C00000"/>
                            </a:solidFill>
                            <a:latin typeface="Cambria Math" panose="02040503050406030204" pitchFamily="18" charset="0"/>
                          </a:rPr>
                          <m:t>𝒎𝒐𝒍</m:t>
                        </m:r>
                      </m:num>
                      <m:den>
                        <m:r>
                          <a:rPr lang="en-US" sz="2000" b="1" i="1">
                            <a:solidFill>
                              <a:srgbClr val="C00000"/>
                            </a:solidFill>
                            <a:latin typeface="Cambria Math" panose="02040503050406030204" pitchFamily="18" charset="0"/>
                          </a:rPr>
                          <m:t>𝟎</m:t>
                        </m:r>
                        <m:r>
                          <a:rPr lang="el-GR" sz="2000" b="1">
                            <a:solidFill>
                              <a:srgbClr val="C00000"/>
                            </a:solidFill>
                            <a:latin typeface="Cambria Math" panose="02040503050406030204" pitchFamily="18" charset="0"/>
                          </a:rPr>
                          <m:t>,</m:t>
                        </m:r>
                        <m:r>
                          <a:rPr lang="en-US" sz="2000" b="1" i="1">
                            <a:solidFill>
                              <a:srgbClr val="C00000"/>
                            </a:solidFill>
                            <a:latin typeface="Cambria Math" panose="02040503050406030204" pitchFamily="18" charset="0"/>
                          </a:rPr>
                          <m:t>𝟏</m:t>
                        </m:r>
                        <m:r>
                          <a:rPr lang="en-US" sz="2000" b="1">
                            <a:solidFill>
                              <a:srgbClr val="C00000"/>
                            </a:solidFill>
                            <a:latin typeface="Cambria Math" panose="02040503050406030204" pitchFamily="18" charset="0"/>
                          </a:rPr>
                          <m:t> </m:t>
                        </m:r>
                        <m:r>
                          <a:rPr lang="en-US" sz="2000" b="1" i="1">
                            <a:solidFill>
                              <a:srgbClr val="C00000"/>
                            </a:solidFill>
                            <a:latin typeface="Cambria Math" panose="02040503050406030204" pitchFamily="18" charset="0"/>
                          </a:rPr>
                          <m:t>𝑳</m:t>
                        </m:r>
                      </m:den>
                    </m:f>
                  </m:oMath>
                </a14:m>
                <a:r>
                  <a:rPr lang="el-GR" sz="2000" b="1" dirty="0">
                    <a:solidFill>
                      <a:srgbClr val="C00000"/>
                    </a:solidFill>
                  </a:rPr>
                  <a:t> 	</a:t>
                </a:r>
                <a14:m>
                  <m:oMath xmlns:m="http://schemas.openxmlformats.org/officeDocument/2006/math">
                    <m:r>
                      <a:rPr lang="el-GR" sz="2000" b="1">
                        <a:solidFill>
                          <a:srgbClr val="C00000"/>
                        </a:solidFill>
                        <a:latin typeface="Cambria Math" panose="02040503050406030204" pitchFamily="18" charset="0"/>
                      </a:rPr>
                      <m:t>⇒</m:t>
                    </m:r>
                  </m:oMath>
                </a14:m>
                <a:r>
                  <a:rPr lang="el-GR" sz="2000" b="1" dirty="0">
                    <a:solidFill>
                      <a:srgbClr val="C00000"/>
                    </a:solidFill>
                  </a:rPr>
                  <a:t>	</a:t>
                </a:r>
                <a:endParaRPr lang="en-US" sz="2000" b="1" dirty="0">
                  <a:solidFill>
                    <a:srgbClr val="C00000"/>
                  </a:solidFill>
                </a:endParaRPr>
              </a:p>
              <a:p>
                <a:pPr marL="0" indent="0">
                  <a:buNone/>
                </a:pPr>
                <a:r>
                  <a:rPr lang="en-US" sz="2000" b="1" dirty="0">
                    <a:solidFill>
                      <a:srgbClr val="C00000"/>
                    </a:solidFill>
                  </a:rPr>
                  <a:t>C</a:t>
                </a:r>
                <a:r>
                  <a:rPr lang="el-GR" sz="2000" b="1" baseline="-25000" dirty="0">
                    <a:solidFill>
                      <a:srgbClr val="C00000"/>
                    </a:solidFill>
                  </a:rPr>
                  <a:t>1</a:t>
                </a:r>
                <a:r>
                  <a:rPr lang="el-GR" sz="2000" b="1" dirty="0">
                    <a:solidFill>
                      <a:srgbClr val="C00000"/>
                    </a:solidFill>
                  </a:rPr>
                  <a:t> = 5 </a:t>
                </a:r>
                <a:r>
                  <a:rPr lang="en-US" sz="2000" b="1" dirty="0">
                    <a:solidFill>
                      <a:srgbClr val="C00000"/>
                    </a:solidFill>
                  </a:rPr>
                  <a:t>M</a:t>
                </a:r>
                <a:endParaRPr lang="en-US" sz="2000" dirty="0">
                  <a:solidFill>
                    <a:srgbClr val="C00000"/>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0" y="-12369"/>
                <a:ext cx="12191999" cy="6870369"/>
              </a:xfrm>
              <a:blipFill>
                <a:blip r:embed="rId2"/>
                <a:stretch>
                  <a:fillRect l="-500"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51842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1000"/>
                                        <p:tgtEl>
                                          <p:spTgt spid="3">
                                            <p:txEl>
                                              <p:pRg st="13" end="13"/>
                                            </p:txEl>
                                          </p:spTgt>
                                        </p:tgtEl>
                                      </p:cBhvr>
                                    </p:animEffect>
                                    <p:anim calcmode="lin" valueType="num">
                                      <p:cBhvr>
                                        <p:cTn id="5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fade">
                                      <p:cBhvr>
                                        <p:cTn id="56" dur="1000"/>
                                        <p:tgtEl>
                                          <p:spTgt spid="3">
                                            <p:txEl>
                                              <p:pRg st="14" end="14"/>
                                            </p:txEl>
                                          </p:spTgt>
                                        </p:tgtEl>
                                      </p:cBhvr>
                                    </p:animEffect>
                                    <p:anim calcmode="lin" valueType="num">
                                      <p:cBhvr>
                                        <p:cTn id="5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1400" b="1" dirty="0"/>
              </a:p>
              <a:p>
                <a:pPr marL="0" indent="0" algn="ctr">
                  <a:buNone/>
                </a:pPr>
                <a:endParaRPr lang="el-GR" sz="1400" b="1" dirty="0"/>
              </a:p>
              <a:p>
                <a:pPr marL="0" indent="0" algn="ctr">
                  <a:buNone/>
                </a:pPr>
                <a:endParaRPr lang="el-GR" sz="1400" b="1" dirty="0"/>
              </a:p>
              <a:p>
                <a:pPr marL="0" lvl="0" indent="0">
                  <a:buNone/>
                </a:pPr>
                <a:r>
                  <a:rPr lang="en-US" sz="2000" dirty="0"/>
                  <a:t>16) </a:t>
                </a:r>
                <a:r>
                  <a:rPr lang="el-GR" sz="2000" dirty="0"/>
                  <a:t>Στο σχολικό εργαστήριο υπάρχει διάλυμα NH</a:t>
                </a:r>
                <a:r>
                  <a:rPr lang="el-GR" sz="2000" baseline="-25000" dirty="0"/>
                  <a:t>3</a:t>
                </a:r>
                <a:r>
                  <a:rPr lang="el-GR" sz="2000" dirty="0"/>
                  <a:t> 8,5 % w/v  </a:t>
                </a:r>
                <a:r>
                  <a:rPr lang="en-US" sz="2000" dirty="0"/>
                  <a:t>(</a:t>
                </a:r>
                <a:r>
                  <a:rPr lang="el-GR" sz="2000" dirty="0"/>
                  <a:t>διάλυμα Δ1).</a:t>
                </a:r>
              </a:p>
              <a:p>
                <a:pPr marL="0" indent="0">
                  <a:buNone/>
                </a:pPr>
                <a:r>
                  <a:rPr lang="el-GR" sz="2000" dirty="0"/>
                  <a:t>β) Να υπολογιστεί ο όγκος αέριας αμμωνίας NH</a:t>
                </a:r>
                <a:r>
                  <a:rPr lang="el-GR" sz="2000" baseline="-25000" dirty="0"/>
                  <a:t>3</a:t>
                </a:r>
                <a:r>
                  <a:rPr lang="el-GR" sz="2000" dirty="0"/>
                  <a:t> (σε συνθήκες STP), που πρέπει να διαλυθεί σε νερό, για την παρασκευή 800 mL διαλύματος NH</a:t>
                </a:r>
                <a:r>
                  <a:rPr lang="el-GR" sz="2000" baseline="-25000" dirty="0"/>
                  <a:t>3</a:t>
                </a:r>
                <a:r>
                  <a:rPr lang="el-GR" sz="2000" dirty="0"/>
                  <a:t> συγκέντρωσης 2 Μ ( διάλυμα Δ2). </a:t>
                </a:r>
              </a:p>
              <a:p>
                <a:pPr marL="0" indent="0">
                  <a:buNone/>
                </a:pPr>
                <a:r>
                  <a:rPr lang="el-GR" sz="2000" b="1" i="1" dirty="0">
                    <a:solidFill>
                      <a:schemeClr val="accent1"/>
                    </a:solidFill>
                  </a:rPr>
                  <a:t>β) </a:t>
                </a:r>
                <a:r>
                  <a:rPr lang="el-GR" sz="2000" b="1" dirty="0">
                    <a:solidFill>
                      <a:schemeClr val="accent1"/>
                    </a:solidFill>
                  </a:rPr>
                  <a:t>Εξίσωση 9.</a:t>
                </a:r>
                <a:endParaRPr lang="el-GR" sz="2000" dirty="0">
                  <a:solidFill>
                    <a:schemeClr val="accent1"/>
                  </a:solidFill>
                </a:endParaRPr>
              </a:p>
              <a:p>
                <a:pPr marL="0" indent="0">
                  <a:buNone/>
                </a:pPr>
                <a:r>
                  <a:rPr lang="en-US" sz="2000" b="1" dirty="0">
                    <a:solidFill>
                      <a:schemeClr val="accent1"/>
                    </a:solidFill>
                  </a:rPr>
                  <a:t>C</a:t>
                </a:r>
                <a:r>
                  <a:rPr lang="el-GR" sz="2000" b="1" baseline="-25000" dirty="0">
                    <a:solidFill>
                      <a:schemeClr val="accent1"/>
                    </a:solidFill>
                  </a:rPr>
                  <a:t>2</a:t>
                </a:r>
                <a:r>
                  <a:rPr lang="el-GR" sz="2000" b="1" dirty="0">
                    <a:solidFill>
                      <a:schemeClr val="accent1"/>
                    </a:solidFill>
                  </a:rPr>
                  <a:t> = </a:t>
                </a:r>
                <a14:m>
                  <m:oMath xmlns:m="http://schemas.openxmlformats.org/officeDocument/2006/math">
                    <m:f>
                      <m:fPr>
                        <m:ctrlPr>
                          <a:rPr lang="el-GR" sz="2000" b="1" i="1">
                            <a:solidFill>
                              <a:schemeClr val="accent1"/>
                            </a:solidFill>
                            <a:latin typeface="Cambria Math" panose="02040503050406030204" pitchFamily="18" charset="0"/>
                          </a:rPr>
                        </m:ctrlPr>
                      </m:fPr>
                      <m:num>
                        <m:sSub>
                          <m:sSubPr>
                            <m:ctrlPr>
                              <a:rPr lang="el-GR" sz="2000" b="1" i="1">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𝒏</m:t>
                            </m:r>
                          </m:e>
                          <m:sub>
                            <m:r>
                              <a:rPr lang="en-US" sz="2000" b="1" i="1">
                                <a:solidFill>
                                  <a:schemeClr val="accent1"/>
                                </a:solidFill>
                                <a:latin typeface="Cambria Math" panose="02040503050406030204" pitchFamily="18" charset="0"/>
                              </a:rPr>
                              <m:t>𝟐</m:t>
                            </m:r>
                          </m:sub>
                        </m:sSub>
                      </m:num>
                      <m:den>
                        <m:sSub>
                          <m:sSubPr>
                            <m:ctrlPr>
                              <a:rPr lang="el-GR" sz="2000" b="1" i="1">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𝑽</m:t>
                            </m:r>
                          </m:e>
                          <m:sub>
                            <m:r>
                              <a:rPr lang="en-US" sz="2000" b="1" i="1">
                                <a:solidFill>
                                  <a:schemeClr val="accent1"/>
                                </a:solidFill>
                                <a:latin typeface="Cambria Math" panose="02040503050406030204" pitchFamily="18" charset="0"/>
                              </a:rPr>
                              <m:t>𝟐</m:t>
                            </m:r>
                          </m:sub>
                        </m:sSub>
                      </m:den>
                    </m:f>
                  </m:oMath>
                </a14:m>
                <a:r>
                  <a:rPr lang="el-GR" sz="2000" b="1" dirty="0">
                    <a:solidFill>
                      <a:schemeClr val="accent1"/>
                    </a:solidFill>
                  </a:rPr>
                  <a:t> 		</a:t>
                </a:r>
                <a14:m>
                  <m:oMath xmlns:m="http://schemas.openxmlformats.org/officeDocument/2006/math">
                    <m:r>
                      <a:rPr lang="el-GR" sz="2000" b="1" i="1">
                        <a:solidFill>
                          <a:schemeClr val="accent1"/>
                        </a:solidFill>
                        <a:latin typeface="Cambria Math" panose="02040503050406030204" pitchFamily="18" charset="0"/>
                      </a:rPr>
                      <m:t>⇒</m:t>
                    </m:r>
                  </m:oMath>
                </a14:m>
                <a:r>
                  <a:rPr lang="el-GR" sz="2000" b="1" dirty="0">
                    <a:solidFill>
                      <a:schemeClr val="accent1"/>
                    </a:solidFill>
                  </a:rPr>
                  <a:t>	</a:t>
                </a:r>
                <a:endParaRPr lang="en-US" sz="2000" b="1" dirty="0">
                  <a:solidFill>
                    <a:schemeClr val="accent1"/>
                  </a:solidFill>
                </a:endParaRPr>
              </a:p>
              <a:p>
                <a:pPr marL="0" indent="0">
                  <a:buNone/>
                </a:pPr>
                <a:r>
                  <a:rPr lang="en-US" sz="2000" b="1" dirty="0">
                    <a:solidFill>
                      <a:schemeClr val="accent1"/>
                    </a:solidFill>
                  </a:rPr>
                  <a:t>n</a:t>
                </a:r>
                <a:r>
                  <a:rPr lang="el-GR" sz="2000" b="1" baseline="-25000" dirty="0">
                    <a:solidFill>
                      <a:schemeClr val="accent1"/>
                    </a:solidFill>
                  </a:rPr>
                  <a:t>2</a:t>
                </a:r>
                <a:r>
                  <a:rPr lang="el-GR" sz="2000" b="1" dirty="0">
                    <a:solidFill>
                      <a:schemeClr val="accent1"/>
                    </a:solidFill>
                  </a:rPr>
                  <a:t> = </a:t>
                </a:r>
                <a:r>
                  <a:rPr lang="en-US" sz="2000" b="1" dirty="0">
                    <a:solidFill>
                      <a:schemeClr val="accent1"/>
                    </a:solidFill>
                  </a:rPr>
                  <a:t>C</a:t>
                </a:r>
                <a:r>
                  <a:rPr lang="el-GR" sz="2000" b="1" baseline="-25000" dirty="0">
                    <a:solidFill>
                      <a:schemeClr val="accent1"/>
                    </a:solidFill>
                  </a:rPr>
                  <a:t>2</a:t>
                </a:r>
                <a:r>
                  <a:rPr lang="el-GR" sz="2000" b="1" dirty="0">
                    <a:solidFill>
                      <a:schemeClr val="accent1"/>
                    </a:solidFill>
                  </a:rPr>
                  <a:t> · </a:t>
                </a:r>
                <a:r>
                  <a:rPr lang="en-US" sz="2000" b="1" dirty="0">
                    <a:solidFill>
                      <a:schemeClr val="accent1"/>
                    </a:solidFill>
                  </a:rPr>
                  <a:t>V</a:t>
                </a:r>
                <a:r>
                  <a:rPr lang="el-GR" sz="2000" b="1" baseline="-25000" dirty="0">
                    <a:solidFill>
                      <a:schemeClr val="accent1"/>
                    </a:solidFill>
                  </a:rPr>
                  <a:t>2</a:t>
                </a:r>
                <a:r>
                  <a:rPr lang="el-GR" sz="2000" b="1" dirty="0">
                    <a:solidFill>
                      <a:schemeClr val="accent1"/>
                    </a:solidFill>
                  </a:rPr>
                  <a:t>	</a:t>
                </a:r>
                <a14:m>
                  <m:oMath xmlns:m="http://schemas.openxmlformats.org/officeDocument/2006/math">
                    <m:r>
                      <a:rPr lang="el-GR" sz="2000" b="1" i="1">
                        <a:solidFill>
                          <a:schemeClr val="accent1"/>
                        </a:solidFill>
                        <a:latin typeface="Cambria Math" panose="02040503050406030204" pitchFamily="18" charset="0"/>
                      </a:rPr>
                      <m:t>⇒</m:t>
                    </m:r>
                  </m:oMath>
                </a14:m>
                <a:r>
                  <a:rPr lang="el-GR" sz="2000" b="1" dirty="0">
                    <a:solidFill>
                      <a:schemeClr val="accent1"/>
                    </a:solidFill>
                  </a:rPr>
                  <a:t>	</a:t>
                </a:r>
                <a:endParaRPr lang="en-US" sz="2000" b="1" dirty="0">
                  <a:solidFill>
                    <a:schemeClr val="accent1"/>
                  </a:solidFill>
                </a:endParaRPr>
              </a:p>
              <a:p>
                <a:pPr marL="0" indent="0">
                  <a:buNone/>
                </a:pPr>
                <a:r>
                  <a:rPr lang="en-US" sz="2000" b="1" dirty="0">
                    <a:solidFill>
                      <a:schemeClr val="accent1"/>
                    </a:solidFill>
                  </a:rPr>
                  <a:t>n</a:t>
                </a:r>
                <a:r>
                  <a:rPr lang="el-GR" sz="2000" b="1" baseline="-25000" dirty="0">
                    <a:solidFill>
                      <a:schemeClr val="accent1"/>
                    </a:solidFill>
                  </a:rPr>
                  <a:t>2</a:t>
                </a:r>
                <a:r>
                  <a:rPr lang="el-GR" sz="2000" b="1" dirty="0">
                    <a:solidFill>
                      <a:schemeClr val="accent1"/>
                    </a:solidFill>
                  </a:rPr>
                  <a:t> = 2 · 0,8 = 1,6 </a:t>
                </a:r>
                <a:r>
                  <a:rPr lang="en-US" sz="2000" b="1" dirty="0">
                    <a:solidFill>
                      <a:schemeClr val="accent1"/>
                    </a:solidFill>
                  </a:rPr>
                  <a:t>mol</a:t>
                </a:r>
                <a:r>
                  <a:rPr lang="el-GR" sz="2000" b="1" dirty="0">
                    <a:solidFill>
                      <a:schemeClr val="accent1"/>
                    </a:solidFill>
                  </a:rPr>
                  <a:t>.</a:t>
                </a:r>
                <a:endParaRPr lang="el-GR" sz="2000" dirty="0">
                  <a:solidFill>
                    <a:schemeClr val="accent1"/>
                  </a:solidFill>
                </a:endParaRPr>
              </a:p>
              <a:p>
                <a:pPr marL="0" indent="0">
                  <a:buNone/>
                </a:pPr>
                <a:r>
                  <a:rPr lang="el-GR" sz="2000" b="1" dirty="0">
                    <a:solidFill>
                      <a:schemeClr val="accent1"/>
                    </a:solidFill>
                  </a:rPr>
                  <a:t> </a:t>
                </a:r>
                <a:endParaRPr lang="el-GR" sz="2000" dirty="0">
                  <a:solidFill>
                    <a:schemeClr val="accent1"/>
                  </a:solidFill>
                </a:endParaRPr>
              </a:p>
              <a:p>
                <a:pPr marL="0" indent="0">
                  <a:buNone/>
                </a:pPr>
                <a:r>
                  <a:rPr lang="el-GR" sz="2000" b="1" dirty="0">
                    <a:solidFill>
                      <a:schemeClr val="accent1"/>
                    </a:solidFill>
                  </a:rPr>
                  <a:t>Εξίσωση 2.</a:t>
                </a:r>
                <a:endParaRPr lang="el-GR" sz="2000" dirty="0">
                  <a:solidFill>
                    <a:schemeClr val="accent1"/>
                  </a:solidFill>
                </a:endParaRPr>
              </a:p>
              <a:p>
                <a:pPr marL="0" indent="0">
                  <a:buNone/>
                </a:pPr>
                <a:r>
                  <a:rPr lang="en-US" sz="2000" b="1" dirty="0">
                    <a:solidFill>
                      <a:schemeClr val="accent1"/>
                    </a:solidFill>
                  </a:rPr>
                  <a:t>n</a:t>
                </a:r>
                <a:r>
                  <a:rPr lang="el-GR" sz="2000" b="1" baseline="-25000" dirty="0">
                    <a:solidFill>
                      <a:schemeClr val="accent1"/>
                    </a:solidFill>
                  </a:rPr>
                  <a:t>2</a:t>
                </a:r>
                <a:r>
                  <a:rPr lang="el-GR" sz="2000" b="1" dirty="0">
                    <a:solidFill>
                      <a:schemeClr val="accent1"/>
                    </a:solidFill>
                  </a:rPr>
                  <a:t> </a:t>
                </a:r>
                <a14:m>
                  <m:oMath xmlns:m="http://schemas.openxmlformats.org/officeDocument/2006/math">
                    <m:r>
                      <a:rPr lang="el-GR" sz="2000" b="1">
                        <a:solidFill>
                          <a:schemeClr val="accent1"/>
                        </a:solidFill>
                        <a:latin typeface="Cambria Math" panose="02040503050406030204" pitchFamily="18" charset="0"/>
                      </a:rPr>
                      <m:t>=</m:t>
                    </m:r>
                    <m:f>
                      <m:fPr>
                        <m:ctrlPr>
                          <a:rPr lang="el-GR" sz="2000" b="1" i="1">
                            <a:solidFill>
                              <a:schemeClr val="accent1"/>
                            </a:solidFill>
                            <a:latin typeface="Cambria Math" panose="02040503050406030204" pitchFamily="18" charset="0"/>
                          </a:rPr>
                        </m:ctrlPr>
                      </m:fPr>
                      <m:num>
                        <m:sSub>
                          <m:sSubPr>
                            <m:ctrlPr>
                              <a:rPr lang="el-GR" sz="2000" b="1" i="1">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𝑽</m:t>
                            </m:r>
                          </m:e>
                          <m:sub>
                            <m:r>
                              <a:rPr lang="en-US" sz="2000" b="1" i="1">
                                <a:solidFill>
                                  <a:schemeClr val="accent1"/>
                                </a:solidFill>
                                <a:latin typeface="Cambria Math" panose="02040503050406030204" pitchFamily="18" charset="0"/>
                              </a:rPr>
                              <m:t>𝜨𝜢</m:t>
                            </m:r>
                            <m:r>
                              <a:rPr lang="en-US" sz="2000" b="1" i="1">
                                <a:solidFill>
                                  <a:schemeClr val="accent1"/>
                                </a:solidFill>
                                <a:latin typeface="Cambria Math" panose="02040503050406030204" pitchFamily="18" charset="0"/>
                              </a:rPr>
                              <m:t>𝟑</m:t>
                            </m:r>
                            <m:r>
                              <a:rPr lang="el-GR" sz="2000" b="1" i="1">
                                <a:solidFill>
                                  <a:schemeClr val="accent1"/>
                                </a:solidFill>
                                <a:latin typeface="Cambria Math" panose="02040503050406030204" pitchFamily="18" charset="0"/>
                              </a:rPr>
                              <m:t>−</m:t>
                            </m:r>
                            <m:r>
                              <a:rPr lang="en-US" sz="2000" b="1" i="1">
                                <a:solidFill>
                                  <a:schemeClr val="accent1"/>
                                </a:solidFill>
                                <a:latin typeface="Cambria Math" panose="02040503050406030204" pitchFamily="18" charset="0"/>
                              </a:rPr>
                              <m:t>𝑺𝑻𝑷</m:t>
                            </m:r>
                          </m:sub>
                        </m:sSub>
                      </m:num>
                      <m:den>
                        <m:r>
                          <a:rPr lang="en-US" sz="2000" b="1" i="1">
                            <a:solidFill>
                              <a:schemeClr val="accent1"/>
                            </a:solidFill>
                            <a:latin typeface="Cambria Math" panose="02040503050406030204" pitchFamily="18" charset="0"/>
                          </a:rPr>
                          <m:t>𝑽𝒎</m:t>
                        </m:r>
                      </m:den>
                    </m:f>
                  </m:oMath>
                </a14:m>
                <a:r>
                  <a:rPr lang="el-GR" sz="2000" b="1" dirty="0">
                    <a:solidFill>
                      <a:schemeClr val="accent1"/>
                    </a:solidFill>
                  </a:rPr>
                  <a:t>		</a:t>
                </a:r>
                <a14:m>
                  <m:oMath xmlns:m="http://schemas.openxmlformats.org/officeDocument/2006/math">
                    <m:r>
                      <a:rPr lang="el-GR" sz="2000" b="1" i="1">
                        <a:solidFill>
                          <a:schemeClr val="accent1"/>
                        </a:solidFill>
                        <a:latin typeface="Cambria Math" panose="02040503050406030204" pitchFamily="18" charset="0"/>
                      </a:rPr>
                      <m:t>⇒</m:t>
                    </m:r>
                  </m:oMath>
                </a14:m>
                <a:r>
                  <a:rPr lang="el-GR" sz="2000" b="1" dirty="0">
                    <a:solidFill>
                      <a:schemeClr val="accent1"/>
                    </a:solidFill>
                  </a:rPr>
                  <a:t>	</a:t>
                </a:r>
                <a:endParaRPr lang="en-US" sz="2000" b="1" dirty="0">
                  <a:solidFill>
                    <a:schemeClr val="accent1"/>
                  </a:solidFill>
                </a:endParaRPr>
              </a:p>
              <a:p>
                <a:pPr marL="0" indent="0">
                  <a:buNone/>
                </a:pPr>
                <a:r>
                  <a:rPr lang="en-US" sz="2000" b="1" dirty="0">
                    <a:solidFill>
                      <a:schemeClr val="accent1"/>
                    </a:solidFill>
                  </a:rPr>
                  <a:t>V</a:t>
                </a:r>
                <a:r>
                  <a:rPr lang="el-GR" sz="1400" b="1" dirty="0">
                    <a:solidFill>
                      <a:schemeClr val="accent1"/>
                    </a:solidFill>
                  </a:rPr>
                  <a:t>ΝΗ</a:t>
                </a:r>
                <a:r>
                  <a:rPr lang="el-GR" sz="1400" b="1" baseline="-25000" dirty="0">
                    <a:solidFill>
                      <a:schemeClr val="accent1"/>
                    </a:solidFill>
                  </a:rPr>
                  <a:t>3</a:t>
                </a:r>
                <a:r>
                  <a:rPr lang="el-GR" sz="1400" b="1" dirty="0">
                    <a:solidFill>
                      <a:schemeClr val="accent1"/>
                    </a:solidFill>
                  </a:rPr>
                  <a:t>-</a:t>
                </a:r>
                <a:r>
                  <a:rPr lang="en-US" sz="1400" b="1" dirty="0">
                    <a:solidFill>
                      <a:schemeClr val="accent1"/>
                    </a:solidFill>
                  </a:rPr>
                  <a:t>STP</a:t>
                </a:r>
                <a:r>
                  <a:rPr lang="el-GR" sz="2000" b="1" dirty="0">
                    <a:solidFill>
                      <a:schemeClr val="accent1"/>
                    </a:solidFill>
                  </a:rPr>
                  <a:t> = </a:t>
                </a:r>
                <a:r>
                  <a:rPr lang="en-US" sz="2000" b="1" dirty="0">
                    <a:solidFill>
                      <a:schemeClr val="accent1"/>
                    </a:solidFill>
                  </a:rPr>
                  <a:t>n</a:t>
                </a:r>
                <a:r>
                  <a:rPr lang="el-GR" sz="2000" b="1" baseline="-25000" dirty="0">
                    <a:solidFill>
                      <a:schemeClr val="accent1"/>
                    </a:solidFill>
                  </a:rPr>
                  <a:t>2</a:t>
                </a:r>
                <a:r>
                  <a:rPr lang="el-GR" sz="2000" b="1" dirty="0">
                    <a:solidFill>
                      <a:schemeClr val="accent1"/>
                    </a:solidFill>
                  </a:rPr>
                  <a:t> · </a:t>
                </a:r>
                <a:r>
                  <a:rPr lang="en-US" sz="2000" b="1" dirty="0" err="1">
                    <a:solidFill>
                      <a:schemeClr val="accent1"/>
                    </a:solidFill>
                  </a:rPr>
                  <a:t>V</a:t>
                </a:r>
                <a:r>
                  <a:rPr lang="en-US" sz="2000" b="1" baseline="-25000" dirty="0" err="1">
                    <a:solidFill>
                      <a:schemeClr val="accent1"/>
                    </a:solidFill>
                  </a:rPr>
                  <a:t>m</a:t>
                </a:r>
                <a:r>
                  <a:rPr lang="el-GR" sz="2000" b="1" dirty="0">
                    <a:solidFill>
                      <a:schemeClr val="accent1"/>
                    </a:solidFill>
                  </a:rPr>
                  <a:t>	</a:t>
                </a:r>
                <a14:m>
                  <m:oMath xmlns:m="http://schemas.openxmlformats.org/officeDocument/2006/math">
                    <m:r>
                      <a:rPr lang="el-GR" sz="2000" b="1" i="1">
                        <a:solidFill>
                          <a:schemeClr val="accent1"/>
                        </a:solidFill>
                        <a:latin typeface="Cambria Math" panose="02040503050406030204" pitchFamily="18" charset="0"/>
                      </a:rPr>
                      <m:t>⇒</m:t>
                    </m:r>
                  </m:oMath>
                </a14:m>
                <a:r>
                  <a:rPr lang="el-GR" sz="2000" b="1" dirty="0">
                    <a:solidFill>
                      <a:schemeClr val="accent1"/>
                    </a:solidFill>
                  </a:rPr>
                  <a:t>	</a:t>
                </a:r>
                <a:r>
                  <a:rPr lang="en-US" sz="3200" b="1" dirty="0">
                    <a:solidFill>
                      <a:schemeClr val="accent1"/>
                    </a:solidFill>
                  </a:rPr>
                  <a:t> </a:t>
                </a:r>
              </a:p>
              <a:p>
                <a:pPr marL="0" indent="0">
                  <a:buNone/>
                </a:pPr>
                <a:r>
                  <a:rPr lang="en-US" sz="2400" b="1" dirty="0">
                    <a:solidFill>
                      <a:schemeClr val="accent1"/>
                    </a:solidFill>
                  </a:rPr>
                  <a:t>V</a:t>
                </a:r>
                <a:r>
                  <a:rPr lang="el-GR" sz="1600" b="1" dirty="0">
                    <a:solidFill>
                      <a:schemeClr val="accent1"/>
                    </a:solidFill>
                  </a:rPr>
                  <a:t>ΝΗ</a:t>
                </a:r>
                <a:r>
                  <a:rPr lang="el-GR" sz="1600" b="1" baseline="-25000" dirty="0">
                    <a:solidFill>
                      <a:schemeClr val="accent1"/>
                    </a:solidFill>
                  </a:rPr>
                  <a:t>3</a:t>
                </a:r>
                <a:r>
                  <a:rPr lang="el-GR" sz="1600" b="1" dirty="0">
                    <a:solidFill>
                      <a:schemeClr val="accent1"/>
                    </a:solidFill>
                  </a:rPr>
                  <a:t>-</a:t>
                </a:r>
                <a:r>
                  <a:rPr lang="en-US" sz="1600" b="1" dirty="0">
                    <a:solidFill>
                      <a:schemeClr val="accent1"/>
                    </a:solidFill>
                  </a:rPr>
                  <a:t>STP</a:t>
                </a:r>
                <a:r>
                  <a:rPr lang="el-GR" sz="2000" b="1" dirty="0">
                    <a:solidFill>
                      <a:schemeClr val="accent1"/>
                    </a:solidFill>
                  </a:rPr>
                  <a:t> = 1,6 </a:t>
                </a:r>
                <a:r>
                  <a:rPr lang="en-US" sz="2000" b="1" dirty="0">
                    <a:solidFill>
                      <a:schemeClr val="accent1"/>
                    </a:solidFill>
                  </a:rPr>
                  <a:t>mol</a:t>
                </a:r>
                <a:r>
                  <a:rPr lang="el-GR" sz="2000" b="1" dirty="0">
                    <a:solidFill>
                      <a:schemeClr val="accent1"/>
                    </a:solidFill>
                  </a:rPr>
                  <a:t> · 22,4 </a:t>
                </a:r>
                <a:r>
                  <a:rPr lang="en-US" sz="2000" b="1" dirty="0">
                    <a:solidFill>
                      <a:schemeClr val="accent1"/>
                    </a:solidFill>
                  </a:rPr>
                  <a:t>L</a:t>
                </a:r>
                <a:r>
                  <a:rPr lang="el-GR" sz="2000" b="1" dirty="0">
                    <a:solidFill>
                      <a:schemeClr val="accent1"/>
                    </a:solidFill>
                  </a:rPr>
                  <a:t>/</a:t>
                </a:r>
                <a:r>
                  <a:rPr lang="en-US" sz="2000" b="1" dirty="0">
                    <a:solidFill>
                      <a:schemeClr val="accent1"/>
                    </a:solidFill>
                  </a:rPr>
                  <a:t>mol</a:t>
                </a:r>
                <a:r>
                  <a:rPr lang="el-GR" sz="2000" b="1" dirty="0">
                    <a:solidFill>
                      <a:schemeClr val="accent1"/>
                    </a:solidFill>
                  </a:rPr>
                  <a:t> = 35,84 </a:t>
                </a:r>
                <a:r>
                  <a:rPr lang="en-US" sz="2000" b="1" dirty="0">
                    <a:solidFill>
                      <a:schemeClr val="accent1"/>
                    </a:solidFill>
                  </a:rPr>
                  <a:t>L</a:t>
                </a:r>
                <a:r>
                  <a:rPr lang="el-GR" sz="2000" b="1" dirty="0">
                    <a:solidFill>
                      <a:schemeClr val="accent1"/>
                    </a:solidFill>
                  </a:rPr>
                  <a:t>.</a:t>
                </a:r>
                <a:endParaRPr lang="en-US" sz="2000" dirty="0">
                  <a:solidFill>
                    <a:schemeClr val="accent1"/>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752"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9941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1000"/>
                                        <p:tgtEl>
                                          <p:spTgt spid="3">
                                            <p:txEl>
                                              <p:pRg st="13" end="13"/>
                                            </p:txEl>
                                          </p:spTgt>
                                        </p:tgtEl>
                                      </p:cBhvr>
                                    </p:animEffect>
                                    <p:anim calcmode="lin" valueType="num">
                                      <p:cBhvr>
                                        <p:cTn id="5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fade">
                                      <p:cBhvr>
                                        <p:cTn id="56" dur="1000"/>
                                        <p:tgtEl>
                                          <p:spTgt spid="3">
                                            <p:txEl>
                                              <p:pRg st="14" end="14"/>
                                            </p:txEl>
                                          </p:spTgt>
                                        </p:tgtEl>
                                      </p:cBhvr>
                                    </p:animEffect>
                                    <p:anim calcmode="lin" valueType="num">
                                      <p:cBhvr>
                                        <p:cTn id="5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0" y="-12369"/>
                <a:ext cx="12191999"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1400" b="1" dirty="0"/>
              </a:p>
              <a:p>
                <a:pPr marL="0" indent="0" algn="ctr">
                  <a:buNone/>
                </a:pPr>
                <a:endParaRPr lang="el-GR" sz="1400" b="1" dirty="0"/>
              </a:p>
              <a:p>
                <a:pPr marL="0" indent="0" algn="ctr">
                  <a:buNone/>
                </a:pPr>
                <a:endParaRPr lang="el-GR" sz="1400" b="1" dirty="0"/>
              </a:p>
              <a:p>
                <a:pPr marL="0" lvl="0" indent="0">
                  <a:buNone/>
                </a:pPr>
                <a:r>
                  <a:rPr lang="en-US" sz="2000" dirty="0"/>
                  <a:t>16) </a:t>
                </a:r>
                <a:r>
                  <a:rPr lang="el-GR" sz="2000" dirty="0"/>
                  <a:t>Στο σχολικό εργαστήριο υπάρχει διάλυμα NH</a:t>
                </a:r>
                <a:r>
                  <a:rPr lang="el-GR" sz="2000" baseline="-25000" dirty="0"/>
                  <a:t>3</a:t>
                </a:r>
                <a:r>
                  <a:rPr lang="el-GR" sz="2000" dirty="0"/>
                  <a:t> 8,5 % w/v  </a:t>
                </a:r>
                <a:r>
                  <a:rPr lang="en-US" sz="2000" dirty="0"/>
                  <a:t>(</a:t>
                </a:r>
                <a:r>
                  <a:rPr lang="el-GR" sz="2000" dirty="0"/>
                  <a:t>διάλυμα Δ1).</a:t>
                </a:r>
              </a:p>
              <a:p>
                <a:pPr marL="0" indent="0">
                  <a:buNone/>
                </a:pPr>
                <a:r>
                  <a:rPr lang="el-GR" sz="2000" dirty="0"/>
                  <a:t>γ) Να υπολογιστεί ο όγκος του διαλύματος Δ1, που πρέπει να αναμειχθεί με ολόκληρη την ποσότητα του διαλύματος Δ2, ώστε να παρασκευαστεί διάλυμα Δ3, συγκέντρωσης 2,6 Μ. </a:t>
                </a:r>
                <a:r>
                  <a:rPr lang="el-GR" sz="2000" b="1" dirty="0"/>
                  <a:t> </a:t>
                </a:r>
                <a:endParaRPr lang="el-GR" sz="2000" dirty="0"/>
              </a:p>
              <a:p>
                <a:pPr marL="0" indent="0">
                  <a:buNone/>
                </a:pPr>
                <a:r>
                  <a:rPr lang="el-GR" sz="2000" b="1" i="1" dirty="0">
                    <a:solidFill>
                      <a:srgbClr val="C00000"/>
                    </a:solidFill>
                  </a:rPr>
                  <a:t>γ) </a:t>
                </a:r>
                <a:r>
                  <a:rPr lang="el-GR" sz="2000" b="1" dirty="0">
                    <a:solidFill>
                      <a:srgbClr val="C00000"/>
                    </a:solidFill>
                  </a:rPr>
                  <a:t>Εξίσωση 13. </a:t>
                </a:r>
                <a:endParaRPr lang="el-GR" sz="2000" dirty="0">
                  <a:solidFill>
                    <a:srgbClr val="C00000"/>
                  </a:solidFill>
                </a:endParaRPr>
              </a:p>
              <a:p>
                <a:pPr marL="0" indent="0">
                  <a:buNone/>
                </a:pPr>
                <a:r>
                  <a:rPr lang="el-GR" sz="2000" b="1" dirty="0">
                    <a:solidFill>
                      <a:srgbClr val="C00000"/>
                    </a:solidFill>
                  </a:rPr>
                  <a:t>Τα τελικά </a:t>
                </a:r>
                <a:r>
                  <a:rPr lang="en-US" sz="2000" b="1" dirty="0">
                    <a:solidFill>
                      <a:srgbClr val="C00000"/>
                    </a:solidFill>
                  </a:rPr>
                  <a:t>mol</a:t>
                </a:r>
                <a:r>
                  <a:rPr lang="el-GR" sz="2000" b="1" dirty="0">
                    <a:solidFill>
                      <a:srgbClr val="C00000"/>
                    </a:solidFill>
                  </a:rPr>
                  <a:t> της ΝΗ</a:t>
                </a:r>
                <a:r>
                  <a:rPr lang="el-GR" sz="2000" b="1" baseline="-25000" dirty="0">
                    <a:solidFill>
                      <a:srgbClr val="C00000"/>
                    </a:solidFill>
                  </a:rPr>
                  <a:t>3</a:t>
                </a:r>
                <a:r>
                  <a:rPr lang="el-GR" sz="2000" b="1" dirty="0">
                    <a:solidFill>
                      <a:srgbClr val="C00000"/>
                    </a:solidFill>
                  </a:rPr>
                  <a:t> προκύπτουν από το άθροισμα των </a:t>
                </a:r>
                <a:r>
                  <a:rPr lang="en-US" sz="2000" b="1" dirty="0">
                    <a:solidFill>
                      <a:srgbClr val="C00000"/>
                    </a:solidFill>
                  </a:rPr>
                  <a:t>mol</a:t>
                </a:r>
                <a:r>
                  <a:rPr lang="el-GR" sz="2000" b="1" dirty="0">
                    <a:solidFill>
                      <a:srgbClr val="C00000"/>
                    </a:solidFill>
                  </a:rPr>
                  <a:t> των Δ1 και Δ2:</a:t>
                </a:r>
                <a:endParaRPr lang="el-GR" sz="2000" dirty="0">
                  <a:solidFill>
                    <a:srgbClr val="C00000"/>
                  </a:solidFill>
                </a:endParaRPr>
              </a:p>
              <a:p>
                <a:pPr marL="0" indent="0">
                  <a:buNone/>
                </a:pPr>
                <a:r>
                  <a:rPr lang="en-US" sz="2000" b="1" dirty="0">
                    <a:solidFill>
                      <a:srgbClr val="C00000"/>
                    </a:solidFill>
                  </a:rPr>
                  <a:t>n</a:t>
                </a:r>
                <a:r>
                  <a:rPr lang="en-US" sz="2000" b="1" baseline="-25000" dirty="0">
                    <a:solidFill>
                      <a:srgbClr val="C00000"/>
                    </a:solidFill>
                  </a:rPr>
                  <a:t>1</a:t>
                </a:r>
                <a:r>
                  <a:rPr lang="en-US" sz="2000" b="1" dirty="0">
                    <a:solidFill>
                      <a:srgbClr val="C00000"/>
                    </a:solidFill>
                  </a:rPr>
                  <a:t> + n</a:t>
                </a:r>
                <a:r>
                  <a:rPr lang="en-US" sz="2000" b="1" baseline="-25000" dirty="0">
                    <a:solidFill>
                      <a:srgbClr val="C00000"/>
                    </a:solidFill>
                  </a:rPr>
                  <a:t>2 </a:t>
                </a:r>
                <a:r>
                  <a:rPr lang="en-US" sz="2000" b="1" dirty="0">
                    <a:solidFill>
                      <a:srgbClr val="C00000"/>
                    </a:solidFill>
                  </a:rPr>
                  <a:t>= n</a:t>
                </a:r>
                <a:r>
                  <a:rPr lang="en-US" sz="2000" b="1" baseline="-25000" dirty="0">
                    <a:solidFill>
                      <a:srgbClr val="C00000"/>
                    </a:solidFill>
                  </a:rPr>
                  <a:t>3</a:t>
                </a:r>
                <a:r>
                  <a:rPr lang="en-US" sz="2000" b="1" dirty="0">
                    <a:solidFill>
                      <a:srgbClr val="C00000"/>
                    </a:solidFill>
                  </a:rPr>
                  <a:t> </a:t>
                </a:r>
                <a14:m>
                  <m:oMath xmlns:m="http://schemas.openxmlformats.org/officeDocument/2006/math">
                    <m:r>
                      <a:rPr lang="en-US" sz="2000" b="1" i="1">
                        <a:solidFill>
                          <a:srgbClr val="C00000"/>
                        </a:solidFill>
                        <a:latin typeface="Cambria Math" panose="02040503050406030204" pitchFamily="18" charset="0"/>
                      </a:rPr>
                      <m:t>⇒</m:t>
                    </m:r>
                  </m:oMath>
                </a14:m>
                <a:r>
                  <a:rPr lang="en-US" sz="2000" b="1" dirty="0">
                    <a:solidFill>
                      <a:srgbClr val="C00000"/>
                    </a:solidFill>
                  </a:rPr>
                  <a:t> 	</a:t>
                </a:r>
              </a:p>
              <a:p>
                <a:pPr marL="0" indent="0">
                  <a:buNone/>
                </a:pPr>
                <a:r>
                  <a:rPr lang="en-US" sz="2000" b="1" dirty="0">
                    <a:solidFill>
                      <a:srgbClr val="C00000"/>
                    </a:solidFill>
                  </a:rPr>
                  <a:t>C</a:t>
                </a:r>
                <a:r>
                  <a:rPr lang="en-US" sz="2000" b="1" baseline="-25000" dirty="0">
                    <a:solidFill>
                      <a:srgbClr val="C00000"/>
                    </a:solidFill>
                  </a:rPr>
                  <a:t>1 </a:t>
                </a:r>
                <a:r>
                  <a:rPr lang="en-US" sz="2000" b="1" dirty="0">
                    <a:solidFill>
                      <a:srgbClr val="C00000"/>
                    </a:solidFill>
                  </a:rPr>
                  <a:t>· V</a:t>
                </a:r>
                <a:r>
                  <a:rPr lang="en-US" sz="2000" b="1" baseline="-25000" dirty="0">
                    <a:solidFill>
                      <a:srgbClr val="C00000"/>
                    </a:solidFill>
                  </a:rPr>
                  <a:t>1</a:t>
                </a:r>
                <a:r>
                  <a:rPr lang="en-US" sz="2000" b="1" dirty="0">
                    <a:solidFill>
                      <a:srgbClr val="C00000"/>
                    </a:solidFill>
                  </a:rPr>
                  <a:t> + C</a:t>
                </a:r>
                <a:r>
                  <a:rPr lang="en-US" sz="2000" b="1" baseline="-25000" dirty="0">
                    <a:solidFill>
                      <a:srgbClr val="C00000"/>
                    </a:solidFill>
                  </a:rPr>
                  <a:t>2 </a:t>
                </a:r>
                <a:r>
                  <a:rPr lang="en-US" sz="2000" b="1" dirty="0">
                    <a:solidFill>
                      <a:srgbClr val="C00000"/>
                    </a:solidFill>
                  </a:rPr>
                  <a:t>· V</a:t>
                </a:r>
                <a:r>
                  <a:rPr lang="en-US" sz="2000" b="1" baseline="-25000" dirty="0">
                    <a:solidFill>
                      <a:srgbClr val="C00000"/>
                    </a:solidFill>
                  </a:rPr>
                  <a:t>2 </a:t>
                </a:r>
                <a:r>
                  <a:rPr lang="en-US" sz="2000" b="1" dirty="0">
                    <a:solidFill>
                      <a:srgbClr val="C00000"/>
                    </a:solidFill>
                  </a:rPr>
                  <a:t>= C</a:t>
                </a:r>
                <a:r>
                  <a:rPr lang="en-US" sz="2000" b="1" baseline="-25000" dirty="0">
                    <a:solidFill>
                      <a:srgbClr val="C00000"/>
                    </a:solidFill>
                  </a:rPr>
                  <a:t>3 </a:t>
                </a:r>
                <a:r>
                  <a:rPr lang="en-US" sz="2000" b="1" dirty="0">
                    <a:solidFill>
                      <a:srgbClr val="C00000"/>
                    </a:solidFill>
                  </a:rPr>
                  <a:t>· V</a:t>
                </a:r>
                <a:r>
                  <a:rPr lang="en-US" sz="2000" b="1" baseline="-25000" dirty="0">
                    <a:solidFill>
                      <a:srgbClr val="C00000"/>
                    </a:solidFill>
                  </a:rPr>
                  <a:t>3</a:t>
                </a:r>
                <a:r>
                  <a:rPr lang="en-US" sz="2000" b="1" dirty="0">
                    <a:solidFill>
                      <a:srgbClr val="C00000"/>
                    </a:solidFill>
                  </a:rPr>
                  <a:t> </a:t>
                </a:r>
                <a14:m>
                  <m:oMath xmlns:m="http://schemas.openxmlformats.org/officeDocument/2006/math">
                    <m:r>
                      <a:rPr lang="en-US" sz="2000" b="1" i="1">
                        <a:solidFill>
                          <a:srgbClr val="C00000"/>
                        </a:solidFill>
                        <a:latin typeface="Cambria Math" panose="02040503050406030204" pitchFamily="18" charset="0"/>
                      </a:rPr>
                      <m:t>⇒</m:t>
                    </m:r>
                  </m:oMath>
                </a14:m>
                <a:r>
                  <a:rPr lang="en-US" sz="2000" b="1" dirty="0">
                    <a:solidFill>
                      <a:srgbClr val="C00000"/>
                    </a:solidFill>
                  </a:rPr>
                  <a:t>	</a:t>
                </a:r>
              </a:p>
              <a:p>
                <a:pPr marL="0" indent="0">
                  <a:buNone/>
                </a:pPr>
                <a:r>
                  <a:rPr lang="en-US" sz="2000" b="1" dirty="0">
                    <a:solidFill>
                      <a:srgbClr val="C00000"/>
                    </a:solidFill>
                  </a:rPr>
                  <a:t>C</a:t>
                </a:r>
                <a:r>
                  <a:rPr lang="en-US" sz="2000" b="1" baseline="-25000" dirty="0">
                    <a:solidFill>
                      <a:srgbClr val="C00000"/>
                    </a:solidFill>
                  </a:rPr>
                  <a:t>1 </a:t>
                </a:r>
                <a:r>
                  <a:rPr lang="en-US" sz="2000" b="1" dirty="0">
                    <a:solidFill>
                      <a:srgbClr val="C00000"/>
                    </a:solidFill>
                  </a:rPr>
                  <a:t>· V</a:t>
                </a:r>
                <a:r>
                  <a:rPr lang="en-US" sz="2000" b="1" baseline="-25000" dirty="0">
                    <a:solidFill>
                      <a:srgbClr val="C00000"/>
                    </a:solidFill>
                  </a:rPr>
                  <a:t>1</a:t>
                </a:r>
                <a:r>
                  <a:rPr lang="en-US" sz="2000" b="1" dirty="0">
                    <a:solidFill>
                      <a:srgbClr val="C00000"/>
                    </a:solidFill>
                  </a:rPr>
                  <a:t> + C</a:t>
                </a:r>
                <a:r>
                  <a:rPr lang="en-US" sz="2000" b="1" baseline="-25000" dirty="0">
                    <a:solidFill>
                      <a:srgbClr val="C00000"/>
                    </a:solidFill>
                  </a:rPr>
                  <a:t>2 </a:t>
                </a:r>
                <a:r>
                  <a:rPr lang="en-US" sz="2000" b="1" dirty="0">
                    <a:solidFill>
                      <a:srgbClr val="C00000"/>
                    </a:solidFill>
                  </a:rPr>
                  <a:t>· V</a:t>
                </a:r>
                <a:r>
                  <a:rPr lang="en-US" sz="2000" b="1" baseline="-25000" dirty="0">
                    <a:solidFill>
                      <a:srgbClr val="C00000"/>
                    </a:solidFill>
                  </a:rPr>
                  <a:t>2</a:t>
                </a:r>
                <a:r>
                  <a:rPr lang="en-US" sz="2000" b="1" dirty="0">
                    <a:solidFill>
                      <a:srgbClr val="C00000"/>
                    </a:solidFill>
                  </a:rPr>
                  <a:t> = C</a:t>
                </a:r>
                <a:r>
                  <a:rPr lang="en-US" sz="2000" b="1" baseline="-25000" dirty="0">
                    <a:solidFill>
                      <a:srgbClr val="C00000"/>
                    </a:solidFill>
                  </a:rPr>
                  <a:t>3 </a:t>
                </a:r>
                <a:r>
                  <a:rPr lang="en-US" sz="2000" b="1" dirty="0">
                    <a:solidFill>
                      <a:srgbClr val="C00000"/>
                    </a:solidFill>
                  </a:rPr>
                  <a:t>· (V</a:t>
                </a:r>
                <a:r>
                  <a:rPr lang="en-US" sz="2000" b="1" baseline="-25000" dirty="0">
                    <a:solidFill>
                      <a:srgbClr val="C00000"/>
                    </a:solidFill>
                  </a:rPr>
                  <a:t>1</a:t>
                </a:r>
                <a:r>
                  <a:rPr lang="en-US" sz="2000" b="1" dirty="0">
                    <a:solidFill>
                      <a:srgbClr val="C00000"/>
                    </a:solidFill>
                  </a:rPr>
                  <a:t> + ­V</a:t>
                </a:r>
                <a:r>
                  <a:rPr lang="en-US" sz="2000" b="1" baseline="-25000" dirty="0">
                    <a:solidFill>
                      <a:srgbClr val="C00000"/>
                    </a:solidFill>
                  </a:rPr>
                  <a:t>2</a:t>
                </a:r>
                <a:r>
                  <a:rPr lang="en-US" sz="2000" b="1" dirty="0">
                    <a:solidFill>
                      <a:srgbClr val="C00000"/>
                    </a:solidFill>
                  </a:rPr>
                  <a:t>)</a:t>
                </a:r>
                <a:r>
                  <a:rPr lang="en-US" sz="2000" b="1" baseline="-25000" dirty="0">
                    <a:solidFill>
                      <a:srgbClr val="C00000"/>
                    </a:solidFill>
                  </a:rPr>
                  <a:t> </a:t>
                </a:r>
                <a:r>
                  <a:rPr lang="en-US" sz="2000" b="1" dirty="0">
                    <a:solidFill>
                      <a:srgbClr val="C00000"/>
                    </a:solidFill>
                  </a:rPr>
                  <a:t>­	</a:t>
                </a:r>
                <a14:m>
                  <m:oMath xmlns:m="http://schemas.openxmlformats.org/officeDocument/2006/math">
                    <m:r>
                      <a:rPr lang="en-US" sz="2000" b="1" i="1">
                        <a:solidFill>
                          <a:srgbClr val="C00000"/>
                        </a:solidFill>
                        <a:latin typeface="Cambria Math" panose="02040503050406030204" pitchFamily="18" charset="0"/>
                      </a:rPr>
                      <m:t>⇒</m:t>
                    </m:r>
                  </m:oMath>
                </a14:m>
                <a:r>
                  <a:rPr lang="en-US" sz="2000" b="1" dirty="0">
                    <a:solidFill>
                      <a:srgbClr val="C00000"/>
                    </a:solidFill>
                  </a:rPr>
                  <a:t>	</a:t>
                </a:r>
                <a:endParaRPr lang="el-GR" sz="2000" dirty="0">
                  <a:solidFill>
                    <a:srgbClr val="C00000"/>
                  </a:solidFill>
                </a:endParaRPr>
              </a:p>
              <a:p>
                <a:pPr marL="0" indent="0">
                  <a:buNone/>
                </a:pPr>
                <a:r>
                  <a:rPr lang="en-US" sz="2000" b="1" dirty="0">
                    <a:solidFill>
                      <a:srgbClr val="C00000"/>
                    </a:solidFill>
                  </a:rPr>
                  <a:t>5 Μ ⋅ V</a:t>
                </a:r>
                <a:r>
                  <a:rPr lang="en-US" sz="2000" b="1" baseline="-25000" dirty="0">
                    <a:solidFill>
                      <a:srgbClr val="C00000"/>
                    </a:solidFill>
                  </a:rPr>
                  <a:t>1</a:t>
                </a:r>
                <a:r>
                  <a:rPr lang="en-US" sz="2000" b="1" dirty="0">
                    <a:solidFill>
                      <a:srgbClr val="C00000"/>
                    </a:solidFill>
                  </a:rPr>
                  <a:t> L + 2 Μ ⋅ 0,8 L = 2,6</a:t>
                </a:r>
                <a:r>
                  <a:rPr lang="en-US" sz="2000" b="1" baseline="-25000" dirty="0">
                    <a:solidFill>
                      <a:srgbClr val="C00000"/>
                    </a:solidFill>
                  </a:rPr>
                  <a:t> </a:t>
                </a:r>
                <a:r>
                  <a:rPr lang="en-US" sz="2000" b="1" dirty="0">
                    <a:solidFill>
                      <a:srgbClr val="C00000"/>
                    </a:solidFill>
                  </a:rPr>
                  <a:t>⋅ (V­</a:t>
                </a:r>
                <a:r>
                  <a:rPr lang="en-US" sz="2000" b="1" baseline="-25000" dirty="0">
                    <a:solidFill>
                      <a:srgbClr val="C00000"/>
                    </a:solidFill>
                  </a:rPr>
                  <a:t>1</a:t>
                </a:r>
                <a:r>
                  <a:rPr lang="en-US" sz="2000" b="1" dirty="0">
                    <a:solidFill>
                      <a:srgbClr val="C00000"/>
                    </a:solidFill>
                  </a:rPr>
                  <a:t> + 0,8) L ⇒ </a:t>
                </a:r>
              </a:p>
              <a:p>
                <a:pPr marL="0" indent="0">
                  <a:buNone/>
                </a:pPr>
                <a:r>
                  <a:rPr lang="en-US" sz="2000" b="1" dirty="0">
                    <a:solidFill>
                      <a:srgbClr val="C00000"/>
                    </a:solidFill>
                  </a:rPr>
                  <a:t>V</a:t>
                </a:r>
                <a:r>
                  <a:rPr lang="en-US" sz="2000" b="1" baseline="-25000" dirty="0">
                    <a:solidFill>
                      <a:srgbClr val="C00000"/>
                    </a:solidFill>
                  </a:rPr>
                  <a:t>1</a:t>
                </a:r>
                <a:r>
                  <a:rPr lang="en-US" sz="2000" b="1" dirty="0">
                    <a:solidFill>
                      <a:srgbClr val="C00000"/>
                    </a:solidFill>
                  </a:rPr>
                  <a:t> = 0,2 L = 200 </a:t>
                </a:r>
                <a:r>
                  <a:rPr lang="en-US" sz="2000" b="1" dirty="0" err="1">
                    <a:solidFill>
                      <a:srgbClr val="C00000"/>
                    </a:solidFill>
                  </a:rPr>
                  <a:t>mL.</a:t>
                </a:r>
                <a:endParaRPr lang="el-GR" sz="2000" dirty="0">
                  <a:solidFill>
                    <a:srgbClr val="C00000"/>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0" y="-12369"/>
                <a:ext cx="12191999" cy="6870369"/>
              </a:xfrm>
              <a:blipFill>
                <a:blip r:embed="rId2"/>
                <a:stretch>
                  <a:fillRect l="-500"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12092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0" y="-12369"/>
                <a:ext cx="12191999"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b="1" dirty="0"/>
              </a:p>
              <a:p>
                <a:pPr marL="0" indent="0" algn="ctr">
                  <a:buNone/>
                </a:pPr>
                <a:endParaRPr lang="el-GR" b="1" dirty="0"/>
              </a:p>
              <a:p>
                <a:pPr marL="0" lvl="0" indent="0">
                  <a:spcBef>
                    <a:spcPts val="600"/>
                  </a:spcBef>
                  <a:buNone/>
                </a:pPr>
                <a:r>
                  <a:rPr lang="en-US" sz="2000" dirty="0"/>
                  <a:t>17) </a:t>
                </a:r>
                <a:r>
                  <a:rPr lang="el-GR" sz="2000" dirty="0"/>
                  <a:t>Για φαρμακευτική χρήση κυκλοφορεί σκεύασμα με υδατικό διάλυμα περιεκτικότητας 8% w/v σε</a:t>
                </a:r>
                <a:r>
                  <a:rPr lang="en-US" sz="2000" dirty="0"/>
                  <a:t> </a:t>
                </a:r>
                <a:r>
                  <a:rPr lang="el-GR" sz="2000" dirty="0"/>
                  <a:t>όξινο ανθρακικό νάτριο (NaHCO</a:t>
                </a:r>
                <a:r>
                  <a:rPr lang="el-GR" sz="2000" baseline="-25000" dirty="0"/>
                  <a:t>3</a:t>
                </a:r>
                <a:r>
                  <a:rPr lang="el-GR" sz="2000" dirty="0"/>
                  <a:t>) (διάλυμα Δ1).</a:t>
                </a:r>
              </a:p>
              <a:p>
                <a:pPr marL="0" indent="0">
                  <a:spcBef>
                    <a:spcPts val="600"/>
                  </a:spcBef>
                  <a:buNone/>
                </a:pPr>
                <a:r>
                  <a:rPr lang="el-GR" sz="2000" dirty="0"/>
                  <a:t>α) Διαθέτουμε υδατικό διάλυμα NaHCO</a:t>
                </a:r>
                <a:r>
                  <a:rPr lang="el-GR" sz="2000" baseline="-25000" dirty="0"/>
                  <a:t>3</a:t>
                </a:r>
                <a:r>
                  <a:rPr lang="el-GR" sz="2000" dirty="0"/>
                  <a:t> με συγκέντρωση 1 Μ (διάλυμα Δ2). Έχει το διάλυμα Δ2 την ίδια περιεκτικότητα % w/v με το Δ1 ώστε να χρησιμοποιηθεί για την παρασκευή του σκευάσματος; </a:t>
                </a:r>
              </a:p>
              <a:p>
                <a:pPr marL="0" indent="0">
                  <a:spcBef>
                    <a:spcPts val="600"/>
                  </a:spcBef>
                  <a:buNone/>
                </a:pPr>
                <a:r>
                  <a:rPr lang="el-GR" sz="2000" b="1" i="1" dirty="0">
                    <a:solidFill>
                      <a:schemeClr val="accent1"/>
                    </a:solidFill>
                  </a:rPr>
                  <a:t>α) </a:t>
                </a:r>
                <a:r>
                  <a:rPr lang="el-GR" sz="2000" b="1" dirty="0">
                    <a:solidFill>
                      <a:schemeClr val="accent1"/>
                    </a:solidFill>
                  </a:rPr>
                  <a:t>Εξίσωση 9.</a:t>
                </a:r>
                <a:r>
                  <a:rPr lang="en-US" sz="2000" b="1" dirty="0">
                    <a:solidFill>
                      <a:schemeClr val="accent1"/>
                    </a:solidFill>
                  </a:rPr>
                  <a:t>	</a:t>
                </a:r>
                <a:r>
                  <a:rPr lang="el-GR" sz="2000" b="1" dirty="0">
                    <a:solidFill>
                      <a:schemeClr val="accent1"/>
                    </a:solidFill>
                  </a:rPr>
                  <a:t>Στα 100 </a:t>
                </a:r>
                <a:r>
                  <a:rPr lang="en-US" sz="2000" b="1" dirty="0">
                    <a:solidFill>
                      <a:schemeClr val="accent1"/>
                    </a:solidFill>
                  </a:rPr>
                  <a:t>mL</a:t>
                </a:r>
                <a:r>
                  <a:rPr lang="el-GR" sz="2000" b="1" dirty="0">
                    <a:solidFill>
                      <a:schemeClr val="accent1"/>
                    </a:solidFill>
                  </a:rPr>
                  <a:t> διαλύματος:</a:t>
                </a:r>
                <a:endParaRPr lang="el-GR" sz="2000" dirty="0">
                  <a:solidFill>
                    <a:schemeClr val="accent1"/>
                  </a:solidFill>
                </a:endParaRPr>
              </a:p>
              <a:p>
                <a:pPr marL="0" indent="0">
                  <a:spcBef>
                    <a:spcPts val="600"/>
                  </a:spcBef>
                  <a:buNone/>
                </a:pPr>
                <a:r>
                  <a:rPr lang="en-US" sz="2000" b="1" dirty="0">
                    <a:solidFill>
                      <a:schemeClr val="accent1"/>
                    </a:solidFill>
                  </a:rPr>
                  <a:t>C</a:t>
                </a:r>
                <a:r>
                  <a:rPr lang="el-GR" sz="2000" b="1" baseline="-25000" dirty="0">
                    <a:solidFill>
                      <a:schemeClr val="accent1"/>
                    </a:solidFill>
                  </a:rPr>
                  <a:t>2</a:t>
                </a:r>
                <a:r>
                  <a:rPr lang="el-GR" sz="2000" b="1" dirty="0">
                    <a:solidFill>
                      <a:schemeClr val="accent1"/>
                    </a:solidFill>
                  </a:rPr>
                  <a:t> = </a:t>
                </a:r>
                <a14:m>
                  <m:oMath xmlns:m="http://schemas.openxmlformats.org/officeDocument/2006/math">
                    <m:f>
                      <m:fPr>
                        <m:ctrlPr>
                          <a:rPr lang="el-GR" sz="2000" b="1" i="1">
                            <a:solidFill>
                              <a:schemeClr val="accent1"/>
                            </a:solidFill>
                            <a:latin typeface="Cambria Math" panose="02040503050406030204" pitchFamily="18" charset="0"/>
                          </a:rPr>
                        </m:ctrlPr>
                      </m:fPr>
                      <m:num>
                        <m:sSub>
                          <m:sSubPr>
                            <m:ctrlPr>
                              <a:rPr lang="el-GR" sz="2000" b="1" i="1">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𝒏</m:t>
                            </m:r>
                          </m:e>
                          <m:sub>
                            <m:r>
                              <a:rPr lang="en-US" sz="2000" b="1" i="1">
                                <a:solidFill>
                                  <a:schemeClr val="accent1"/>
                                </a:solidFill>
                                <a:latin typeface="Cambria Math" panose="02040503050406030204" pitchFamily="18" charset="0"/>
                              </a:rPr>
                              <m:t>𝟐</m:t>
                            </m:r>
                          </m:sub>
                        </m:sSub>
                      </m:num>
                      <m:den>
                        <m:sSub>
                          <m:sSubPr>
                            <m:ctrlPr>
                              <a:rPr lang="el-GR" sz="2000" b="1" i="1">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𝑽</m:t>
                            </m:r>
                          </m:e>
                          <m:sub>
                            <m:r>
                              <a:rPr lang="en-US" sz="2000" b="1" i="1">
                                <a:solidFill>
                                  <a:schemeClr val="accent1"/>
                                </a:solidFill>
                                <a:latin typeface="Cambria Math" panose="02040503050406030204" pitchFamily="18" charset="0"/>
                              </a:rPr>
                              <m:t>𝟐</m:t>
                            </m:r>
                          </m:sub>
                        </m:sSub>
                      </m:den>
                    </m:f>
                  </m:oMath>
                </a14:m>
                <a:r>
                  <a:rPr lang="el-GR" sz="2000" b="1" dirty="0">
                    <a:solidFill>
                      <a:schemeClr val="accent1"/>
                    </a:solidFill>
                  </a:rPr>
                  <a:t> 		</a:t>
                </a:r>
                <a14:m>
                  <m:oMath xmlns:m="http://schemas.openxmlformats.org/officeDocument/2006/math">
                    <m:r>
                      <a:rPr lang="el-GR" sz="2000" b="1" i="1">
                        <a:solidFill>
                          <a:schemeClr val="accent1"/>
                        </a:solidFill>
                        <a:latin typeface="Cambria Math" panose="02040503050406030204" pitchFamily="18" charset="0"/>
                      </a:rPr>
                      <m:t>⇒</m:t>
                    </m:r>
                  </m:oMath>
                </a14:m>
                <a:r>
                  <a:rPr lang="el-GR" sz="2000" b="1" dirty="0">
                    <a:solidFill>
                      <a:schemeClr val="accent1"/>
                    </a:solidFill>
                  </a:rPr>
                  <a:t>	</a:t>
                </a:r>
                <a:r>
                  <a:rPr lang="en-US" sz="2000" b="1" dirty="0">
                    <a:solidFill>
                      <a:schemeClr val="accent1"/>
                    </a:solidFill>
                  </a:rPr>
                  <a:t>n</a:t>
                </a:r>
                <a:r>
                  <a:rPr lang="el-GR" sz="2000" b="1" baseline="-25000" dirty="0">
                    <a:solidFill>
                      <a:schemeClr val="accent1"/>
                    </a:solidFill>
                  </a:rPr>
                  <a:t>2</a:t>
                </a:r>
                <a:r>
                  <a:rPr lang="el-GR" sz="2000" b="1" dirty="0">
                    <a:solidFill>
                      <a:schemeClr val="accent1"/>
                    </a:solidFill>
                  </a:rPr>
                  <a:t> = </a:t>
                </a:r>
                <a:r>
                  <a:rPr lang="en-US" sz="2000" b="1" dirty="0">
                    <a:solidFill>
                      <a:schemeClr val="accent1"/>
                    </a:solidFill>
                  </a:rPr>
                  <a:t>C</a:t>
                </a:r>
                <a:r>
                  <a:rPr lang="el-GR" sz="2000" b="1" baseline="-25000" dirty="0">
                    <a:solidFill>
                      <a:schemeClr val="accent1"/>
                    </a:solidFill>
                  </a:rPr>
                  <a:t>2</a:t>
                </a:r>
                <a:r>
                  <a:rPr lang="el-GR" sz="2000" b="1" dirty="0">
                    <a:solidFill>
                      <a:schemeClr val="accent1"/>
                    </a:solidFill>
                  </a:rPr>
                  <a:t> · </a:t>
                </a:r>
                <a:r>
                  <a:rPr lang="en-US" sz="2000" b="1" dirty="0">
                    <a:solidFill>
                      <a:schemeClr val="accent1"/>
                    </a:solidFill>
                  </a:rPr>
                  <a:t>V</a:t>
                </a:r>
                <a:r>
                  <a:rPr lang="el-GR" sz="2000" b="1" baseline="-25000" dirty="0">
                    <a:solidFill>
                      <a:schemeClr val="accent1"/>
                    </a:solidFill>
                  </a:rPr>
                  <a:t>2</a:t>
                </a:r>
                <a:r>
                  <a:rPr lang="el-GR" sz="2000" b="1" dirty="0">
                    <a:solidFill>
                      <a:schemeClr val="accent1"/>
                    </a:solidFill>
                  </a:rPr>
                  <a:t>	</a:t>
                </a:r>
                <a14:m>
                  <m:oMath xmlns:m="http://schemas.openxmlformats.org/officeDocument/2006/math">
                    <m:r>
                      <a:rPr lang="el-GR" sz="2000" b="1" i="1">
                        <a:solidFill>
                          <a:schemeClr val="accent1"/>
                        </a:solidFill>
                        <a:latin typeface="Cambria Math" panose="02040503050406030204" pitchFamily="18" charset="0"/>
                      </a:rPr>
                      <m:t>⇒</m:t>
                    </m:r>
                  </m:oMath>
                </a14:m>
                <a:r>
                  <a:rPr lang="el-GR" sz="2000" b="1" dirty="0">
                    <a:solidFill>
                      <a:schemeClr val="accent1"/>
                    </a:solidFill>
                  </a:rPr>
                  <a:t> 	</a:t>
                </a:r>
                <a:endParaRPr lang="el-GR" sz="2000" dirty="0">
                  <a:solidFill>
                    <a:schemeClr val="accent1"/>
                  </a:solidFill>
                </a:endParaRPr>
              </a:p>
              <a:p>
                <a:pPr marL="0" indent="0">
                  <a:spcBef>
                    <a:spcPts val="600"/>
                  </a:spcBef>
                  <a:buNone/>
                </a:pPr>
                <a:r>
                  <a:rPr lang="en-US" sz="2000" b="1" dirty="0">
                    <a:solidFill>
                      <a:schemeClr val="accent1"/>
                    </a:solidFill>
                  </a:rPr>
                  <a:t>n</a:t>
                </a:r>
                <a:r>
                  <a:rPr lang="en-US" sz="2000" b="1" baseline="-25000" dirty="0">
                    <a:solidFill>
                      <a:schemeClr val="accent1"/>
                    </a:solidFill>
                  </a:rPr>
                  <a:t>2 </a:t>
                </a:r>
                <a:r>
                  <a:rPr lang="en-US" sz="2000" b="1" dirty="0">
                    <a:solidFill>
                      <a:schemeClr val="accent1"/>
                    </a:solidFill>
                  </a:rPr>
                  <a:t>= 1 mol/L · 0,1 L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n</a:t>
                </a:r>
                <a:r>
                  <a:rPr lang="en-US" sz="2000" b="1" baseline="-25000" dirty="0">
                    <a:solidFill>
                      <a:schemeClr val="accent1"/>
                    </a:solidFill>
                  </a:rPr>
                  <a:t>1</a:t>
                </a:r>
                <a:r>
                  <a:rPr lang="en-US" sz="2000" b="1" dirty="0">
                    <a:solidFill>
                      <a:schemeClr val="accent1"/>
                    </a:solidFill>
                  </a:rPr>
                  <a:t> </a:t>
                </a:r>
                <a:r>
                  <a:rPr lang="en-US" sz="2000" b="1" i="1" dirty="0">
                    <a:solidFill>
                      <a:schemeClr val="accent1"/>
                    </a:solidFill>
                  </a:rPr>
                  <a:t>= </a:t>
                </a:r>
                <a:r>
                  <a:rPr lang="en-US" sz="2000" b="1" dirty="0">
                    <a:solidFill>
                      <a:schemeClr val="accent1"/>
                    </a:solidFill>
                  </a:rPr>
                  <a:t>0,1 mol NaHCO</a:t>
                </a:r>
                <a:r>
                  <a:rPr lang="en-US" sz="2000" b="1" baseline="-25000" dirty="0">
                    <a:solidFill>
                      <a:schemeClr val="accent1"/>
                    </a:solidFill>
                  </a:rPr>
                  <a:t>3</a:t>
                </a:r>
                <a:r>
                  <a:rPr lang="en-US" sz="2000" b="1" dirty="0">
                    <a:solidFill>
                      <a:schemeClr val="accent1"/>
                    </a:solidFill>
                  </a:rPr>
                  <a:t>.</a:t>
                </a:r>
                <a:endParaRPr lang="el-GR" sz="2000" dirty="0">
                  <a:solidFill>
                    <a:schemeClr val="accent1"/>
                  </a:solidFill>
                </a:endParaRPr>
              </a:p>
              <a:p>
                <a:pPr marL="0" indent="0">
                  <a:spcBef>
                    <a:spcPts val="600"/>
                  </a:spcBef>
                  <a:buNone/>
                </a:pPr>
                <a:r>
                  <a:rPr lang="en-US" sz="2000" b="1" dirty="0">
                    <a:solidFill>
                      <a:schemeClr val="accent1"/>
                    </a:solidFill>
                  </a:rPr>
                  <a:t> </a:t>
                </a:r>
                <a:r>
                  <a:rPr lang="el-GR" sz="2000" b="1" dirty="0">
                    <a:solidFill>
                      <a:schemeClr val="accent1"/>
                    </a:solidFill>
                  </a:rPr>
                  <a:t>Εξίσωση</a:t>
                </a:r>
                <a:r>
                  <a:rPr lang="en-US" sz="2000" b="1" dirty="0">
                    <a:solidFill>
                      <a:schemeClr val="accent1"/>
                    </a:solidFill>
                  </a:rPr>
                  <a:t> 1.	</a:t>
                </a:r>
                <a:r>
                  <a:rPr lang="en-US" sz="2000" b="1" dirty="0" err="1">
                    <a:solidFill>
                      <a:schemeClr val="accent1"/>
                    </a:solidFill>
                  </a:rPr>
                  <a:t>Γι</a:t>
                </a:r>
                <a:r>
                  <a:rPr lang="en-US" sz="2000" b="1" dirty="0">
                    <a:solidFill>
                      <a:schemeClr val="accent1"/>
                    </a:solidFill>
                  </a:rPr>
                  <a:t>α το NaHCO</a:t>
                </a:r>
                <a:r>
                  <a:rPr lang="en-US" sz="2000" b="1" baseline="-25000" dirty="0">
                    <a:solidFill>
                      <a:schemeClr val="accent1"/>
                    </a:solidFill>
                  </a:rPr>
                  <a:t>3</a:t>
                </a:r>
                <a:r>
                  <a:rPr lang="en-US" sz="2000" b="1" dirty="0">
                    <a:solidFill>
                      <a:schemeClr val="accent1"/>
                    </a:solidFill>
                  </a:rPr>
                  <a:t>: </a:t>
                </a:r>
              </a:p>
              <a:p>
                <a:pPr marL="0" indent="0">
                  <a:spcBef>
                    <a:spcPts val="600"/>
                  </a:spcBef>
                  <a:buNone/>
                </a:pPr>
                <a:r>
                  <a:rPr lang="en-US" sz="2000" b="1" dirty="0" err="1">
                    <a:solidFill>
                      <a:schemeClr val="accent1"/>
                    </a:solidFill>
                  </a:rPr>
                  <a:t>Mr</a:t>
                </a:r>
                <a:r>
                  <a:rPr lang="en-US" sz="2000" b="1" dirty="0">
                    <a:solidFill>
                      <a:schemeClr val="accent1"/>
                    </a:solidFill>
                  </a:rPr>
                  <a:t> = Ar(Na) + Ar(H) + Ar(C) + 3·Ar(O) = 23 + 1+ 12 + 3·16 = 84</a:t>
                </a:r>
                <a:endParaRPr lang="el-GR" sz="2000" dirty="0">
                  <a:solidFill>
                    <a:schemeClr val="accent1"/>
                  </a:solidFill>
                </a:endParaRPr>
              </a:p>
              <a:p>
                <a:pPr marL="0" indent="0">
                  <a:spcBef>
                    <a:spcPts val="600"/>
                  </a:spcBef>
                  <a:buNone/>
                </a:pPr>
                <a:r>
                  <a:rPr lang="en-US" sz="2000" b="1" dirty="0">
                    <a:solidFill>
                      <a:schemeClr val="accent1"/>
                    </a:solidFill>
                  </a:rPr>
                  <a:t>n</a:t>
                </a:r>
                <a:r>
                  <a:rPr lang="en-US" sz="2000" b="1" baseline="-25000" dirty="0">
                    <a:solidFill>
                      <a:schemeClr val="accent1"/>
                    </a:solidFill>
                  </a:rPr>
                  <a:t>2</a:t>
                </a:r>
                <a:r>
                  <a:rPr lang="en-US" sz="2000" b="1" dirty="0">
                    <a:solidFill>
                      <a:schemeClr val="accent1"/>
                    </a:solidFill>
                  </a:rPr>
                  <a:t> = </a:t>
                </a:r>
                <a14:m>
                  <m:oMath xmlns:m="http://schemas.openxmlformats.org/officeDocument/2006/math">
                    <m:f>
                      <m:fPr>
                        <m:ctrlPr>
                          <a:rPr lang="el-GR" sz="2000" b="1" i="1">
                            <a:solidFill>
                              <a:schemeClr val="accent1"/>
                            </a:solidFill>
                            <a:latin typeface="Cambria Math" panose="02040503050406030204" pitchFamily="18" charset="0"/>
                          </a:rPr>
                        </m:ctrlPr>
                      </m:fPr>
                      <m:num>
                        <m:sSub>
                          <m:sSubPr>
                            <m:ctrlPr>
                              <a:rPr lang="el-GR" sz="2000" b="1" i="1">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𝒎</m:t>
                            </m:r>
                          </m:e>
                          <m:sub>
                            <m:r>
                              <a:rPr lang="en-US" sz="2000" b="1" i="1">
                                <a:solidFill>
                                  <a:schemeClr val="accent1"/>
                                </a:solidFill>
                                <a:latin typeface="Cambria Math" panose="02040503050406030204" pitchFamily="18" charset="0"/>
                              </a:rPr>
                              <m:t>𝟐</m:t>
                            </m:r>
                          </m:sub>
                        </m:sSub>
                      </m:num>
                      <m:den>
                        <m:r>
                          <a:rPr lang="en-US" sz="2000" b="1" i="1">
                            <a:solidFill>
                              <a:schemeClr val="accent1"/>
                            </a:solidFill>
                            <a:latin typeface="Cambria Math" panose="02040503050406030204" pitchFamily="18" charset="0"/>
                          </a:rPr>
                          <m:t>𝑴𝒓</m:t>
                        </m:r>
                      </m:den>
                    </m:f>
                  </m:oMath>
                </a14:m>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m</a:t>
                </a:r>
                <a:r>
                  <a:rPr lang="en-US" sz="2000" b="1" baseline="-25000" dirty="0">
                    <a:solidFill>
                      <a:schemeClr val="accent1"/>
                    </a:solidFill>
                  </a:rPr>
                  <a:t>2</a:t>
                </a:r>
                <a:r>
                  <a:rPr lang="en-US" sz="2000" b="1" dirty="0">
                    <a:solidFill>
                      <a:schemeClr val="accent1"/>
                    </a:solidFill>
                  </a:rPr>
                  <a:t> = n</a:t>
                </a:r>
                <a:r>
                  <a:rPr lang="en-US" sz="2000" b="1" baseline="-25000" dirty="0">
                    <a:solidFill>
                      <a:schemeClr val="accent1"/>
                    </a:solidFill>
                  </a:rPr>
                  <a:t>2</a:t>
                </a:r>
                <a:r>
                  <a:rPr lang="en-US" sz="2000" b="1" dirty="0">
                    <a:solidFill>
                      <a:schemeClr val="accent1"/>
                    </a:solidFill>
                  </a:rPr>
                  <a:t> · </a:t>
                </a:r>
                <a:r>
                  <a:rPr lang="en-US" sz="2000" b="1" dirty="0" err="1">
                    <a:solidFill>
                      <a:schemeClr val="accent1"/>
                    </a:solidFill>
                  </a:rPr>
                  <a:t>Mr</a:t>
                </a:r>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endParaRPr lang="el-GR" sz="2000" dirty="0">
                  <a:solidFill>
                    <a:schemeClr val="accent1"/>
                  </a:solidFill>
                </a:endParaRPr>
              </a:p>
              <a:p>
                <a:pPr marL="0" indent="0">
                  <a:spcBef>
                    <a:spcPts val="600"/>
                  </a:spcBef>
                  <a:buNone/>
                </a:pPr>
                <a:r>
                  <a:rPr lang="en-US" sz="2000" b="1" dirty="0">
                    <a:solidFill>
                      <a:schemeClr val="accent1"/>
                    </a:solidFill>
                  </a:rPr>
                  <a:t>m</a:t>
                </a:r>
                <a:r>
                  <a:rPr lang="en-US" sz="2000" b="1" baseline="-25000" dirty="0">
                    <a:solidFill>
                      <a:schemeClr val="accent1"/>
                    </a:solidFill>
                  </a:rPr>
                  <a:t>2</a:t>
                </a:r>
                <a:r>
                  <a:rPr lang="en-US" sz="2000" b="1" dirty="0">
                    <a:solidFill>
                      <a:schemeClr val="accent1"/>
                    </a:solidFill>
                  </a:rPr>
                  <a:t> = 0,1 mol ⋅ 84 g/mol ⇒ m</a:t>
                </a:r>
                <a:r>
                  <a:rPr lang="en-US" sz="2000" b="1" baseline="-25000" dirty="0">
                    <a:solidFill>
                      <a:schemeClr val="accent1"/>
                    </a:solidFill>
                  </a:rPr>
                  <a:t>2</a:t>
                </a:r>
                <a:r>
                  <a:rPr lang="en-US" sz="2000" b="1" dirty="0">
                    <a:solidFill>
                      <a:schemeClr val="accent1"/>
                    </a:solidFill>
                  </a:rPr>
                  <a:t> = 8,4 g</a:t>
                </a:r>
                <a:endParaRPr lang="el-GR" sz="2000" dirty="0">
                  <a:solidFill>
                    <a:schemeClr val="accent1"/>
                  </a:solidFill>
                </a:endParaRPr>
              </a:p>
              <a:p>
                <a:pPr marL="0" indent="0">
                  <a:spcBef>
                    <a:spcPts val="600"/>
                  </a:spcBef>
                  <a:buNone/>
                </a:pPr>
                <a:r>
                  <a:rPr lang="el-GR" sz="2000" b="1" dirty="0">
                    <a:solidFill>
                      <a:schemeClr val="accent1"/>
                    </a:solidFill>
                  </a:rPr>
                  <a:t>Εξίσωση 8.</a:t>
                </a:r>
                <a:r>
                  <a:rPr lang="en-US" sz="2000" dirty="0">
                    <a:solidFill>
                      <a:schemeClr val="accent1"/>
                    </a:solidFill>
                  </a:rPr>
                  <a:t> </a:t>
                </a:r>
                <a:r>
                  <a:rPr lang="el-GR" sz="2000" b="1" dirty="0">
                    <a:solidFill>
                      <a:schemeClr val="accent1"/>
                    </a:solidFill>
                  </a:rPr>
                  <a:t>8,4 </a:t>
                </a:r>
                <a:r>
                  <a:rPr lang="en-US" sz="2000" b="1" dirty="0">
                    <a:solidFill>
                      <a:schemeClr val="accent1"/>
                    </a:solidFill>
                  </a:rPr>
                  <a:t>g </a:t>
                </a:r>
                <a:r>
                  <a:rPr lang="en-US" sz="2000" b="1" dirty="0" err="1">
                    <a:solidFill>
                      <a:schemeClr val="accent1"/>
                    </a:solidFill>
                  </a:rPr>
                  <a:t>NaHCO</a:t>
                </a:r>
                <a:r>
                  <a:rPr lang="el-GR" sz="2000" b="1" baseline="-25000" dirty="0">
                    <a:solidFill>
                      <a:schemeClr val="accent1"/>
                    </a:solidFill>
                  </a:rPr>
                  <a:t>3</a:t>
                </a:r>
                <a:r>
                  <a:rPr lang="el-GR" sz="2000" b="1" dirty="0">
                    <a:solidFill>
                      <a:schemeClr val="accent1"/>
                    </a:solidFill>
                  </a:rPr>
                  <a:t> περιέχονται σε 100 </a:t>
                </a:r>
                <a:r>
                  <a:rPr lang="en-US" sz="2000" b="1" dirty="0">
                    <a:solidFill>
                      <a:schemeClr val="accent1"/>
                    </a:solidFill>
                  </a:rPr>
                  <a:t>mL</a:t>
                </a:r>
                <a:r>
                  <a:rPr lang="el-GR" sz="2000" b="1" dirty="0">
                    <a:solidFill>
                      <a:schemeClr val="accent1"/>
                    </a:solidFill>
                  </a:rPr>
                  <a:t> διαλύματος.</a:t>
                </a:r>
                <a:endParaRPr lang="el-GR" sz="2000" dirty="0">
                  <a:solidFill>
                    <a:schemeClr val="accent1"/>
                  </a:solidFill>
                </a:endParaRPr>
              </a:p>
              <a:p>
                <a:pPr marL="0" indent="0">
                  <a:spcBef>
                    <a:spcPts val="600"/>
                  </a:spcBef>
                  <a:buNone/>
                </a:pPr>
                <a:r>
                  <a:rPr lang="el-GR" sz="2000" b="1" dirty="0">
                    <a:solidFill>
                      <a:schemeClr val="accent1"/>
                    </a:solidFill>
                  </a:rPr>
                  <a:t>Άρα η περιεκτικότητα του διαλύματος Δ1 είναι 8,4 % </a:t>
                </a:r>
                <a:r>
                  <a:rPr lang="en-US" sz="2000" b="1" dirty="0">
                    <a:solidFill>
                      <a:schemeClr val="accent1"/>
                    </a:solidFill>
                  </a:rPr>
                  <a:t>w</a:t>
                </a:r>
                <a:r>
                  <a:rPr lang="el-GR" sz="2000" b="1" dirty="0">
                    <a:solidFill>
                      <a:schemeClr val="accent1"/>
                    </a:solidFill>
                  </a:rPr>
                  <a:t>/</a:t>
                </a:r>
                <a:r>
                  <a:rPr lang="en-US" sz="2000" b="1" dirty="0">
                    <a:solidFill>
                      <a:schemeClr val="accent1"/>
                    </a:solidFill>
                  </a:rPr>
                  <a:t>V</a:t>
                </a:r>
                <a:r>
                  <a:rPr lang="el-GR" sz="2000" b="1" dirty="0">
                    <a:solidFill>
                      <a:schemeClr val="accent1"/>
                    </a:solidFill>
                  </a:rPr>
                  <a:t>.</a:t>
                </a:r>
                <a:endParaRPr lang="el-GR" sz="2000" dirty="0">
                  <a:solidFill>
                    <a:schemeClr val="accent1"/>
                  </a:solidFill>
                </a:endParaRPr>
              </a:p>
              <a:p>
                <a:pPr marL="0" indent="0">
                  <a:spcBef>
                    <a:spcPts val="600"/>
                  </a:spcBef>
                  <a:buNone/>
                </a:pPr>
                <a:r>
                  <a:rPr lang="el-GR" sz="2000" b="1" dirty="0">
                    <a:solidFill>
                      <a:schemeClr val="accent1"/>
                    </a:solidFill>
                  </a:rPr>
                  <a:t>α) Δεν έχει ίδια περιεκτικότητα. </a:t>
                </a:r>
                <a:endParaRPr lang="el-GR" sz="2000" dirty="0">
                  <a:solidFill>
                    <a:srgbClr val="C00000"/>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0" y="-12369"/>
                <a:ext cx="12191999" cy="6870369"/>
              </a:xfrm>
              <a:blipFill>
                <a:blip r:embed="rId2"/>
                <a:stretch>
                  <a:fillRect l="-500"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12972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anim calcmode="lin" valueType="num">
                                      <p:cBhvr>
                                        <p:cTn id="5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1000"/>
                                        <p:tgtEl>
                                          <p:spTgt spid="3">
                                            <p:txEl>
                                              <p:pRg st="13" end="13"/>
                                            </p:txEl>
                                          </p:spTgt>
                                        </p:tgtEl>
                                      </p:cBhvr>
                                    </p:animEffect>
                                    <p:anim calcmode="lin" valueType="num">
                                      <p:cBhvr>
                                        <p:cTn id="6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4" end="14"/>
                                            </p:txEl>
                                          </p:spTgt>
                                        </p:tgtEl>
                                        <p:attrNameLst>
                                          <p:attrName>style.visibility</p:attrName>
                                        </p:attrNameLst>
                                      </p:cBhvr>
                                      <p:to>
                                        <p:strVal val="visible"/>
                                      </p:to>
                                    </p:set>
                                    <p:animEffect transition="in" filter="fade">
                                      <p:cBhvr>
                                        <p:cTn id="70" dur="1000"/>
                                        <p:tgtEl>
                                          <p:spTgt spid="3">
                                            <p:txEl>
                                              <p:pRg st="14" end="14"/>
                                            </p:txEl>
                                          </p:spTgt>
                                        </p:tgtEl>
                                      </p:cBhvr>
                                    </p:animEffect>
                                    <p:anim calcmode="lin" valueType="num">
                                      <p:cBhvr>
                                        <p:cTn id="71"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b="1" dirty="0"/>
              </a:p>
              <a:p>
                <a:pPr marL="0" indent="0" algn="ctr">
                  <a:buNone/>
                </a:pPr>
                <a:endParaRPr lang="el-GR" b="1" dirty="0"/>
              </a:p>
              <a:p>
                <a:pPr marL="0" lvl="0" indent="0">
                  <a:spcBef>
                    <a:spcPts val="600"/>
                  </a:spcBef>
                  <a:buNone/>
                </a:pPr>
                <a:r>
                  <a:rPr lang="en-US" sz="2000" dirty="0"/>
                  <a:t>17) </a:t>
                </a:r>
                <a:r>
                  <a:rPr lang="el-GR" sz="2000" dirty="0"/>
                  <a:t>β) Χρειαζόμαστε υδατικό διάλυμα NaHCO</a:t>
                </a:r>
                <a:r>
                  <a:rPr lang="el-GR" sz="2000" baseline="-25000" dirty="0"/>
                  <a:t>3</a:t>
                </a:r>
                <a:r>
                  <a:rPr lang="el-GR" sz="2000" dirty="0"/>
                  <a:t> συγκέντρωσης 0,4 Μ (διάλυμα Δ3). Πόσος είναι ο μεγαλύτερος όγκος διαλύματος Δ3 που μπορούμε να παρασκευάσουμε όταν διαθέτουμε 100 mL διαλύματος Δ2; </a:t>
                </a:r>
              </a:p>
              <a:p>
                <a:pPr marL="0" indent="0">
                  <a:buNone/>
                </a:pPr>
                <a:r>
                  <a:rPr lang="el-GR" sz="2000" b="1" i="1" dirty="0">
                    <a:solidFill>
                      <a:srgbClr val="C00000"/>
                    </a:solidFill>
                  </a:rPr>
                  <a:t>β) </a:t>
                </a:r>
                <a:r>
                  <a:rPr lang="el-GR" sz="2000" b="1" dirty="0">
                    <a:solidFill>
                      <a:srgbClr val="C00000"/>
                    </a:solidFill>
                  </a:rPr>
                  <a:t>Για να παρασκευαστεί η μέγιστη ποσότητα του Δ3, θα πρέπει να χρησιμοποιηθεί όλη η διαθέσιμη ποσότητα του Δ2.</a:t>
                </a:r>
                <a:endParaRPr lang="el-GR" sz="2000" dirty="0">
                  <a:solidFill>
                    <a:srgbClr val="C00000"/>
                  </a:solidFill>
                </a:endParaRPr>
              </a:p>
              <a:p>
                <a:pPr marL="0" indent="0">
                  <a:buNone/>
                </a:pPr>
                <a:r>
                  <a:rPr lang="el-GR" sz="2000" b="1" dirty="0">
                    <a:solidFill>
                      <a:srgbClr val="C00000"/>
                    </a:solidFill>
                  </a:rPr>
                  <a:t>Εξίσωση 12</a:t>
                </a:r>
                <a:endParaRPr lang="el-GR" sz="2000" dirty="0">
                  <a:solidFill>
                    <a:srgbClr val="C00000"/>
                  </a:solidFill>
                </a:endParaRPr>
              </a:p>
              <a:p>
                <a:pPr marL="0" indent="0">
                  <a:buNone/>
                </a:pPr>
                <a:r>
                  <a:rPr lang="el-GR" sz="2000" b="1" dirty="0">
                    <a:solidFill>
                      <a:srgbClr val="C00000"/>
                    </a:solidFill>
                  </a:rPr>
                  <a:t>Δεν μεταβάλλεται η ποσότητα της διαλυμένης ουσίας:	</a:t>
                </a:r>
                <a:endParaRPr lang="el-GR" sz="2000" dirty="0">
                  <a:solidFill>
                    <a:srgbClr val="C00000"/>
                  </a:solidFill>
                </a:endParaRPr>
              </a:p>
              <a:p>
                <a:pPr marL="0" indent="0">
                  <a:buNone/>
                </a:pPr>
                <a:r>
                  <a:rPr lang="en-US" sz="2000" b="1" dirty="0">
                    <a:solidFill>
                      <a:srgbClr val="C00000"/>
                    </a:solidFill>
                  </a:rPr>
                  <a:t>n</a:t>
                </a:r>
                <a:r>
                  <a:rPr lang="el-GR" sz="2000" b="1" baseline="-25000" dirty="0">
                    <a:solidFill>
                      <a:srgbClr val="C00000"/>
                    </a:solidFill>
                  </a:rPr>
                  <a:t>2</a:t>
                </a:r>
                <a:r>
                  <a:rPr lang="el-GR" sz="2000" b="1" dirty="0">
                    <a:solidFill>
                      <a:srgbClr val="C00000"/>
                    </a:solidFill>
                  </a:rPr>
                  <a:t> = </a:t>
                </a:r>
                <a:r>
                  <a:rPr lang="en-US" sz="2000" b="1" dirty="0">
                    <a:solidFill>
                      <a:srgbClr val="C00000"/>
                    </a:solidFill>
                  </a:rPr>
                  <a:t>n</a:t>
                </a:r>
                <a:r>
                  <a:rPr lang="el-GR" sz="2000" b="1" baseline="-25000" dirty="0">
                    <a:solidFill>
                      <a:srgbClr val="C00000"/>
                    </a:solidFill>
                  </a:rPr>
                  <a:t>3</a:t>
                </a:r>
                <a:r>
                  <a:rPr lang="el-GR" sz="2000" b="1" dirty="0">
                    <a:solidFill>
                      <a:srgbClr val="C00000"/>
                    </a:solidFill>
                  </a:rPr>
                  <a:t> </a:t>
                </a:r>
                <a14:m>
                  <m:oMath xmlns:m="http://schemas.openxmlformats.org/officeDocument/2006/math">
                    <m:r>
                      <a:rPr lang="el-GR" sz="2000" b="1">
                        <a:solidFill>
                          <a:srgbClr val="C00000"/>
                        </a:solidFill>
                        <a:latin typeface="Cambria Math" panose="02040503050406030204" pitchFamily="18" charset="0"/>
                      </a:rPr>
                      <m:t>⇒</m:t>
                    </m:r>
                  </m:oMath>
                </a14:m>
                <a:r>
                  <a:rPr lang="el-GR" sz="2000" b="1" dirty="0">
                    <a:solidFill>
                      <a:srgbClr val="C00000"/>
                    </a:solidFill>
                  </a:rPr>
                  <a:t> 	</a:t>
                </a:r>
                <a:endParaRPr lang="en-US" sz="2000" b="1" dirty="0">
                  <a:solidFill>
                    <a:srgbClr val="C00000"/>
                  </a:solidFill>
                </a:endParaRPr>
              </a:p>
              <a:p>
                <a:pPr marL="0" indent="0">
                  <a:buNone/>
                </a:pPr>
                <a:r>
                  <a:rPr lang="en-US" sz="2000" b="1" dirty="0">
                    <a:solidFill>
                      <a:srgbClr val="C00000"/>
                    </a:solidFill>
                  </a:rPr>
                  <a:t>C</a:t>
                </a:r>
                <a:r>
                  <a:rPr lang="el-GR" sz="2000" b="1" baseline="-25000" dirty="0">
                    <a:solidFill>
                      <a:srgbClr val="C00000"/>
                    </a:solidFill>
                  </a:rPr>
                  <a:t>2 </a:t>
                </a:r>
                <a:r>
                  <a:rPr lang="el-GR" sz="2000" b="1" dirty="0">
                    <a:solidFill>
                      <a:srgbClr val="C00000"/>
                    </a:solidFill>
                  </a:rPr>
                  <a:t>· </a:t>
                </a:r>
                <a:r>
                  <a:rPr lang="en-US" sz="2000" b="1" dirty="0">
                    <a:solidFill>
                      <a:srgbClr val="C00000"/>
                    </a:solidFill>
                  </a:rPr>
                  <a:t>V</a:t>
                </a:r>
                <a:r>
                  <a:rPr lang="el-GR" sz="2000" b="1" baseline="-25000" dirty="0">
                    <a:solidFill>
                      <a:srgbClr val="C00000"/>
                    </a:solidFill>
                  </a:rPr>
                  <a:t>2</a:t>
                </a:r>
                <a:r>
                  <a:rPr lang="el-GR" sz="2000" b="1" dirty="0">
                    <a:solidFill>
                      <a:srgbClr val="C00000"/>
                    </a:solidFill>
                  </a:rPr>
                  <a:t> = </a:t>
                </a:r>
                <a:r>
                  <a:rPr lang="en-US" sz="2000" b="1" dirty="0">
                    <a:solidFill>
                      <a:srgbClr val="C00000"/>
                    </a:solidFill>
                  </a:rPr>
                  <a:t>C</a:t>
                </a:r>
                <a:r>
                  <a:rPr lang="el-GR" sz="2000" b="1" baseline="-25000" dirty="0">
                    <a:solidFill>
                      <a:srgbClr val="C00000"/>
                    </a:solidFill>
                  </a:rPr>
                  <a:t>3 </a:t>
                </a:r>
                <a:r>
                  <a:rPr lang="el-GR" sz="2000" b="1" dirty="0">
                    <a:solidFill>
                      <a:srgbClr val="C00000"/>
                    </a:solidFill>
                  </a:rPr>
                  <a:t>· </a:t>
                </a:r>
                <a:r>
                  <a:rPr lang="en-US" sz="2000" b="1" dirty="0">
                    <a:solidFill>
                      <a:srgbClr val="C00000"/>
                    </a:solidFill>
                  </a:rPr>
                  <a:t>V</a:t>
                </a:r>
                <a:r>
                  <a:rPr lang="el-GR" sz="2000" b="1" baseline="-25000" dirty="0">
                    <a:solidFill>
                      <a:srgbClr val="C00000"/>
                    </a:solidFill>
                  </a:rPr>
                  <a:t>3</a:t>
                </a:r>
                <a:r>
                  <a:rPr lang="el-GR" sz="2000" b="1" dirty="0">
                    <a:solidFill>
                      <a:srgbClr val="C00000"/>
                    </a:solidFill>
                  </a:rPr>
                  <a:t> 	</a:t>
                </a:r>
                <a14:m>
                  <m:oMath xmlns:m="http://schemas.openxmlformats.org/officeDocument/2006/math">
                    <m:r>
                      <a:rPr lang="el-GR" sz="2000" b="1" i="1">
                        <a:solidFill>
                          <a:srgbClr val="C00000"/>
                        </a:solidFill>
                        <a:latin typeface="Cambria Math" panose="02040503050406030204" pitchFamily="18" charset="0"/>
                      </a:rPr>
                      <m:t>⇒</m:t>
                    </m:r>
                  </m:oMath>
                </a14:m>
                <a:r>
                  <a:rPr lang="el-GR" sz="2000" b="1" dirty="0">
                    <a:solidFill>
                      <a:srgbClr val="C00000"/>
                    </a:solidFill>
                  </a:rPr>
                  <a:t>	</a:t>
                </a:r>
                <a:endParaRPr lang="el-GR" sz="2000" dirty="0">
                  <a:solidFill>
                    <a:srgbClr val="C00000"/>
                  </a:solidFill>
                </a:endParaRPr>
              </a:p>
              <a:p>
                <a:pPr marL="0" indent="0">
                  <a:buNone/>
                </a:pPr>
                <a:r>
                  <a:rPr lang="el-GR" sz="2000" b="1" dirty="0">
                    <a:solidFill>
                      <a:srgbClr val="C00000"/>
                    </a:solidFill>
                  </a:rPr>
                  <a:t>1 Μ ⋅ 0,1 </a:t>
                </a:r>
                <a:r>
                  <a:rPr lang="en-US" sz="2000" b="1" dirty="0">
                    <a:solidFill>
                      <a:srgbClr val="C00000"/>
                    </a:solidFill>
                  </a:rPr>
                  <a:t>L</a:t>
                </a:r>
                <a:r>
                  <a:rPr lang="el-GR" sz="2000" b="1" dirty="0">
                    <a:solidFill>
                      <a:srgbClr val="C00000"/>
                    </a:solidFill>
                  </a:rPr>
                  <a:t> = 0,4</a:t>
                </a:r>
                <a:r>
                  <a:rPr lang="el-GR" sz="2000" b="1" baseline="-25000" dirty="0">
                    <a:solidFill>
                      <a:srgbClr val="C00000"/>
                    </a:solidFill>
                  </a:rPr>
                  <a:t> </a:t>
                </a:r>
                <a:r>
                  <a:rPr lang="el-GR" sz="2000" b="1" dirty="0">
                    <a:solidFill>
                      <a:srgbClr val="C00000"/>
                    </a:solidFill>
                  </a:rPr>
                  <a:t>⋅ </a:t>
                </a:r>
                <a:r>
                  <a:rPr lang="en-US" sz="2000" b="1" dirty="0">
                    <a:solidFill>
                      <a:srgbClr val="C00000"/>
                    </a:solidFill>
                  </a:rPr>
                  <a:t>V</a:t>
                </a:r>
                <a:r>
                  <a:rPr lang="el-GR" sz="2000" b="1" baseline="-25000" dirty="0">
                    <a:solidFill>
                      <a:srgbClr val="C00000"/>
                    </a:solidFill>
                  </a:rPr>
                  <a:t>3</a:t>
                </a:r>
                <a:r>
                  <a:rPr lang="el-GR" sz="2000" b="1" dirty="0">
                    <a:solidFill>
                      <a:srgbClr val="C00000"/>
                    </a:solidFill>
                  </a:rPr>
                  <a:t> </a:t>
                </a:r>
                <a:r>
                  <a:rPr lang="en-US" sz="2000" b="1" dirty="0">
                    <a:solidFill>
                      <a:srgbClr val="C00000"/>
                    </a:solidFill>
                  </a:rPr>
                  <a:t>L </a:t>
                </a:r>
                <a:r>
                  <a:rPr lang="el-GR" sz="2000" b="1" dirty="0">
                    <a:solidFill>
                      <a:srgbClr val="C00000"/>
                    </a:solidFill>
                  </a:rPr>
                  <a:t>⇒ </a:t>
                </a:r>
                <a:endParaRPr lang="en-US" sz="2000" b="1" dirty="0">
                  <a:solidFill>
                    <a:srgbClr val="C00000"/>
                  </a:solidFill>
                </a:endParaRPr>
              </a:p>
              <a:p>
                <a:pPr marL="0" indent="0">
                  <a:buNone/>
                </a:pPr>
                <a:r>
                  <a:rPr lang="en-US" sz="2000" b="1" dirty="0">
                    <a:solidFill>
                      <a:srgbClr val="C00000"/>
                    </a:solidFill>
                  </a:rPr>
                  <a:t>V</a:t>
                </a:r>
                <a:r>
                  <a:rPr lang="el-GR" sz="2000" b="1" baseline="-25000" dirty="0">
                    <a:solidFill>
                      <a:srgbClr val="C00000"/>
                    </a:solidFill>
                  </a:rPr>
                  <a:t>3</a:t>
                </a:r>
                <a:r>
                  <a:rPr lang="el-GR" sz="2000" b="1" dirty="0">
                    <a:solidFill>
                      <a:srgbClr val="C00000"/>
                    </a:solidFill>
                  </a:rPr>
                  <a:t> = 0,25 </a:t>
                </a:r>
                <a:r>
                  <a:rPr lang="en-US" sz="2000" b="1" dirty="0">
                    <a:solidFill>
                      <a:srgbClr val="C00000"/>
                    </a:solidFill>
                  </a:rPr>
                  <a:t>L</a:t>
                </a:r>
                <a:r>
                  <a:rPr lang="el-GR" sz="2000" b="1" dirty="0">
                    <a:solidFill>
                      <a:srgbClr val="C00000"/>
                    </a:solidFill>
                  </a:rPr>
                  <a:t> = 250 </a:t>
                </a:r>
                <a:r>
                  <a:rPr lang="en-US" sz="2000" b="1" dirty="0">
                    <a:solidFill>
                      <a:srgbClr val="C00000"/>
                    </a:solidFill>
                  </a:rPr>
                  <a:t>mL</a:t>
                </a:r>
                <a:endParaRPr lang="el-GR" sz="2000" dirty="0">
                  <a:solidFill>
                    <a:srgbClr val="C00000"/>
                  </a:solidFill>
                </a:endParaRPr>
              </a:p>
              <a:p>
                <a:pPr marL="0" indent="0">
                  <a:buNone/>
                </a:pPr>
                <a:r>
                  <a:rPr lang="el-GR" sz="2000" b="1" dirty="0">
                    <a:solidFill>
                      <a:srgbClr val="C00000"/>
                    </a:solidFill>
                  </a:rPr>
                  <a:t>β) 250 </a:t>
                </a:r>
                <a:r>
                  <a:rPr lang="en-US" sz="2000" b="1" dirty="0">
                    <a:solidFill>
                      <a:srgbClr val="C00000"/>
                    </a:solidFill>
                  </a:rPr>
                  <a:t>mL</a:t>
                </a:r>
                <a:r>
                  <a:rPr lang="el-GR" sz="2000" b="1" dirty="0">
                    <a:solidFill>
                      <a:srgbClr val="C00000"/>
                    </a:solidFill>
                  </a:rPr>
                  <a:t>.</a:t>
                </a:r>
                <a:endParaRPr lang="el-GR" sz="2000" dirty="0">
                  <a:solidFill>
                    <a:srgbClr val="C00000"/>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501"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5404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b="1" dirty="0"/>
              </a:p>
              <a:p>
                <a:pPr marL="0" indent="0" algn="ctr">
                  <a:buNone/>
                </a:pPr>
                <a:endParaRPr lang="el-GR" b="1" dirty="0"/>
              </a:p>
              <a:p>
                <a:pPr marL="0" lvl="0" indent="0">
                  <a:spcBef>
                    <a:spcPts val="600"/>
                  </a:spcBef>
                  <a:buNone/>
                </a:pPr>
                <a:r>
                  <a:rPr lang="en-US" sz="2000" dirty="0"/>
                  <a:t>17) </a:t>
                </a:r>
                <a:r>
                  <a:rPr lang="el-GR" sz="2000" dirty="0"/>
                  <a:t>γ) Πόσα g στερεού NaHCO</a:t>
                </a:r>
                <a:r>
                  <a:rPr lang="el-GR" sz="2000" baseline="-25000" dirty="0"/>
                  <a:t>3</a:t>
                </a:r>
                <a:r>
                  <a:rPr lang="el-GR" sz="2000" dirty="0"/>
                  <a:t> πρέπει να προσθέσουμε σε 50 mL διαλύματος Δ3, χωρίς μεταβολή όγκου, ώστε να παρασκευάσουμε διάλυμα NaHCO</a:t>
                </a:r>
                <a:r>
                  <a:rPr lang="el-GR" sz="2000" baseline="-25000" dirty="0"/>
                  <a:t>3</a:t>
                </a:r>
                <a:r>
                  <a:rPr lang="el-GR" sz="2000" dirty="0"/>
                  <a:t> συγκέντρωσης 0,5 Μ (διάλυμα Δ4);</a:t>
                </a:r>
              </a:p>
              <a:p>
                <a:pPr marL="0" indent="0">
                  <a:buNone/>
                </a:pPr>
                <a:r>
                  <a:rPr lang="el-GR" sz="2000" b="1" dirty="0"/>
                  <a:t> </a:t>
                </a:r>
                <a:endParaRPr lang="el-GR" sz="2000" dirty="0">
                  <a:solidFill>
                    <a:schemeClr val="accent1"/>
                  </a:solidFill>
                </a:endParaRPr>
              </a:p>
              <a:p>
                <a:pPr marL="0" indent="0">
                  <a:buNone/>
                </a:pPr>
                <a:r>
                  <a:rPr lang="el-GR" sz="2000" b="1" i="1" dirty="0">
                    <a:solidFill>
                      <a:schemeClr val="accent1"/>
                    </a:solidFill>
                  </a:rPr>
                  <a:t>γ) </a:t>
                </a:r>
                <a:r>
                  <a:rPr lang="el-GR" sz="2000" b="1" dirty="0">
                    <a:solidFill>
                      <a:schemeClr val="accent1"/>
                    </a:solidFill>
                  </a:rPr>
                  <a:t>Εξίσωση 14 </a:t>
                </a:r>
                <a:endParaRPr lang="el-GR" sz="2000" dirty="0">
                  <a:solidFill>
                    <a:schemeClr val="accent1"/>
                  </a:solidFill>
                </a:endParaRPr>
              </a:p>
              <a:p>
                <a:pPr marL="0" indent="0">
                  <a:buNone/>
                </a:pPr>
                <a:r>
                  <a:rPr lang="el-GR" sz="2000" b="1" dirty="0">
                    <a:solidFill>
                      <a:schemeClr val="accent1"/>
                    </a:solidFill>
                  </a:rPr>
                  <a:t>Τα τελικά </a:t>
                </a:r>
                <a:r>
                  <a:rPr lang="en-US" sz="2000" b="1" dirty="0">
                    <a:solidFill>
                      <a:schemeClr val="accent1"/>
                    </a:solidFill>
                  </a:rPr>
                  <a:t>mol</a:t>
                </a:r>
                <a:r>
                  <a:rPr lang="el-GR" sz="2000" b="1" dirty="0">
                    <a:solidFill>
                      <a:schemeClr val="accent1"/>
                    </a:solidFill>
                  </a:rPr>
                  <a:t> του </a:t>
                </a:r>
                <a:r>
                  <a:rPr lang="en-US" sz="2000" b="1" dirty="0" err="1">
                    <a:solidFill>
                      <a:schemeClr val="accent1"/>
                    </a:solidFill>
                  </a:rPr>
                  <a:t>NaHCO</a:t>
                </a:r>
                <a:r>
                  <a:rPr lang="el-GR" sz="2000" b="1" baseline="-25000" dirty="0">
                    <a:solidFill>
                      <a:schemeClr val="accent1"/>
                    </a:solidFill>
                  </a:rPr>
                  <a:t>3</a:t>
                </a:r>
                <a:r>
                  <a:rPr lang="el-GR" sz="2000" b="1" dirty="0">
                    <a:solidFill>
                      <a:schemeClr val="accent1"/>
                    </a:solidFill>
                  </a:rPr>
                  <a:t> προκύπτουν από το άθροισμα των </a:t>
                </a:r>
                <a:r>
                  <a:rPr lang="en-US" sz="2000" b="1" dirty="0">
                    <a:solidFill>
                      <a:schemeClr val="accent1"/>
                    </a:solidFill>
                  </a:rPr>
                  <a:t>mol</a:t>
                </a:r>
                <a:r>
                  <a:rPr lang="el-GR" sz="2000" b="1" dirty="0">
                    <a:solidFill>
                      <a:schemeClr val="accent1"/>
                    </a:solidFill>
                  </a:rPr>
                  <a:t> των Δ1 και Δ4:</a:t>
                </a:r>
                <a:endParaRPr lang="el-GR" sz="2000" dirty="0">
                  <a:solidFill>
                    <a:schemeClr val="accent1"/>
                  </a:solidFill>
                </a:endParaRPr>
              </a:p>
              <a:p>
                <a:pPr marL="0" indent="0">
                  <a:buNone/>
                </a:pPr>
                <a:r>
                  <a:rPr lang="en-US" sz="2000" b="1" dirty="0">
                    <a:solidFill>
                      <a:schemeClr val="accent1"/>
                    </a:solidFill>
                  </a:rPr>
                  <a:t>n</a:t>
                </a:r>
                <a:r>
                  <a:rPr lang="en-US" sz="2000" b="1" baseline="-25000" dirty="0">
                    <a:solidFill>
                      <a:schemeClr val="accent1"/>
                    </a:solidFill>
                  </a:rPr>
                  <a:t>3</a:t>
                </a:r>
                <a:r>
                  <a:rPr lang="en-US" sz="2000" b="1" dirty="0">
                    <a:solidFill>
                      <a:schemeClr val="accent1"/>
                    </a:solidFill>
                  </a:rPr>
                  <a:t> + n</a:t>
                </a:r>
                <a:r>
                  <a:rPr lang="en-US" sz="2000" b="1" baseline="-25000" dirty="0">
                    <a:solidFill>
                      <a:schemeClr val="accent1"/>
                    </a:solidFill>
                  </a:rPr>
                  <a:t> </a:t>
                </a:r>
                <a:r>
                  <a:rPr lang="en-US" sz="2000" b="1" dirty="0">
                    <a:solidFill>
                      <a:schemeClr val="accent1"/>
                    </a:solidFill>
                  </a:rPr>
                  <a:t>= n</a:t>
                </a:r>
                <a:r>
                  <a:rPr lang="en-US" sz="2000" b="1" baseline="-25000" dirty="0">
                    <a:solidFill>
                      <a:schemeClr val="accent1"/>
                    </a:solidFill>
                  </a:rPr>
                  <a:t>4</a:t>
                </a:r>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a:t>
                </a:r>
              </a:p>
              <a:p>
                <a:pPr marL="0" indent="0">
                  <a:buNone/>
                </a:pPr>
                <a:r>
                  <a:rPr lang="en-US" sz="2000" b="1" dirty="0">
                    <a:solidFill>
                      <a:schemeClr val="accent1"/>
                    </a:solidFill>
                  </a:rPr>
                  <a:t>C</a:t>
                </a:r>
                <a:r>
                  <a:rPr lang="en-US" sz="2000" b="1" baseline="-25000" dirty="0">
                    <a:solidFill>
                      <a:schemeClr val="accent1"/>
                    </a:solidFill>
                  </a:rPr>
                  <a:t>3 </a:t>
                </a:r>
                <a:r>
                  <a:rPr lang="en-US" sz="2000" b="1" dirty="0">
                    <a:solidFill>
                      <a:schemeClr val="accent1"/>
                    </a:solidFill>
                  </a:rPr>
                  <a:t>· V</a:t>
                </a:r>
                <a:r>
                  <a:rPr lang="en-US" sz="2000" b="1" baseline="-25000" dirty="0">
                    <a:solidFill>
                      <a:schemeClr val="accent1"/>
                    </a:solidFill>
                  </a:rPr>
                  <a:t>3</a:t>
                </a:r>
                <a:r>
                  <a:rPr lang="en-US" sz="2000" b="1" dirty="0">
                    <a:solidFill>
                      <a:schemeClr val="accent1"/>
                    </a:solidFill>
                  </a:rPr>
                  <a:t> + n</a:t>
                </a:r>
                <a:r>
                  <a:rPr lang="en-US" sz="2000" b="1" baseline="-25000" dirty="0">
                    <a:solidFill>
                      <a:schemeClr val="accent1"/>
                    </a:solidFill>
                  </a:rPr>
                  <a:t> </a:t>
                </a:r>
                <a:r>
                  <a:rPr lang="en-US" sz="2000" b="1" dirty="0">
                    <a:solidFill>
                      <a:schemeClr val="accent1"/>
                    </a:solidFill>
                  </a:rPr>
                  <a:t>= C</a:t>
                </a:r>
                <a:r>
                  <a:rPr lang="en-US" sz="2000" b="1" baseline="-25000" dirty="0">
                    <a:solidFill>
                      <a:schemeClr val="accent1"/>
                    </a:solidFill>
                  </a:rPr>
                  <a:t>4 </a:t>
                </a:r>
                <a:r>
                  <a:rPr lang="en-US" sz="2000" b="1" dirty="0">
                    <a:solidFill>
                      <a:schemeClr val="accent1"/>
                    </a:solidFill>
                  </a:rPr>
                  <a:t>· V</a:t>
                </a:r>
                <a:r>
                  <a:rPr lang="en-US" sz="2000" b="1" baseline="-25000" dirty="0">
                    <a:solidFill>
                      <a:schemeClr val="accent1"/>
                    </a:solidFill>
                  </a:rPr>
                  <a:t>4</a:t>
                </a:r>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a:t>
                </a:r>
                <a:endParaRPr lang="el-GR" sz="2000" dirty="0">
                  <a:solidFill>
                    <a:schemeClr val="accent1"/>
                  </a:solidFill>
                </a:endParaRPr>
              </a:p>
              <a:p>
                <a:pPr marL="0" indent="0">
                  <a:buNone/>
                </a:pPr>
                <a:r>
                  <a:rPr lang="en-US" sz="2000" b="1" dirty="0">
                    <a:solidFill>
                      <a:schemeClr val="accent1"/>
                    </a:solidFill>
                  </a:rPr>
                  <a:t>C</a:t>
                </a:r>
                <a:r>
                  <a:rPr lang="en-US" sz="2000" b="1" baseline="-25000" dirty="0">
                    <a:solidFill>
                      <a:schemeClr val="accent1"/>
                    </a:solidFill>
                  </a:rPr>
                  <a:t>3 </a:t>
                </a:r>
                <a:r>
                  <a:rPr lang="en-US" sz="2000" b="1" dirty="0">
                    <a:solidFill>
                      <a:schemeClr val="accent1"/>
                    </a:solidFill>
                  </a:rPr>
                  <a:t>· V</a:t>
                </a:r>
                <a:r>
                  <a:rPr lang="en-US" sz="2000" b="1" baseline="-25000" dirty="0">
                    <a:solidFill>
                      <a:schemeClr val="accent1"/>
                    </a:solidFill>
                  </a:rPr>
                  <a:t>3</a:t>
                </a:r>
                <a:r>
                  <a:rPr lang="en-US" sz="2000" b="1" dirty="0">
                    <a:solidFill>
                      <a:schemeClr val="accent1"/>
                    </a:solidFill>
                  </a:rPr>
                  <a:t> + </a:t>
                </a:r>
                <a14:m>
                  <m:oMath xmlns:m="http://schemas.openxmlformats.org/officeDocument/2006/math">
                    <m:f>
                      <m:fPr>
                        <m:ctrlPr>
                          <a:rPr lang="el-GR" sz="2000" b="1" i="1">
                            <a:solidFill>
                              <a:schemeClr val="accent1"/>
                            </a:solidFill>
                            <a:latin typeface="Cambria Math" panose="02040503050406030204" pitchFamily="18" charset="0"/>
                          </a:rPr>
                        </m:ctrlPr>
                      </m:fPr>
                      <m:num>
                        <m:r>
                          <a:rPr lang="en-US" sz="2000" b="1" i="1">
                            <a:solidFill>
                              <a:schemeClr val="accent1"/>
                            </a:solidFill>
                            <a:latin typeface="Cambria Math" panose="02040503050406030204" pitchFamily="18" charset="0"/>
                          </a:rPr>
                          <m:t>𝒎</m:t>
                        </m:r>
                      </m:num>
                      <m:den>
                        <m:r>
                          <a:rPr lang="en-US" sz="2000" b="1" i="1">
                            <a:solidFill>
                              <a:schemeClr val="accent1"/>
                            </a:solidFill>
                            <a:latin typeface="Cambria Math" panose="02040503050406030204" pitchFamily="18" charset="0"/>
                          </a:rPr>
                          <m:t>𝑴𝒓</m:t>
                        </m:r>
                      </m:den>
                    </m:f>
                  </m:oMath>
                </a14:m>
                <a:r>
                  <a:rPr lang="en-US" sz="2000" b="1" dirty="0">
                    <a:solidFill>
                      <a:schemeClr val="accent1"/>
                    </a:solidFill>
                  </a:rPr>
                  <a:t> = C</a:t>
                </a:r>
                <a:r>
                  <a:rPr lang="en-US" sz="2000" b="1" baseline="-25000" dirty="0">
                    <a:solidFill>
                      <a:schemeClr val="accent1"/>
                    </a:solidFill>
                  </a:rPr>
                  <a:t>4 </a:t>
                </a:r>
                <a:r>
                  <a:rPr lang="en-US" sz="2000" b="1" dirty="0">
                    <a:solidFill>
                      <a:schemeClr val="accent1"/>
                    </a:solidFill>
                  </a:rPr>
                  <a:t>· V</a:t>
                </a:r>
                <a:r>
                  <a:rPr lang="en-US" sz="2000" b="1" baseline="-25000" dirty="0">
                    <a:solidFill>
                      <a:schemeClr val="accent1"/>
                    </a:solidFill>
                  </a:rPr>
                  <a:t>3 </a:t>
                </a:r>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a:t>
                </a:r>
              </a:p>
              <a:p>
                <a:pPr marL="0" indent="0">
                  <a:buNone/>
                </a:pPr>
                <a:r>
                  <a:rPr lang="en-US" sz="2000" b="1" dirty="0">
                    <a:solidFill>
                      <a:schemeClr val="accent1"/>
                    </a:solidFill>
                  </a:rPr>
                  <a:t>m = (C</a:t>
                </a:r>
                <a:r>
                  <a:rPr lang="en-US" sz="2000" b="1" baseline="-25000" dirty="0">
                    <a:solidFill>
                      <a:schemeClr val="accent1"/>
                    </a:solidFill>
                  </a:rPr>
                  <a:t>4</a:t>
                </a:r>
                <a:r>
                  <a:rPr lang="en-US" sz="2000" b="1" dirty="0">
                    <a:solidFill>
                      <a:schemeClr val="accent1"/>
                    </a:solidFill>
                  </a:rPr>
                  <a:t> – C</a:t>
                </a:r>
                <a:r>
                  <a:rPr lang="en-US" sz="2000" b="1" baseline="-25000" dirty="0">
                    <a:solidFill>
                      <a:schemeClr val="accent1"/>
                    </a:solidFill>
                  </a:rPr>
                  <a:t>3</a:t>
                </a:r>
                <a:r>
                  <a:rPr lang="en-US" sz="2000" b="1" dirty="0">
                    <a:solidFill>
                      <a:schemeClr val="accent1"/>
                    </a:solidFill>
                  </a:rPr>
                  <a:t>) · V</a:t>
                </a:r>
                <a:r>
                  <a:rPr lang="en-US" sz="2000" b="1" baseline="-25000" dirty="0">
                    <a:solidFill>
                      <a:schemeClr val="accent1"/>
                    </a:solidFill>
                  </a:rPr>
                  <a:t>3</a:t>
                </a:r>
                <a:r>
                  <a:rPr lang="en-US" sz="2000" b="1" dirty="0">
                    <a:solidFill>
                      <a:schemeClr val="accent1"/>
                    </a:solidFill>
                  </a:rPr>
                  <a:t> · </a:t>
                </a:r>
                <a:r>
                  <a:rPr lang="en-US" sz="2000" b="1" dirty="0" err="1">
                    <a:solidFill>
                      <a:schemeClr val="accent1"/>
                    </a:solidFill>
                  </a:rPr>
                  <a:t>Mr</a:t>
                </a:r>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endParaRPr lang="el-GR" sz="2000" dirty="0">
                  <a:solidFill>
                    <a:schemeClr val="accent1"/>
                  </a:solidFill>
                </a:endParaRPr>
              </a:p>
              <a:p>
                <a:pPr marL="0" indent="0">
                  <a:buNone/>
                </a:pPr>
                <a:r>
                  <a:rPr lang="en-US" sz="2000" b="1" dirty="0">
                    <a:solidFill>
                      <a:schemeClr val="accent1"/>
                    </a:solidFill>
                  </a:rPr>
                  <a:t>m = (0,5 – 0,4) M · 0,05 L · 84 g/mol	⇒ </a:t>
                </a:r>
              </a:p>
              <a:p>
                <a:pPr marL="0" indent="0">
                  <a:buNone/>
                </a:pPr>
                <a:r>
                  <a:rPr lang="en-US" sz="2000" b="1" dirty="0">
                    <a:solidFill>
                      <a:schemeClr val="accent1"/>
                    </a:solidFill>
                  </a:rPr>
                  <a:t>m = 0,42 g.</a:t>
                </a:r>
                <a:endParaRPr lang="el-GR" sz="2000" dirty="0">
                  <a:solidFill>
                    <a:schemeClr val="accent1"/>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501"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337421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anim calcmode="lin" valueType="num">
                                      <p:cBhvr>
                                        <p:cTn id="5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32085" y="-12368"/>
            <a:ext cx="12159915" cy="6845630"/>
          </a:xfrm>
        </p:spPr>
        <p:txBody>
          <a:bodyPr>
            <a:noAutofit/>
          </a:bodyPr>
          <a:lstStyle/>
          <a:p>
            <a:pPr marL="0" indent="0" algn="ctr">
              <a:buNone/>
            </a:pPr>
            <a:r>
              <a:rPr lang="el-GR" sz="2400" b="1" dirty="0"/>
              <a:t>4</a:t>
            </a:r>
            <a:r>
              <a:rPr lang="en-US" sz="2400" b="1" dirty="0"/>
              <a:t>.</a:t>
            </a:r>
            <a:r>
              <a:rPr lang="el-GR" sz="2400" b="1" dirty="0"/>
              <a:t>3γ</a:t>
            </a:r>
            <a:r>
              <a:rPr lang="en-US" sz="2400" b="1" dirty="0"/>
              <a:t> </a:t>
            </a:r>
            <a:r>
              <a:rPr lang="el-GR" sz="2400" b="1" dirty="0"/>
              <a:t>Αραίωση – Ανάμιξη - συμπύκνωση</a:t>
            </a:r>
          </a:p>
          <a:p>
            <a:pPr marL="0" lvl="0" indent="0" algn="ctr">
              <a:buNone/>
            </a:pPr>
            <a:r>
              <a:rPr lang="el-GR" sz="2400" b="1" dirty="0"/>
              <a:t>Διαβάζεις</a:t>
            </a:r>
            <a:r>
              <a:rPr lang="en-US" sz="2400" b="1" dirty="0"/>
              <a:t> (</a:t>
            </a:r>
            <a:r>
              <a:rPr lang="el-GR" sz="2400" b="1" dirty="0"/>
              <a:t>από το σχολικό εννοείται): </a:t>
            </a:r>
          </a:p>
          <a:p>
            <a:pPr marL="0" lvl="0" indent="0">
              <a:buNone/>
            </a:pPr>
            <a:r>
              <a:rPr lang="el-GR" sz="2400" dirty="0"/>
              <a:t>Παράγραφος </a:t>
            </a:r>
            <a:r>
              <a:rPr lang="en-US" sz="2400" dirty="0"/>
              <a:t>4</a:t>
            </a:r>
            <a:r>
              <a:rPr lang="el-GR" sz="2400" dirty="0"/>
              <a:t>.</a:t>
            </a:r>
            <a:r>
              <a:rPr lang="en-US" sz="2400" dirty="0"/>
              <a:t>3</a:t>
            </a:r>
            <a:r>
              <a:rPr lang="el-GR" sz="2400" dirty="0"/>
              <a:t>:	Σελίδες </a:t>
            </a:r>
            <a:r>
              <a:rPr lang="en-US" sz="2400" dirty="0"/>
              <a:t>143 - 146</a:t>
            </a:r>
            <a:r>
              <a:rPr lang="el-GR" sz="2400" dirty="0"/>
              <a:t>.</a:t>
            </a:r>
          </a:p>
          <a:p>
            <a:pPr marL="0" lvl="0" indent="0" algn="ctr">
              <a:buNone/>
            </a:pPr>
            <a:endParaRPr lang="el-GR" sz="2400" dirty="0"/>
          </a:p>
          <a:p>
            <a:pPr marL="0" lvl="0" indent="0" algn="ctr">
              <a:buNone/>
            </a:pPr>
            <a:endParaRPr lang="el-GR" sz="2000" b="1" dirty="0"/>
          </a:p>
          <a:p>
            <a:pPr marL="0" lvl="0" indent="0" algn="ctr">
              <a:buNone/>
            </a:pPr>
            <a:r>
              <a:rPr lang="el-GR" sz="2400" b="1" dirty="0"/>
              <a:t>Λύνεις:</a:t>
            </a:r>
            <a:endParaRPr lang="en-US" sz="2400" b="1" dirty="0"/>
          </a:p>
          <a:p>
            <a:pPr marL="0" indent="0" algn="ctr">
              <a:buNone/>
            </a:pPr>
            <a:r>
              <a:rPr lang="el-GR" sz="2400" dirty="0"/>
              <a:t>Από σχολικό: </a:t>
            </a:r>
          </a:p>
          <a:p>
            <a:pPr marL="0" indent="0">
              <a:buNone/>
            </a:pPr>
            <a:r>
              <a:rPr lang="el-GR" sz="2400" dirty="0"/>
              <a:t>σελίδα </a:t>
            </a:r>
            <a:r>
              <a:rPr lang="en-US" sz="2400" dirty="0"/>
              <a:t>164</a:t>
            </a:r>
            <a:r>
              <a:rPr lang="el-GR" sz="2400" dirty="0"/>
              <a:t>:	Ασκήσεις: </a:t>
            </a:r>
            <a:r>
              <a:rPr lang="en-US" sz="2400" b="1" dirty="0">
                <a:solidFill>
                  <a:schemeClr val="accent1"/>
                </a:solidFill>
              </a:rPr>
              <a:t>63, 64, 65, 66, 67, 68.</a:t>
            </a:r>
            <a:endParaRPr lang="el-GR" sz="2400" b="1" dirty="0">
              <a:solidFill>
                <a:schemeClr val="accent1"/>
              </a:solidFill>
            </a:endParaRPr>
          </a:p>
          <a:p>
            <a:pPr marL="0" indent="0" algn="ctr">
              <a:buNone/>
            </a:pPr>
            <a:r>
              <a:rPr lang="el-GR" sz="2400" dirty="0"/>
              <a:t>Από το </a:t>
            </a:r>
            <a:r>
              <a:rPr lang="en-US" sz="2400" dirty="0"/>
              <a:t>mail (</a:t>
            </a:r>
            <a:r>
              <a:rPr lang="el-GR" sz="2400" dirty="0"/>
              <a:t>Χημεία Α Λυκείου, εκφωνήσεις):</a:t>
            </a:r>
          </a:p>
          <a:p>
            <a:pPr marL="0" indent="0">
              <a:buNone/>
            </a:pPr>
            <a:r>
              <a:rPr lang="el-GR" sz="2400"/>
              <a:t>Σελίδα 49-55:</a:t>
            </a:r>
            <a:r>
              <a:rPr lang="el-GR" sz="2400" dirty="0"/>
              <a:t>	Ασκήσεις: </a:t>
            </a:r>
            <a:r>
              <a:rPr lang="en-US" sz="2400" b="1" dirty="0">
                <a:solidFill>
                  <a:schemeClr val="accent1"/>
                </a:solidFill>
              </a:rPr>
              <a:t>2, 4, 6, 7, 9,</a:t>
            </a:r>
            <a:r>
              <a:rPr lang="el-GR" sz="2400" b="1" dirty="0">
                <a:solidFill>
                  <a:schemeClr val="accent1"/>
                </a:solidFill>
              </a:rPr>
              <a:t> </a:t>
            </a:r>
            <a:r>
              <a:rPr lang="en-US" sz="2400" b="1" dirty="0">
                <a:solidFill>
                  <a:schemeClr val="accent1"/>
                </a:solidFill>
              </a:rPr>
              <a:t>12, 13, 15, 18, 19, 20, 21.</a:t>
            </a:r>
            <a:endParaRPr lang="en-US" sz="2400" dirty="0">
              <a:solidFill>
                <a:schemeClr val="accent1"/>
              </a:solidFill>
            </a:endParaRPr>
          </a:p>
        </p:txBody>
      </p:sp>
      <p:sp>
        <p:nvSpPr>
          <p:cNvPr id="4" name="Θέση υποσέλιδου 3">
            <a:extLst>
              <a:ext uri="{FF2B5EF4-FFF2-40B4-BE49-F238E27FC236}">
                <a16:creationId xmlns:a16="http://schemas.microsoft.com/office/drawing/2014/main" id="{7AAB34E5-72B2-4733-9358-924003E2EAD8}"/>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Θέση αριθμού διαφάνειας 4">
            <a:extLst>
              <a:ext uri="{FF2B5EF4-FFF2-40B4-BE49-F238E27FC236}">
                <a16:creationId xmlns:a16="http://schemas.microsoft.com/office/drawing/2014/main" id="{BAECD987-5083-93BB-9159-184CAC19A8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914AA5-5A5F-4150-B4C9-756F2A09AACD}"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071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2000" b="1" dirty="0"/>
              </a:p>
              <a:p>
                <a:pPr marL="0" indent="0" algn="ctr">
                  <a:buNone/>
                </a:pPr>
                <a:endParaRPr lang="el-GR" sz="2000" b="1" dirty="0"/>
              </a:p>
              <a:p>
                <a:pPr marL="0" indent="0" algn="ctr">
                  <a:buNone/>
                </a:pPr>
                <a:endParaRPr lang="el-GR" sz="2000" b="1" dirty="0"/>
              </a:p>
              <a:p>
                <a:pPr marL="0" indent="0">
                  <a:buNone/>
                </a:pPr>
                <a:r>
                  <a:rPr lang="el-GR" sz="2000" dirty="0"/>
                  <a:t>Σε κάθε περίπτωση θεωρείστε ότι αρχικά διαθέτουμε ένα διάλυμα Δ1 με </a:t>
                </a:r>
                <a:r>
                  <a:rPr lang="en-US" sz="2000" dirty="0"/>
                  <a:t>C</a:t>
                </a:r>
                <a:r>
                  <a:rPr lang="el-GR" sz="2000" baseline="-25000" dirty="0"/>
                  <a:t>1</a:t>
                </a:r>
                <a:r>
                  <a:rPr lang="el-GR" sz="2000" dirty="0"/>
                  <a:t>, </a:t>
                </a:r>
                <a:r>
                  <a:rPr lang="en-US" sz="2000" dirty="0"/>
                  <a:t>V</a:t>
                </a:r>
                <a:r>
                  <a:rPr lang="el-GR" sz="2000" baseline="-25000" dirty="0"/>
                  <a:t>1</a:t>
                </a:r>
                <a:r>
                  <a:rPr lang="el-GR" sz="2000" dirty="0"/>
                  <a:t> που περιέχει μια διαλυμένη ουσία:</a:t>
                </a:r>
              </a:p>
              <a:p>
                <a:pPr marL="0" lvl="0" indent="0">
                  <a:buNone/>
                </a:pPr>
                <a:r>
                  <a:rPr lang="el-GR" sz="2000" b="1" dirty="0"/>
                  <a:t>Συμπύκνωση του διαλύματος Δ1 (</a:t>
                </a:r>
                <a:r>
                  <a:rPr lang="en-US" sz="2000" b="1" dirty="0"/>
                  <a:t>C</a:t>
                </a:r>
                <a:r>
                  <a:rPr lang="el-GR" sz="2000" b="1" baseline="-25000" dirty="0"/>
                  <a:t>1</a:t>
                </a:r>
                <a:r>
                  <a:rPr lang="el-GR" sz="2000" b="1" dirty="0"/>
                  <a:t>, </a:t>
                </a:r>
                <a:r>
                  <a:rPr lang="en-US" sz="2000" b="1" dirty="0"/>
                  <a:t>n</a:t>
                </a:r>
                <a:r>
                  <a:rPr lang="el-GR" sz="2000" b="1" baseline="-25000" dirty="0"/>
                  <a:t>1</a:t>
                </a:r>
                <a:r>
                  <a:rPr lang="el-GR" sz="2000" b="1" dirty="0"/>
                  <a:t>, </a:t>
                </a:r>
                <a:r>
                  <a:rPr lang="en-US" sz="2000" b="1" dirty="0"/>
                  <a:t>V</a:t>
                </a:r>
                <a:r>
                  <a:rPr lang="el-GR" sz="2000" b="1" baseline="-25000" dirty="0"/>
                  <a:t>1</a:t>
                </a:r>
                <a:r>
                  <a:rPr lang="el-GR" sz="2000" b="1" dirty="0"/>
                  <a:t>), με προσθήκη διαλυμένης ουσίας (</a:t>
                </a:r>
                <a:r>
                  <a:rPr lang="en-US" sz="2000" b="1" dirty="0"/>
                  <a:t>n</a:t>
                </a:r>
                <a:r>
                  <a:rPr lang="el-GR" sz="2000" b="1" baseline="-25000" dirty="0"/>
                  <a:t>2</a:t>
                </a:r>
                <a:r>
                  <a:rPr lang="el-GR" sz="2000" b="1" dirty="0"/>
                  <a:t> ή </a:t>
                </a:r>
                <a:r>
                  <a:rPr lang="en-US" sz="2000" b="1" dirty="0"/>
                  <a:t>m</a:t>
                </a:r>
                <a:r>
                  <a:rPr lang="el-GR" sz="2000" b="1" baseline="-25000" dirty="0"/>
                  <a:t>2</a:t>
                </a:r>
                <a:r>
                  <a:rPr lang="el-GR" sz="2000" b="1" dirty="0"/>
                  <a:t> ή </a:t>
                </a:r>
                <a:r>
                  <a:rPr lang="en-US" sz="2000" b="1" dirty="0"/>
                  <a:t>V</a:t>
                </a:r>
                <a:r>
                  <a:rPr lang="el-GR" sz="2000" b="1" baseline="-25000" dirty="0"/>
                  <a:t>2</a:t>
                </a:r>
                <a:r>
                  <a:rPr lang="el-GR" sz="2000" b="1" dirty="0"/>
                  <a:t> σε </a:t>
                </a:r>
                <a:r>
                  <a:rPr lang="en-US" sz="2000" b="1" dirty="0"/>
                  <a:t>STP</a:t>
                </a:r>
                <a:r>
                  <a:rPr lang="el-GR" sz="2000" b="1" dirty="0"/>
                  <a:t>) από ένα δοχείο Δ2, </a:t>
                </a:r>
                <a:r>
                  <a:rPr lang="el-GR" sz="2000" b="1" u="sng" dirty="0"/>
                  <a:t>χωρίς μεταβολή του όγκου</a:t>
                </a:r>
                <a:r>
                  <a:rPr lang="el-GR" sz="2000" b="1" dirty="0"/>
                  <a:t> του διαλύματος Δ1. Προκύπτει διάλυμα Δ3 (</a:t>
                </a:r>
                <a:r>
                  <a:rPr lang="en-US" sz="2000" b="1" dirty="0"/>
                  <a:t>C</a:t>
                </a:r>
                <a:r>
                  <a:rPr lang="en-US" sz="2000" b="1" baseline="-25000" dirty="0"/>
                  <a:t>3</a:t>
                </a:r>
                <a:r>
                  <a:rPr lang="en-US" sz="2000" b="1" dirty="0"/>
                  <a:t>, n</a:t>
                </a:r>
                <a:r>
                  <a:rPr lang="en-US" sz="2000" b="1" baseline="-25000" dirty="0"/>
                  <a:t>3</a:t>
                </a:r>
                <a:r>
                  <a:rPr lang="en-US" sz="2000" b="1" dirty="0"/>
                  <a:t>, V</a:t>
                </a:r>
                <a:r>
                  <a:rPr lang="en-US" sz="2000" b="1" baseline="-25000" dirty="0"/>
                  <a:t>3</a:t>
                </a:r>
                <a:r>
                  <a:rPr lang="en-US" sz="2000" b="1" dirty="0"/>
                  <a:t>)</a:t>
                </a:r>
                <a:r>
                  <a:rPr lang="el-GR" sz="2000" b="1" dirty="0"/>
                  <a:t>:</a:t>
                </a:r>
                <a:endParaRPr lang="el-GR" sz="2000" dirty="0"/>
              </a:p>
              <a:p>
                <a:pPr marL="0" indent="0">
                  <a:buNone/>
                </a:pPr>
                <a:endParaRPr lang="en-US" sz="2000" b="1" dirty="0"/>
              </a:p>
              <a:p>
                <a:pPr marL="0" indent="0">
                  <a:buNone/>
                </a:pPr>
                <a:endParaRPr lang="en-US" sz="2400" b="1" dirty="0"/>
              </a:p>
              <a:p>
                <a:pPr marL="0" indent="0">
                  <a:buNone/>
                </a:pPr>
                <a:endParaRPr lang="en-US" sz="1400" b="1" dirty="0"/>
              </a:p>
              <a:p>
                <a:pPr marL="0" indent="0">
                  <a:buNone/>
                </a:pPr>
                <a:r>
                  <a:rPr lang="el-GR" sz="3200" dirty="0"/>
                  <a:t> </a:t>
                </a:r>
                <a:r>
                  <a:rPr lang="en-US" sz="3200" dirty="0"/>
                  <a:t>				</a:t>
                </a:r>
                <a:r>
                  <a:rPr lang="en-US" sz="2000" dirty="0"/>
                  <a:t>C</a:t>
                </a:r>
                <a:r>
                  <a:rPr lang="el-GR" sz="2000" baseline="-25000" dirty="0"/>
                  <a:t>1, </a:t>
                </a:r>
                <a:r>
                  <a:rPr lang="en-US" sz="2000" dirty="0"/>
                  <a:t>V</a:t>
                </a:r>
                <a:r>
                  <a:rPr lang="el-GR" sz="2000" baseline="-25000" dirty="0"/>
                  <a:t>1</a:t>
                </a:r>
                <a:r>
                  <a:rPr lang="el-GR" sz="2000" dirty="0"/>
                  <a:t>, </a:t>
                </a:r>
                <a:r>
                  <a:rPr lang="en-US" sz="2000" dirty="0"/>
                  <a:t>n</a:t>
                </a:r>
                <a:r>
                  <a:rPr lang="el-GR" sz="2000" baseline="-25000" dirty="0"/>
                  <a:t>1</a:t>
                </a:r>
                <a:r>
                  <a:rPr lang="el-GR" sz="2000" dirty="0"/>
                  <a:t>	</a:t>
                </a:r>
                <a:r>
                  <a:rPr lang="en-US" sz="2000" dirty="0"/>
                  <a:t>               </a:t>
                </a:r>
                <a:r>
                  <a:rPr lang="en-US" sz="2000" strike="sngStrike" dirty="0"/>
                  <a:t>C</a:t>
                </a:r>
                <a:r>
                  <a:rPr lang="en-US" sz="2000" strike="sngStrike" baseline="-25000" dirty="0"/>
                  <a:t>2</a:t>
                </a:r>
                <a:r>
                  <a:rPr lang="en-US" sz="2000" strike="sngStrike" dirty="0"/>
                  <a:t>, V</a:t>
                </a:r>
                <a:r>
                  <a:rPr lang="en-US" sz="2000" strike="sngStrike" baseline="-25000" dirty="0"/>
                  <a:t>2</a:t>
                </a:r>
                <a:endParaRPr lang="en-US" sz="2000" strike="sngStrike" dirty="0"/>
              </a:p>
              <a:p>
                <a:pPr marL="0" indent="0" algn="ctr">
                  <a:buNone/>
                </a:pPr>
                <a:r>
                  <a:rPr lang="el-GR" sz="2000" dirty="0"/>
                  <a:t>Τα τελικά </a:t>
                </a:r>
                <a:r>
                  <a:rPr lang="en-US" sz="2000" dirty="0"/>
                  <a:t>mol</a:t>
                </a:r>
                <a:r>
                  <a:rPr lang="el-GR" sz="2000" dirty="0"/>
                  <a:t> της διαλυμένης ουσίας προκύπτουν από το άθροισμα των </a:t>
                </a:r>
                <a:r>
                  <a:rPr lang="en-US" sz="2000" dirty="0"/>
                  <a:t>mol</a:t>
                </a:r>
                <a:r>
                  <a:rPr lang="el-GR" sz="2000" dirty="0"/>
                  <a:t> των Δ1 και Δ2: </a:t>
                </a:r>
                <a:endParaRPr lang="en-US" sz="2000" dirty="0"/>
              </a:p>
              <a:p>
                <a:pPr marL="0" indent="0" algn="ctr">
                  <a:buNone/>
                </a:pPr>
                <a:r>
                  <a:rPr lang="en-US" sz="2000" b="1" dirty="0"/>
                  <a:t>n</a:t>
                </a:r>
                <a:r>
                  <a:rPr lang="el-GR" sz="2000" b="1" baseline="-25000" dirty="0"/>
                  <a:t>1</a:t>
                </a:r>
                <a:r>
                  <a:rPr lang="el-GR" sz="2000" b="1" dirty="0"/>
                  <a:t> + </a:t>
                </a:r>
                <a:r>
                  <a:rPr lang="en-US" sz="2000" b="1" dirty="0"/>
                  <a:t>n</a:t>
                </a:r>
                <a:r>
                  <a:rPr lang="el-GR" sz="2000" b="1" baseline="-25000" dirty="0"/>
                  <a:t>2 </a:t>
                </a:r>
                <a:r>
                  <a:rPr lang="el-GR" sz="2000" b="1" dirty="0"/>
                  <a:t>= </a:t>
                </a:r>
                <a:r>
                  <a:rPr lang="en-US" sz="2000" b="1" dirty="0"/>
                  <a:t>n</a:t>
                </a:r>
                <a:r>
                  <a:rPr lang="el-GR" sz="2000" b="1" baseline="-25000" dirty="0"/>
                  <a:t>3	</a:t>
                </a:r>
                <a14:m>
                  <m:oMath xmlns:m="http://schemas.openxmlformats.org/officeDocument/2006/math">
                    <m:r>
                      <a:rPr lang="el-GR" sz="2000" b="1" i="1">
                        <a:latin typeface="Cambria Math" panose="02040503050406030204" pitchFamily="18" charset="0"/>
                      </a:rPr>
                      <m:t>⇒</m:t>
                    </m:r>
                  </m:oMath>
                </a14:m>
                <a:r>
                  <a:rPr lang="el-GR" sz="2000" b="1" dirty="0"/>
                  <a:t> 	</a:t>
                </a:r>
                <a:endParaRPr lang="en-US" sz="2000" b="1" dirty="0"/>
              </a:p>
              <a:p>
                <a:pPr marL="0" indent="0" algn="ctr">
                  <a:buNone/>
                </a:pPr>
                <a:r>
                  <a:rPr lang="en-US" sz="2000" b="1" dirty="0"/>
                  <a:t>C</a:t>
                </a:r>
                <a:r>
                  <a:rPr lang="el-GR" sz="2000" b="1" baseline="-25000" dirty="0"/>
                  <a:t>1 </a:t>
                </a:r>
                <a:r>
                  <a:rPr lang="el-GR" sz="2000" b="1" dirty="0"/>
                  <a:t>· </a:t>
                </a:r>
                <a:r>
                  <a:rPr lang="en-US" sz="2000" b="1" dirty="0"/>
                  <a:t>V</a:t>
                </a:r>
                <a:r>
                  <a:rPr lang="el-GR" sz="2000" b="1" baseline="-25000" dirty="0"/>
                  <a:t>1</a:t>
                </a:r>
                <a:r>
                  <a:rPr lang="el-GR" sz="2000" b="1" dirty="0"/>
                  <a:t> + </a:t>
                </a:r>
                <a:r>
                  <a:rPr lang="en-US" sz="2000" b="1" dirty="0"/>
                  <a:t>n</a:t>
                </a:r>
                <a:r>
                  <a:rPr lang="el-GR" sz="2000" b="1" baseline="-25000" dirty="0"/>
                  <a:t>2 </a:t>
                </a:r>
                <a:r>
                  <a:rPr lang="el-GR" sz="2000" b="1" dirty="0"/>
                  <a:t>= </a:t>
                </a:r>
                <a:r>
                  <a:rPr lang="en-US" sz="2000" b="1" dirty="0"/>
                  <a:t>C</a:t>
                </a:r>
                <a:r>
                  <a:rPr lang="el-GR" sz="2000" b="1" baseline="-25000" dirty="0"/>
                  <a:t>3 </a:t>
                </a:r>
                <a:r>
                  <a:rPr lang="el-GR" sz="2000" b="1" dirty="0"/>
                  <a:t>· </a:t>
                </a:r>
                <a:r>
                  <a:rPr lang="en-US" sz="2000" b="1" dirty="0"/>
                  <a:t>V</a:t>
                </a:r>
                <a:r>
                  <a:rPr lang="el-GR" sz="2000" b="1" baseline="-25000" dirty="0"/>
                  <a:t>3</a:t>
                </a:r>
                <a:r>
                  <a:rPr lang="el-GR" sz="2000" b="1" dirty="0"/>
                  <a:t> </a:t>
                </a:r>
                <a14:m>
                  <m:oMath xmlns:m="http://schemas.openxmlformats.org/officeDocument/2006/math">
                    <m:r>
                      <a:rPr lang="el-GR" sz="2000" b="1" i="1">
                        <a:latin typeface="Cambria Math" panose="02040503050406030204" pitchFamily="18" charset="0"/>
                      </a:rPr>
                      <m:t>⇒</m:t>
                    </m:r>
                  </m:oMath>
                </a14:m>
                <a:endParaRPr lang="el-GR" sz="2000" dirty="0"/>
              </a:p>
              <a:p>
                <a:pPr marL="0" indent="0" algn="ctr">
                  <a:buNone/>
                </a:pPr>
                <a:r>
                  <a:rPr lang="en-US" sz="2000" b="1" dirty="0"/>
                  <a:t>n</a:t>
                </a:r>
                <a:r>
                  <a:rPr lang="el-GR" sz="2000" b="1" baseline="-25000" dirty="0"/>
                  <a:t>2</a:t>
                </a:r>
                <a:r>
                  <a:rPr lang="el-GR" sz="2000" b="1" dirty="0"/>
                  <a:t> = (</a:t>
                </a:r>
                <a:r>
                  <a:rPr lang="en-US" sz="2000" b="1" dirty="0"/>
                  <a:t>C</a:t>
                </a:r>
                <a:r>
                  <a:rPr lang="el-GR" sz="2000" b="1" baseline="-25000" dirty="0"/>
                  <a:t>3 </a:t>
                </a:r>
                <a:r>
                  <a:rPr lang="el-GR" sz="2000" b="1" dirty="0"/>
                  <a:t>- </a:t>
                </a:r>
                <a:r>
                  <a:rPr lang="en-US" sz="2000" b="1" dirty="0"/>
                  <a:t>C</a:t>
                </a:r>
                <a:r>
                  <a:rPr lang="el-GR" sz="2000" b="1" baseline="-25000" dirty="0"/>
                  <a:t>1</a:t>
                </a:r>
                <a:r>
                  <a:rPr lang="el-GR" sz="2000" b="1" dirty="0"/>
                  <a:t>)</a:t>
                </a:r>
                <a:r>
                  <a:rPr lang="el-GR" sz="2000" b="1" baseline="-25000" dirty="0"/>
                  <a:t> </a:t>
                </a:r>
                <a:r>
                  <a:rPr lang="el-GR" sz="2000" b="1" dirty="0"/>
                  <a:t>· </a:t>
                </a:r>
                <a:r>
                  <a:rPr lang="en-US" sz="2000" b="1" dirty="0"/>
                  <a:t>V</a:t>
                </a:r>
                <a:r>
                  <a:rPr lang="el-GR" sz="2000" b="1" baseline="-25000" dirty="0"/>
                  <a:t>1</a:t>
                </a:r>
                <a:r>
                  <a:rPr lang="el-GR" sz="2000" b="1" dirty="0"/>
                  <a:t> 	 εξίσωση 14 </a:t>
                </a:r>
                <a:r>
                  <a:rPr lang="en-US" sz="2000" b="1" dirty="0"/>
                  <a:t>	</a:t>
                </a:r>
                <a:r>
                  <a:rPr lang="el-GR" sz="2000" b="1" dirty="0"/>
                  <a:t>και 	</a:t>
                </a:r>
                <a:endParaRPr lang="en-US" sz="2000" b="1" dirty="0"/>
              </a:p>
              <a:p>
                <a:pPr marL="0" indent="0" algn="ctr">
                  <a:buNone/>
                </a:pPr>
                <a:r>
                  <a:rPr lang="en-US" sz="2000" b="1" dirty="0"/>
                  <a:t>m</a:t>
                </a:r>
                <a:r>
                  <a:rPr lang="el-GR" sz="2000" b="1" baseline="-25000" dirty="0"/>
                  <a:t>2</a:t>
                </a:r>
                <a:r>
                  <a:rPr lang="el-GR" sz="2000" b="1" dirty="0"/>
                  <a:t> = </a:t>
                </a:r>
                <a:r>
                  <a:rPr lang="en-US" sz="2000" b="1" dirty="0"/>
                  <a:t>n</a:t>
                </a:r>
                <a:r>
                  <a:rPr lang="el-GR" sz="2000" b="1" baseline="-25000" dirty="0"/>
                  <a:t>2 </a:t>
                </a:r>
                <a:r>
                  <a:rPr lang="el-GR" sz="2000" b="1" dirty="0"/>
                  <a:t>· </a:t>
                </a:r>
                <a:r>
                  <a:rPr lang="en-US" sz="2000" b="1" dirty="0" err="1"/>
                  <a:t>Mr</a:t>
                </a:r>
                <a:r>
                  <a:rPr lang="en-US" sz="2000" b="1" dirty="0"/>
                  <a:t> </a:t>
                </a:r>
                <a:r>
                  <a:rPr lang="el-GR" sz="2000" b="1" dirty="0"/>
                  <a:t>		ή 	</a:t>
                </a:r>
                <a:r>
                  <a:rPr lang="en-US" sz="2000" b="1" dirty="0"/>
                  <a:t>V</a:t>
                </a:r>
                <a:r>
                  <a:rPr lang="el-GR" sz="2000" b="1" baseline="-25000" dirty="0"/>
                  <a:t>2</a:t>
                </a:r>
                <a:r>
                  <a:rPr lang="el-GR" sz="2000" b="1" dirty="0"/>
                  <a:t> = </a:t>
                </a:r>
                <a:r>
                  <a:rPr lang="en-US" sz="2000" b="1" dirty="0"/>
                  <a:t>n</a:t>
                </a:r>
                <a:r>
                  <a:rPr lang="el-GR" sz="2000" b="1" baseline="-25000" dirty="0"/>
                  <a:t>2 </a:t>
                </a:r>
                <a:r>
                  <a:rPr lang="el-GR" sz="2000" b="1" dirty="0"/>
                  <a:t>· </a:t>
                </a:r>
                <a:r>
                  <a:rPr lang="en-US" sz="2000" b="1" dirty="0" err="1"/>
                  <a:t>Vm</a:t>
                </a:r>
                <a:r>
                  <a:rPr lang="el-GR" sz="2000" dirty="0"/>
                  <a:t>		</a:t>
                </a: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501"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graphicFrame>
        <p:nvGraphicFramePr>
          <p:cNvPr id="9" name="Αντικείμενο 8">
            <a:extLst>
              <a:ext uri="{FF2B5EF4-FFF2-40B4-BE49-F238E27FC236}">
                <a16:creationId xmlns:a16="http://schemas.microsoft.com/office/drawing/2014/main" id="{B0B21909-F75D-D84A-225F-D875E571B688}"/>
              </a:ext>
            </a:extLst>
          </p:cNvPr>
          <p:cNvGraphicFramePr>
            <a:graphicFrameLocks noChangeAspect="1"/>
          </p:cNvGraphicFramePr>
          <p:nvPr>
            <p:extLst>
              <p:ext uri="{D42A27DB-BD31-4B8C-83A1-F6EECF244321}">
                <p14:modId xmlns:p14="http://schemas.microsoft.com/office/powerpoint/2010/main" val="3697836275"/>
              </p:ext>
            </p:extLst>
          </p:nvPr>
        </p:nvGraphicFramePr>
        <p:xfrm>
          <a:off x="3607835" y="2310460"/>
          <a:ext cx="4572001" cy="1467556"/>
        </p:xfrm>
        <a:graphic>
          <a:graphicData uri="http://schemas.openxmlformats.org/presentationml/2006/ole">
            <mc:AlternateContent xmlns:mc="http://schemas.openxmlformats.org/markup-compatibility/2006">
              <mc:Choice xmlns:v="urn:schemas-microsoft-com:vml" Requires="v">
                <p:oleObj name="CS ChemDraw Drawing" r:id="rId5" imgW="4123800" imgH="1321920" progId="ChemDraw.Document.6.0">
                  <p:embed/>
                </p:oleObj>
              </mc:Choice>
              <mc:Fallback>
                <p:oleObj name="CS ChemDraw Drawing" r:id="rId5" imgW="4123800" imgH="132192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7835" y="2310460"/>
                        <a:ext cx="4572001" cy="1467556"/>
                      </a:xfrm>
                      <a:prstGeom prst="rect">
                        <a:avLst/>
                      </a:prstGeom>
                      <a:noFill/>
                    </p:spPr>
                  </p:pic>
                </p:oleObj>
              </mc:Fallback>
            </mc:AlternateContent>
          </a:graphicData>
        </a:graphic>
      </p:graphicFrame>
    </p:spTree>
    <p:extLst>
      <p:ext uri="{BB962C8B-B14F-4D97-AF65-F5344CB8AC3E}">
        <p14:creationId xmlns:p14="http://schemas.microsoft.com/office/powerpoint/2010/main" val="192027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1000"/>
                                        <p:tgtEl>
                                          <p:spTgt spid="3">
                                            <p:txEl>
                                              <p:pRg st="13" end="13"/>
                                            </p:txEl>
                                          </p:spTgt>
                                        </p:tgtEl>
                                      </p:cBhvr>
                                    </p:animEffect>
                                    <p:anim calcmode="lin" valueType="num">
                                      <p:cBhvr>
                                        <p:cTn id="5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fade">
                                      <p:cBhvr>
                                        <p:cTn id="56" dur="1000"/>
                                        <p:tgtEl>
                                          <p:spTgt spid="3">
                                            <p:txEl>
                                              <p:pRg st="14" end="14"/>
                                            </p:txEl>
                                          </p:spTgt>
                                        </p:tgtEl>
                                      </p:cBhvr>
                                    </p:animEffect>
                                    <p:anim calcmode="lin" valueType="num">
                                      <p:cBhvr>
                                        <p:cTn id="5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0" y="-12369"/>
                <a:ext cx="12191999"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2000" b="1" dirty="0"/>
              </a:p>
              <a:p>
                <a:pPr marL="0" indent="0" algn="ctr">
                  <a:buNone/>
                </a:pPr>
                <a:endParaRPr lang="el-GR" sz="3200" b="1" dirty="0"/>
              </a:p>
              <a:p>
                <a:pPr marL="0" lvl="0" indent="0">
                  <a:buNone/>
                </a:pPr>
                <a:r>
                  <a:rPr lang="en-US" sz="2000" dirty="0"/>
                  <a:t>3) </a:t>
                </a:r>
                <a:r>
                  <a:rPr lang="el-GR" sz="2000" dirty="0"/>
                  <a:t>Το νιτρικό οξύ (HNO</a:t>
                </a:r>
                <a:r>
                  <a:rPr lang="el-GR" sz="2000" baseline="-25000" dirty="0"/>
                  <a:t>3</a:t>
                </a:r>
                <a:r>
                  <a:rPr lang="el-GR" sz="2000" dirty="0"/>
                  <a:t>), γνωστό ως ακουαφόρτε,</a:t>
                </a:r>
                <a:r>
                  <a:rPr lang="en-US" sz="2000" dirty="0"/>
                  <a:t> </a:t>
                </a:r>
                <a:r>
                  <a:rPr lang="el-GR" sz="2000" dirty="0"/>
                  <a:t>χρησιμοποιείται ως ισχυρό καθαριστικό. Ταυτόχρονα είναι πολύ διαβρωτικό και χρειάζεται προσοχή ιδιαίτερα κατά τη χρήση πυκνών διαλυμάτων. Μία χημικός θέλει να φτιάξει στο εργαστήριο ένα διάλυμα νιτρικού οξέος 0,1 Μ.</a:t>
                </a:r>
              </a:p>
              <a:p>
                <a:pPr marL="0" indent="0">
                  <a:buNone/>
                </a:pPr>
                <a:r>
                  <a:rPr lang="el-GR" sz="2000" dirty="0"/>
                  <a:t>α) Να υπολογίσετε τη μάζα (σε g) του HNO</a:t>
                </a:r>
                <a:r>
                  <a:rPr lang="el-GR" sz="2000" baseline="-25000" dirty="0"/>
                  <a:t>3</a:t>
                </a:r>
                <a:r>
                  <a:rPr lang="el-GR" sz="2000" dirty="0"/>
                  <a:t> που περιέχεται σε 100 mL υδατικού διαλύματος HNO</a:t>
                </a:r>
                <a:r>
                  <a:rPr lang="el-GR" sz="2000" baseline="-25000" dirty="0"/>
                  <a:t>3 </a:t>
                </a:r>
                <a:r>
                  <a:rPr lang="el-GR" sz="2000" dirty="0"/>
                  <a:t>0,1 Μ;</a:t>
                </a:r>
                <a:endParaRPr lang="en-US" sz="2000" dirty="0"/>
              </a:p>
              <a:p>
                <a:pPr marL="0" indent="0">
                  <a:buNone/>
                </a:pPr>
                <a:r>
                  <a:rPr lang="el-GR" sz="2000" b="1" i="1" dirty="0">
                    <a:solidFill>
                      <a:schemeClr val="accent1"/>
                    </a:solidFill>
                  </a:rPr>
                  <a:t>α) </a:t>
                </a:r>
                <a:r>
                  <a:rPr lang="el-GR" sz="2000" b="1" dirty="0">
                    <a:solidFill>
                      <a:schemeClr val="accent1"/>
                    </a:solidFill>
                  </a:rPr>
                  <a:t>Εξίσωση 9.</a:t>
                </a:r>
                <a:endParaRPr lang="el-GR" sz="2000" dirty="0">
                  <a:solidFill>
                    <a:schemeClr val="accent1"/>
                  </a:solidFill>
                </a:endParaRPr>
              </a:p>
              <a:p>
                <a:pPr marL="0" indent="0">
                  <a:buNone/>
                </a:pPr>
                <a:r>
                  <a:rPr lang="en-US" sz="2000" b="1" dirty="0">
                    <a:solidFill>
                      <a:srgbClr val="C00000"/>
                    </a:solidFill>
                  </a:rPr>
                  <a:t>C</a:t>
                </a:r>
                <a:r>
                  <a:rPr lang="el-GR" sz="2000" b="1" baseline="-25000" dirty="0">
                    <a:solidFill>
                      <a:srgbClr val="C00000"/>
                    </a:solidFill>
                  </a:rPr>
                  <a:t>1</a:t>
                </a:r>
                <a:r>
                  <a:rPr lang="el-GR"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𝒏</m:t>
                            </m:r>
                          </m:e>
                          <m:sub>
                            <m:r>
                              <a:rPr lang="en-US" sz="2000" b="1" i="1">
                                <a:solidFill>
                                  <a:srgbClr val="C00000"/>
                                </a:solidFill>
                                <a:latin typeface="Cambria Math" panose="02040503050406030204" pitchFamily="18" charset="0"/>
                              </a:rPr>
                              <m:t>𝟏</m:t>
                            </m:r>
                          </m:sub>
                        </m:sSub>
                      </m:num>
                      <m:den>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𝑽</m:t>
                            </m:r>
                          </m:e>
                          <m:sub>
                            <m:r>
                              <a:rPr lang="en-US" sz="2000" b="1" i="1">
                                <a:solidFill>
                                  <a:srgbClr val="C00000"/>
                                </a:solidFill>
                                <a:latin typeface="Cambria Math" panose="02040503050406030204" pitchFamily="18" charset="0"/>
                              </a:rPr>
                              <m:t>𝟏</m:t>
                            </m:r>
                          </m:sub>
                        </m:sSub>
                      </m:den>
                    </m:f>
                  </m:oMath>
                </a14:m>
                <a:r>
                  <a:rPr lang="el-GR" sz="2000" b="1" dirty="0">
                    <a:solidFill>
                      <a:srgbClr val="C00000"/>
                    </a:solidFill>
                  </a:rPr>
                  <a:t> 		</a:t>
                </a:r>
                <a14:m>
                  <m:oMath xmlns:m="http://schemas.openxmlformats.org/officeDocument/2006/math">
                    <m:r>
                      <a:rPr lang="el-GR" sz="2000" b="1" i="1">
                        <a:solidFill>
                          <a:srgbClr val="C00000"/>
                        </a:solidFill>
                        <a:latin typeface="Cambria Math" panose="02040503050406030204" pitchFamily="18" charset="0"/>
                      </a:rPr>
                      <m:t>⇒</m:t>
                    </m:r>
                  </m:oMath>
                </a14:m>
                <a:r>
                  <a:rPr lang="el-GR" sz="2000" b="1" dirty="0">
                    <a:solidFill>
                      <a:srgbClr val="C00000"/>
                    </a:solidFill>
                  </a:rPr>
                  <a:t>	</a:t>
                </a:r>
                <a:r>
                  <a:rPr lang="en-US" sz="2000" b="1" dirty="0">
                    <a:solidFill>
                      <a:srgbClr val="C00000"/>
                    </a:solidFill>
                  </a:rPr>
                  <a:t>n</a:t>
                </a:r>
                <a:r>
                  <a:rPr lang="el-GR" sz="2000" b="1" baseline="-25000" dirty="0">
                    <a:solidFill>
                      <a:srgbClr val="C00000"/>
                    </a:solidFill>
                  </a:rPr>
                  <a:t>1</a:t>
                </a:r>
                <a:r>
                  <a:rPr lang="el-GR" sz="2000" b="1" dirty="0">
                    <a:solidFill>
                      <a:srgbClr val="C00000"/>
                    </a:solidFill>
                  </a:rPr>
                  <a:t> = </a:t>
                </a:r>
                <a:r>
                  <a:rPr lang="en-US" sz="2000" b="1" dirty="0">
                    <a:solidFill>
                      <a:srgbClr val="C00000"/>
                    </a:solidFill>
                  </a:rPr>
                  <a:t>C</a:t>
                </a:r>
                <a:r>
                  <a:rPr lang="el-GR" sz="2000" b="1" baseline="-25000" dirty="0">
                    <a:solidFill>
                      <a:srgbClr val="C00000"/>
                    </a:solidFill>
                  </a:rPr>
                  <a:t>1</a:t>
                </a:r>
                <a:r>
                  <a:rPr lang="el-GR" sz="2000" b="1" dirty="0">
                    <a:solidFill>
                      <a:srgbClr val="C00000"/>
                    </a:solidFill>
                  </a:rPr>
                  <a:t> · </a:t>
                </a:r>
                <a:r>
                  <a:rPr lang="en-US" sz="2000" b="1" dirty="0">
                    <a:solidFill>
                      <a:srgbClr val="C00000"/>
                    </a:solidFill>
                  </a:rPr>
                  <a:t>V</a:t>
                </a:r>
                <a:r>
                  <a:rPr lang="el-GR" sz="2000" b="1" baseline="-25000" dirty="0">
                    <a:solidFill>
                      <a:srgbClr val="C00000"/>
                    </a:solidFill>
                  </a:rPr>
                  <a:t>1</a:t>
                </a:r>
                <a:r>
                  <a:rPr lang="el-GR" sz="2000" b="1" dirty="0">
                    <a:solidFill>
                      <a:srgbClr val="C00000"/>
                    </a:solidFill>
                  </a:rPr>
                  <a:t>	</a:t>
                </a:r>
                <a14:m>
                  <m:oMath xmlns:m="http://schemas.openxmlformats.org/officeDocument/2006/math">
                    <m:r>
                      <a:rPr lang="el-GR" sz="2000" b="1" i="1">
                        <a:solidFill>
                          <a:srgbClr val="C00000"/>
                        </a:solidFill>
                        <a:latin typeface="Cambria Math" panose="02040503050406030204" pitchFamily="18" charset="0"/>
                      </a:rPr>
                      <m:t>⇒</m:t>
                    </m:r>
                  </m:oMath>
                </a14:m>
                <a:endParaRPr lang="en-US" sz="2000" b="1" dirty="0">
                  <a:solidFill>
                    <a:srgbClr val="C00000"/>
                  </a:solidFill>
                </a:endParaRPr>
              </a:p>
              <a:p>
                <a:pPr marL="0" indent="0">
                  <a:buNone/>
                </a:pPr>
                <a:r>
                  <a:rPr lang="en-US" sz="2000" b="1" dirty="0">
                    <a:solidFill>
                      <a:schemeClr val="accent1"/>
                    </a:solidFill>
                  </a:rPr>
                  <a:t>n</a:t>
                </a:r>
                <a:r>
                  <a:rPr lang="en-US" sz="2000" b="1" baseline="-25000" dirty="0">
                    <a:solidFill>
                      <a:schemeClr val="accent1"/>
                    </a:solidFill>
                  </a:rPr>
                  <a:t>1</a:t>
                </a:r>
                <a:r>
                  <a:rPr lang="en-US" sz="2000" b="1" dirty="0">
                    <a:solidFill>
                      <a:schemeClr val="accent1"/>
                    </a:solidFill>
                  </a:rPr>
                  <a:t> = 0,1 M ∙ 0,1 L ⇒ n</a:t>
                </a:r>
                <a:r>
                  <a:rPr lang="en-US" sz="2000" b="1" baseline="-25000" dirty="0">
                    <a:solidFill>
                      <a:schemeClr val="accent1"/>
                    </a:solidFill>
                  </a:rPr>
                  <a:t>1</a:t>
                </a:r>
                <a:r>
                  <a:rPr lang="en-US" sz="2000" b="1" dirty="0">
                    <a:solidFill>
                      <a:schemeClr val="accent1"/>
                    </a:solidFill>
                  </a:rPr>
                  <a:t> = 0,01 mol HNO</a:t>
                </a:r>
                <a:r>
                  <a:rPr lang="en-US" sz="2000" b="1" baseline="-25000" dirty="0">
                    <a:solidFill>
                      <a:schemeClr val="accent1"/>
                    </a:solidFill>
                  </a:rPr>
                  <a:t>3</a:t>
                </a:r>
                <a:endParaRPr lang="el-GR" sz="2000" dirty="0">
                  <a:solidFill>
                    <a:schemeClr val="accent1"/>
                  </a:solidFill>
                </a:endParaRPr>
              </a:p>
              <a:p>
                <a:pPr marL="0" indent="0">
                  <a:buNone/>
                </a:pPr>
                <a:r>
                  <a:rPr lang="en-US" sz="2000" b="1" dirty="0" err="1">
                    <a:solidFill>
                      <a:srgbClr val="C00000"/>
                    </a:solidFill>
                  </a:rPr>
                  <a:t>Εξίσωση</a:t>
                </a:r>
                <a:r>
                  <a:rPr lang="en-US" sz="2000" b="1" dirty="0">
                    <a:solidFill>
                      <a:srgbClr val="C00000"/>
                    </a:solidFill>
                  </a:rPr>
                  <a:t> 1.</a:t>
                </a:r>
                <a:endParaRPr lang="el-GR" sz="2000" dirty="0">
                  <a:solidFill>
                    <a:srgbClr val="C00000"/>
                  </a:solidFill>
                </a:endParaRPr>
              </a:p>
              <a:p>
                <a:pPr marL="0" indent="0">
                  <a:buNone/>
                </a:pPr>
                <a:r>
                  <a:rPr lang="en-US" sz="2000" b="1" dirty="0" err="1">
                    <a:solidFill>
                      <a:schemeClr val="accent1"/>
                    </a:solidFill>
                  </a:rPr>
                  <a:t>Mr</a:t>
                </a:r>
                <a:r>
                  <a:rPr lang="en-US" sz="2000" b="1" dirty="0">
                    <a:solidFill>
                      <a:schemeClr val="accent1"/>
                    </a:solidFill>
                  </a:rPr>
                  <a:t> (HNO</a:t>
                </a:r>
                <a:r>
                  <a:rPr lang="en-US" sz="2000" b="1" baseline="-25000" dirty="0">
                    <a:solidFill>
                      <a:schemeClr val="accent1"/>
                    </a:solidFill>
                  </a:rPr>
                  <a:t>3</a:t>
                </a:r>
                <a:r>
                  <a:rPr lang="en-US" sz="2000" b="1" dirty="0">
                    <a:solidFill>
                      <a:schemeClr val="accent1"/>
                    </a:solidFill>
                  </a:rPr>
                  <a:t>) = 1 + 14 + 3⋅16 = 63.</a:t>
                </a:r>
                <a:endParaRPr lang="el-GR" sz="2000" dirty="0">
                  <a:solidFill>
                    <a:schemeClr val="accent1"/>
                  </a:solidFill>
                </a:endParaRPr>
              </a:p>
              <a:p>
                <a:pPr marL="0" indent="0">
                  <a:buNone/>
                </a:pPr>
                <a:r>
                  <a:rPr lang="en-US" sz="2000" b="1" dirty="0">
                    <a:solidFill>
                      <a:srgbClr val="C00000"/>
                    </a:solidFill>
                  </a:rPr>
                  <a:t>n</a:t>
                </a:r>
                <a:r>
                  <a:rPr lang="en-US" sz="2000" b="1" baseline="-25000" dirty="0">
                    <a:solidFill>
                      <a:srgbClr val="C00000"/>
                    </a:solidFill>
                  </a:rPr>
                  <a:t>1</a:t>
                </a:r>
                <a:r>
                  <a:rPr lang="en-US"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𝒎</m:t>
                            </m:r>
                          </m:e>
                          <m:sub>
                            <m:r>
                              <a:rPr lang="en-US" sz="2000" b="1" i="1">
                                <a:solidFill>
                                  <a:srgbClr val="C00000"/>
                                </a:solidFill>
                                <a:latin typeface="Cambria Math" panose="02040503050406030204" pitchFamily="18" charset="0"/>
                              </a:rPr>
                              <m:t>𝟏</m:t>
                            </m:r>
                          </m:sub>
                        </m:sSub>
                      </m:num>
                      <m:den>
                        <m:r>
                          <a:rPr lang="en-US" sz="2000" b="1" i="1">
                            <a:solidFill>
                              <a:srgbClr val="C00000"/>
                            </a:solidFill>
                            <a:latin typeface="Cambria Math" panose="02040503050406030204" pitchFamily="18" charset="0"/>
                          </a:rPr>
                          <m:t>𝑴𝒓</m:t>
                        </m:r>
                      </m:den>
                    </m:f>
                  </m:oMath>
                </a14:m>
                <a:r>
                  <a:rPr lang="en-US" sz="2000" b="1" dirty="0">
                    <a:solidFill>
                      <a:srgbClr val="C00000"/>
                    </a:solidFill>
                  </a:rPr>
                  <a:t> 		</a:t>
                </a:r>
                <a14:m>
                  <m:oMath xmlns:m="http://schemas.openxmlformats.org/officeDocument/2006/math">
                    <m:r>
                      <a:rPr lang="en-US" sz="2000" b="1">
                        <a:solidFill>
                          <a:srgbClr val="C00000"/>
                        </a:solidFill>
                        <a:latin typeface="Cambria Math" panose="02040503050406030204" pitchFamily="18" charset="0"/>
                      </a:rPr>
                      <m:t>⇒</m:t>
                    </m:r>
                  </m:oMath>
                </a14:m>
                <a:r>
                  <a:rPr lang="en-US" sz="2000" b="1" dirty="0">
                    <a:solidFill>
                      <a:srgbClr val="C00000"/>
                    </a:solidFill>
                  </a:rPr>
                  <a:t>	m</a:t>
                </a:r>
                <a:r>
                  <a:rPr lang="en-US" sz="2000" b="1" baseline="-25000" dirty="0">
                    <a:solidFill>
                      <a:srgbClr val="C00000"/>
                    </a:solidFill>
                  </a:rPr>
                  <a:t>1</a:t>
                </a:r>
                <a:r>
                  <a:rPr lang="en-US" sz="2000" b="1" dirty="0">
                    <a:solidFill>
                      <a:srgbClr val="C00000"/>
                    </a:solidFill>
                  </a:rPr>
                  <a:t> = n</a:t>
                </a:r>
                <a:r>
                  <a:rPr lang="en-US" sz="2000" b="1" baseline="-25000" dirty="0">
                    <a:solidFill>
                      <a:srgbClr val="C00000"/>
                    </a:solidFill>
                  </a:rPr>
                  <a:t>1</a:t>
                </a:r>
                <a:r>
                  <a:rPr lang="en-US" sz="2000" b="1" dirty="0">
                    <a:solidFill>
                      <a:srgbClr val="C00000"/>
                    </a:solidFill>
                  </a:rPr>
                  <a:t> · </a:t>
                </a:r>
                <a:r>
                  <a:rPr lang="en-US" sz="2000" b="1" dirty="0" err="1">
                    <a:solidFill>
                      <a:srgbClr val="C00000"/>
                    </a:solidFill>
                  </a:rPr>
                  <a:t>Mr</a:t>
                </a:r>
                <a:r>
                  <a:rPr lang="en-US" sz="2000" b="1" dirty="0">
                    <a:solidFill>
                      <a:srgbClr val="C00000"/>
                    </a:solidFill>
                  </a:rPr>
                  <a:t> 	</a:t>
                </a:r>
                <a14:m>
                  <m:oMath xmlns:m="http://schemas.openxmlformats.org/officeDocument/2006/math">
                    <m:r>
                      <a:rPr lang="en-US" sz="2000" b="1" i="1">
                        <a:solidFill>
                          <a:srgbClr val="C00000"/>
                        </a:solidFill>
                        <a:latin typeface="Cambria Math" panose="02040503050406030204" pitchFamily="18" charset="0"/>
                      </a:rPr>
                      <m:t>⇒</m:t>
                    </m:r>
                  </m:oMath>
                </a14:m>
                <a:endParaRPr lang="en-US" sz="2000" b="1" dirty="0">
                  <a:solidFill>
                    <a:srgbClr val="C00000"/>
                  </a:solidFill>
                </a:endParaRPr>
              </a:p>
              <a:p>
                <a:pPr marL="0" indent="0">
                  <a:buNone/>
                </a:pPr>
                <a:r>
                  <a:rPr lang="en-US" sz="2000" b="1" dirty="0" err="1">
                    <a:solidFill>
                      <a:schemeClr val="accent1"/>
                    </a:solidFill>
                  </a:rPr>
                  <a:t>Άρ</a:t>
                </a:r>
                <a:r>
                  <a:rPr lang="en-US" sz="2000" b="1" dirty="0">
                    <a:solidFill>
                      <a:schemeClr val="accent1"/>
                    </a:solidFill>
                  </a:rPr>
                  <a:t>α m = n ⋅ </a:t>
                </a:r>
                <a:r>
                  <a:rPr lang="el-GR" sz="2000" b="1" dirty="0">
                    <a:solidFill>
                      <a:schemeClr val="accent1"/>
                    </a:solidFill>
                  </a:rPr>
                  <a:t>Μ</a:t>
                </a:r>
                <a:r>
                  <a:rPr lang="en-US" sz="2000" b="1" dirty="0">
                    <a:solidFill>
                      <a:schemeClr val="accent1"/>
                    </a:solidFill>
                  </a:rPr>
                  <a:t>r ⇒ m = 0,01 ⋅ 63 g ⇒ m = 0,63 g</a:t>
                </a:r>
                <a:endParaRPr lang="el-GR" sz="2000" dirty="0">
                  <a:solidFill>
                    <a:schemeClr val="accent1"/>
                  </a:solidFill>
                </a:endParaRPr>
              </a:p>
              <a:p>
                <a:pPr marL="0" indent="0">
                  <a:buNone/>
                </a:pPr>
                <a:r>
                  <a:rPr lang="el-GR" sz="2000" b="1" dirty="0">
                    <a:solidFill>
                      <a:srgbClr val="C00000"/>
                    </a:solidFill>
                  </a:rPr>
                  <a:t>Στα 100 </a:t>
                </a:r>
                <a:r>
                  <a:rPr lang="en-US" sz="2000" b="1" dirty="0">
                    <a:solidFill>
                      <a:srgbClr val="C00000"/>
                    </a:solidFill>
                  </a:rPr>
                  <a:t>mL</a:t>
                </a:r>
                <a:r>
                  <a:rPr lang="el-GR" sz="2000" b="1" dirty="0">
                    <a:solidFill>
                      <a:srgbClr val="C00000"/>
                    </a:solidFill>
                  </a:rPr>
                  <a:t> υδατικού διαλύματος </a:t>
                </a:r>
                <a:r>
                  <a:rPr lang="en-US" sz="2000" b="1" dirty="0">
                    <a:solidFill>
                      <a:srgbClr val="C00000"/>
                    </a:solidFill>
                  </a:rPr>
                  <a:t>HNO</a:t>
                </a:r>
                <a:r>
                  <a:rPr lang="el-GR" sz="2000" b="1" baseline="-25000" dirty="0">
                    <a:solidFill>
                      <a:srgbClr val="C00000"/>
                    </a:solidFill>
                  </a:rPr>
                  <a:t>3</a:t>
                </a:r>
                <a:r>
                  <a:rPr lang="el-GR" sz="2000" b="1" dirty="0">
                    <a:solidFill>
                      <a:srgbClr val="C00000"/>
                    </a:solidFill>
                  </a:rPr>
                  <a:t> 0,1 Μ περιέχονται</a:t>
                </a:r>
                <a:endParaRPr lang="en-US" sz="2000" b="1" dirty="0">
                  <a:solidFill>
                    <a:srgbClr val="C00000"/>
                  </a:solidFill>
                </a:endParaRPr>
              </a:p>
              <a:p>
                <a:pPr marL="0" indent="0">
                  <a:buNone/>
                </a:pPr>
                <a:r>
                  <a:rPr lang="el-GR" sz="2000" b="1" dirty="0">
                    <a:solidFill>
                      <a:schemeClr val="accent1"/>
                    </a:solidFill>
                  </a:rPr>
                  <a:t>0,63 </a:t>
                </a:r>
                <a:r>
                  <a:rPr lang="en-US" sz="2000" b="1" dirty="0">
                    <a:solidFill>
                      <a:schemeClr val="accent1"/>
                    </a:solidFill>
                  </a:rPr>
                  <a:t>g HNO</a:t>
                </a:r>
                <a:r>
                  <a:rPr lang="el-GR" sz="2000" b="1" baseline="-25000" dirty="0">
                    <a:solidFill>
                      <a:schemeClr val="accent1"/>
                    </a:solidFill>
                  </a:rPr>
                  <a:t>3</a:t>
                </a:r>
                <a:r>
                  <a:rPr lang="el-GR" sz="2000" b="1" dirty="0">
                    <a:solidFill>
                      <a:schemeClr val="accent1"/>
                    </a:solidFill>
                  </a:rPr>
                  <a:t>.</a:t>
                </a:r>
                <a:endParaRPr lang="en-US" sz="2000" b="1" dirty="0">
                  <a:solidFill>
                    <a:schemeClr val="accent1"/>
                  </a:solidFill>
                </a:endParaRPr>
              </a:p>
              <a:p>
                <a:pPr marL="0" indent="0">
                  <a:buNone/>
                </a:pPr>
                <a:endParaRPr lang="en-US" sz="2400" b="1" dirty="0"/>
              </a:p>
              <a:p>
                <a:pPr marL="0" indent="0">
                  <a:buNone/>
                </a:pPr>
                <a:endParaRPr lang="en-US" sz="1400" b="1" dirty="0"/>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0" y="-12369"/>
                <a:ext cx="12191999" cy="6870369"/>
              </a:xfrm>
              <a:blipFill>
                <a:blip r:embed="rId2"/>
                <a:stretch>
                  <a:fillRect l="-500"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26364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anim calcmode="lin" valueType="num">
                                      <p:cBhvr>
                                        <p:cTn id="5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1000"/>
                                        <p:tgtEl>
                                          <p:spTgt spid="3">
                                            <p:txEl>
                                              <p:pRg st="13" end="13"/>
                                            </p:txEl>
                                          </p:spTgt>
                                        </p:tgtEl>
                                      </p:cBhvr>
                                    </p:animEffect>
                                    <p:anim calcmode="lin" valueType="num">
                                      <p:cBhvr>
                                        <p:cTn id="6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2400" b="1" dirty="0"/>
              </a:p>
              <a:p>
                <a:pPr marL="0" indent="0" algn="ctr">
                  <a:buNone/>
                </a:pPr>
                <a:endParaRPr lang="el-GR" sz="3200" b="1" dirty="0"/>
              </a:p>
              <a:p>
                <a:pPr marL="0" lvl="0" indent="0">
                  <a:buNone/>
                </a:pPr>
                <a:r>
                  <a:rPr lang="en-US" sz="2000" dirty="0"/>
                  <a:t>3)</a:t>
                </a:r>
                <a:r>
                  <a:rPr lang="el-GR" sz="2000" dirty="0"/>
                  <a:t> β) Να υπολογίσετε πόσα mL νερού πρέπει να προστεθούν σε 100 mL HNO</a:t>
                </a:r>
                <a:r>
                  <a:rPr lang="el-GR" sz="2000" baseline="-25000" dirty="0"/>
                  <a:t>3</a:t>
                </a:r>
                <a:r>
                  <a:rPr lang="el-GR" sz="2000" dirty="0"/>
                  <a:t> 0,1 Μ ώστε να προκύψει ένα νέο διάλυμα συγκέντρωσης 0,05 Μ.</a:t>
                </a:r>
                <a:endParaRPr lang="en-US" sz="2000" dirty="0"/>
              </a:p>
              <a:p>
                <a:pPr marL="0" indent="0">
                  <a:buNone/>
                </a:pPr>
                <a:r>
                  <a:rPr lang="el-GR" sz="2000" b="1" dirty="0">
                    <a:solidFill>
                      <a:srgbClr val="C00000"/>
                    </a:solidFill>
                  </a:rPr>
                  <a:t>Εξίσωση 12</a:t>
                </a:r>
                <a:endParaRPr lang="el-GR" sz="2000" dirty="0">
                  <a:solidFill>
                    <a:srgbClr val="C00000"/>
                  </a:solidFill>
                </a:endParaRPr>
              </a:p>
              <a:p>
                <a:pPr marL="0" indent="0">
                  <a:buNone/>
                </a:pPr>
                <a:r>
                  <a:rPr lang="el-GR" sz="2000" b="1" dirty="0">
                    <a:solidFill>
                      <a:schemeClr val="accent1"/>
                    </a:solidFill>
                  </a:rPr>
                  <a:t>Δεν μεταβάλλεται η ποσότητα της διαλυμένης ουσίας:	</a:t>
                </a:r>
                <a:endParaRPr lang="el-GR" sz="2000" dirty="0">
                  <a:solidFill>
                    <a:schemeClr val="accent1"/>
                  </a:solidFill>
                </a:endParaRPr>
              </a:p>
              <a:p>
                <a:pPr marL="0" indent="0">
                  <a:buNone/>
                </a:pPr>
                <a:r>
                  <a:rPr lang="en-US" sz="2000" b="1" dirty="0">
                    <a:solidFill>
                      <a:srgbClr val="C00000"/>
                    </a:solidFill>
                  </a:rPr>
                  <a:t>n</a:t>
                </a:r>
                <a:r>
                  <a:rPr lang="en-US" sz="2000" b="1" baseline="-25000" dirty="0">
                    <a:solidFill>
                      <a:srgbClr val="C00000"/>
                    </a:solidFill>
                  </a:rPr>
                  <a:t>1</a:t>
                </a:r>
                <a:r>
                  <a:rPr lang="en-US" sz="2000" b="1" dirty="0">
                    <a:solidFill>
                      <a:srgbClr val="C00000"/>
                    </a:solidFill>
                  </a:rPr>
                  <a:t> = n</a:t>
                </a:r>
                <a:r>
                  <a:rPr lang="en-US" sz="2000" b="1" baseline="-25000" dirty="0">
                    <a:solidFill>
                      <a:srgbClr val="C00000"/>
                    </a:solidFill>
                  </a:rPr>
                  <a:t>3</a:t>
                </a:r>
                <a:r>
                  <a:rPr lang="en-US" sz="2000" b="1" dirty="0">
                    <a:solidFill>
                      <a:srgbClr val="C00000"/>
                    </a:solidFill>
                  </a:rPr>
                  <a:t> </a:t>
                </a:r>
                <a14:m>
                  <m:oMath xmlns:m="http://schemas.openxmlformats.org/officeDocument/2006/math">
                    <m:r>
                      <a:rPr lang="en-US" sz="2000" b="1">
                        <a:solidFill>
                          <a:srgbClr val="C00000"/>
                        </a:solidFill>
                        <a:latin typeface="Cambria Math" panose="02040503050406030204" pitchFamily="18" charset="0"/>
                      </a:rPr>
                      <m:t>⇒</m:t>
                    </m:r>
                  </m:oMath>
                </a14:m>
                <a:r>
                  <a:rPr lang="en-US" sz="2000" b="1" dirty="0">
                    <a:solidFill>
                      <a:srgbClr val="C00000"/>
                    </a:solidFill>
                  </a:rPr>
                  <a:t> 	</a:t>
                </a:r>
              </a:p>
              <a:p>
                <a:pPr marL="0" indent="0">
                  <a:buNone/>
                </a:pPr>
                <a:r>
                  <a:rPr lang="en-US" sz="2000" b="1" dirty="0">
                    <a:solidFill>
                      <a:schemeClr val="accent1"/>
                    </a:solidFill>
                  </a:rPr>
                  <a:t>C</a:t>
                </a:r>
                <a:r>
                  <a:rPr lang="en-US" sz="2000" b="1" baseline="-25000" dirty="0">
                    <a:solidFill>
                      <a:schemeClr val="accent1"/>
                    </a:solidFill>
                  </a:rPr>
                  <a:t>1 </a:t>
                </a:r>
                <a:r>
                  <a:rPr lang="en-US" sz="2000" b="1" dirty="0">
                    <a:solidFill>
                      <a:schemeClr val="accent1"/>
                    </a:solidFill>
                  </a:rPr>
                  <a:t>· V</a:t>
                </a:r>
                <a:r>
                  <a:rPr lang="en-US" sz="2000" b="1" baseline="-25000" dirty="0">
                    <a:solidFill>
                      <a:schemeClr val="accent1"/>
                    </a:solidFill>
                  </a:rPr>
                  <a:t>1</a:t>
                </a:r>
                <a:r>
                  <a:rPr lang="en-US" sz="2000" b="1" dirty="0">
                    <a:solidFill>
                      <a:schemeClr val="accent1"/>
                    </a:solidFill>
                  </a:rPr>
                  <a:t> = C</a:t>
                </a:r>
                <a:r>
                  <a:rPr lang="en-US" sz="2000" b="1" baseline="-25000" dirty="0">
                    <a:solidFill>
                      <a:schemeClr val="accent1"/>
                    </a:solidFill>
                  </a:rPr>
                  <a:t>3 </a:t>
                </a:r>
                <a:r>
                  <a:rPr lang="en-US" sz="2000" b="1" dirty="0">
                    <a:solidFill>
                      <a:schemeClr val="accent1"/>
                    </a:solidFill>
                  </a:rPr>
                  <a:t>· V</a:t>
                </a:r>
                <a:r>
                  <a:rPr lang="en-US" sz="2000" b="1" baseline="-25000" dirty="0">
                    <a:solidFill>
                      <a:schemeClr val="accent1"/>
                    </a:solidFill>
                  </a:rPr>
                  <a:t>3</a:t>
                </a:r>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a:t>
                </a:r>
                <a:endParaRPr lang="el-GR" sz="2000" dirty="0">
                  <a:solidFill>
                    <a:schemeClr val="accent1"/>
                  </a:solidFill>
                </a:endParaRPr>
              </a:p>
              <a:p>
                <a:pPr marL="0" indent="0">
                  <a:buNone/>
                </a:pPr>
                <a:r>
                  <a:rPr lang="en-US" sz="2000" b="1" dirty="0">
                    <a:solidFill>
                      <a:srgbClr val="C00000"/>
                    </a:solidFill>
                  </a:rPr>
                  <a:t>C</a:t>
                </a:r>
                <a:r>
                  <a:rPr lang="en-US" sz="2000" b="1" baseline="-25000" dirty="0">
                    <a:solidFill>
                      <a:srgbClr val="C00000"/>
                    </a:solidFill>
                  </a:rPr>
                  <a:t>1 </a:t>
                </a:r>
                <a:r>
                  <a:rPr lang="en-US" sz="2000" b="1" dirty="0">
                    <a:solidFill>
                      <a:srgbClr val="C00000"/>
                    </a:solidFill>
                  </a:rPr>
                  <a:t>· V</a:t>
                </a:r>
                <a:r>
                  <a:rPr lang="en-US" sz="2000" b="1" baseline="-25000" dirty="0">
                    <a:solidFill>
                      <a:srgbClr val="C00000"/>
                    </a:solidFill>
                  </a:rPr>
                  <a:t>1</a:t>
                </a:r>
                <a:r>
                  <a:rPr lang="en-US" sz="2000" b="1" dirty="0">
                    <a:solidFill>
                      <a:srgbClr val="C00000"/>
                    </a:solidFill>
                  </a:rPr>
                  <a:t> = C</a:t>
                </a:r>
                <a:r>
                  <a:rPr lang="en-US" sz="2000" b="1" baseline="-25000" dirty="0">
                    <a:solidFill>
                      <a:srgbClr val="C00000"/>
                    </a:solidFill>
                  </a:rPr>
                  <a:t>3 </a:t>
                </a:r>
                <a:r>
                  <a:rPr lang="en-US" sz="2000" b="1" dirty="0">
                    <a:solidFill>
                      <a:srgbClr val="C00000"/>
                    </a:solidFill>
                  </a:rPr>
                  <a:t>· (V</a:t>
                </a:r>
                <a:r>
                  <a:rPr lang="en-US" sz="2000" b="1" baseline="-25000" dirty="0">
                    <a:solidFill>
                      <a:srgbClr val="C00000"/>
                    </a:solidFill>
                  </a:rPr>
                  <a:t>1</a:t>
                </a:r>
                <a:r>
                  <a:rPr lang="en-US" sz="2000" b="1" dirty="0">
                    <a:solidFill>
                      <a:srgbClr val="C00000"/>
                    </a:solidFill>
                  </a:rPr>
                  <a:t> + V</a:t>
                </a:r>
                <a:r>
                  <a:rPr lang="en-US" sz="2000" b="1" baseline="-25000" dirty="0">
                    <a:solidFill>
                      <a:srgbClr val="C00000"/>
                    </a:solidFill>
                  </a:rPr>
                  <a:t>2</a:t>
                </a:r>
                <a:r>
                  <a:rPr lang="en-US" sz="2000" b="1" dirty="0">
                    <a:solidFill>
                      <a:srgbClr val="C00000"/>
                    </a:solidFill>
                  </a:rPr>
                  <a:t>) </a:t>
                </a:r>
                <a14:m>
                  <m:oMath xmlns:m="http://schemas.openxmlformats.org/officeDocument/2006/math">
                    <m:r>
                      <a:rPr lang="en-US" sz="2000" b="1">
                        <a:solidFill>
                          <a:srgbClr val="C00000"/>
                        </a:solidFill>
                        <a:latin typeface="Cambria Math" panose="02040503050406030204" pitchFamily="18" charset="0"/>
                      </a:rPr>
                      <m:t>⇒</m:t>
                    </m:r>
                  </m:oMath>
                </a14:m>
                <a:endParaRPr lang="el-GR" sz="2000" dirty="0">
                  <a:solidFill>
                    <a:srgbClr val="C00000"/>
                  </a:solidFill>
                </a:endParaRPr>
              </a:p>
              <a:p>
                <a:pPr marL="0" indent="0">
                  <a:buNone/>
                </a:pPr>
                <a:r>
                  <a:rPr lang="el-GR" sz="2000" b="1" dirty="0">
                    <a:solidFill>
                      <a:schemeClr val="accent1"/>
                    </a:solidFill>
                  </a:rPr>
                  <a:t>0,1 Μ · 100 </a:t>
                </a:r>
                <a:r>
                  <a:rPr lang="en-US" sz="2000" b="1" dirty="0">
                    <a:solidFill>
                      <a:schemeClr val="accent1"/>
                    </a:solidFill>
                  </a:rPr>
                  <a:t>mL</a:t>
                </a:r>
                <a:r>
                  <a:rPr lang="el-GR" sz="2000" b="1" dirty="0">
                    <a:solidFill>
                      <a:schemeClr val="accent1"/>
                    </a:solidFill>
                  </a:rPr>
                  <a:t> = 0,05 </a:t>
                </a:r>
                <a:r>
                  <a:rPr lang="en-US" sz="2000" b="1" dirty="0">
                    <a:solidFill>
                      <a:schemeClr val="accent1"/>
                    </a:solidFill>
                  </a:rPr>
                  <a:t>M</a:t>
                </a:r>
                <a:r>
                  <a:rPr lang="el-GR" sz="2000" b="1" dirty="0">
                    <a:solidFill>
                      <a:schemeClr val="accent1"/>
                    </a:solidFill>
                  </a:rPr>
                  <a:t> (100 + </a:t>
                </a:r>
                <a:r>
                  <a:rPr lang="en-US" sz="2000" b="1" dirty="0">
                    <a:solidFill>
                      <a:schemeClr val="accent1"/>
                    </a:solidFill>
                  </a:rPr>
                  <a:t>V</a:t>
                </a:r>
                <a:r>
                  <a:rPr lang="el-GR" sz="2000" b="1" baseline="-25000" dirty="0">
                    <a:solidFill>
                      <a:schemeClr val="accent1"/>
                    </a:solidFill>
                  </a:rPr>
                  <a:t>2</a:t>
                </a:r>
                <a:r>
                  <a:rPr lang="el-GR" sz="2000" b="1" dirty="0">
                    <a:solidFill>
                      <a:schemeClr val="accent1"/>
                    </a:solidFill>
                  </a:rPr>
                  <a:t>) </a:t>
                </a:r>
                <a:r>
                  <a:rPr lang="en-US" sz="2000" b="1" dirty="0">
                    <a:solidFill>
                      <a:schemeClr val="accent1"/>
                    </a:solidFill>
                  </a:rPr>
                  <a:t>mL</a:t>
                </a:r>
                <a:r>
                  <a:rPr lang="el-GR" sz="2000" b="1" dirty="0">
                    <a:solidFill>
                      <a:schemeClr val="accent1"/>
                    </a:solidFill>
                  </a:rPr>
                  <a:t>	</a:t>
                </a:r>
                <a14:m>
                  <m:oMath xmlns:m="http://schemas.openxmlformats.org/officeDocument/2006/math">
                    <m:r>
                      <a:rPr lang="el-GR" sz="2000" b="1">
                        <a:solidFill>
                          <a:schemeClr val="accent1"/>
                        </a:solidFill>
                        <a:latin typeface="Cambria Math" panose="02040503050406030204" pitchFamily="18" charset="0"/>
                      </a:rPr>
                      <m:t>⇒</m:t>
                    </m:r>
                  </m:oMath>
                </a14:m>
                <a:r>
                  <a:rPr lang="el-GR" sz="2000" b="1" dirty="0">
                    <a:solidFill>
                      <a:schemeClr val="accent1"/>
                    </a:solidFill>
                  </a:rPr>
                  <a:t>	</a:t>
                </a:r>
                <a:endParaRPr lang="en-US" sz="2000" b="1" dirty="0">
                  <a:solidFill>
                    <a:schemeClr val="accent1"/>
                  </a:solidFill>
                </a:endParaRPr>
              </a:p>
              <a:p>
                <a:pPr marL="0" indent="0">
                  <a:buNone/>
                </a:pPr>
                <a:r>
                  <a:rPr lang="en-US" sz="2000" b="1" dirty="0">
                    <a:solidFill>
                      <a:srgbClr val="C00000"/>
                    </a:solidFill>
                  </a:rPr>
                  <a:t>V</a:t>
                </a:r>
                <a:r>
                  <a:rPr lang="el-GR" sz="2000" b="1" baseline="-25000" dirty="0">
                    <a:solidFill>
                      <a:srgbClr val="C00000"/>
                    </a:solidFill>
                  </a:rPr>
                  <a:t>2</a:t>
                </a:r>
                <a:r>
                  <a:rPr lang="el-GR" sz="2000" b="1" dirty="0">
                    <a:solidFill>
                      <a:srgbClr val="C00000"/>
                    </a:solidFill>
                  </a:rPr>
                  <a:t> = 100 </a:t>
                </a:r>
                <a:r>
                  <a:rPr lang="en-US" sz="2000" b="1" dirty="0">
                    <a:solidFill>
                      <a:srgbClr val="C00000"/>
                    </a:solidFill>
                  </a:rPr>
                  <a:t>mL</a:t>
                </a:r>
                <a:endParaRPr lang="el-GR" sz="2000" dirty="0">
                  <a:solidFill>
                    <a:srgbClr val="C00000"/>
                  </a:solidFill>
                </a:endParaRPr>
              </a:p>
              <a:p>
                <a:pPr marL="0" indent="0">
                  <a:buNone/>
                </a:pPr>
                <a:endParaRPr lang="en-US" sz="2400" b="1" dirty="0"/>
              </a:p>
              <a:p>
                <a:pPr marL="0" indent="0">
                  <a:buNone/>
                </a:pPr>
                <a:endParaRPr lang="en-US" sz="1400" b="1" dirty="0"/>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501"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7071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6096000" cy="6870369"/>
              </a:xfrm>
            </p:spPr>
            <p:txBody>
              <a:bodyPr>
                <a:noAutofit/>
              </a:bodyPr>
              <a:lstStyle/>
              <a:p>
                <a:pPr marL="0" indent="0" algn="ctr">
                  <a:buNone/>
                </a:pPr>
                <a:r>
                  <a:rPr lang="el-GR" sz="1800" b="1" dirty="0"/>
                  <a:t>4</a:t>
                </a:r>
                <a:r>
                  <a:rPr lang="en-US" sz="1800" b="1" dirty="0"/>
                  <a:t>.</a:t>
                </a:r>
                <a:r>
                  <a:rPr lang="el-GR" sz="1800" b="1" dirty="0"/>
                  <a:t>3γ</a:t>
                </a:r>
                <a:r>
                  <a:rPr lang="en-US" sz="1800" b="1" dirty="0"/>
                  <a:t> </a:t>
                </a:r>
                <a:r>
                  <a:rPr lang="el-GR" sz="1800" b="1" dirty="0"/>
                  <a:t>Αραίωση – Ανάμιξη - συμπύκνωση</a:t>
                </a:r>
              </a:p>
              <a:p>
                <a:pPr marL="0" indent="0" algn="ctr">
                  <a:buNone/>
                </a:pPr>
                <a:endParaRPr lang="el-GR" sz="1800" b="1" dirty="0"/>
              </a:p>
              <a:p>
                <a:pPr marL="0" indent="0" algn="ctr">
                  <a:buNone/>
                </a:pPr>
                <a:endParaRPr lang="el-GR" b="1" dirty="0"/>
              </a:p>
              <a:p>
                <a:pPr marL="0" lvl="0" indent="0">
                  <a:buNone/>
                </a:pPr>
                <a:r>
                  <a:rPr lang="en-US" sz="1800" dirty="0"/>
                  <a:t>3)</a:t>
                </a:r>
                <a:r>
                  <a:rPr lang="el-GR" sz="1800" dirty="0"/>
                  <a:t> γ) Να υπολογίσετε τη συγκέντρωση (σε Μ) του διαλύματος που θα προκύψει αν σε 300 mL διαλύματος HNO</a:t>
                </a:r>
                <a:r>
                  <a:rPr lang="el-GR" sz="1800" baseline="-25000" dirty="0"/>
                  <a:t>3</a:t>
                </a:r>
                <a:r>
                  <a:rPr lang="el-GR" sz="1800" dirty="0"/>
                  <a:t> 0,1 Μ προστεθούν 300 mL υδατικού διαλύματος HNO</a:t>
                </a:r>
                <a:r>
                  <a:rPr lang="el-GR" sz="1800" baseline="-25000" dirty="0"/>
                  <a:t>3</a:t>
                </a:r>
                <a:r>
                  <a:rPr lang="el-GR" sz="1800" dirty="0"/>
                  <a:t> 0,2 Μ.</a:t>
                </a:r>
                <a:endParaRPr lang="en-US" sz="1800" b="1" dirty="0"/>
              </a:p>
              <a:p>
                <a:pPr marL="0" indent="0">
                  <a:buNone/>
                </a:pPr>
                <a:r>
                  <a:rPr lang="el-GR" sz="1800" b="1" dirty="0">
                    <a:solidFill>
                      <a:schemeClr val="accent1"/>
                    </a:solidFill>
                  </a:rPr>
                  <a:t>Εξίσωση 13 </a:t>
                </a:r>
                <a:endParaRPr lang="el-GR" sz="1800" dirty="0">
                  <a:solidFill>
                    <a:schemeClr val="accent1"/>
                  </a:solidFill>
                </a:endParaRPr>
              </a:p>
              <a:p>
                <a:pPr marL="0" indent="0">
                  <a:buNone/>
                </a:pPr>
                <a:r>
                  <a:rPr lang="el-GR" sz="1800" b="1" dirty="0">
                    <a:solidFill>
                      <a:srgbClr val="C00000"/>
                    </a:solidFill>
                  </a:rPr>
                  <a:t>Τα τελικά </a:t>
                </a:r>
                <a:r>
                  <a:rPr lang="en-US" sz="1800" b="1" dirty="0">
                    <a:solidFill>
                      <a:srgbClr val="C00000"/>
                    </a:solidFill>
                  </a:rPr>
                  <a:t>mol</a:t>
                </a:r>
                <a:r>
                  <a:rPr lang="el-GR" sz="1800" b="1" dirty="0">
                    <a:solidFill>
                      <a:srgbClr val="C00000"/>
                    </a:solidFill>
                  </a:rPr>
                  <a:t> του ΗΝΟ</a:t>
                </a:r>
                <a:r>
                  <a:rPr lang="el-GR" sz="1800" b="1" baseline="-25000" dirty="0">
                    <a:solidFill>
                      <a:srgbClr val="C00000"/>
                    </a:solidFill>
                  </a:rPr>
                  <a:t>3</a:t>
                </a:r>
                <a:r>
                  <a:rPr lang="el-GR" sz="1800" b="1" dirty="0">
                    <a:solidFill>
                      <a:srgbClr val="C00000"/>
                    </a:solidFill>
                  </a:rPr>
                  <a:t> προκύπτουν από το άθροισμα των </a:t>
                </a:r>
                <a:r>
                  <a:rPr lang="en-US" sz="1800" b="1" dirty="0">
                    <a:solidFill>
                      <a:srgbClr val="C00000"/>
                    </a:solidFill>
                  </a:rPr>
                  <a:t>mol</a:t>
                </a:r>
                <a:r>
                  <a:rPr lang="el-GR" sz="1800" b="1" dirty="0">
                    <a:solidFill>
                      <a:srgbClr val="C00000"/>
                    </a:solidFill>
                  </a:rPr>
                  <a:t> των Δ1 και Δ4:</a:t>
                </a:r>
                <a:endParaRPr lang="el-GR" sz="1800" dirty="0">
                  <a:solidFill>
                    <a:srgbClr val="C00000"/>
                  </a:solidFill>
                </a:endParaRPr>
              </a:p>
              <a:p>
                <a:pPr marL="0" indent="0">
                  <a:buNone/>
                </a:pPr>
                <a:r>
                  <a:rPr lang="en-US" sz="1800" b="1" dirty="0">
                    <a:solidFill>
                      <a:schemeClr val="accent1"/>
                    </a:solidFill>
                  </a:rPr>
                  <a:t>n</a:t>
                </a:r>
                <a:r>
                  <a:rPr lang="en-US" sz="1800" b="1" baseline="-25000" dirty="0">
                    <a:solidFill>
                      <a:schemeClr val="accent1"/>
                    </a:solidFill>
                  </a:rPr>
                  <a:t>1</a:t>
                </a:r>
                <a:r>
                  <a:rPr lang="en-US" sz="1800" b="1" dirty="0">
                    <a:solidFill>
                      <a:schemeClr val="accent1"/>
                    </a:solidFill>
                  </a:rPr>
                  <a:t> + n</a:t>
                </a:r>
                <a:r>
                  <a:rPr lang="en-US" sz="1800" b="1" baseline="-25000" dirty="0">
                    <a:solidFill>
                      <a:schemeClr val="accent1"/>
                    </a:solidFill>
                  </a:rPr>
                  <a:t>4 </a:t>
                </a:r>
                <a:r>
                  <a:rPr lang="en-US" sz="1800" b="1" dirty="0">
                    <a:solidFill>
                      <a:schemeClr val="accent1"/>
                    </a:solidFill>
                  </a:rPr>
                  <a:t>= n</a:t>
                </a:r>
                <a:r>
                  <a:rPr lang="en-US" sz="1800" b="1" baseline="-25000" dirty="0">
                    <a:solidFill>
                      <a:schemeClr val="accent1"/>
                    </a:solidFill>
                  </a:rPr>
                  <a:t>5</a:t>
                </a:r>
                <a:r>
                  <a:rPr lang="en-US" sz="1800" b="1" dirty="0">
                    <a:solidFill>
                      <a:schemeClr val="accent1"/>
                    </a:solidFill>
                  </a:rPr>
                  <a:t> </a:t>
                </a:r>
                <a14:m>
                  <m:oMath xmlns:m="http://schemas.openxmlformats.org/officeDocument/2006/math">
                    <m:r>
                      <a:rPr lang="en-US" sz="1800" b="1" i="1">
                        <a:solidFill>
                          <a:schemeClr val="accent1"/>
                        </a:solidFill>
                        <a:latin typeface="Cambria Math" panose="02040503050406030204" pitchFamily="18" charset="0"/>
                      </a:rPr>
                      <m:t>⇒</m:t>
                    </m:r>
                  </m:oMath>
                </a14:m>
                <a:r>
                  <a:rPr lang="en-US" sz="1800" b="1" dirty="0">
                    <a:solidFill>
                      <a:schemeClr val="accent1"/>
                    </a:solidFill>
                  </a:rPr>
                  <a:t> 	</a:t>
                </a:r>
              </a:p>
              <a:p>
                <a:pPr marL="0" indent="0">
                  <a:buNone/>
                </a:pPr>
                <a:r>
                  <a:rPr lang="en-US" sz="1800" b="1" dirty="0">
                    <a:solidFill>
                      <a:srgbClr val="C00000"/>
                    </a:solidFill>
                  </a:rPr>
                  <a:t>C</a:t>
                </a:r>
                <a:r>
                  <a:rPr lang="en-US" sz="1800" b="1" baseline="-25000" dirty="0">
                    <a:solidFill>
                      <a:srgbClr val="C00000"/>
                    </a:solidFill>
                  </a:rPr>
                  <a:t>1 </a:t>
                </a:r>
                <a:r>
                  <a:rPr lang="en-US" sz="1800" b="1" dirty="0">
                    <a:solidFill>
                      <a:srgbClr val="C00000"/>
                    </a:solidFill>
                  </a:rPr>
                  <a:t>· V</a:t>
                </a:r>
                <a:r>
                  <a:rPr lang="en-US" sz="1800" b="1" baseline="-25000" dirty="0">
                    <a:solidFill>
                      <a:srgbClr val="C00000"/>
                    </a:solidFill>
                  </a:rPr>
                  <a:t>1</a:t>
                </a:r>
                <a:r>
                  <a:rPr lang="en-US" sz="1800" b="1" dirty="0">
                    <a:solidFill>
                      <a:srgbClr val="C00000"/>
                    </a:solidFill>
                  </a:rPr>
                  <a:t> + C</a:t>
                </a:r>
                <a:r>
                  <a:rPr lang="en-US" sz="1800" b="1" baseline="-25000" dirty="0">
                    <a:solidFill>
                      <a:srgbClr val="C00000"/>
                    </a:solidFill>
                  </a:rPr>
                  <a:t>4 </a:t>
                </a:r>
                <a:r>
                  <a:rPr lang="en-US" sz="1800" b="1" dirty="0">
                    <a:solidFill>
                      <a:srgbClr val="C00000"/>
                    </a:solidFill>
                  </a:rPr>
                  <a:t>· V</a:t>
                </a:r>
                <a:r>
                  <a:rPr lang="en-US" sz="1800" b="1" baseline="-25000" dirty="0">
                    <a:solidFill>
                      <a:srgbClr val="C00000"/>
                    </a:solidFill>
                  </a:rPr>
                  <a:t>4 </a:t>
                </a:r>
                <a:r>
                  <a:rPr lang="en-US" sz="1800" b="1" dirty="0">
                    <a:solidFill>
                      <a:srgbClr val="C00000"/>
                    </a:solidFill>
                  </a:rPr>
                  <a:t>= C</a:t>
                </a:r>
                <a:r>
                  <a:rPr lang="en-US" sz="1800" b="1" baseline="-25000" dirty="0">
                    <a:solidFill>
                      <a:srgbClr val="C00000"/>
                    </a:solidFill>
                  </a:rPr>
                  <a:t>5 </a:t>
                </a:r>
                <a:r>
                  <a:rPr lang="en-US" sz="1800" b="1" dirty="0">
                    <a:solidFill>
                      <a:srgbClr val="C00000"/>
                    </a:solidFill>
                  </a:rPr>
                  <a:t>· V</a:t>
                </a:r>
                <a:r>
                  <a:rPr lang="en-US" sz="1800" b="1" baseline="-25000" dirty="0">
                    <a:solidFill>
                      <a:srgbClr val="C00000"/>
                    </a:solidFill>
                  </a:rPr>
                  <a:t>5</a:t>
                </a:r>
                <a:r>
                  <a:rPr lang="en-US" sz="1800" b="1" dirty="0">
                    <a:solidFill>
                      <a:srgbClr val="C00000"/>
                    </a:solidFill>
                  </a:rPr>
                  <a:t> </a:t>
                </a:r>
                <a14:m>
                  <m:oMath xmlns:m="http://schemas.openxmlformats.org/officeDocument/2006/math">
                    <m:r>
                      <a:rPr lang="en-US" sz="1800" b="1" i="1">
                        <a:solidFill>
                          <a:srgbClr val="C00000"/>
                        </a:solidFill>
                        <a:latin typeface="Cambria Math" panose="02040503050406030204" pitchFamily="18" charset="0"/>
                      </a:rPr>
                      <m:t>⇒</m:t>
                    </m:r>
                  </m:oMath>
                </a14:m>
                <a:endParaRPr lang="el-GR" sz="1800" dirty="0">
                  <a:solidFill>
                    <a:srgbClr val="C00000"/>
                  </a:solidFill>
                </a:endParaRPr>
              </a:p>
              <a:p>
                <a:pPr marL="0" indent="0">
                  <a:buNone/>
                </a:pPr>
                <a:r>
                  <a:rPr lang="en-US" sz="1800" b="1" dirty="0">
                    <a:solidFill>
                      <a:schemeClr val="accent1"/>
                    </a:solidFill>
                  </a:rPr>
                  <a:t>C</a:t>
                </a:r>
                <a:r>
                  <a:rPr lang="en-US" sz="1800" b="1" baseline="-25000" dirty="0">
                    <a:solidFill>
                      <a:schemeClr val="accent1"/>
                    </a:solidFill>
                  </a:rPr>
                  <a:t>1 </a:t>
                </a:r>
                <a:r>
                  <a:rPr lang="en-US" sz="1800" b="1" dirty="0">
                    <a:solidFill>
                      <a:schemeClr val="accent1"/>
                    </a:solidFill>
                  </a:rPr>
                  <a:t>· V</a:t>
                </a:r>
                <a:r>
                  <a:rPr lang="en-US" sz="1800" b="1" baseline="-25000" dirty="0">
                    <a:solidFill>
                      <a:schemeClr val="accent1"/>
                    </a:solidFill>
                  </a:rPr>
                  <a:t>1</a:t>
                </a:r>
                <a:r>
                  <a:rPr lang="en-US" sz="1800" b="1" dirty="0">
                    <a:solidFill>
                      <a:schemeClr val="accent1"/>
                    </a:solidFill>
                  </a:rPr>
                  <a:t> + C</a:t>
                </a:r>
                <a:r>
                  <a:rPr lang="en-US" sz="1800" b="1" baseline="-25000" dirty="0">
                    <a:solidFill>
                      <a:schemeClr val="accent1"/>
                    </a:solidFill>
                  </a:rPr>
                  <a:t>4 </a:t>
                </a:r>
                <a:r>
                  <a:rPr lang="en-US" sz="1800" b="1" dirty="0">
                    <a:solidFill>
                      <a:schemeClr val="accent1"/>
                    </a:solidFill>
                  </a:rPr>
                  <a:t>· V</a:t>
                </a:r>
                <a:r>
                  <a:rPr lang="en-US" sz="1800" b="1" baseline="-25000" dirty="0">
                    <a:solidFill>
                      <a:schemeClr val="accent1"/>
                    </a:solidFill>
                  </a:rPr>
                  <a:t>4</a:t>
                </a:r>
                <a:r>
                  <a:rPr lang="en-US" sz="1800" b="1" dirty="0">
                    <a:solidFill>
                      <a:schemeClr val="accent1"/>
                    </a:solidFill>
                  </a:rPr>
                  <a:t> = C</a:t>
                </a:r>
                <a:r>
                  <a:rPr lang="en-US" sz="1800" b="1" baseline="-25000" dirty="0">
                    <a:solidFill>
                      <a:schemeClr val="accent1"/>
                    </a:solidFill>
                  </a:rPr>
                  <a:t>5 </a:t>
                </a:r>
                <a:r>
                  <a:rPr lang="en-US" sz="1800" b="1" dirty="0">
                    <a:solidFill>
                      <a:schemeClr val="accent1"/>
                    </a:solidFill>
                  </a:rPr>
                  <a:t>· (V</a:t>
                </a:r>
                <a:r>
                  <a:rPr lang="en-US" sz="1800" b="1" baseline="-25000" dirty="0">
                    <a:solidFill>
                      <a:schemeClr val="accent1"/>
                    </a:solidFill>
                  </a:rPr>
                  <a:t>1</a:t>
                </a:r>
                <a:r>
                  <a:rPr lang="en-US" sz="1800" b="1" dirty="0">
                    <a:solidFill>
                      <a:schemeClr val="accent1"/>
                    </a:solidFill>
                  </a:rPr>
                  <a:t> + ­V</a:t>
                </a:r>
                <a:r>
                  <a:rPr lang="en-US" sz="1800" b="1" baseline="-25000" dirty="0">
                    <a:solidFill>
                      <a:schemeClr val="accent1"/>
                    </a:solidFill>
                  </a:rPr>
                  <a:t>4</a:t>
                </a:r>
                <a:r>
                  <a:rPr lang="en-US" sz="1800" b="1" dirty="0">
                    <a:solidFill>
                      <a:schemeClr val="accent1"/>
                    </a:solidFill>
                  </a:rPr>
                  <a:t>)</a:t>
                </a:r>
                <a:r>
                  <a:rPr lang="en-US" sz="1800" b="1" baseline="-25000" dirty="0">
                    <a:solidFill>
                      <a:schemeClr val="accent1"/>
                    </a:solidFill>
                  </a:rPr>
                  <a:t> </a:t>
                </a:r>
                <a:r>
                  <a:rPr lang="en-US" sz="1800" b="1" dirty="0">
                    <a:solidFill>
                      <a:schemeClr val="accent1"/>
                    </a:solidFill>
                  </a:rPr>
                  <a:t>­	</a:t>
                </a:r>
                <a14:m>
                  <m:oMath xmlns:m="http://schemas.openxmlformats.org/officeDocument/2006/math">
                    <m:r>
                      <a:rPr lang="en-US" sz="1800" b="1" i="1">
                        <a:solidFill>
                          <a:schemeClr val="accent1"/>
                        </a:solidFill>
                        <a:latin typeface="Cambria Math" panose="02040503050406030204" pitchFamily="18" charset="0"/>
                      </a:rPr>
                      <m:t>⇒</m:t>
                    </m:r>
                  </m:oMath>
                </a14:m>
                <a:r>
                  <a:rPr lang="en-US" sz="1800" b="1" dirty="0">
                    <a:solidFill>
                      <a:schemeClr val="accent1"/>
                    </a:solidFill>
                  </a:rPr>
                  <a:t>	</a:t>
                </a:r>
                <a:endParaRPr lang="el-GR" sz="1800" dirty="0">
                  <a:solidFill>
                    <a:schemeClr val="accent1"/>
                  </a:solidFill>
                </a:endParaRPr>
              </a:p>
              <a:p>
                <a:pPr marL="0" indent="0">
                  <a:buNone/>
                </a:pPr>
                <a:r>
                  <a:rPr lang="el-GR" sz="1800" b="1" dirty="0">
                    <a:solidFill>
                      <a:srgbClr val="C00000"/>
                    </a:solidFill>
                  </a:rPr>
                  <a:t>0,1 Μ</a:t>
                </a:r>
                <a:r>
                  <a:rPr lang="el-GR" sz="1800" b="1" baseline="-25000" dirty="0">
                    <a:solidFill>
                      <a:srgbClr val="C00000"/>
                    </a:solidFill>
                  </a:rPr>
                  <a:t> </a:t>
                </a:r>
                <a:r>
                  <a:rPr lang="el-GR" sz="1800" b="1" dirty="0">
                    <a:solidFill>
                      <a:srgbClr val="C00000"/>
                    </a:solidFill>
                  </a:rPr>
                  <a:t>· 300 </a:t>
                </a:r>
                <a:r>
                  <a:rPr lang="en-US" sz="1800" b="1" dirty="0">
                    <a:solidFill>
                      <a:srgbClr val="C00000"/>
                    </a:solidFill>
                  </a:rPr>
                  <a:t>mL</a:t>
                </a:r>
                <a:r>
                  <a:rPr lang="el-GR" sz="1800" b="1" dirty="0">
                    <a:solidFill>
                      <a:srgbClr val="C00000"/>
                    </a:solidFill>
                  </a:rPr>
                  <a:t> + 0,2 </a:t>
                </a:r>
                <a:r>
                  <a:rPr lang="en-US" sz="1800" b="1" dirty="0">
                    <a:solidFill>
                      <a:srgbClr val="C00000"/>
                    </a:solidFill>
                  </a:rPr>
                  <a:t>M</a:t>
                </a:r>
                <a:r>
                  <a:rPr lang="en-US" sz="1800" b="1" baseline="-25000" dirty="0">
                    <a:solidFill>
                      <a:srgbClr val="C00000"/>
                    </a:solidFill>
                  </a:rPr>
                  <a:t> </a:t>
                </a:r>
                <a:r>
                  <a:rPr lang="el-GR" sz="1800" b="1" dirty="0">
                    <a:solidFill>
                      <a:srgbClr val="C00000"/>
                    </a:solidFill>
                  </a:rPr>
                  <a:t>· 300 </a:t>
                </a:r>
                <a:r>
                  <a:rPr lang="en-US" sz="1800" b="1" dirty="0">
                    <a:solidFill>
                      <a:srgbClr val="C00000"/>
                    </a:solidFill>
                  </a:rPr>
                  <a:t>mL</a:t>
                </a:r>
                <a:r>
                  <a:rPr lang="el-GR" sz="1800" b="1" dirty="0">
                    <a:solidFill>
                      <a:srgbClr val="C00000"/>
                    </a:solidFill>
                  </a:rPr>
                  <a:t> = </a:t>
                </a:r>
                <a:r>
                  <a:rPr lang="en-US" sz="1800" b="1" dirty="0">
                    <a:solidFill>
                      <a:srgbClr val="C00000"/>
                    </a:solidFill>
                  </a:rPr>
                  <a:t>C</a:t>
                </a:r>
                <a:r>
                  <a:rPr lang="el-GR" sz="1800" b="1" baseline="-25000" dirty="0">
                    <a:solidFill>
                      <a:srgbClr val="C00000"/>
                    </a:solidFill>
                  </a:rPr>
                  <a:t>5 </a:t>
                </a:r>
                <a:r>
                  <a:rPr lang="el-GR" sz="1800" b="1" dirty="0">
                    <a:solidFill>
                      <a:srgbClr val="C00000"/>
                    </a:solidFill>
                  </a:rPr>
                  <a:t>· (300 + ­300) </a:t>
                </a:r>
                <a:r>
                  <a:rPr lang="en-US" sz="1800" b="1" dirty="0">
                    <a:solidFill>
                      <a:srgbClr val="C00000"/>
                    </a:solidFill>
                  </a:rPr>
                  <a:t>mL</a:t>
                </a:r>
                <a:r>
                  <a:rPr lang="el-GR" sz="1800" b="1" dirty="0">
                    <a:solidFill>
                      <a:srgbClr val="C00000"/>
                    </a:solidFill>
                  </a:rPr>
                  <a:t> ­</a:t>
                </a:r>
                <a14:m>
                  <m:oMath xmlns:m="http://schemas.openxmlformats.org/officeDocument/2006/math">
                    <m:r>
                      <a:rPr lang="el-GR" sz="1800" b="1" i="1">
                        <a:solidFill>
                          <a:srgbClr val="C00000"/>
                        </a:solidFill>
                        <a:latin typeface="Cambria Math" panose="02040503050406030204" pitchFamily="18" charset="0"/>
                      </a:rPr>
                      <m:t>⇒</m:t>
                    </m:r>
                  </m:oMath>
                </a14:m>
                <a:r>
                  <a:rPr lang="el-GR" sz="1800" b="1" dirty="0">
                    <a:solidFill>
                      <a:srgbClr val="C00000"/>
                    </a:solidFill>
                  </a:rPr>
                  <a:t> </a:t>
                </a:r>
                <a:endParaRPr lang="en-US" sz="1800" b="1" dirty="0">
                  <a:solidFill>
                    <a:srgbClr val="C00000"/>
                  </a:solidFill>
                </a:endParaRPr>
              </a:p>
              <a:p>
                <a:pPr marL="0" indent="0">
                  <a:buNone/>
                </a:pPr>
                <a:r>
                  <a:rPr lang="en-US" sz="1800" b="1" dirty="0">
                    <a:solidFill>
                      <a:schemeClr val="accent1"/>
                    </a:solidFill>
                  </a:rPr>
                  <a:t>C</a:t>
                </a:r>
                <a:r>
                  <a:rPr lang="el-GR" sz="1800" b="1" baseline="-25000" dirty="0">
                    <a:solidFill>
                      <a:schemeClr val="accent1"/>
                    </a:solidFill>
                  </a:rPr>
                  <a:t>5</a:t>
                </a:r>
                <a:r>
                  <a:rPr lang="el-GR" sz="1800" b="1" dirty="0">
                    <a:solidFill>
                      <a:schemeClr val="accent1"/>
                    </a:solidFill>
                  </a:rPr>
                  <a:t> = 0,15 </a:t>
                </a:r>
                <a:r>
                  <a:rPr lang="en-US" sz="1800" b="1" dirty="0">
                    <a:solidFill>
                      <a:schemeClr val="accent1"/>
                    </a:solidFill>
                  </a:rPr>
                  <a:t>M</a:t>
                </a:r>
                <a:endParaRPr lang="el-GR" sz="1800" dirty="0">
                  <a:solidFill>
                    <a:schemeClr val="accent1"/>
                  </a:solidFill>
                </a:endParaRPr>
              </a:p>
              <a:p>
                <a:pPr marL="0" indent="0">
                  <a:buNone/>
                </a:pPr>
                <a:endParaRPr lang="en-US" sz="2000" b="1" dirty="0"/>
              </a:p>
              <a:p>
                <a:pPr marL="0" indent="0">
                  <a:buNone/>
                </a:pPr>
                <a:endParaRPr lang="en-US" sz="1200" b="1" dirty="0"/>
              </a:p>
            </p:txBody>
          </p:sp>
        </mc:Choice>
        <mc:Fallback xmlns="">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6096000" cy="6870369"/>
              </a:xfrm>
              <a:blipFill>
                <a:blip r:embed="rId2"/>
                <a:stretch>
                  <a:fillRect l="-800" t="-887"/>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 name="Θέση περιεχομένου 2">
                <a:extLst>
                  <a:ext uri="{FF2B5EF4-FFF2-40B4-BE49-F238E27FC236}">
                    <a16:creationId xmlns:a16="http://schemas.microsoft.com/office/drawing/2014/main" id="{4D0AB42D-096F-A326-42F0-96DABBBA5493}"/>
                  </a:ext>
                </a:extLst>
              </p:cNvPr>
              <p:cNvSpPr txBox="1">
                <a:spLocks/>
              </p:cNvSpPr>
              <p:nvPr/>
            </p:nvSpPr>
            <p:spPr>
              <a:xfrm>
                <a:off x="6122436" y="-4581"/>
                <a:ext cx="6083774" cy="68456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3γ </a:t>
                </a:r>
                <a:r>
                  <a:rPr lang="en-US" sz="1800" b="1" dirty="0">
                    <a:solidFill>
                      <a:prstClr val="black"/>
                    </a:solidFill>
                    <a:latin typeface="Calibri" panose="020F0502020204030204"/>
                  </a:rPr>
                  <a:t>Dilution – Mixing - Concentration</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200" b="1" dirty="0">
                  <a:solidFill>
                    <a:prstClr val="black"/>
                  </a:solidFill>
                  <a:latin typeface="Calibri" panose="020F0502020204030204"/>
                </a:endParaRPr>
              </a:p>
              <a:p>
                <a:pPr marL="0" lvl="0" indent="0" algn="ctr">
                  <a:buNone/>
                  <a:defRPr/>
                </a:pPr>
                <a:r>
                  <a:rPr lang="en-US" sz="1800" dirty="0"/>
                  <a:t>3) </a:t>
                </a:r>
                <a:r>
                  <a:rPr lang="el-GR" sz="1800" dirty="0"/>
                  <a:t>γ) </a:t>
                </a:r>
                <a:r>
                  <a:rPr lang="en-US" sz="1800" dirty="0"/>
                  <a:t>Calculate the concentration (in M) of a solution which  is produced by the mixing of 300 mL of HNO</a:t>
                </a:r>
                <a:r>
                  <a:rPr lang="en-US" sz="1800" baseline="-25000" dirty="0"/>
                  <a:t>3</a:t>
                </a:r>
                <a:r>
                  <a:rPr lang="en-US" sz="1800" dirty="0"/>
                  <a:t> which 0,1 M solution with 300 mL of an aquatic HNO</a:t>
                </a:r>
                <a:r>
                  <a:rPr lang="en-US" sz="1800" baseline="-25000" dirty="0"/>
                  <a:t>3</a:t>
                </a:r>
                <a:r>
                  <a:rPr lang="en-US" sz="1800" dirty="0"/>
                  <a:t> 0,2 M solution.</a:t>
                </a:r>
              </a:p>
              <a:p>
                <a:pPr marL="0" indent="0">
                  <a:buNone/>
                </a:pPr>
                <a:r>
                  <a:rPr lang="en-US" sz="1800" b="1" dirty="0">
                    <a:solidFill>
                      <a:schemeClr val="accent1"/>
                    </a:solidFill>
                  </a:rPr>
                  <a:t>equation</a:t>
                </a:r>
                <a:r>
                  <a:rPr lang="el-GR" sz="1800" b="1" dirty="0">
                    <a:solidFill>
                      <a:schemeClr val="accent1"/>
                    </a:solidFill>
                  </a:rPr>
                  <a:t> 13 </a:t>
                </a:r>
                <a:endParaRPr lang="el-GR" sz="1800" dirty="0">
                  <a:solidFill>
                    <a:schemeClr val="accent1"/>
                  </a:solidFill>
                </a:endParaRPr>
              </a:p>
              <a:p>
                <a:pPr marL="0" indent="0">
                  <a:buNone/>
                </a:pPr>
                <a:r>
                  <a:rPr lang="en-US" sz="1800" b="1" dirty="0">
                    <a:solidFill>
                      <a:srgbClr val="C00000"/>
                    </a:solidFill>
                  </a:rPr>
                  <a:t>The final moles of HNO</a:t>
                </a:r>
                <a:r>
                  <a:rPr lang="en-US" sz="1800" b="1" baseline="-25000" dirty="0">
                    <a:solidFill>
                      <a:srgbClr val="C00000"/>
                    </a:solidFill>
                  </a:rPr>
                  <a:t>3</a:t>
                </a:r>
                <a:r>
                  <a:rPr lang="en-US" sz="1800" b="1" dirty="0">
                    <a:solidFill>
                      <a:srgbClr val="C00000"/>
                    </a:solidFill>
                  </a:rPr>
                  <a:t> result from the sum of the moles of </a:t>
                </a:r>
                <a:r>
                  <a:rPr lang="el-GR" sz="1800" b="1" dirty="0">
                    <a:solidFill>
                      <a:srgbClr val="C00000"/>
                    </a:solidFill>
                  </a:rPr>
                  <a:t>Δ</a:t>
                </a:r>
                <a:r>
                  <a:rPr lang="en-US" sz="1800" b="1" dirty="0">
                    <a:solidFill>
                      <a:srgbClr val="C00000"/>
                    </a:solidFill>
                  </a:rPr>
                  <a:t>1 and </a:t>
                </a:r>
                <a:r>
                  <a:rPr lang="el-GR" sz="1800" b="1" dirty="0">
                    <a:solidFill>
                      <a:srgbClr val="C00000"/>
                    </a:solidFill>
                  </a:rPr>
                  <a:t>Δ</a:t>
                </a:r>
                <a:r>
                  <a:rPr lang="en-US" sz="1800" b="1" dirty="0">
                    <a:solidFill>
                      <a:srgbClr val="C00000"/>
                    </a:solidFill>
                  </a:rPr>
                  <a:t>4:</a:t>
                </a:r>
              </a:p>
              <a:p>
                <a:pPr marL="0" indent="0">
                  <a:buNone/>
                </a:pPr>
                <a:r>
                  <a:rPr lang="en-US" sz="1800" b="1" dirty="0">
                    <a:solidFill>
                      <a:schemeClr val="accent1"/>
                    </a:solidFill>
                  </a:rPr>
                  <a:t>n</a:t>
                </a:r>
                <a:r>
                  <a:rPr lang="en-US" sz="1800" b="1" baseline="-25000" dirty="0">
                    <a:solidFill>
                      <a:schemeClr val="accent1"/>
                    </a:solidFill>
                  </a:rPr>
                  <a:t>1</a:t>
                </a:r>
                <a:r>
                  <a:rPr lang="en-US" sz="1800" b="1" dirty="0">
                    <a:solidFill>
                      <a:schemeClr val="accent1"/>
                    </a:solidFill>
                  </a:rPr>
                  <a:t> + n</a:t>
                </a:r>
                <a:r>
                  <a:rPr lang="en-US" sz="1800" b="1" baseline="-25000" dirty="0">
                    <a:solidFill>
                      <a:schemeClr val="accent1"/>
                    </a:solidFill>
                  </a:rPr>
                  <a:t>4 </a:t>
                </a:r>
                <a:r>
                  <a:rPr lang="en-US" sz="1800" b="1" dirty="0">
                    <a:solidFill>
                      <a:schemeClr val="accent1"/>
                    </a:solidFill>
                  </a:rPr>
                  <a:t>= n</a:t>
                </a:r>
                <a:r>
                  <a:rPr lang="en-US" sz="1800" b="1" baseline="-25000" dirty="0">
                    <a:solidFill>
                      <a:schemeClr val="accent1"/>
                    </a:solidFill>
                  </a:rPr>
                  <a:t>5</a:t>
                </a:r>
                <a:r>
                  <a:rPr lang="en-US" sz="1800" b="1" dirty="0">
                    <a:solidFill>
                      <a:schemeClr val="accent1"/>
                    </a:solidFill>
                  </a:rPr>
                  <a:t> </a:t>
                </a:r>
                <a14:m>
                  <m:oMath xmlns:m="http://schemas.openxmlformats.org/officeDocument/2006/math">
                    <m:r>
                      <a:rPr lang="en-US" sz="1800" b="1" i="1">
                        <a:solidFill>
                          <a:schemeClr val="accent1"/>
                        </a:solidFill>
                        <a:latin typeface="Cambria Math" panose="02040503050406030204" pitchFamily="18" charset="0"/>
                      </a:rPr>
                      <m:t>⇒</m:t>
                    </m:r>
                  </m:oMath>
                </a14:m>
                <a:r>
                  <a:rPr lang="en-US" sz="1800" b="1" dirty="0">
                    <a:solidFill>
                      <a:schemeClr val="accent1"/>
                    </a:solidFill>
                  </a:rPr>
                  <a:t> 	</a:t>
                </a:r>
              </a:p>
              <a:p>
                <a:pPr marL="0" indent="0">
                  <a:buNone/>
                </a:pPr>
                <a:r>
                  <a:rPr lang="en-US" sz="1800" b="1" dirty="0">
                    <a:solidFill>
                      <a:srgbClr val="C00000"/>
                    </a:solidFill>
                  </a:rPr>
                  <a:t>C</a:t>
                </a:r>
                <a:r>
                  <a:rPr lang="en-US" sz="1800" b="1" baseline="-25000" dirty="0">
                    <a:solidFill>
                      <a:srgbClr val="C00000"/>
                    </a:solidFill>
                  </a:rPr>
                  <a:t>1 </a:t>
                </a:r>
                <a:r>
                  <a:rPr lang="en-US" sz="1800" b="1" dirty="0">
                    <a:solidFill>
                      <a:srgbClr val="C00000"/>
                    </a:solidFill>
                  </a:rPr>
                  <a:t>· V</a:t>
                </a:r>
                <a:r>
                  <a:rPr lang="en-US" sz="1800" b="1" baseline="-25000" dirty="0">
                    <a:solidFill>
                      <a:srgbClr val="C00000"/>
                    </a:solidFill>
                  </a:rPr>
                  <a:t>1</a:t>
                </a:r>
                <a:r>
                  <a:rPr lang="en-US" sz="1800" b="1" dirty="0">
                    <a:solidFill>
                      <a:srgbClr val="C00000"/>
                    </a:solidFill>
                  </a:rPr>
                  <a:t> + C</a:t>
                </a:r>
                <a:r>
                  <a:rPr lang="en-US" sz="1800" b="1" baseline="-25000" dirty="0">
                    <a:solidFill>
                      <a:srgbClr val="C00000"/>
                    </a:solidFill>
                  </a:rPr>
                  <a:t>4 </a:t>
                </a:r>
                <a:r>
                  <a:rPr lang="en-US" sz="1800" b="1" dirty="0">
                    <a:solidFill>
                      <a:srgbClr val="C00000"/>
                    </a:solidFill>
                  </a:rPr>
                  <a:t>· V</a:t>
                </a:r>
                <a:r>
                  <a:rPr lang="en-US" sz="1800" b="1" baseline="-25000" dirty="0">
                    <a:solidFill>
                      <a:srgbClr val="C00000"/>
                    </a:solidFill>
                  </a:rPr>
                  <a:t>4 </a:t>
                </a:r>
                <a:r>
                  <a:rPr lang="en-US" sz="1800" b="1" dirty="0">
                    <a:solidFill>
                      <a:srgbClr val="C00000"/>
                    </a:solidFill>
                  </a:rPr>
                  <a:t>= C</a:t>
                </a:r>
                <a:r>
                  <a:rPr lang="en-US" sz="1800" b="1" baseline="-25000" dirty="0">
                    <a:solidFill>
                      <a:srgbClr val="C00000"/>
                    </a:solidFill>
                  </a:rPr>
                  <a:t>5 </a:t>
                </a:r>
                <a:r>
                  <a:rPr lang="en-US" sz="1800" b="1" dirty="0">
                    <a:solidFill>
                      <a:srgbClr val="C00000"/>
                    </a:solidFill>
                  </a:rPr>
                  <a:t>· V</a:t>
                </a:r>
                <a:r>
                  <a:rPr lang="en-US" sz="1800" b="1" baseline="-25000" dirty="0">
                    <a:solidFill>
                      <a:srgbClr val="C00000"/>
                    </a:solidFill>
                  </a:rPr>
                  <a:t>5</a:t>
                </a:r>
                <a:r>
                  <a:rPr lang="en-US" sz="1800" b="1" dirty="0">
                    <a:solidFill>
                      <a:srgbClr val="C00000"/>
                    </a:solidFill>
                  </a:rPr>
                  <a:t> </a:t>
                </a:r>
                <a14:m>
                  <m:oMath xmlns:m="http://schemas.openxmlformats.org/officeDocument/2006/math">
                    <m:r>
                      <a:rPr lang="en-US" sz="1800" b="1" i="1">
                        <a:solidFill>
                          <a:srgbClr val="C00000"/>
                        </a:solidFill>
                        <a:latin typeface="Cambria Math" panose="02040503050406030204" pitchFamily="18" charset="0"/>
                      </a:rPr>
                      <m:t>⇒</m:t>
                    </m:r>
                  </m:oMath>
                </a14:m>
                <a:endParaRPr lang="el-GR" sz="1800" dirty="0">
                  <a:solidFill>
                    <a:srgbClr val="C00000"/>
                  </a:solidFill>
                </a:endParaRPr>
              </a:p>
              <a:p>
                <a:pPr marL="0" indent="0">
                  <a:buNone/>
                </a:pPr>
                <a:r>
                  <a:rPr lang="en-US" sz="1800" b="1" dirty="0">
                    <a:solidFill>
                      <a:schemeClr val="accent1"/>
                    </a:solidFill>
                  </a:rPr>
                  <a:t>C</a:t>
                </a:r>
                <a:r>
                  <a:rPr lang="en-US" sz="1800" b="1" baseline="-25000" dirty="0">
                    <a:solidFill>
                      <a:schemeClr val="accent1"/>
                    </a:solidFill>
                  </a:rPr>
                  <a:t>1 </a:t>
                </a:r>
                <a:r>
                  <a:rPr lang="en-US" sz="1800" b="1" dirty="0">
                    <a:solidFill>
                      <a:schemeClr val="accent1"/>
                    </a:solidFill>
                  </a:rPr>
                  <a:t>· V</a:t>
                </a:r>
                <a:r>
                  <a:rPr lang="en-US" sz="1800" b="1" baseline="-25000" dirty="0">
                    <a:solidFill>
                      <a:schemeClr val="accent1"/>
                    </a:solidFill>
                  </a:rPr>
                  <a:t>1</a:t>
                </a:r>
                <a:r>
                  <a:rPr lang="en-US" sz="1800" b="1" dirty="0">
                    <a:solidFill>
                      <a:schemeClr val="accent1"/>
                    </a:solidFill>
                  </a:rPr>
                  <a:t> + C</a:t>
                </a:r>
                <a:r>
                  <a:rPr lang="en-US" sz="1800" b="1" baseline="-25000" dirty="0">
                    <a:solidFill>
                      <a:schemeClr val="accent1"/>
                    </a:solidFill>
                  </a:rPr>
                  <a:t>4 </a:t>
                </a:r>
                <a:r>
                  <a:rPr lang="en-US" sz="1800" b="1" dirty="0">
                    <a:solidFill>
                      <a:schemeClr val="accent1"/>
                    </a:solidFill>
                  </a:rPr>
                  <a:t>· V</a:t>
                </a:r>
                <a:r>
                  <a:rPr lang="en-US" sz="1800" b="1" baseline="-25000" dirty="0">
                    <a:solidFill>
                      <a:schemeClr val="accent1"/>
                    </a:solidFill>
                  </a:rPr>
                  <a:t>4</a:t>
                </a:r>
                <a:r>
                  <a:rPr lang="en-US" sz="1800" b="1" dirty="0">
                    <a:solidFill>
                      <a:schemeClr val="accent1"/>
                    </a:solidFill>
                  </a:rPr>
                  <a:t> = C</a:t>
                </a:r>
                <a:r>
                  <a:rPr lang="en-US" sz="1800" b="1" baseline="-25000" dirty="0">
                    <a:solidFill>
                      <a:schemeClr val="accent1"/>
                    </a:solidFill>
                  </a:rPr>
                  <a:t>5 </a:t>
                </a:r>
                <a:r>
                  <a:rPr lang="en-US" sz="1800" b="1" dirty="0">
                    <a:solidFill>
                      <a:schemeClr val="accent1"/>
                    </a:solidFill>
                  </a:rPr>
                  <a:t>· (V</a:t>
                </a:r>
                <a:r>
                  <a:rPr lang="en-US" sz="1800" b="1" baseline="-25000" dirty="0">
                    <a:solidFill>
                      <a:schemeClr val="accent1"/>
                    </a:solidFill>
                  </a:rPr>
                  <a:t>1</a:t>
                </a:r>
                <a:r>
                  <a:rPr lang="en-US" sz="1800" b="1" dirty="0">
                    <a:solidFill>
                      <a:schemeClr val="accent1"/>
                    </a:solidFill>
                  </a:rPr>
                  <a:t> + ­V</a:t>
                </a:r>
                <a:r>
                  <a:rPr lang="en-US" sz="1800" b="1" baseline="-25000" dirty="0">
                    <a:solidFill>
                      <a:schemeClr val="accent1"/>
                    </a:solidFill>
                  </a:rPr>
                  <a:t>4</a:t>
                </a:r>
                <a:r>
                  <a:rPr lang="en-US" sz="1800" b="1" dirty="0">
                    <a:solidFill>
                      <a:schemeClr val="accent1"/>
                    </a:solidFill>
                  </a:rPr>
                  <a:t>)</a:t>
                </a:r>
                <a:r>
                  <a:rPr lang="en-US" sz="1800" b="1" baseline="-25000" dirty="0">
                    <a:solidFill>
                      <a:schemeClr val="accent1"/>
                    </a:solidFill>
                  </a:rPr>
                  <a:t> </a:t>
                </a:r>
                <a:r>
                  <a:rPr lang="en-US" sz="1800" b="1" dirty="0">
                    <a:solidFill>
                      <a:schemeClr val="accent1"/>
                    </a:solidFill>
                  </a:rPr>
                  <a:t>­	</a:t>
                </a:r>
                <a14:m>
                  <m:oMath xmlns:m="http://schemas.openxmlformats.org/officeDocument/2006/math">
                    <m:r>
                      <a:rPr lang="en-US" sz="1800" b="1" i="1">
                        <a:solidFill>
                          <a:schemeClr val="accent1"/>
                        </a:solidFill>
                        <a:latin typeface="Cambria Math" panose="02040503050406030204" pitchFamily="18" charset="0"/>
                      </a:rPr>
                      <m:t>⇒</m:t>
                    </m:r>
                  </m:oMath>
                </a14:m>
                <a:r>
                  <a:rPr lang="en-US" sz="1800" b="1" dirty="0">
                    <a:solidFill>
                      <a:schemeClr val="accent1"/>
                    </a:solidFill>
                  </a:rPr>
                  <a:t>	</a:t>
                </a:r>
                <a:endParaRPr lang="el-GR" sz="1800" dirty="0">
                  <a:solidFill>
                    <a:schemeClr val="accent1"/>
                  </a:solidFill>
                </a:endParaRPr>
              </a:p>
              <a:p>
                <a:pPr marL="0" indent="0">
                  <a:buNone/>
                </a:pPr>
                <a:r>
                  <a:rPr lang="el-GR" sz="1800" b="1" dirty="0">
                    <a:solidFill>
                      <a:srgbClr val="C00000"/>
                    </a:solidFill>
                  </a:rPr>
                  <a:t>0,1 Μ</a:t>
                </a:r>
                <a:r>
                  <a:rPr lang="el-GR" sz="1800" b="1" baseline="-25000" dirty="0">
                    <a:solidFill>
                      <a:srgbClr val="C00000"/>
                    </a:solidFill>
                  </a:rPr>
                  <a:t> </a:t>
                </a:r>
                <a:r>
                  <a:rPr lang="el-GR" sz="1800" b="1" dirty="0">
                    <a:solidFill>
                      <a:srgbClr val="C00000"/>
                    </a:solidFill>
                  </a:rPr>
                  <a:t>· 300 </a:t>
                </a:r>
                <a:r>
                  <a:rPr lang="en-US" sz="1800" b="1" dirty="0">
                    <a:solidFill>
                      <a:srgbClr val="C00000"/>
                    </a:solidFill>
                  </a:rPr>
                  <a:t>mL</a:t>
                </a:r>
                <a:r>
                  <a:rPr lang="el-GR" sz="1800" b="1" dirty="0">
                    <a:solidFill>
                      <a:srgbClr val="C00000"/>
                    </a:solidFill>
                  </a:rPr>
                  <a:t> + 0,2 </a:t>
                </a:r>
                <a:r>
                  <a:rPr lang="en-US" sz="1800" b="1" dirty="0">
                    <a:solidFill>
                      <a:srgbClr val="C00000"/>
                    </a:solidFill>
                  </a:rPr>
                  <a:t>M</a:t>
                </a:r>
                <a:r>
                  <a:rPr lang="en-US" sz="1800" b="1" baseline="-25000" dirty="0">
                    <a:solidFill>
                      <a:srgbClr val="C00000"/>
                    </a:solidFill>
                  </a:rPr>
                  <a:t> </a:t>
                </a:r>
                <a:r>
                  <a:rPr lang="el-GR" sz="1800" b="1" dirty="0">
                    <a:solidFill>
                      <a:srgbClr val="C00000"/>
                    </a:solidFill>
                  </a:rPr>
                  <a:t>· 300 </a:t>
                </a:r>
                <a:r>
                  <a:rPr lang="en-US" sz="1800" b="1" dirty="0">
                    <a:solidFill>
                      <a:srgbClr val="C00000"/>
                    </a:solidFill>
                  </a:rPr>
                  <a:t>mL</a:t>
                </a:r>
                <a:r>
                  <a:rPr lang="el-GR" sz="1800" b="1" dirty="0">
                    <a:solidFill>
                      <a:srgbClr val="C00000"/>
                    </a:solidFill>
                  </a:rPr>
                  <a:t> = </a:t>
                </a:r>
                <a:r>
                  <a:rPr lang="en-US" sz="1800" b="1" dirty="0">
                    <a:solidFill>
                      <a:srgbClr val="C00000"/>
                    </a:solidFill>
                  </a:rPr>
                  <a:t>C</a:t>
                </a:r>
                <a:r>
                  <a:rPr lang="el-GR" sz="1800" b="1" baseline="-25000" dirty="0">
                    <a:solidFill>
                      <a:srgbClr val="C00000"/>
                    </a:solidFill>
                  </a:rPr>
                  <a:t>5 </a:t>
                </a:r>
                <a:r>
                  <a:rPr lang="el-GR" sz="1800" b="1" dirty="0">
                    <a:solidFill>
                      <a:srgbClr val="C00000"/>
                    </a:solidFill>
                  </a:rPr>
                  <a:t>· (300 + ­300) </a:t>
                </a:r>
                <a:r>
                  <a:rPr lang="en-US" sz="1800" b="1" dirty="0">
                    <a:solidFill>
                      <a:srgbClr val="C00000"/>
                    </a:solidFill>
                  </a:rPr>
                  <a:t>mL</a:t>
                </a:r>
                <a:r>
                  <a:rPr lang="el-GR" sz="1800" b="1" dirty="0">
                    <a:solidFill>
                      <a:srgbClr val="C00000"/>
                    </a:solidFill>
                  </a:rPr>
                  <a:t> ­</a:t>
                </a:r>
                <a14:m>
                  <m:oMath xmlns:m="http://schemas.openxmlformats.org/officeDocument/2006/math">
                    <m:r>
                      <a:rPr lang="el-GR" sz="1800" b="1" i="1">
                        <a:solidFill>
                          <a:srgbClr val="C00000"/>
                        </a:solidFill>
                        <a:latin typeface="Cambria Math" panose="02040503050406030204" pitchFamily="18" charset="0"/>
                      </a:rPr>
                      <m:t>⇒</m:t>
                    </m:r>
                  </m:oMath>
                </a14:m>
                <a:r>
                  <a:rPr lang="el-GR" sz="1800" b="1" dirty="0">
                    <a:solidFill>
                      <a:srgbClr val="C00000"/>
                    </a:solidFill>
                  </a:rPr>
                  <a:t> </a:t>
                </a:r>
                <a:endParaRPr lang="en-US" sz="1800" b="1" dirty="0">
                  <a:solidFill>
                    <a:srgbClr val="C00000"/>
                  </a:solidFill>
                </a:endParaRPr>
              </a:p>
              <a:p>
                <a:pPr marL="0" indent="0">
                  <a:buNone/>
                </a:pPr>
                <a:r>
                  <a:rPr lang="en-US" sz="1800" b="1" dirty="0">
                    <a:solidFill>
                      <a:schemeClr val="accent1"/>
                    </a:solidFill>
                  </a:rPr>
                  <a:t>C</a:t>
                </a:r>
                <a:r>
                  <a:rPr lang="el-GR" sz="1800" b="1" baseline="-25000" dirty="0">
                    <a:solidFill>
                      <a:schemeClr val="accent1"/>
                    </a:solidFill>
                  </a:rPr>
                  <a:t>5</a:t>
                </a:r>
                <a:r>
                  <a:rPr lang="el-GR" sz="1800" b="1" dirty="0">
                    <a:solidFill>
                      <a:schemeClr val="accent1"/>
                    </a:solidFill>
                  </a:rPr>
                  <a:t> = 0,15 </a:t>
                </a:r>
                <a:r>
                  <a:rPr lang="en-US" sz="1800" b="1" dirty="0">
                    <a:solidFill>
                      <a:schemeClr val="accent1"/>
                    </a:solidFill>
                  </a:rPr>
                  <a:t>M</a:t>
                </a:r>
                <a:endParaRPr lang="el-GR" sz="1800" dirty="0">
                  <a:solidFill>
                    <a:schemeClr val="accent1"/>
                  </a:solidFill>
                </a:endParaRPr>
              </a:p>
            </p:txBody>
          </p:sp>
        </mc:Choice>
        <mc:Fallback xmlns="">
          <p:sp>
            <p:nvSpPr>
              <p:cNvPr id="2" name="Θέση περιεχομένου 2">
                <a:extLst>
                  <a:ext uri="{FF2B5EF4-FFF2-40B4-BE49-F238E27FC236}">
                    <a16:creationId xmlns:a16="http://schemas.microsoft.com/office/drawing/2014/main" id="{4D0AB42D-096F-A326-42F0-96DABBBA5493}"/>
                  </a:ext>
                </a:extLst>
              </p:cNvPr>
              <p:cNvSpPr txBox="1">
                <a:spLocks noRot="1" noChangeAspect="1" noMove="1" noResize="1" noEditPoints="1" noAdjustHandles="1" noChangeArrowheads="1" noChangeShapeType="1" noTextEdit="1"/>
              </p:cNvSpPr>
              <p:nvPr/>
            </p:nvSpPr>
            <p:spPr>
              <a:xfrm>
                <a:off x="6122436" y="-4581"/>
                <a:ext cx="6083774" cy="6845631"/>
              </a:xfrm>
              <a:prstGeom prst="rect">
                <a:avLst/>
              </a:prstGeom>
              <a:blipFill>
                <a:blip r:embed="rId3"/>
                <a:stretch>
                  <a:fillRect l="-802" t="-80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37902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1000"/>
                                        <p:tgtEl>
                                          <p:spTgt spid="2">
                                            <p:txEl>
                                              <p:pRg st="6" end="6"/>
                                            </p:txEl>
                                          </p:spTgt>
                                        </p:tgtEl>
                                      </p:cBhvr>
                                    </p:animEffect>
                                    <p:anim calcmode="lin" valueType="num">
                                      <p:cBhvr>
                                        <p:cTn id="3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1000"/>
                                        <p:tgtEl>
                                          <p:spTgt spid="2">
                                            <p:txEl>
                                              <p:pRg st="7" end="7"/>
                                            </p:txEl>
                                          </p:spTgt>
                                        </p:tgtEl>
                                      </p:cBhvr>
                                    </p:animEffect>
                                    <p:anim calcmode="lin" valueType="num">
                                      <p:cBhvr>
                                        <p:cTn id="4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
                                            <p:txEl>
                                              <p:pRg st="8" end="8"/>
                                            </p:txEl>
                                          </p:spTgt>
                                        </p:tgtEl>
                                        <p:attrNameLst>
                                          <p:attrName>style.visibility</p:attrName>
                                        </p:attrNameLst>
                                      </p:cBhvr>
                                      <p:to>
                                        <p:strVal val="visible"/>
                                      </p:to>
                                    </p:set>
                                    <p:animEffect transition="in" filter="fade">
                                      <p:cBhvr>
                                        <p:cTn id="60" dur="1000"/>
                                        <p:tgtEl>
                                          <p:spTgt spid="2">
                                            <p:txEl>
                                              <p:pRg st="8" end="8"/>
                                            </p:txEl>
                                          </p:spTgt>
                                        </p:tgtEl>
                                      </p:cBhvr>
                                    </p:animEffect>
                                    <p:anim calcmode="lin" valueType="num">
                                      <p:cBhvr>
                                        <p:cTn id="6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9" end="9"/>
                                            </p:txEl>
                                          </p:spTgt>
                                        </p:tgtEl>
                                        <p:attrNameLst>
                                          <p:attrName>style.visibility</p:attrName>
                                        </p:attrNameLst>
                                      </p:cBhvr>
                                      <p:to>
                                        <p:strVal val="visible"/>
                                      </p:to>
                                    </p:set>
                                    <p:animEffect transition="in" filter="fade">
                                      <p:cBhvr>
                                        <p:cTn id="72" dur="1000"/>
                                        <p:tgtEl>
                                          <p:spTgt spid="2">
                                            <p:txEl>
                                              <p:pRg st="9" end="9"/>
                                            </p:txEl>
                                          </p:spTgt>
                                        </p:tgtEl>
                                      </p:cBhvr>
                                    </p:animEffect>
                                    <p:anim calcmode="lin" valueType="num">
                                      <p:cBhvr>
                                        <p:cTn id="7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Effect transition="in" filter="fade">
                                      <p:cBhvr>
                                        <p:cTn id="79" dur="1000"/>
                                        <p:tgtEl>
                                          <p:spTgt spid="3">
                                            <p:txEl>
                                              <p:pRg st="10" end="10"/>
                                            </p:txEl>
                                          </p:spTgt>
                                        </p:tgtEl>
                                      </p:cBhvr>
                                    </p:animEffect>
                                    <p:anim calcmode="lin" valueType="num">
                                      <p:cBhvr>
                                        <p:cTn id="8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
                                            <p:txEl>
                                              <p:pRg st="10" end="10"/>
                                            </p:txEl>
                                          </p:spTgt>
                                        </p:tgtEl>
                                        <p:attrNameLst>
                                          <p:attrName>style.visibility</p:attrName>
                                        </p:attrNameLst>
                                      </p:cBhvr>
                                      <p:to>
                                        <p:strVal val="visible"/>
                                      </p:to>
                                    </p:set>
                                    <p:animEffect transition="in" filter="fade">
                                      <p:cBhvr>
                                        <p:cTn id="84" dur="1000"/>
                                        <p:tgtEl>
                                          <p:spTgt spid="2">
                                            <p:txEl>
                                              <p:pRg st="10" end="10"/>
                                            </p:txEl>
                                          </p:spTgt>
                                        </p:tgtEl>
                                      </p:cBhvr>
                                    </p:animEffect>
                                    <p:anim calcmode="lin" valueType="num">
                                      <p:cBhvr>
                                        <p:cTn id="8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0" y="-12369"/>
                <a:ext cx="12191999"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2000" b="1" dirty="0"/>
              </a:p>
              <a:p>
                <a:pPr marL="0" indent="0" algn="ctr">
                  <a:buNone/>
                </a:pPr>
                <a:endParaRPr lang="el-GR" sz="3200" b="1" dirty="0"/>
              </a:p>
              <a:p>
                <a:pPr marL="0" lvl="0" indent="0">
                  <a:buNone/>
                </a:pPr>
                <a:r>
                  <a:rPr lang="el-GR" sz="2000" dirty="0"/>
                  <a:t>8</a:t>
                </a:r>
                <a:r>
                  <a:rPr lang="en-US" sz="2000" dirty="0"/>
                  <a:t>)</a:t>
                </a:r>
                <a:r>
                  <a:rPr lang="el-GR" sz="2000" dirty="0"/>
                  <a:t> Το </a:t>
                </a:r>
                <a:r>
                  <a:rPr lang="el-GR" sz="2000" dirty="0" err="1"/>
                  <a:t>υδροβρώμιο</a:t>
                </a:r>
                <a:r>
                  <a:rPr lang="el-GR" sz="2000" dirty="0"/>
                  <a:t> (</a:t>
                </a:r>
                <a:r>
                  <a:rPr lang="el-GR" sz="2000" dirty="0" err="1"/>
                  <a:t>ΗΒr</a:t>
                </a:r>
                <a:r>
                  <a:rPr lang="el-GR" sz="2000" dirty="0"/>
                  <a:t>) είναι αέριο που ερεθίζει τα μάτια, το δέρμα και τους βλεννογόνους του ανώτερου αναπνευστικού συστήματος, ενώ η έκθεση σε υψηλές συγκεντρώσεις μπορεί να είναι μοιραία. Το </a:t>
                </a:r>
                <a:r>
                  <a:rPr lang="el-GR" sz="2000" dirty="0" err="1"/>
                  <a:t>υδροβρώμιο</a:t>
                </a:r>
                <a:r>
                  <a:rPr lang="el-GR" sz="2000" dirty="0"/>
                  <a:t> διαλύεται εύκολα στο νερό σχηματίζοντας διάλυμα που ονομάζεται </a:t>
                </a:r>
                <a:r>
                  <a:rPr lang="el-GR" sz="2000" dirty="0" err="1"/>
                  <a:t>υδροβρωμικό</a:t>
                </a:r>
                <a:r>
                  <a:rPr lang="el-GR" sz="2000" dirty="0"/>
                  <a:t> οξύ. Δοχεία με </a:t>
                </a:r>
                <a:r>
                  <a:rPr lang="el-GR" sz="2000" dirty="0" err="1"/>
                  <a:t>υδροβρωμικό</a:t>
                </a:r>
                <a:r>
                  <a:rPr lang="el-GR" sz="2000" dirty="0"/>
                  <a:t> οξύ πρέπει να φυλάσσονται κάτω από τους 50 °C σε καλά αεριζόμενο μέρος. α) Να υπολογίσετε τον όγκο (σε L) αερίου </a:t>
                </a:r>
                <a:r>
                  <a:rPr lang="el-GR" sz="2000" dirty="0" err="1"/>
                  <a:t>HΒr</a:t>
                </a:r>
                <a:r>
                  <a:rPr lang="el-GR" sz="2000" dirty="0"/>
                  <a:t> (μετρημένο σε </a:t>
                </a:r>
                <a:r>
                  <a:rPr lang="el-GR" sz="2000" i="1" dirty="0"/>
                  <a:t>STP</a:t>
                </a:r>
                <a:r>
                  <a:rPr lang="el-GR" sz="2000" dirty="0"/>
                  <a:t>), που χρειάζεται για την παρασκευή υδατικού διαλύματος </a:t>
                </a:r>
                <a:r>
                  <a:rPr lang="el-GR" sz="2000" dirty="0" err="1"/>
                  <a:t>HBr</a:t>
                </a:r>
                <a:r>
                  <a:rPr lang="el-GR" sz="2000" dirty="0"/>
                  <a:t> (διάλυμα Δ1) με όγκο 500 mL και συγκέντρωση 0,2 Μ.</a:t>
                </a:r>
                <a:endParaRPr lang="en-US" sz="2000" b="1" dirty="0"/>
              </a:p>
              <a:p>
                <a:pPr marL="0" indent="0">
                  <a:buNone/>
                </a:pPr>
                <a:r>
                  <a:rPr lang="el-GR" sz="2000" b="1" i="1" dirty="0">
                    <a:solidFill>
                      <a:srgbClr val="C00000"/>
                    </a:solidFill>
                  </a:rPr>
                  <a:t>α) </a:t>
                </a:r>
                <a:r>
                  <a:rPr lang="el-GR" sz="2000" b="1" dirty="0">
                    <a:solidFill>
                      <a:srgbClr val="C00000"/>
                    </a:solidFill>
                  </a:rPr>
                  <a:t>Εξίσωση 9.	</a:t>
                </a:r>
                <a:r>
                  <a:rPr lang="en-US" sz="2000" b="1" dirty="0">
                    <a:solidFill>
                      <a:srgbClr val="C00000"/>
                    </a:solidFill>
                  </a:rPr>
                  <a:t>C</a:t>
                </a:r>
                <a:r>
                  <a:rPr lang="el-GR" sz="2000" b="1" baseline="-25000" dirty="0">
                    <a:solidFill>
                      <a:srgbClr val="C00000"/>
                    </a:solidFill>
                  </a:rPr>
                  <a:t>1</a:t>
                </a:r>
                <a:r>
                  <a:rPr lang="el-GR"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𝒏</m:t>
                            </m:r>
                          </m:e>
                          <m:sub>
                            <m:r>
                              <a:rPr lang="en-US" sz="2000" b="1" i="1">
                                <a:solidFill>
                                  <a:srgbClr val="C00000"/>
                                </a:solidFill>
                                <a:latin typeface="Cambria Math" panose="02040503050406030204" pitchFamily="18" charset="0"/>
                              </a:rPr>
                              <m:t>𝟏</m:t>
                            </m:r>
                          </m:sub>
                        </m:sSub>
                      </m:num>
                      <m:den>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𝑽</m:t>
                            </m:r>
                          </m:e>
                          <m:sub>
                            <m:r>
                              <a:rPr lang="en-US" sz="2000" b="1" i="1">
                                <a:solidFill>
                                  <a:srgbClr val="C00000"/>
                                </a:solidFill>
                                <a:latin typeface="Cambria Math" panose="02040503050406030204" pitchFamily="18" charset="0"/>
                              </a:rPr>
                              <m:t>𝟏</m:t>
                            </m:r>
                          </m:sub>
                        </m:sSub>
                      </m:den>
                    </m:f>
                  </m:oMath>
                </a14:m>
                <a:r>
                  <a:rPr lang="el-GR" sz="2000" b="1" dirty="0">
                    <a:solidFill>
                      <a:srgbClr val="C00000"/>
                    </a:solidFill>
                  </a:rPr>
                  <a:t> 	</a:t>
                </a:r>
                <a14:m>
                  <m:oMath xmlns:m="http://schemas.openxmlformats.org/officeDocument/2006/math">
                    <m:r>
                      <a:rPr lang="el-GR" sz="2000" b="1">
                        <a:solidFill>
                          <a:srgbClr val="C00000"/>
                        </a:solidFill>
                        <a:latin typeface="Cambria Math" panose="02040503050406030204" pitchFamily="18" charset="0"/>
                      </a:rPr>
                      <m:t>⇒</m:t>
                    </m:r>
                  </m:oMath>
                </a14:m>
                <a:r>
                  <a:rPr lang="el-GR" sz="2000" b="1" dirty="0">
                    <a:solidFill>
                      <a:srgbClr val="C00000"/>
                    </a:solidFill>
                  </a:rPr>
                  <a:t>	</a:t>
                </a:r>
                <a:endParaRPr lang="el-GR" sz="2000" dirty="0">
                  <a:solidFill>
                    <a:srgbClr val="C00000"/>
                  </a:solidFill>
                </a:endParaRPr>
              </a:p>
              <a:p>
                <a:pPr marL="0" indent="0">
                  <a:buNone/>
                </a:pPr>
                <a:r>
                  <a:rPr lang="en-US" sz="2000" b="1" dirty="0">
                    <a:solidFill>
                      <a:schemeClr val="accent1"/>
                    </a:solidFill>
                  </a:rPr>
                  <a:t>n</a:t>
                </a:r>
                <a:r>
                  <a:rPr lang="el-GR" sz="2000" b="1" baseline="-25000" dirty="0">
                    <a:solidFill>
                      <a:schemeClr val="accent1"/>
                    </a:solidFill>
                  </a:rPr>
                  <a:t>1</a:t>
                </a:r>
                <a:r>
                  <a:rPr lang="el-GR" sz="2000" b="1" dirty="0">
                    <a:solidFill>
                      <a:schemeClr val="accent1"/>
                    </a:solidFill>
                  </a:rPr>
                  <a:t> = </a:t>
                </a:r>
                <a:r>
                  <a:rPr lang="en-US" sz="2000" b="1" dirty="0">
                    <a:solidFill>
                      <a:schemeClr val="accent1"/>
                    </a:solidFill>
                  </a:rPr>
                  <a:t>C</a:t>
                </a:r>
                <a:r>
                  <a:rPr lang="el-GR" sz="2000" b="1" baseline="-25000" dirty="0">
                    <a:solidFill>
                      <a:schemeClr val="accent1"/>
                    </a:solidFill>
                  </a:rPr>
                  <a:t>1</a:t>
                </a:r>
                <a:r>
                  <a:rPr lang="el-GR" sz="2000" b="1" dirty="0">
                    <a:solidFill>
                      <a:schemeClr val="accent1"/>
                    </a:solidFill>
                  </a:rPr>
                  <a:t> · </a:t>
                </a:r>
                <a:r>
                  <a:rPr lang="en-US" sz="2000" b="1" dirty="0">
                    <a:solidFill>
                      <a:schemeClr val="accent1"/>
                    </a:solidFill>
                  </a:rPr>
                  <a:t>V</a:t>
                </a:r>
                <a:r>
                  <a:rPr lang="el-GR" sz="2000" b="1" baseline="-25000" dirty="0">
                    <a:solidFill>
                      <a:schemeClr val="accent1"/>
                    </a:solidFill>
                  </a:rPr>
                  <a:t>1</a:t>
                </a:r>
                <a:r>
                  <a:rPr lang="el-GR" sz="2000" b="1" dirty="0">
                    <a:solidFill>
                      <a:schemeClr val="accent1"/>
                    </a:solidFill>
                  </a:rPr>
                  <a:t>		</a:t>
                </a:r>
                <a14:m>
                  <m:oMath xmlns:m="http://schemas.openxmlformats.org/officeDocument/2006/math">
                    <m:r>
                      <a:rPr lang="el-GR" sz="2000" b="1" i="1">
                        <a:solidFill>
                          <a:schemeClr val="accent1"/>
                        </a:solidFill>
                        <a:latin typeface="Cambria Math" panose="02040503050406030204" pitchFamily="18" charset="0"/>
                      </a:rPr>
                      <m:t>⇒</m:t>
                    </m:r>
                  </m:oMath>
                </a14:m>
                <a:r>
                  <a:rPr lang="el-GR" sz="2000" b="1" dirty="0">
                    <a:solidFill>
                      <a:schemeClr val="accent1"/>
                    </a:solidFill>
                  </a:rPr>
                  <a:t>	</a:t>
                </a:r>
              </a:p>
              <a:p>
                <a:pPr marL="0" indent="0">
                  <a:buNone/>
                </a:pPr>
                <a:r>
                  <a:rPr lang="en-US" sz="2000" b="1" dirty="0">
                    <a:solidFill>
                      <a:srgbClr val="C00000"/>
                    </a:solidFill>
                  </a:rPr>
                  <a:t>n</a:t>
                </a:r>
                <a:r>
                  <a:rPr lang="el-GR" sz="2000" b="1" baseline="-25000" dirty="0">
                    <a:solidFill>
                      <a:srgbClr val="C00000"/>
                    </a:solidFill>
                  </a:rPr>
                  <a:t>1</a:t>
                </a:r>
                <a:r>
                  <a:rPr lang="el-GR" sz="2000" b="1" dirty="0">
                    <a:solidFill>
                      <a:srgbClr val="C00000"/>
                    </a:solidFill>
                  </a:rPr>
                  <a:t> = 0,2 </a:t>
                </a:r>
                <a:r>
                  <a:rPr lang="en-US" sz="2000" b="1" dirty="0">
                    <a:solidFill>
                      <a:srgbClr val="C00000"/>
                    </a:solidFill>
                  </a:rPr>
                  <a:t>M</a:t>
                </a:r>
                <a:r>
                  <a:rPr lang="el-GR" sz="2000" b="1" dirty="0">
                    <a:solidFill>
                      <a:srgbClr val="C00000"/>
                    </a:solidFill>
                  </a:rPr>
                  <a:t> · 0,5 </a:t>
                </a:r>
                <a:r>
                  <a:rPr lang="en-US" sz="2000" b="1" dirty="0">
                    <a:solidFill>
                      <a:srgbClr val="C00000"/>
                    </a:solidFill>
                  </a:rPr>
                  <a:t>L</a:t>
                </a:r>
                <a:r>
                  <a:rPr lang="el-GR" sz="2000" b="1" dirty="0">
                    <a:solidFill>
                      <a:srgbClr val="C00000"/>
                    </a:solidFill>
                  </a:rPr>
                  <a:t> = 0,1 </a:t>
                </a:r>
                <a:r>
                  <a:rPr lang="en-US" sz="2000" b="1" dirty="0">
                    <a:solidFill>
                      <a:srgbClr val="C00000"/>
                    </a:solidFill>
                  </a:rPr>
                  <a:t>mol HBr</a:t>
                </a:r>
                <a:r>
                  <a:rPr lang="el-GR" sz="2000" b="1" dirty="0">
                    <a:solidFill>
                      <a:srgbClr val="C00000"/>
                    </a:solidFill>
                  </a:rPr>
                  <a:t>.</a:t>
                </a:r>
                <a:endParaRPr lang="el-GR" sz="2000" dirty="0">
                  <a:solidFill>
                    <a:srgbClr val="C00000"/>
                  </a:solidFill>
                </a:endParaRPr>
              </a:p>
              <a:p>
                <a:pPr marL="0" indent="0">
                  <a:buNone/>
                </a:pPr>
                <a:r>
                  <a:rPr lang="el-GR" sz="2000" b="1" dirty="0">
                    <a:solidFill>
                      <a:schemeClr val="accent1"/>
                    </a:solidFill>
                  </a:rPr>
                  <a:t>Εξίσωση 2.</a:t>
                </a:r>
                <a:r>
                  <a:rPr lang="el-GR" sz="2000" dirty="0">
                    <a:solidFill>
                      <a:schemeClr val="accent1"/>
                    </a:solidFill>
                  </a:rPr>
                  <a:t>	</a:t>
                </a:r>
                <a:r>
                  <a:rPr lang="en-US" sz="2000" b="1" dirty="0">
                    <a:solidFill>
                      <a:schemeClr val="accent1"/>
                    </a:solidFill>
                  </a:rPr>
                  <a:t>n</a:t>
                </a:r>
                <a:r>
                  <a:rPr lang="el-GR" sz="2000" b="1" baseline="-25000" dirty="0">
                    <a:solidFill>
                      <a:schemeClr val="accent1"/>
                    </a:solidFill>
                  </a:rPr>
                  <a:t>1</a:t>
                </a:r>
                <a:r>
                  <a:rPr lang="el-GR" sz="2000" b="1" dirty="0">
                    <a:solidFill>
                      <a:schemeClr val="accent1"/>
                    </a:solidFill>
                  </a:rPr>
                  <a:t> </a:t>
                </a:r>
                <a14:m>
                  <m:oMath xmlns:m="http://schemas.openxmlformats.org/officeDocument/2006/math">
                    <m:r>
                      <a:rPr lang="el-GR" sz="2000" b="1">
                        <a:solidFill>
                          <a:schemeClr val="accent1"/>
                        </a:solidFill>
                        <a:latin typeface="Cambria Math" panose="02040503050406030204" pitchFamily="18" charset="0"/>
                      </a:rPr>
                      <m:t>=</m:t>
                    </m:r>
                    <m:f>
                      <m:fPr>
                        <m:ctrlPr>
                          <a:rPr lang="el-GR" sz="2000" b="1" i="1">
                            <a:solidFill>
                              <a:schemeClr val="accent1"/>
                            </a:solidFill>
                            <a:latin typeface="Cambria Math" panose="02040503050406030204" pitchFamily="18" charset="0"/>
                          </a:rPr>
                        </m:ctrlPr>
                      </m:fPr>
                      <m:num>
                        <m:sSub>
                          <m:sSubPr>
                            <m:ctrlPr>
                              <a:rPr lang="el-GR" sz="2000" b="1" i="1">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𝑽</m:t>
                            </m:r>
                          </m:e>
                          <m:sub>
                            <m:r>
                              <a:rPr lang="en-US" sz="2000" b="1" i="1">
                                <a:solidFill>
                                  <a:schemeClr val="accent1"/>
                                </a:solidFill>
                                <a:latin typeface="Cambria Math" panose="02040503050406030204" pitchFamily="18" charset="0"/>
                              </a:rPr>
                              <m:t>𝟏</m:t>
                            </m:r>
                          </m:sub>
                        </m:sSub>
                      </m:num>
                      <m:den>
                        <m:r>
                          <a:rPr lang="en-US" sz="2000" b="1" i="1">
                            <a:solidFill>
                              <a:schemeClr val="accent1"/>
                            </a:solidFill>
                            <a:latin typeface="Cambria Math" panose="02040503050406030204" pitchFamily="18" charset="0"/>
                          </a:rPr>
                          <m:t>𝑽𝒎</m:t>
                        </m:r>
                      </m:den>
                    </m:f>
                  </m:oMath>
                </a14:m>
                <a:r>
                  <a:rPr lang="el-GR" sz="2000" b="1" dirty="0">
                    <a:solidFill>
                      <a:schemeClr val="accent1"/>
                    </a:solidFill>
                  </a:rPr>
                  <a:t>	</a:t>
                </a:r>
                <a14:m>
                  <m:oMath xmlns:m="http://schemas.openxmlformats.org/officeDocument/2006/math">
                    <m:r>
                      <a:rPr lang="el-GR" sz="2000" b="1" i="1">
                        <a:solidFill>
                          <a:schemeClr val="accent1"/>
                        </a:solidFill>
                        <a:latin typeface="Cambria Math" panose="02040503050406030204" pitchFamily="18" charset="0"/>
                      </a:rPr>
                      <m:t>⇒</m:t>
                    </m:r>
                  </m:oMath>
                </a14:m>
                <a:r>
                  <a:rPr lang="el-GR" sz="2000" b="1" dirty="0">
                    <a:solidFill>
                      <a:schemeClr val="accent1"/>
                    </a:solidFill>
                  </a:rPr>
                  <a:t>	</a:t>
                </a:r>
              </a:p>
              <a:p>
                <a:pPr marL="0" indent="0">
                  <a:buNone/>
                </a:pPr>
                <a:r>
                  <a:rPr lang="en-US" sz="2000" b="1" dirty="0">
                    <a:solidFill>
                      <a:srgbClr val="C00000"/>
                    </a:solidFill>
                  </a:rPr>
                  <a:t>V</a:t>
                </a:r>
                <a:r>
                  <a:rPr lang="el-GR" sz="2000" b="1" baseline="-25000" dirty="0">
                    <a:solidFill>
                      <a:srgbClr val="C00000"/>
                    </a:solidFill>
                  </a:rPr>
                  <a:t>1</a:t>
                </a:r>
                <a:r>
                  <a:rPr lang="el-GR" sz="2000" b="1" dirty="0">
                    <a:solidFill>
                      <a:srgbClr val="C00000"/>
                    </a:solidFill>
                  </a:rPr>
                  <a:t> = </a:t>
                </a:r>
                <a:r>
                  <a:rPr lang="en-US" sz="2000" b="1" dirty="0">
                    <a:solidFill>
                      <a:srgbClr val="C00000"/>
                    </a:solidFill>
                  </a:rPr>
                  <a:t>n</a:t>
                </a:r>
                <a:r>
                  <a:rPr lang="el-GR" sz="2000" b="1" baseline="-25000" dirty="0">
                    <a:solidFill>
                      <a:srgbClr val="C00000"/>
                    </a:solidFill>
                  </a:rPr>
                  <a:t>1</a:t>
                </a:r>
                <a:r>
                  <a:rPr lang="el-GR" sz="2000" b="1" dirty="0">
                    <a:solidFill>
                      <a:srgbClr val="C00000"/>
                    </a:solidFill>
                  </a:rPr>
                  <a:t> · </a:t>
                </a:r>
                <a:r>
                  <a:rPr lang="en-US" sz="2000" b="1" dirty="0" err="1">
                    <a:solidFill>
                      <a:srgbClr val="C00000"/>
                    </a:solidFill>
                  </a:rPr>
                  <a:t>Vm</a:t>
                </a:r>
                <a:r>
                  <a:rPr lang="el-GR" sz="2000" b="1" dirty="0">
                    <a:solidFill>
                      <a:srgbClr val="C00000"/>
                    </a:solidFill>
                  </a:rPr>
                  <a:t>		</a:t>
                </a:r>
                <a14:m>
                  <m:oMath xmlns:m="http://schemas.openxmlformats.org/officeDocument/2006/math">
                    <m:r>
                      <a:rPr lang="el-GR" sz="2000" b="1">
                        <a:solidFill>
                          <a:srgbClr val="C00000"/>
                        </a:solidFill>
                        <a:latin typeface="Cambria Math" panose="02040503050406030204" pitchFamily="18" charset="0"/>
                      </a:rPr>
                      <m:t>⇒</m:t>
                    </m:r>
                  </m:oMath>
                </a14:m>
                <a:r>
                  <a:rPr lang="el-GR" sz="2000" b="1" dirty="0">
                    <a:solidFill>
                      <a:srgbClr val="C00000"/>
                    </a:solidFill>
                  </a:rPr>
                  <a:t>	</a:t>
                </a:r>
              </a:p>
              <a:p>
                <a:pPr marL="0" indent="0">
                  <a:buNone/>
                </a:pPr>
                <a:r>
                  <a:rPr lang="en-US" sz="2000" b="1" dirty="0">
                    <a:solidFill>
                      <a:schemeClr val="accent1"/>
                    </a:solidFill>
                  </a:rPr>
                  <a:t>V</a:t>
                </a:r>
                <a:r>
                  <a:rPr lang="el-GR" sz="2000" b="1" baseline="-25000" dirty="0">
                    <a:solidFill>
                      <a:schemeClr val="accent1"/>
                    </a:solidFill>
                  </a:rPr>
                  <a:t>1</a:t>
                </a:r>
                <a:r>
                  <a:rPr lang="el-GR" sz="2000" b="1" dirty="0">
                    <a:solidFill>
                      <a:schemeClr val="accent1"/>
                    </a:solidFill>
                  </a:rPr>
                  <a:t> = 0,1 </a:t>
                </a:r>
                <a:r>
                  <a:rPr lang="en-US" sz="2000" b="1" dirty="0">
                    <a:solidFill>
                      <a:schemeClr val="accent1"/>
                    </a:solidFill>
                  </a:rPr>
                  <a:t>mol</a:t>
                </a:r>
                <a:r>
                  <a:rPr lang="el-GR" sz="2000" b="1" dirty="0">
                    <a:solidFill>
                      <a:schemeClr val="accent1"/>
                    </a:solidFill>
                  </a:rPr>
                  <a:t> · 22,4 </a:t>
                </a:r>
                <a:r>
                  <a:rPr lang="en-US" sz="2000" b="1" dirty="0">
                    <a:solidFill>
                      <a:schemeClr val="accent1"/>
                    </a:solidFill>
                  </a:rPr>
                  <a:t>L</a:t>
                </a:r>
                <a:r>
                  <a:rPr lang="el-GR" sz="2000" b="1" dirty="0">
                    <a:solidFill>
                      <a:schemeClr val="accent1"/>
                    </a:solidFill>
                  </a:rPr>
                  <a:t> · </a:t>
                </a:r>
                <a:r>
                  <a:rPr lang="en-US" sz="2000" b="1" dirty="0">
                    <a:solidFill>
                      <a:schemeClr val="accent1"/>
                    </a:solidFill>
                  </a:rPr>
                  <a:t>mol</a:t>
                </a:r>
                <a:r>
                  <a:rPr lang="el-GR" sz="2000" b="1" baseline="30000" dirty="0">
                    <a:solidFill>
                      <a:schemeClr val="accent1"/>
                    </a:solidFill>
                  </a:rPr>
                  <a:t>-1</a:t>
                </a:r>
                <a:r>
                  <a:rPr lang="el-GR" sz="2000" b="1" dirty="0">
                    <a:solidFill>
                      <a:schemeClr val="accent1"/>
                    </a:solidFill>
                  </a:rPr>
                  <a:t> = 2,24 </a:t>
                </a:r>
                <a:r>
                  <a:rPr lang="en-US" sz="2000" b="1" dirty="0">
                    <a:solidFill>
                      <a:schemeClr val="accent1"/>
                    </a:solidFill>
                  </a:rPr>
                  <a:t>L</a:t>
                </a:r>
                <a:endParaRPr lang="el-GR" sz="2000" dirty="0">
                  <a:solidFill>
                    <a:schemeClr val="accent1"/>
                  </a:solidFill>
                </a:endParaRPr>
              </a:p>
              <a:p>
                <a:pPr marL="0" indent="0">
                  <a:buNone/>
                </a:pPr>
                <a:r>
                  <a:rPr lang="el-GR" sz="2000" b="1" dirty="0">
                    <a:solidFill>
                      <a:srgbClr val="C00000"/>
                    </a:solidFill>
                  </a:rPr>
                  <a:t>Συνεπώς ο όγκος του αέριου </a:t>
                </a:r>
                <a:r>
                  <a:rPr lang="en-US" sz="2000" b="1" dirty="0">
                    <a:solidFill>
                      <a:srgbClr val="C00000"/>
                    </a:solidFill>
                  </a:rPr>
                  <a:t>HBr</a:t>
                </a:r>
                <a:r>
                  <a:rPr lang="el-GR" sz="2000" b="1" dirty="0">
                    <a:solidFill>
                      <a:srgbClr val="C00000"/>
                    </a:solidFill>
                  </a:rPr>
                  <a:t> που πρέπει να διαλυθεί, ώστε να προκύψει το Δ1, είναι 2,24 </a:t>
                </a:r>
                <a:r>
                  <a:rPr lang="en-US" sz="2000" b="1" dirty="0">
                    <a:solidFill>
                      <a:srgbClr val="C00000"/>
                    </a:solidFill>
                  </a:rPr>
                  <a:t>L</a:t>
                </a:r>
                <a:r>
                  <a:rPr lang="el-GR" sz="2000" b="1" dirty="0">
                    <a:solidFill>
                      <a:srgbClr val="C00000"/>
                    </a:solidFill>
                  </a:rPr>
                  <a:t> (</a:t>
                </a:r>
                <a:r>
                  <a:rPr lang="en-US" sz="2000" b="1" i="1" dirty="0">
                    <a:solidFill>
                      <a:srgbClr val="C00000"/>
                    </a:solidFill>
                  </a:rPr>
                  <a:t>STP</a:t>
                </a:r>
                <a:r>
                  <a:rPr lang="el-GR" sz="2000" b="1" dirty="0">
                    <a:solidFill>
                      <a:srgbClr val="C00000"/>
                    </a:solidFill>
                  </a:rPr>
                  <a:t>).</a:t>
                </a:r>
                <a:endParaRPr lang="en-US" sz="2000" b="1" dirty="0">
                  <a:solidFill>
                    <a:srgbClr val="C00000"/>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0" y="-12369"/>
                <a:ext cx="12191999" cy="6870369"/>
              </a:xfrm>
              <a:blipFill>
                <a:blip r:embed="rId2"/>
                <a:stretch>
                  <a:fillRect l="-500" t="-976" r="-750"/>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64775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2000" b="1" dirty="0"/>
              </a:p>
              <a:p>
                <a:pPr marL="0" indent="0" algn="ctr">
                  <a:buNone/>
                </a:pPr>
                <a:endParaRPr lang="el-GR" sz="3200" b="1" dirty="0"/>
              </a:p>
              <a:p>
                <a:pPr marL="0" lvl="0" indent="0">
                  <a:buNone/>
                </a:pPr>
                <a:r>
                  <a:rPr lang="el-GR" sz="2000" dirty="0"/>
                  <a:t>8</a:t>
                </a:r>
                <a:r>
                  <a:rPr lang="en-US" sz="2000" dirty="0"/>
                  <a:t>)</a:t>
                </a:r>
                <a:r>
                  <a:rPr lang="el-GR" sz="2000" dirty="0"/>
                  <a:t> β) Με ποια αναλογία όγκων πρέπει να αναμείξουμε διάλυμα </a:t>
                </a:r>
                <a:r>
                  <a:rPr lang="el-GR" sz="2000" dirty="0" err="1"/>
                  <a:t>HBr</a:t>
                </a:r>
                <a:r>
                  <a:rPr lang="el-GR" sz="2000" dirty="0"/>
                  <a:t> (διάλυμα Δ2) 0,5 Μ με διάλυμα </a:t>
                </a:r>
                <a:r>
                  <a:rPr lang="el-GR" sz="2000" dirty="0" err="1"/>
                  <a:t>HBr</a:t>
                </a:r>
                <a:r>
                  <a:rPr lang="el-GR" sz="2000" dirty="0"/>
                  <a:t> (διάλυμα Δ3) 2 Μ, ώστε το τελικό διάλυμα (διάλυμα Δ4) να έχει συγκέντρωση 1 Μ;</a:t>
                </a:r>
                <a:endParaRPr lang="en-US" sz="2000" b="1" dirty="0"/>
              </a:p>
              <a:p>
                <a:pPr marL="0" indent="0">
                  <a:buNone/>
                </a:pPr>
                <a:r>
                  <a:rPr lang="el-GR" sz="2000" b="1" i="1" dirty="0">
                    <a:solidFill>
                      <a:schemeClr val="accent1"/>
                    </a:solidFill>
                  </a:rPr>
                  <a:t>β) </a:t>
                </a:r>
                <a:r>
                  <a:rPr lang="el-GR" sz="2000" b="1" dirty="0">
                    <a:solidFill>
                      <a:schemeClr val="accent1"/>
                    </a:solidFill>
                  </a:rPr>
                  <a:t>Εξίσωση 13</a:t>
                </a:r>
                <a:endParaRPr lang="el-GR" sz="2000" dirty="0">
                  <a:solidFill>
                    <a:schemeClr val="accent1"/>
                  </a:solidFill>
                </a:endParaRPr>
              </a:p>
              <a:p>
                <a:pPr marL="0" indent="0">
                  <a:buNone/>
                </a:pPr>
                <a:r>
                  <a:rPr lang="el-GR" sz="2000" b="1" dirty="0">
                    <a:solidFill>
                      <a:srgbClr val="C00000"/>
                    </a:solidFill>
                  </a:rPr>
                  <a:t>Τα τελικά </a:t>
                </a:r>
                <a:r>
                  <a:rPr lang="en-US" sz="2000" b="1" dirty="0">
                    <a:solidFill>
                      <a:srgbClr val="C00000"/>
                    </a:solidFill>
                  </a:rPr>
                  <a:t>mol</a:t>
                </a:r>
                <a:r>
                  <a:rPr lang="el-GR" sz="2000" b="1" dirty="0">
                    <a:solidFill>
                      <a:srgbClr val="C00000"/>
                    </a:solidFill>
                  </a:rPr>
                  <a:t> της διαλυμένης ουσίας προκύπτουν από το άθροισμα των </a:t>
                </a:r>
                <a:r>
                  <a:rPr lang="en-US" sz="2000" b="1" dirty="0">
                    <a:solidFill>
                      <a:srgbClr val="C00000"/>
                    </a:solidFill>
                  </a:rPr>
                  <a:t>mol</a:t>
                </a:r>
                <a:r>
                  <a:rPr lang="el-GR" sz="2000" b="1" dirty="0">
                    <a:solidFill>
                      <a:srgbClr val="C00000"/>
                    </a:solidFill>
                  </a:rPr>
                  <a:t> των Δ2 και Δ3:</a:t>
                </a:r>
                <a:endParaRPr lang="el-GR" sz="2000" dirty="0">
                  <a:solidFill>
                    <a:srgbClr val="C00000"/>
                  </a:solidFill>
                </a:endParaRPr>
              </a:p>
              <a:p>
                <a:pPr marL="0" indent="0">
                  <a:buNone/>
                </a:pPr>
                <a:r>
                  <a:rPr lang="en-US" sz="2000" b="1" dirty="0">
                    <a:solidFill>
                      <a:schemeClr val="accent1"/>
                    </a:solidFill>
                  </a:rPr>
                  <a:t>n</a:t>
                </a:r>
                <a:r>
                  <a:rPr lang="en-US" sz="2000" b="1" baseline="-25000" dirty="0">
                    <a:solidFill>
                      <a:schemeClr val="accent1"/>
                    </a:solidFill>
                  </a:rPr>
                  <a:t>2</a:t>
                </a:r>
                <a:r>
                  <a:rPr lang="en-US" sz="2000" b="1" dirty="0">
                    <a:solidFill>
                      <a:schemeClr val="accent1"/>
                    </a:solidFill>
                  </a:rPr>
                  <a:t> + n</a:t>
                </a:r>
                <a:r>
                  <a:rPr lang="en-US" sz="2000" b="1" baseline="-25000" dirty="0">
                    <a:solidFill>
                      <a:schemeClr val="accent1"/>
                    </a:solidFill>
                  </a:rPr>
                  <a:t>3 </a:t>
                </a:r>
                <a:r>
                  <a:rPr lang="en-US" sz="2000" b="1" dirty="0">
                    <a:solidFill>
                      <a:schemeClr val="accent1"/>
                    </a:solidFill>
                  </a:rPr>
                  <a:t>= n</a:t>
                </a:r>
                <a:r>
                  <a:rPr lang="en-US" sz="2000" b="1" baseline="-25000" dirty="0">
                    <a:solidFill>
                      <a:schemeClr val="accent1"/>
                    </a:solidFill>
                  </a:rPr>
                  <a:t>4</a:t>
                </a:r>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a:t>
                </a:r>
              </a:p>
              <a:p>
                <a:pPr marL="0" indent="0">
                  <a:buNone/>
                </a:pPr>
                <a:r>
                  <a:rPr lang="en-US" sz="2000" b="1" dirty="0">
                    <a:solidFill>
                      <a:srgbClr val="C00000"/>
                    </a:solidFill>
                  </a:rPr>
                  <a:t>C</a:t>
                </a:r>
                <a:r>
                  <a:rPr lang="en-US" sz="2000" b="1" baseline="-25000" dirty="0">
                    <a:solidFill>
                      <a:srgbClr val="C00000"/>
                    </a:solidFill>
                  </a:rPr>
                  <a:t>2 </a:t>
                </a:r>
                <a:r>
                  <a:rPr lang="en-US" sz="2000" b="1" dirty="0">
                    <a:solidFill>
                      <a:srgbClr val="C00000"/>
                    </a:solidFill>
                  </a:rPr>
                  <a:t>· V</a:t>
                </a:r>
                <a:r>
                  <a:rPr lang="en-US" sz="2000" b="1" baseline="-25000" dirty="0">
                    <a:solidFill>
                      <a:srgbClr val="C00000"/>
                    </a:solidFill>
                  </a:rPr>
                  <a:t>2</a:t>
                </a:r>
                <a:r>
                  <a:rPr lang="en-US" sz="2000" b="1" dirty="0">
                    <a:solidFill>
                      <a:srgbClr val="C00000"/>
                    </a:solidFill>
                  </a:rPr>
                  <a:t> + C</a:t>
                </a:r>
                <a:r>
                  <a:rPr lang="en-US" sz="2000" b="1" baseline="-25000" dirty="0">
                    <a:solidFill>
                      <a:srgbClr val="C00000"/>
                    </a:solidFill>
                  </a:rPr>
                  <a:t>3 </a:t>
                </a:r>
                <a:r>
                  <a:rPr lang="en-US" sz="2000" b="1" dirty="0">
                    <a:solidFill>
                      <a:srgbClr val="C00000"/>
                    </a:solidFill>
                  </a:rPr>
                  <a:t>· V</a:t>
                </a:r>
                <a:r>
                  <a:rPr lang="en-US" sz="2000" b="1" baseline="-25000" dirty="0">
                    <a:solidFill>
                      <a:srgbClr val="C00000"/>
                    </a:solidFill>
                  </a:rPr>
                  <a:t>3 </a:t>
                </a:r>
                <a:r>
                  <a:rPr lang="en-US" sz="2000" b="1" dirty="0">
                    <a:solidFill>
                      <a:srgbClr val="C00000"/>
                    </a:solidFill>
                  </a:rPr>
                  <a:t>= C</a:t>
                </a:r>
                <a:r>
                  <a:rPr lang="en-US" sz="2000" b="1" baseline="-25000" dirty="0">
                    <a:solidFill>
                      <a:srgbClr val="C00000"/>
                    </a:solidFill>
                  </a:rPr>
                  <a:t>4 </a:t>
                </a:r>
                <a:r>
                  <a:rPr lang="en-US" sz="2000" b="1" dirty="0">
                    <a:solidFill>
                      <a:srgbClr val="C00000"/>
                    </a:solidFill>
                  </a:rPr>
                  <a:t>· V</a:t>
                </a:r>
                <a:r>
                  <a:rPr lang="en-US" sz="2000" b="1" baseline="-25000" dirty="0">
                    <a:solidFill>
                      <a:srgbClr val="C00000"/>
                    </a:solidFill>
                  </a:rPr>
                  <a:t>4</a:t>
                </a:r>
                <a:r>
                  <a:rPr lang="en-US" sz="2000" b="1" dirty="0">
                    <a:solidFill>
                      <a:srgbClr val="C00000"/>
                    </a:solidFill>
                  </a:rPr>
                  <a:t> </a:t>
                </a:r>
                <a14:m>
                  <m:oMath xmlns:m="http://schemas.openxmlformats.org/officeDocument/2006/math">
                    <m:r>
                      <a:rPr lang="en-US" sz="2000" b="1" i="1">
                        <a:solidFill>
                          <a:srgbClr val="C00000"/>
                        </a:solidFill>
                        <a:latin typeface="Cambria Math" panose="02040503050406030204" pitchFamily="18" charset="0"/>
                      </a:rPr>
                      <m:t>⇒</m:t>
                    </m:r>
                  </m:oMath>
                </a14:m>
                <a:endParaRPr lang="el-GR" sz="2000" dirty="0">
                  <a:solidFill>
                    <a:srgbClr val="C00000"/>
                  </a:solidFill>
                </a:endParaRPr>
              </a:p>
              <a:p>
                <a:pPr marL="0" indent="0">
                  <a:buNone/>
                </a:pPr>
                <a:r>
                  <a:rPr lang="en-US" sz="2000" b="1" dirty="0">
                    <a:solidFill>
                      <a:schemeClr val="accent1"/>
                    </a:solidFill>
                  </a:rPr>
                  <a:t>C</a:t>
                </a:r>
                <a:r>
                  <a:rPr lang="en-US" sz="2000" b="1" baseline="-25000" dirty="0">
                    <a:solidFill>
                      <a:schemeClr val="accent1"/>
                    </a:solidFill>
                  </a:rPr>
                  <a:t>2 </a:t>
                </a:r>
                <a:r>
                  <a:rPr lang="en-US" sz="2000" b="1" dirty="0">
                    <a:solidFill>
                      <a:schemeClr val="accent1"/>
                    </a:solidFill>
                  </a:rPr>
                  <a:t>· V</a:t>
                </a:r>
                <a:r>
                  <a:rPr lang="en-US" sz="2000" b="1" baseline="-25000" dirty="0">
                    <a:solidFill>
                      <a:schemeClr val="accent1"/>
                    </a:solidFill>
                  </a:rPr>
                  <a:t>2</a:t>
                </a:r>
                <a:r>
                  <a:rPr lang="en-US" sz="2000" b="1" dirty="0">
                    <a:solidFill>
                      <a:schemeClr val="accent1"/>
                    </a:solidFill>
                  </a:rPr>
                  <a:t> + C</a:t>
                </a:r>
                <a:r>
                  <a:rPr lang="en-US" sz="2000" b="1" baseline="-25000" dirty="0">
                    <a:solidFill>
                      <a:schemeClr val="accent1"/>
                    </a:solidFill>
                  </a:rPr>
                  <a:t>3 </a:t>
                </a:r>
                <a:r>
                  <a:rPr lang="en-US" sz="2000" b="1" dirty="0">
                    <a:solidFill>
                      <a:schemeClr val="accent1"/>
                    </a:solidFill>
                  </a:rPr>
                  <a:t>· V</a:t>
                </a:r>
                <a:r>
                  <a:rPr lang="en-US" sz="2000" b="1" baseline="-25000" dirty="0">
                    <a:solidFill>
                      <a:schemeClr val="accent1"/>
                    </a:solidFill>
                  </a:rPr>
                  <a:t>3</a:t>
                </a:r>
                <a:r>
                  <a:rPr lang="en-US" sz="2000" b="1" dirty="0">
                    <a:solidFill>
                      <a:schemeClr val="accent1"/>
                    </a:solidFill>
                  </a:rPr>
                  <a:t> = C</a:t>
                </a:r>
                <a:r>
                  <a:rPr lang="en-US" sz="2000" b="1" baseline="-25000" dirty="0">
                    <a:solidFill>
                      <a:schemeClr val="accent1"/>
                    </a:solidFill>
                  </a:rPr>
                  <a:t>4 </a:t>
                </a:r>
                <a:r>
                  <a:rPr lang="en-US" sz="2000" b="1" dirty="0">
                    <a:solidFill>
                      <a:schemeClr val="accent1"/>
                    </a:solidFill>
                  </a:rPr>
                  <a:t>· V</a:t>
                </a:r>
                <a:r>
                  <a:rPr lang="en-US" sz="2000" b="1" baseline="-25000" dirty="0">
                    <a:solidFill>
                      <a:schemeClr val="accent1"/>
                    </a:solidFill>
                  </a:rPr>
                  <a:t>2</a:t>
                </a:r>
                <a:r>
                  <a:rPr lang="en-US" sz="2000" b="1" dirty="0">
                    <a:solidFill>
                      <a:schemeClr val="accent1"/>
                    </a:solidFill>
                  </a:rPr>
                  <a:t> + C</a:t>
                </a:r>
                <a:r>
                  <a:rPr lang="en-US" sz="2000" b="1" baseline="-25000" dirty="0">
                    <a:solidFill>
                      <a:schemeClr val="accent1"/>
                    </a:solidFill>
                  </a:rPr>
                  <a:t>4 </a:t>
                </a:r>
                <a:r>
                  <a:rPr lang="en-US" sz="2000" b="1" dirty="0">
                    <a:solidFill>
                      <a:schemeClr val="accent1"/>
                    </a:solidFill>
                  </a:rPr>
                  <a:t>· ­V</a:t>
                </a:r>
                <a:r>
                  <a:rPr lang="en-US" sz="2000" b="1" baseline="-25000" dirty="0">
                    <a:solidFill>
                      <a:schemeClr val="accent1"/>
                    </a:solidFill>
                  </a:rPr>
                  <a:t>3 </a:t>
                </a:r>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a:t>
                </a:r>
                <a:endParaRPr lang="el-GR" sz="2000" dirty="0">
                  <a:solidFill>
                    <a:schemeClr val="accent1"/>
                  </a:solidFill>
                </a:endParaRPr>
              </a:p>
              <a:p>
                <a:pPr marL="0" indent="0">
                  <a:buNone/>
                </a:pPr>
                <a:r>
                  <a:rPr lang="en-US" sz="2000" b="1" dirty="0">
                    <a:solidFill>
                      <a:srgbClr val="C00000"/>
                    </a:solidFill>
                  </a:rPr>
                  <a:t>(C</a:t>
                </a:r>
                <a:r>
                  <a:rPr lang="en-US" sz="2000" b="1" baseline="-25000" dirty="0">
                    <a:solidFill>
                      <a:srgbClr val="C00000"/>
                    </a:solidFill>
                  </a:rPr>
                  <a:t>2</a:t>
                </a:r>
                <a:r>
                  <a:rPr lang="en-US" sz="2000" b="1" dirty="0">
                    <a:solidFill>
                      <a:srgbClr val="C00000"/>
                    </a:solidFill>
                  </a:rPr>
                  <a:t> – C</a:t>
                </a:r>
                <a:r>
                  <a:rPr lang="en-US" sz="2000" b="1" baseline="-25000" dirty="0">
                    <a:solidFill>
                      <a:srgbClr val="C00000"/>
                    </a:solidFill>
                  </a:rPr>
                  <a:t>4</a:t>
                </a:r>
                <a:r>
                  <a:rPr lang="en-US" sz="2000" b="1" dirty="0">
                    <a:solidFill>
                      <a:srgbClr val="C00000"/>
                    </a:solidFill>
                  </a:rPr>
                  <a:t>)</a:t>
                </a:r>
                <a:r>
                  <a:rPr lang="en-US" sz="2000" b="1" baseline="-25000" dirty="0">
                    <a:solidFill>
                      <a:srgbClr val="C00000"/>
                    </a:solidFill>
                  </a:rPr>
                  <a:t> </a:t>
                </a:r>
                <a:r>
                  <a:rPr lang="en-US" sz="2000" b="1" dirty="0">
                    <a:solidFill>
                      <a:srgbClr val="C00000"/>
                    </a:solidFill>
                  </a:rPr>
                  <a:t>· V</a:t>
                </a:r>
                <a:r>
                  <a:rPr lang="en-US" sz="2000" b="1" baseline="-25000" dirty="0">
                    <a:solidFill>
                      <a:srgbClr val="C00000"/>
                    </a:solidFill>
                  </a:rPr>
                  <a:t>2</a:t>
                </a:r>
                <a:r>
                  <a:rPr lang="en-US" sz="2000" b="1" dirty="0">
                    <a:solidFill>
                      <a:srgbClr val="C00000"/>
                    </a:solidFill>
                  </a:rPr>
                  <a:t> = (C</a:t>
                </a:r>
                <a:r>
                  <a:rPr lang="en-US" sz="2000" b="1" baseline="-25000" dirty="0">
                    <a:solidFill>
                      <a:srgbClr val="C00000"/>
                    </a:solidFill>
                  </a:rPr>
                  <a:t>4 </a:t>
                </a:r>
                <a:r>
                  <a:rPr lang="en-US" sz="2000" b="1" dirty="0">
                    <a:solidFill>
                      <a:srgbClr val="C00000"/>
                    </a:solidFill>
                  </a:rPr>
                  <a:t>– C</a:t>
                </a:r>
                <a:r>
                  <a:rPr lang="en-US" sz="2000" b="1" baseline="-25000" dirty="0">
                    <a:solidFill>
                      <a:srgbClr val="C00000"/>
                    </a:solidFill>
                  </a:rPr>
                  <a:t>3</a:t>
                </a:r>
                <a:r>
                  <a:rPr lang="en-US" sz="2000" b="1" dirty="0">
                    <a:solidFill>
                      <a:srgbClr val="C00000"/>
                    </a:solidFill>
                  </a:rPr>
                  <a:t>)</a:t>
                </a:r>
                <a:r>
                  <a:rPr lang="en-US" sz="2000" b="1" baseline="-25000" dirty="0">
                    <a:solidFill>
                      <a:srgbClr val="C00000"/>
                    </a:solidFill>
                  </a:rPr>
                  <a:t> </a:t>
                </a:r>
                <a:r>
                  <a:rPr lang="en-US" sz="2000" b="1" dirty="0">
                    <a:solidFill>
                      <a:srgbClr val="C00000"/>
                    </a:solidFill>
                  </a:rPr>
                  <a:t>· V</a:t>
                </a:r>
                <a:r>
                  <a:rPr lang="en-US" sz="2000" b="1" baseline="-25000" dirty="0">
                    <a:solidFill>
                      <a:srgbClr val="C00000"/>
                    </a:solidFill>
                  </a:rPr>
                  <a:t>3 </a:t>
                </a:r>
                <a14:m>
                  <m:oMath xmlns:m="http://schemas.openxmlformats.org/officeDocument/2006/math">
                    <m:r>
                      <a:rPr lang="en-US" sz="2000" b="1">
                        <a:solidFill>
                          <a:srgbClr val="C00000"/>
                        </a:solidFill>
                        <a:latin typeface="Cambria Math" panose="02040503050406030204" pitchFamily="18" charset="0"/>
                      </a:rPr>
                      <m:t>⇒</m:t>
                    </m:r>
                  </m:oMath>
                </a14:m>
                <a:r>
                  <a:rPr lang="en-US" sz="2000" b="1" dirty="0">
                    <a:solidFill>
                      <a:srgbClr val="C00000"/>
                    </a:solidFill>
                  </a:rPr>
                  <a:t> (0,5 – 1) V</a:t>
                </a:r>
                <a:r>
                  <a:rPr lang="en-US" sz="2000" b="1" baseline="-25000" dirty="0">
                    <a:solidFill>
                      <a:srgbClr val="C00000"/>
                    </a:solidFill>
                  </a:rPr>
                  <a:t>2</a:t>
                </a:r>
                <a:r>
                  <a:rPr lang="en-US" sz="2000" b="1" dirty="0">
                    <a:solidFill>
                      <a:srgbClr val="C00000"/>
                    </a:solidFill>
                  </a:rPr>
                  <a:t> = (1 – 2) V</a:t>
                </a:r>
                <a:r>
                  <a:rPr lang="en-US" sz="2000" b="1" baseline="-25000" dirty="0">
                    <a:solidFill>
                      <a:srgbClr val="C00000"/>
                    </a:solidFill>
                  </a:rPr>
                  <a:t>3	</a:t>
                </a:r>
                <a14:m>
                  <m:oMath xmlns:m="http://schemas.openxmlformats.org/officeDocument/2006/math">
                    <m:r>
                      <a:rPr lang="en-US" sz="2000" b="1" i="1">
                        <a:solidFill>
                          <a:srgbClr val="C00000"/>
                        </a:solidFill>
                        <a:latin typeface="Cambria Math" panose="02040503050406030204" pitchFamily="18" charset="0"/>
                      </a:rPr>
                      <m:t>⇒</m:t>
                    </m:r>
                  </m:oMath>
                </a14:m>
                <a:endParaRPr lang="el-GR" sz="2000" dirty="0">
                  <a:solidFill>
                    <a:srgbClr val="C00000"/>
                  </a:solidFill>
                </a:endParaRPr>
              </a:p>
              <a:p>
                <a:pPr marL="0" indent="0">
                  <a:buNone/>
                </a:pPr>
                <a:r>
                  <a:rPr lang="en-US" sz="2000" b="1" dirty="0">
                    <a:solidFill>
                      <a:schemeClr val="accent1"/>
                    </a:solidFill>
                  </a:rPr>
                  <a:t>0,5V</a:t>
                </a:r>
                <a:r>
                  <a:rPr lang="en-US" sz="2000" b="1" baseline="-25000" dirty="0">
                    <a:solidFill>
                      <a:schemeClr val="accent1"/>
                    </a:solidFill>
                  </a:rPr>
                  <a:t>2</a:t>
                </a:r>
                <a:r>
                  <a:rPr lang="en-US" sz="2000" b="1" dirty="0">
                    <a:solidFill>
                      <a:schemeClr val="accent1"/>
                    </a:solidFill>
                  </a:rPr>
                  <a:t> = V</a:t>
                </a:r>
                <a:r>
                  <a:rPr lang="en-US" sz="2000" b="1" baseline="-25000" dirty="0">
                    <a:solidFill>
                      <a:schemeClr val="accent1"/>
                    </a:solidFill>
                  </a:rPr>
                  <a:t>3</a:t>
                </a:r>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a:t>
                </a:r>
              </a:p>
              <a:p>
                <a:pPr marL="0" indent="0">
                  <a:buNone/>
                </a:pPr>
                <a14:m>
                  <m:oMath xmlns:m="http://schemas.openxmlformats.org/officeDocument/2006/math">
                    <m:f>
                      <m:fPr>
                        <m:ctrlPr>
                          <a:rPr lang="el-GR" sz="2000" b="1" i="1" smtClean="0">
                            <a:solidFill>
                              <a:srgbClr val="C00000"/>
                            </a:solidFill>
                            <a:latin typeface="Cambria Math" panose="02040503050406030204" pitchFamily="18" charset="0"/>
                          </a:rPr>
                        </m:ctrlPr>
                      </m:fPr>
                      <m:num>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𝑽</m:t>
                            </m:r>
                          </m:e>
                          <m:sub>
                            <m:r>
                              <a:rPr lang="en-US" sz="2000" b="1" i="1">
                                <a:solidFill>
                                  <a:srgbClr val="C00000"/>
                                </a:solidFill>
                                <a:latin typeface="Cambria Math" panose="02040503050406030204" pitchFamily="18" charset="0"/>
                              </a:rPr>
                              <m:t>𝟐</m:t>
                            </m:r>
                          </m:sub>
                        </m:sSub>
                      </m:num>
                      <m:den>
                        <m:sSub>
                          <m:sSubPr>
                            <m:ctrlPr>
                              <a:rPr lang="el-GR"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𝑽</m:t>
                            </m:r>
                          </m:e>
                          <m:sub>
                            <m:r>
                              <a:rPr lang="en-US" sz="2000" b="1" i="1">
                                <a:solidFill>
                                  <a:srgbClr val="C00000"/>
                                </a:solidFill>
                                <a:latin typeface="Cambria Math" panose="02040503050406030204" pitchFamily="18" charset="0"/>
                              </a:rPr>
                              <m:t>𝟑</m:t>
                            </m:r>
                          </m:sub>
                        </m:sSub>
                      </m:den>
                    </m:f>
                  </m:oMath>
                </a14:m>
                <a:r>
                  <a:rPr lang="en-US" sz="2000" b="1" dirty="0">
                    <a:solidFill>
                      <a:srgbClr val="C00000"/>
                    </a:solidFill>
                  </a:rPr>
                  <a:t> = 2</a:t>
                </a:r>
                <a:endParaRPr lang="el-GR" sz="2000" dirty="0">
                  <a:solidFill>
                    <a:srgbClr val="C00000"/>
                  </a:solidFill>
                </a:endParaRPr>
              </a:p>
              <a:p>
                <a:pPr marL="0" indent="0">
                  <a:buNone/>
                </a:pPr>
                <a:endParaRPr lang="en-US" sz="2000" b="1" dirty="0">
                  <a:solidFill>
                    <a:srgbClr val="C00000"/>
                  </a:solidFill>
                </a:endParaRPr>
              </a:p>
              <a:p>
                <a:pPr marL="0" indent="0">
                  <a:buNone/>
                </a:pPr>
                <a:endParaRPr lang="en-US" sz="2000" b="1" dirty="0">
                  <a:solidFill>
                    <a:srgbClr val="C00000"/>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501" t="-976"/>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21394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2369"/>
                <a:ext cx="12169842" cy="6870369"/>
              </a:xfrm>
            </p:spPr>
            <p:txBody>
              <a:bodyPr>
                <a:noAutofit/>
              </a:bodyPr>
              <a:lstStyle/>
              <a:p>
                <a:pPr marL="0" indent="0" algn="ctr">
                  <a:buNone/>
                </a:pPr>
                <a:r>
                  <a:rPr lang="el-GR" sz="2000" b="1" dirty="0"/>
                  <a:t>4</a:t>
                </a:r>
                <a:r>
                  <a:rPr lang="en-US" sz="2000" b="1" dirty="0"/>
                  <a:t>.</a:t>
                </a:r>
                <a:r>
                  <a:rPr lang="el-GR" sz="2000" b="1" dirty="0"/>
                  <a:t>3γ</a:t>
                </a:r>
                <a:r>
                  <a:rPr lang="en-US" sz="2000" b="1" dirty="0"/>
                  <a:t> </a:t>
                </a:r>
                <a:r>
                  <a:rPr lang="el-GR" sz="2000" b="1" dirty="0"/>
                  <a:t>Αραίωση – Ανάμιξη - συμπύκνωση</a:t>
                </a:r>
              </a:p>
              <a:p>
                <a:pPr marL="0" indent="0" algn="ctr">
                  <a:buNone/>
                </a:pPr>
                <a:endParaRPr lang="el-GR" sz="2000" b="1" dirty="0"/>
              </a:p>
              <a:p>
                <a:pPr marL="0" indent="0" algn="ctr">
                  <a:buNone/>
                </a:pPr>
                <a:endParaRPr lang="el-GR" sz="3200" b="1" dirty="0"/>
              </a:p>
              <a:p>
                <a:pPr marL="0" lvl="0" indent="0">
                  <a:buNone/>
                </a:pPr>
                <a:r>
                  <a:rPr lang="el-GR" sz="2000" dirty="0"/>
                  <a:t>8</a:t>
                </a:r>
                <a:r>
                  <a:rPr lang="en-US" sz="2000" dirty="0"/>
                  <a:t>)</a:t>
                </a:r>
                <a:r>
                  <a:rPr lang="el-GR" sz="2000" dirty="0"/>
                  <a:t> γ) Σε 200 mL διαλύματος </a:t>
                </a:r>
                <a:r>
                  <a:rPr lang="el-GR" sz="2000" dirty="0" err="1"/>
                  <a:t>HBr</a:t>
                </a:r>
                <a:r>
                  <a:rPr lang="el-GR" sz="2000" dirty="0"/>
                  <a:t> (διάλυμα Δ3) 2 M προσθέτουμε 8,1 </a:t>
                </a:r>
                <a:r>
                  <a:rPr lang="el-GR" sz="2000" dirty="0" err="1"/>
                  <a:t>gr</a:t>
                </a:r>
                <a:r>
                  <a:rPr lang="el-GR" sz="2000" dirty="0"/>
                  <a:t> αερίου </a:t>
                </a:r>
                <a:r>
                  <a:rPr lang="el-GR" sz="2000" dirty="0" err="1"/>
                  <a:t>HBr</a:t>
                </a:r>
                <a:r>
                  <a:rPr lang="el-GR" sz="2000" dirty="0"/>
                  <a:t>, χωρίς μεταβολή του όγκου. Να υπολογίσετε την συγκέντρωση του τελικού διαλύματος (διάλυμα Δ5).</a:t>
                </a:r>
                <a:endParaRPr lang="en-US" sz="2000" b="1" dirty="0"/>
              </a:p>
              <a:p>
                <a:pPr marL="0" indent="0">
                  <a:buNone/>
                </a:pPr>
                <a:r>
                  <a:rPr lang="el-GR" sz="2000" b="1" i="1" dirty="0">
                    <a:solidFill>
                      <a:srgbClr val="C00000"/>
                    </a:solidFill>
                  </a:rPr>
                  <a:t>γ) </a:t>
                </a:r>
                <a:r>
                  <a:rPr lang="el-GR" sz="2000" b="1" dirty="0">
                    <a:solidFill>
                      <a:srgbClr val="C00000"/>
                    </a:solidFill>
                  </a:rPr>
                  <a:t>Εξίσωση 1.</a:t>
                </a:r>
                <a:endParaRPr lang="el-GR" sz="2000" dirty="0">
                  <a:solidFill>
                    <a:srgbClr val="C00000"/>
                  </a:solidFill>
                </a:endParaRPr>
              </a:p>
              <a:p>
                <a:pPr marL="0" indent="0">
                  <a:buNone/>
                </a:pPr>
                <a:r>
                  <a:rPr lang="el-GR" sz="2000" b="1" dirty="0">
                    <a:solidFill>
                      <a:schemeClr val="accent1"/>
                    </a:solidFill>
                  </a:rPr>
                  <a:t>Η σχετική μοριακή μάζα του </a:t>
                </a:r>
                <a:r>
                  <a:rPr lang="en-US" sz="2000" b="1" dirty="0">
                    <a:solidFill>
                      <a:schemeClr val="accent1"/>
                    </a:solidFill>
                  </a:rPr>
                  <a:t>HBr</a:t>
                </a:r>
                <a:r>
                  <a:rPr lang="el-GR" sz="2000" b="1" dirty="0">
                    <a:solidFill>
                      <a:schemeClr val="accent1"/>
                    </a:solidFill>
                  </a:rPr>
                  <a:t> είναι: 1 + 80 = 81 </a:t>
                </a:r>
                <a:r>
                  <a:rPr lang="en-US" sz="2000" b="1" dirty="0">
                    <a:solidFill>
                      <a:schemeClr val="accent1"/>
                    </a:solidFill>
                  </a:rPr>
                  <a:t>g</a:t>
                </a:r>
                <a:r>
                  <a:rPr lang="el-GR" sz="2000" b="1" dirty="0">
                    <a:solidFill>
                      <a:schemeClr val="accent1"/>
                    </a:solidFill>
                  </a:rPr>
                  <a:t> · </a:t>
                </a:r>
                <a:r>
                  <a:rPr lang="en-US" sz="2000" b="1" dirty="0">
                    <a:solidFill>
                      <a:schemeClr val="accent1"/>
                    </a:solidFill>
                  </a:rPr>
                  <a:t>mol</a:t>
                </a:r>
                <a:r>
                  <a:rPr lang="el-GR" sz="2000" b="1" baseline="30000" dirty="0">
                    <a:solidFill>
                      <a:schemeClr val="accent1"/>
                    </a:solidFill>
                  </a:rPr>
                  <a:t>-1</a:t>
                </a:r>
                <a:r>
                  <a:rPr lang="el-GR" sz="2000" b="1" dirty="0">
                    <a:solidFill>
                      <a:schemeClr val="accent1"/>
                    </a:solidFill>
                  </a:rPr>
                  <a:t>.</a:t>
                </a:r>
                <a:endParaRPr lang="el-GR" sz="2000" dirty="0">
                  <a:solidFill>
                    <a:schemeClr val="accent1"/>
                  </a:solidFill>
                </a:endParaRPr>
              </a:p>
              <a:p>
                <a:pPr marL="0" indent="0">
                  <a:buNone/>
                </a:pPr>
                <a:r>
                  <a:rPr lang="en-US" sz="2000" b="1" dirty="0">
                    <a:solidFill>
                      <a:srgbClr val="C00000"/>
                    </a:solidFill>
                  </a:rPr>
                  <a:t>n</a:t>
                </a:r>
                <a:r>
                  <a:rPr lang="el-GR" sz="2000" b="1" dirty="0">
                    <a:solidFill>
                      <a:srgbClr val="C00000"/>
                    </a:solidFill>
                  </a:rPr>
                  <a:t> = </a:t>
                </a:r>
                <a14:m>
                  <m:oMath xmlns:m="http://schemas.openxmlformats.org/officeDocument/2006/math">
                    <m:f>
                      <m:fPr>
                        <m:ctrlPr>
                          <a:rPr lang="el-GR" sz="2000" b="1" i="1">
                            <a:solidFill>
                              <a:srgbClr val="C00000"/>
                            </a:solidFill>
                            <a:latin typeface="Cambria Math" panose="02040503050406030204" pitchFamily="18" charset="0"/>
                          </a:rPr>
                        </m:ctrlPr>
                      </m:fPr>
                      <m:num>
                        <m:r>
                          <a:rPr lang="en-US" sz="2000" b="1" i="1">
                            <a:solidFill>
                              <a:srgbClr val="C00000"/>
                            </a:solidFill>
                            <a:latin typeface="Cambria Math" panose="02040503050406030204" pitchFamily="18" charset="0"/>
                          </a:rPr>
                          <m:t>𝒎</m:t>
                        </m:r>
                      </m:num>
                      <m:den>
                        <m:r>
                          <a:rPr lang="en-US" sz="2000" b="1" i="1">
                            <a:solidFill>
                              <a:srgbClr val="C00000"/>
                            </a:solidFill>
                            <a:latin typeface="Cambria Math" panose="02040503050406030204" pitchFamily="18" charset="0"/>
                          </a:rPr>
                          <m:t>𝑴𝒓</m:t>
                        </m:r>
                      </m:den>
                    </m:f>
                  </m:oMath>
                </a14:m>
                <a:r>
                  <a:rPr lang="el-GR" sz="2000" b="1" dirty="0">
                    <a:solidFill>
                      <a:srgbClr val="C00000"/>
                    </a:solidFill>
                  </a:rPr>
                  <a:t> 	</a:t>
                </a:r>
                <a14:m>
                  <m:oMath xmlns:m="http://schemas.openxmlformats.org/officeDocument/2006/math">
                    <m:r>
                      <a:rPr lang="el-GR" sz="2000" b="1" i="1">
                        <a:solidFill>
                          <a:srgbClr val="C00000"/>
                        </a:solidFill>
                        <a:latin typeface="Cambria Math" panose="02040503050406030204" pitchFamily="18" charset="0"/>
                      </a:rPr>
                      <m:t>⇒</m:t>
                    </m:r>
                  </m:oMath>
                </a14:m>
                <a:r>
                  <a:rPr lang="el-GR" sz="2000" b="1" dirty="0">
                    <a:solidFill>
                      <a:srgbClr val="C00000"/>
                    </a:solidFill>
                  </a:rPr>
                  <a:t>	</a:t>
                </a:r>
              </a:p>
              <a:p>
                <a:pPr marL="0" indent="0">
                  <a:buNone/>
                </a:pPr>
                <a:r>
                  <a:rPr lang="en-US" sz="2000" b="1" dirty="0">
                    <a:solidFill>
                      <a:srgbClr val="C00000"/>
                    </a:solidFill>
                  </a:rPr>
                  <a:t>n</a:t>
                </a:r>
                <a:r>
                  <a:rPr lang="el-GR" sz="2000" b="1" dirty="0">
                    <a:solidFill>
                      <a:srgbClr val="C00000"/>
                    </a:solidFill>
                  </a:rPr>
                  <a:t> = </a:t>
                </a:r>
                <a14:m>
                  <m:oMath xmlns:m="http://schemas.openxmlformats.org/officeDocument/2006/math">
                    <m:f>
                      <m:fPr>
                        <m:ctrlPr>
                          <a:rPr lang="el-GR" sz="2000" b="1" i="1" smtClean="0">
                            <a:solidFill>
                              <a:srgbClr val="C00000"/>
                            </a:solidFill>
                            <a:latin typeface="Cambria Math" panose="02040503050406030204" pitchFamily="18" charset="0"/>
                          </a:rPr>
                        </m:ctrlPr>
                      </m:fPr>
                      <m:num>
                        <m:r>
                          <a:rPr lang="en-US" sz="2000" b="1" i="1">
                            <a:solidFill>
                              <a:srgbClr val="C00000"/>
                            </a:solidFill>
                            <a:latin typeface="Cambria Math" panose="02040503050406030204" pitchFamily="18" charset="0"/>
                          </a:rPr>
                          <m:t>𝟖</m:t>
                        </m:r>
                        <m:r>
                          <a:rPr lang="el-GR" sz="2000" b="1" i="1">
                            <a:solidFill>
                              <a:srgbClr val="C00000"/>
                            </a:solidFill>
                            <a:latin typeface="Cambria Math" panose="02040503050406030204" pitchFamily="18" charset="0"/>
                          </a:rPr>
                          <m:t>,</m:t>
                        </m:r>
                        <m:r>
                          <a:rPr lang="en-US" sz="2000" b="1" i="1">
                            <a:solidFill>
                              <a:srgbClr val="C00000"/>
                            </a:solidFill>
                            <a:latin typeface="Cambria Math" panose="02040503050406030204" pitchFamily="18" charset="0"/>
                          </a:rPr>
                          <m:t>𝟏</m:t>
                        </m:r>
                      </m:num>
                      <m:den>
                        <m:r>
                          <a:rPr lang="en-US" sz="2000" b="1" i="1">
                            <a:solidFill>
                              <a:srgbClr val="C00000"/>
                            </a:solidFill>
                            <a:latin typeface="Cambria Math" panose="02040503050406030204" pitchFamily="18" charset="0"/>
                          </a:rPr>
                          <m:t>𝟖𝟏</m:t>
                        </m:r>
                      </m:den>
                    </m:f>
                  </m:oMath>
                </a14:m>
                <a:r>
                  <a:rPr lang="el-GR" sz="2000" b="1" dirty="0">
                    <a:solidFill>
                      <a:srgbClr val="C00000"/>
                    </a:solidFill>
                  </a:rPr>
                  <a:t>	</a:t>
                </a:r>
                <a14:m>
                  <m:oMath xmlns:m="http://schemas.openxmlformats.org/officeDocument/2006/math">
                    <m:r>
                      <a:rPr lang="el-GR" sz="2000" b="1" i="1">
                        <a:solidFill>
                          <a:srgbClr val="C00000"/>
                        </a:solidFill>
                        <a:latin typeface="Cambria Math" panose="02040503050406030204" pitchFamily="18" charset="0"/>
                      </a:rPr>
                      <m:t>⇒</m:t>
                    </m:r>
                    <m:r>
                      <a:rPr lang="el-GR" sz="2000" b="1" i="0" smtClean="0">
                        <a:solidFill>
                          <a:srgbClr val="C00000"/>
                        </a:solidFill>
                        <a:latin typeface="Cambria Math" panose="02040503050406030204" pitchFamily="18" charset="0"/>
                      </a:rPr>
                      <m:t> </m:t>
                    </m:r>
                  </m:oMath>
                </a14:m>
                <a:r>
                  <a:rPr lang="en-US" sz="2000" b="1" dirty="0">
                    <a:solidFill>
                      <a:srgbClr val="C00000"/>
                    </a:solidFill>
                  </a:rPr>
                  <a:t>n</a:t>
                </a:r>
                <a:r>
                  <a:rPr lang="el-GR" sz="2000" b="1" dirty="0">
                    <a:solidFill>
                      <a:srgbClr val="C00000"/>
                    </a:solidFill>
                  </a:rPr>
                  <a:t> = 0,1 </a:t>
                </a:r>
                <a:r>
                  <a:rPr lang="en-US" sz="2000" b="1" dirty="0">
                    <a:solidFill>
                      <a:srgbClr val="C00000"/>
                    </a:solidFill>
                  </a:rPr>
                  <a:t>mol</a:t>
                </a:r>
                <a:endParaRPr lang="el-GR" sz="2000" dirty="0">
                  <a:solidFill>
                    <a:srgbClr val="C00000"/>
                  </a:solidFill>
                </a:endParaRPr>
              </a:p>
              <a:p>
                <a:pPr marL="0" indent="0">
                  <a:buNone/>
                </a:pPr>
                <a:r>
                  <a:rPr lang="el-GR" sz="2000" b="1" dirty="0">
                    <a:solidFill>
                      <a:schemeClr val="accent1"/>
                    </a:solidFill>
                  </a:rPr>
                  <a:t>Εξίσωση 14</a:t>
                </a:r>
                <a:endParaRPr lang="el-GR" sz="2000" dirty="0">
                  <a:solidFill>
                    <a:schemeClr val="accent1"/>
                  </a:solidFill>
                </a:endParaRPr>
              </a:p>
              <a:p>
                <a:pPr marL="0" indent="0">
                  <a:buNone/>
                </a:pPr>
                <a:r>
                  <a:rPr lang="el-GR" sz="2000" b="1" dirty="0">
                    <a:solidFill>
                      <a:srgbClr val="C00000"/>
                    </a:solidFill>
                  </a:rPr>
                  <a:t>Τα τελικά </a:t>
                </a:r>
                <a:r>
                  <a:rPr lang="en-US" sz="2000" b="1" dirty="0">
                    <a:solidFill>
                      <a:srgbClr val="C00000"/>
                    </a:solidFill>
                  </a:rPr>
                  <a:t>mol</a:t>
                </a:r>
                <a:r>
                  <a:rPr lang="el-GR" sz="2000" b="1" dirty="0">
                    <a:solidFill>
                      <a:srgbClr val="C00000"/>
                    </a:solidFill>
                  </a:rPr>
                  <a:t> του </a:t>
                </a:r>
                <a:r>
                  <a:rPr lang="en-US" sz="2000" b="1" dirty="0">
                    <a:solidFill>
                      <a:srgbClr val="C00000"/>
                    </a:solidFill>
                  </a:rPr>
                  <a:t>HBr</a:t>
                </a:r>
                <a:r>
                  <a:rPr lang="el-GR" sz="2000" b="1" dirty="0">
                    <a:solidFill>
                      <a:srgbClr val="C00000"/>
                    </a:solidFill>
                  </a:rPr>
                  <a:t> προκύπτουν από το άθροισμα των </a:t>
                </a:r>
                <a:r>
                  <a:rPr lang="en-US" sz="2000" b="1" dirty="0">
                    <a:solidFill>
                      <a:srgbClr val="C00000"/>
                    </a:solidFill>
                  </a:rPr>
                  <a:t>mol</a:t>
                </a:r>
                <a:r>
                  <a:rPr lang="el-GR" sz="2000" b="1" dirty="0">
                    <a:solidFill>
                      <a:srgbClr val="C00000"/>
                    </a:solidFill>
                  </a:rPr>
                  <a:t> του Δ3 με τα </a:t>
                </a:r>
                <a:r>
                  <a:rPr lang="en-US" sz="2000" b="1" dirty="0">
                    <a:solidFill>
                      <a:srgbClr val="C00000"/>
                    </a:solidFill>
                  </a:rPr>
                  <a:t>mol</a:t>
                </a:r>
                <a:r>
                  <a:rPr lang="el-GR" sz="2000" b="1" dirty="0">
                    <a:solidFill>
                      <a:srgbClr val="C00000"/>
                    </a:solidFill>
                  </a:rPr>
                  <a:t> του αέριου </a:t>
                </a:r>
                <a:r>
                  <a:rPr lang="en-US" sz="2000" b="1" dirty="0">
                    <a:solidFill>
                      <a:srgbClr val="C00000"/>
                    </a:solidFill>
                  </a:rPr>
                  <a:t>HBr</a:t>
                </a:r>
                <a:r>
                  <a:rPr lang="el-GR" sz="2000" b="1" dirty="0">
                    <a:solidFill>
                      <a:srgbClr val="C00000"/>
                    </a:solidFill>
                  </a:rPr>
                  <a:t> που προστέθηκαν:</a:t>
                </a:r>
                <a:endParaRPr lang="el-GR" sz="2000" dirty="0">
                  <a:solidFill>
                    <a:srgbClr val="C00000"/>
                  </a:solidFill>
                </a:endParaRPr>
              </a:p>
              <a:p>
                <a:pPr marL="0" indent="0">
                  <a:buNone/>
                </a:pPr>
                <a:r>
                  <a:rPr lang="en-US" sz="2000" b="1" dirty="0">
                    <a:solidFill>
                      <a:schemeClr val="accent1"/>
                    </a:solidFill>
                  </a:rPr>
                  <a:t>n</a:t>
                </a:r>
                <a:r>
                  <a:rPr lang="en-US" sz="2000" b="1" baseline="-25000" dirty="0">
                    <a:solidFill>
                      <a:schemeClr val="accent1"/>
                    </a:solidFill>
                  </a:rPr>
                  <a:t>3</a:t>
                </a:r>
                <a:r>
                  <a:rPr lang="en-US" sz="2000" b="1" dirty="0">
                    <a:solidFill>
                      <a:schemeClr val="accent1"/>
                    </a:solidFill>
                  </a:rPr>
                  <a:t> + n</a:t>
                </a:r>
                <a:r>
                  <a:rPr lang="en-US" sz="2000" b="1" baseline="-25000" dirty="0">
                    <a:solidFill>
                      <a:schemeClr val="accent1"/>
                    </a:solidFill>
                  </a:rPr>
                  <a:t> </a:t>
                </a:r>
                <a:r>
                  <a:rPr lang="en-US" sz="2000" b="1" dirty="0">
                    <a:solidFill>
                      <a:schemeClr val="accent1"/>
                    </a:solidFill>
                  </a:rPr>
                  <a:t>= n</a:t>
                </a:r>
                <a:r>
                  <a:rPr lang="en-US" sz="2000" b="1" baseline="-25000" dirty="0">
                    <a:solidFill>
                      <a:schemeClr val="accent1"/>
                    </a:solidFill>
                  </a:rPr>
                  <a:t>5</a:t>
                </a:r>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a:t>
                </a:r>
                <a:endParaRPr lang="el-GR" sz="2000" b="1" dirty="0">
                  <a:solidFill>
                    <a:schemeClr val="accent1"/>
                  </a:solidFill>
                </a:endParaRPr>
              </a:p>
              <a:p>
                <a:pPr marL="0" indent="0">
                  <a:buNone/>
                </a:pPr>
                <a:r>
                  <a:rPr lang="en-US" sz="2000" b="1" dirty="0">
                    <a:solidFill>
                      <a:srgbClr val="C00000"/>
                    </a:solidFill>
                  </a:rPr>
                  <a:t>C</a:t>
                </a:r>
                <a:r>
                  <a:rPr lang="en-US" sz="2000" b="1" baseline="-25000" dirty="0">
                    <a:solidFill>
                      <a:srgbClr val="C00000"/>
                    </a:solidFill>
                  </a:rPr>
                  <a:t>3 </a:t>
                </a:r>
                <a:r>
                  <a:rPr lang="en-US" sz="2000" b="1" dirty="0">
                    <a:solidFill>
                      <a:srgbClr val="C00000"/>
                    </a:solidFill>
                  </a:rPr>
                  <a:t>· V</a:t>
                </a:r>
                <a:r>
                  <a:rPr lang="en-US" sz="2000" b="1" baseline="-25000" dirty="0">
                    <a:solidFill>
                      <a:srgbClr val="C00000"/>
                    </a:solidFill>
                  </a:rPr>
                  <a:t>3</a:t>
                </a:r>
                <a:r>
                  <a:rPr lang="en-US" sz="2000" b="1" dirty="0">
                    <a:solidFill>
                      <a:srgbClr val="C00000"/>
                    </a:solidFill>
                  </a:rPr>
                  <a:t> + n</a:t>
                </a:r>
                <a:r>
                  <a:rPr lang="en-US" sz="2000" b="1" baseline="-25000" dirty="0">
                    <a:solidFill>
                      <a:srgbClr val="C00000"/>
                    </a:solidFill>
                  </a:rPr>
                  <a:t> </a:t>
                </a:r>
                <a:r>
                  <a:rPr lang="en-US" sz="2000" b="1" dirty="0">
                    <a:solidFill>
                      <a:srgbClr val="C00000"/>
                    </a:solidFill>
                  </a:rPr>
                  <a:t>= C</a:t>
                </a:r>
                <a:r>
                  <a:rPr lang="en-US" sz="2000" b="1" baseline="-25000" dirty="0">
                    <a:solidFill>
                      <a:srgbClr val="C00000"/>
                    </a:solidFill>
                  </a:rPr>
                  <a:t>5 </a:t>
                </a:r>
                <a:r>
                  <a:rPr lang="en-US" sz="2000" b="1" dirty="0">
                    <a:solidFill>
                      <a:srgbClr val="C00000"/>
                    </a:solidFill>
                  </a:rPr>
                  <a:t>· V</a:t>
                </a:r>
                <a:r>
                  <a:rPr lang="en-US" sz="2000" b="1" baseline="-25000" dirty="0">
                    <a:solidFill>
                      <a:srgbClr val="C00000"/>
                    </a:solidFill>
                  </a:rPr>
                  <a:t>5</a:t>
                </a:r>
                <a:r>
                  <a:rPr lang="en-US" sz="2000" b="1" dirty="0">
                    <a:solidFill>
                      <a:srgbClr val="C00000"/>
                    </a:solidFill>
                  </a:rPr>
                  <a:t> </a:t>
                </a:r>
                <a14:m>
                  <m:oMath xmlns:m="http://schemas.openxmlformats.org/officeDocument/2006/math">
                    <m:r>
                      <a:rPr lang="en-US" sz="2000" b="1" i="1">
                        <a:solidFill>
                          <a:srgbClr val="C00000"/>
                        </a:solidFill>
                        <a:latin typeface="Cambria Math" panose="02040503050406030204" pitchFamily="18" charset="0"/>
                      </a:rPr>
                      <m:t>⇒</m:t>
                    </m:r>
                  </m:oMath>
                </a14:m>
                <a:r>
                  <a:rPr lang="en-US" sz="2000" b="1" dirty="0">
                    <a:solidFill>
                      <a:srgbClr val="C00000"/>
                    </a:solidFill>
                  </a:rPr>
                  <a:t>	</a:t>
                </a:r>
                <a:endParaRPr lang="el-GR" sz="2000" dirty="0">
                  <a:solidFill>
                    <a:srgbClr val="C00000"/>
                  </a:solidFill>
                </a:endParaRPr>
              </a:p>
              <a:p>
                <a:pPr marL="0" indent="0">
                  <a:buNone/>
                </a:pPr>
                <a:r>
                  <a:rPr lang="en-US" sz="2000" b="1" dirty="0">
                    <a:solidFill>
                      <a:schemeClr val="accent1"/>
                    </a:solidFill>
                  </a:rPr>
                  <a:t>C</a:t>
                </a:r>
                <a:r>
                  <a:rPr lang="en-US" sz="2000" b="1" baseline="-25000" dirty="0">
                    <a:solidFill>
                      <a:schemeClr val="accent1"/>
                    </a:solidFill>
                  </a:rPr>
                  <a:t>3 </a:t>
                </a:r>
                <a:r>
                  <a:rPr lang="en-US" sz="2000" b="1" dirty="0">
                    <a:solidFill>
                      <a:schemeClr val="accent1"/>
                    </a:solidFill>
                  </a:rPr>
                  <a:t>· V</a:t>
                </a:r>
                <a:r>
                  <a:rPr lang="en-US" sz="2000" b="1" baseline="-25000" dirty="0">
                    <a:solidFill>
                      <a:schemeClr val="accent1"/>
                    </a:solidFill>
                  </a:rPr>
                  <a:t>3</a:t>
                </a:r>
                <a:r>
                  <a:rPr lang="en-US" sz="2000" b="1" dirty="0">
                    <a:solidFill>
                      <a:schemeClr val="accent1"/>
                    </a:solidFill>
                  </a:rPr>
                  <a:t> + n</a:t>
                </a:r>
                <a:r>
                  <a:rPr lang="en-US" sz="2000" b="1" baseline="-25000" dirty="0">
                    <a:solidFill>
                      <a:schemeClr val="accent1"/>
                    </a:solidFill>
                  </a:rPr>
                  <a:t> </a:t>
                </a:r>
                <a:r>
                  <a:rPr lang="en-US" sz="2000" b="1" dirty="0">
                    <a:solidFill>
                      <a:schemeClr val="accent1"/>
                    </a:solidFill>
                  </a:rPr>
                  <a:t>= C</a:t>
                </a:r>
                <a:r>
                  <a:rPr lang="en-US" sz="2000" b="1" baseline="-25000" dirty="0">
                    <a:solidFill>
                      <a:schemeClr val="accent1"/>
                    </a:solidFill>
                  </a:rPr>
                  <a:t>5 </a:t>
                </a:r>
                <a:r>
                  <a:rPr lang="en-US" sz="2000" b="1" dirty="0">
                    <a:solidFill>
                      <a:schemeClr val="accent1"/>
                    </a:solidFill>
                  </a:rPr>
                  <a:t>· V</a:t>
                </a:r>
                <a:r>
                  <a:rPr lang="en-US" sz="2000" b="1" baseline="-25000" dirty="0">
                    <a:solidFill>
                      <a:schemeClr val="accent1"/>
                    </a:solidFill>
                  </a:rPr>
                  <a:t>3</a:t>
                </a:r>
                <a:r>
                  <a:rPr lang="en-US" sz="2000" b="1" dirty="0">
                    <a:solidFill>
                      <a:schemeClr val="accent1"/>
                    </a:solidFill>
                  </a:rPr>
                  <a:t> </a:t>
                </a:r>
                <a14:m>
                  <m:oMath xmlns:m="http://schemas.openxmlformats.org/officeDocument/2006/math">
                    <m:r>
                      <a:rPr lang="en-US" sz="2000" b="1" i="1">
                        <a:solidFill>
                          <a:schemeClr val="accent1"/>
                        </a:solidFill>
                        <a:latin typeface="Cambria Math" panose="02040503050406030204" pitchFamily="18" charset="0"/>
                      </a:rPr>
                      <m:t>⇒</m:t>
                    </m:r>
                  </m:oMath>
                </a14:m>
                <a:r>
                  <a:rPr lang="en-US" sz="2000" b="1" dirty="0">
                    <a:solidFill>
                      <a:schemeClr val="accent1"/>
                    </a:solidFill>
                  </a:rPr>
                  <a:t>	</a:t>
                </a:r>
                <a:endParaRPr lang="el-GR" sz="2000" b="1" dirty="0">
                  <a:solidFill>
                    <a:schemeClr val="accent1"/>
                  </a:solidFill>
                </a:endParaRPr>
              </a:p>
              <a:p>
                <a:pPr marL="0" indent="0">
                  <a:buNone/>
                </a:pPr>
                <a:r>
                  <a:rPr lang="en-US" sz="2000" b="1" dirty="0">
                    <a:solidFill>
                      <a:srgbClr val="C00000"/>
                    </a:solidFill>
                  </a:rPr>
                  <a:t>2 M</a:t>
                </a:r>
                <a:r>
                  <a:rPr lang="en-US" sz="2000" b="1" baseline="-25000" dirty="0">
                    <a:solidFill>
                      <a:srgbClr val="C00000"/>
                    </a:solidFill>
                  </a:rPr>
                  <a:t> </a:t>
                </a:r>
                <a:r>
                  <a:rPr lang="en-US" sz="2000" b="1" dirty="0">
                    <a:solidFill>
                      <a:srgbClr val="C00000"/>
                    </a:solidFill>
                  </a:rPr>
                  <a:t>· 0,2 L + 0,1 mol</a:t>
                </a:r>
                <a:r>
                  <a:rPr lang="en-US" sz="2000" b="1" baseline="-25000" dirty="0">
                    <a:solidFill>
                      <a:srgbClr val="C00000"/>
                    </a:solidFill>
                  </a:rPr>
                  <a:t> </a:t>
                </a:r>
                <a:r>
                  <a:rPr lang="en-US" sz="2000" b="1" dirty="0">
                    <a:solidFill>
                      <a:srgbClr val="C00000"/>
                    </a:solidFill>
                  </a:rPr>
                  <a:t>= C</a:t>
                </a:r>
                <a:r>
                  <a:rPr lang="en-US" sz="2000" b="1" baseline="-25000" dirty="0">
                    <a:solidFill>
                      <a:srgbClr val="C00000"/>
                    </a:solidFill>
                  </a:rPr>
                  <a:t>5 </a:t>
                </a:r>
                <a:r>
                  <a:rPr lang="en-US" sz="2000" b="1" dirty="0">
                    <a:solidFill>
                      <a:srgbClr val="C00000"/>
                    </a:solidFill>
                  </a:rPr>
                  <a:t>· 0,2 L</a:t>
                </a:r>
                <a:r>
                  <a:rPr lang="el-GR" sz="2000" b="1" dirty="0">
                    <a:solidFill>
                      <a:srgbClr val="C00000"/>
                    </a:solidFill>
                  </a:rPr>
                  <a:t> </a:t>
                </a:r>
                <a14:m>
                  <m:oMath xmlns:m="http://schemas.openxmlformats.org/officeDocument/2006/math">
                    <m:r>
                      <a:rPr lang="en-US" sz="2000" b="1" i="1">
                        <a:solidFill>
                          <a:srgbClr val="C00000"/>
                        </a:solidFill>
                        <a:latin typeface="Cambria Math" panose="02040503050406030204" pitchFamily="18" charset="0"/>
                      </a:rPr>
                      <m:t>⇒</m:t>
                    </m:r>
                  </m:oMath>
                </a14:m>
                <a:r>
                  <a:rPr lang="en-US" sz="2000" b="1" dirty="0">
                    <a:solidFill>
                      <a:srgbClr val="C00000"/>
                    </a:solidFill>
                  </a:rPr>
                  <a:t>	</a:t>
                </a:r>
                <a:endParaRPr lang="el-GR" sz="2000" b="1" dirty="0">
                  <a:solidFill>
                    <a:srgbClr val="C00000"/>
                  </a:solidFill>
                </a:endParaRPr>
              </a:p>
              <a:p>
                <a:pPr marL="0" indent="0">
                  <a:buNone/>
                </a:pPr>
                <a:r>
                  <a:rPr lang="en-US" sz="2000" b="1" dirty="0">
                    <a:solidFill>
                      <a:schemeClr val="accent1"/>
                    </a:solidFill>
                  </a:rPr>
                  <a:t>C</a:t>
                </a:r>
                <a:r>
                  <a:rPr lang="en-US" sz="2000" b="1" baseline="-25000" dirty="0">
                    <a:solidFill>
                      <a:schemeClr val="accent1"/>
                    </a:solidFill>
                  </a:rPr>
                  <a:t>5 </a:t>
                </a:r>
                <a:r>
                  <a:rPr lang="en-US" sz="2000" b="1" dirty="0">
                    <a:solidFill>
                      <a:schemeClr val="accent1"/>
                    </a:solidFill>
                  </a:rPr>
                  <a:t>= 2,5 M</a:t>
                </a:r>
                <a:endParaRPr lang="en-US" sz="2000" b="1" dirty="0">
                  <a:solidFill>
                    <a:srgbClr val="C00000"/>
                  </a:solidFill>
                </a:endParaRPr>
              </a:p>
            </p:txBody>
          </p:sp>
        </mc:Choice>
        <mc:Fallback>
          <p:sp>
            <p:nvSpPr>
              <p:cNvPr id="3" name="Θέση περιεχομένου 2">
                <a:extLst>
                  <a:ext uri="{FF2B5EF4-FFF2-40B4-BE49-F238E27FC236}">
                    <a16:creationId xmlns:a16="http://schemas.microsoft.com/office/drawing/2014/main" id="{37597368-ABEA-478C-98DE-28BCCFC50572}"/>
                  </a:ext>
                </a:extLst>
              </p:cNvPr>
              <p:cNvSpPr>
                <a:spLocks noGrp="1" noRot="1" noChangeAspect="1" noMove="1" noResize="1" noEditPoints="1" noAdjustHandles="1" noChangeArrowheads="1" noChangeShapeType="1" noTextEdit="1"/>
              </p:cNvSpPr>
              <p:nvPr>
                <p:ph idx="1"/>
              </p:nvPr>
            </p:nvSpPr>
            <p:spPr>
              <a:xfrm>
                <a:off x="1" y="-12369"/>
                <a:ext cx="12169842" cy="6870369"/>
              </a:xfrm>
              <a:blipFill>
                <a:blip r:embed="rId2"/>
                <a:stretch>
                  <a:fillRect l="-501" t="-976" b="-2130"/>
                </a:stretch>
              </a:blipFill>
            </p:spPr>
            <p:txBody>
              <a:bodyPr/>
              <a:lstStyle/>
              <a:p>
                <a:r>
                  <a:rPr lang="el-GR">
                    <a:noFill/>
                  </a:rPr>
                  <a:t> </a:t>
                </a:r>
              </a:p>
            </p:txBody>
          </p:sp>
        </mc:Fallback>
      </mc:AlternateContent>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Ορθογώνιο: Στρογγύλεμα γωνιών 3">
                <a:extLst>
                  <a:ext uri="{FF2B5EF4-FFF2-40B4-BE49-F238E27FC236}">
                    <a16:creationId xmlns:a16="http://schemas.microsoft.com/office/drawing/2014/main" id="{13B3B55B-6897-82F3-4BD8-1E64EBB46CF6}"/>
                  </a:ext>
                </a:extLst>
              </p:cNvPr>
              <p:cNvSpPr/>
              <p:nvPr/>
            </p:nvSpPr>
            <p:spPr>
              <a:xfrm>
                <a:off x="0" y="320460"/>
                <a:ext cx="12169843" cy="973275"/>
              </a:xfrm>
              <a:prstGeom prst="roundRect">
                <a:avLst/>
              </a:prstGeom>
            </p:spPr>
            <p:style>
              <a:lnRef idx="2">
                <a:schemeClr val="accent1">
                  <a:shade val="15000"/>
                </a:schemeClr>
              </a:lnRef>
              <a:fillRef idx="1001">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 = </a:t>
                </a:r>
                <a14:m>
                  <m:oMath xmlns:m="http://schemas.openxmlformats.org/officeDocument/2006/math">
                    <m:f>
                      <m:fPr>
                        <m:ctrlPr>
                          <a:rPr kumimoji="0" lang="en-US"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𝑵</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𝑵</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𝑨</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𝒎</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𝒓</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𝑽</m:t>
                        </m:r>
                      </m:num>
                      <m:den>
                        <m:sSub>
                          <m:sSubPr>
                            <m:ctrlP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𝑽</m:t>
                            </m:r>
                          </m:e>
                          <m:sub>
                            <m:r>
                              <a:rPr kumimoji="0" lang="en-US" sz="1800" b="1" i="1"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𝒎</m:t>
                            </m:r>
                          </m:sub>
                        </m:sSub>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C</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V</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ρ = </a:t>
                </a:r>
                <a14:m>
                  <m:oMath xmlns:m="http://schemas.openxmlformats.org/officeDocument/2006/math">
                    <m:f>
                      <m:fPr>
                        <m:ctrlPr>
                          <a:rPr kumimoji="0" lang="en-US" sz="18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𝒎</m:t>
                        </m:r>
                      </m:num>
                      <m:den>
                        <m:r>
                          <a:rPr kumimoji="0" lang="en-US" sz="1800" b="1" i="0" u="none" strike="noStrike" kern="1200" cap="none" spc="0" normalizeH="0" baseline="0" noProof="0" smtClean="0">
                            <a:ln>
                              <a:noFill/>
                            </a:ln>
                            <a:solidFill>
                              <a:srgbClr val="FFFF00"/>
                            </a:solidFill>
                            <a:effectLst/>
                            <a:uLnTx/>
                            <a:uFillTx/>
                            <a:latin typeface="Cambria Math" panose="02040503050406030204" pitchFamily="18" charset="0"/>
                            <a:ea typeface="+mn-ea"/>
                            <a:cs typeface="+mn-cs"/>
                          </a:rPr>
                          <m:t>𝐕</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PV = </a:t>
                </a:r>
                <a:r>
                  <a:rPr kumimoji="0" lang="en-US" sz="1800" b="1" i="0" u="none" strike="noStrike" kern="1200" cap="none" spc="0" normalizeH="0" baseline="0" noProof="0" dirty="0" err="1">
                    <a:ln>
                      <a:noFill/>
                    </a:ln>
                    <a:solidFill>
                      <a:prstClr val="white"/>
                    </a:solidFill>
                    <a:effectLst/>
                    <a:uLnTx/>
                    <a:uFillTx/>
                    <a:latin typeface="Calibri" panose="020F0502020204030204"/>
                    <a:ea typeface="+mn-ea"/>
                    <a:cs typeface="+mn-cs"/>
                  </a:rPr>
                  <a:t>nRT</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διαλυτότητα: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100</a:t>
                </a:r>
                <a:r>
                  <a:rPr kumimoji="0" lang="en-US" sz="1800" b="1" i="0" u="none" strike="noStrike" kern="1200" cap="none" spc="0" normalizeH="0" baseline="0" noProof="0" dirty="0">
                    <a:ln>
                      <a:noFill/>
                    </a:ln>
                    <a:solidFill>
                      <a:srgbClr val="00B0F0"/>
                    </a:solidFill>
                    <a:effectLst/>
                    <a:uLnTx/>
                    <a:uFillTx/>
                    <a:latin typeface="Calibri" panose="020F0502020204030204"/>
                    <a:ea typeface="Calibri" panose="020F0502020204030204" pitchFamily="34" charset="0"/>
                    <a:cs typeface="Calibri" panose="020F0502020204030204" pitchFamily="34" charset="0"/>
                  </a:rPr>
                  <a:t>g</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𝜹𝜾𝜶𝝀𝝊𝝉𝜼</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smtClean="0">
                            <a:ln>
                              <a:noFill/>
                            </a:ln>
                            <a:solidFill>
                              <a:srgbClr val="00B0F0"/>
                            </a:solidFill>
                            <a:effectLst/>
                            <a:uLnTx/>
                            <a:uFillTx/>
                            <a:latin typeface="Cambria Math" panose="02040503050406030204" pitchFamily="18" charset="0"/>
                            <a:ea typeface="+mn-ea"/>
                            <a:cs typeface="Calibri" panose="020F0502020204030204" pitchFamily="34" charset="0"/>
                          </a:rPr>
                          <m:t>𝒈</m:t>
                        </m:r>
                      </m:den>
                    </m:f>
                  </m:oMath>
                </a14:m>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w: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𝒈</m:t>
                        </m:r>
                      </m:den>
                    </m:f>
                  </m:oMath>
                </a14:m>
                <a:r>
                  <a:rPr kumimoji="0" lang="en-US" sz="1800" b="1"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V</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 </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𝒎𝑳</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x</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l-GR"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FFFF00"/>
                    </a:solidFill>
                    <a:effectLst/>
                    <a:uLnTx/>
                    <a:uFillTx/>
                    <a:latin typeface="Calibri" panose="020F0502020204030204"/>
                    <a:ea typeface="Calibri" panose="020F0502020204030204" pitchFamily="34" charset="0"/>
                    <a:cs typeface="Calibri" panose="020F0502020204030204" pitchFamily="34" charset="0"/>
                  </a:rPr>
                  <a:t>w</a:t>
                </a:r>
                <a:r>
                  <a:rPr kumimoji="0" lang="el-GR"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a:t>
                </a:r>
                <a:r>
                  <a:rPr kumimoji="0" lang="en-US" sz="1800" b="1"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Calibri" panose="020F0502020204030204" pitchFamily="34" charset="0"/>
                  </a:rPr>
                  <a:t>V:</a:t>
                </a:r>
                <a14:m>
                  <m:oMath xmlns:m="http://schemas.openxmlformats.org/officeDocument/2006/math">
                    <m:f>
                      <m:f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fPr>
                      <m:num>
                        <m:sSub>
                          <m:sSubPr>
                            <m:ctrlP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𝒎</m:t>
                            </m:r>
                          </m:e>
                          <m:sub>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𝜹𝜾𝜶𝝀𝝊𝝁𝜺𝝂𝜼𝝇</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l-GR"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𝝄𝝊𝝈𝜾𝜶𝝇</m:t>
                            </m:r>
                          </m:sub>
                        </m:sSub>
                      </m:num>
                      <m:den>
                        <m:sSub>
                          <m:sSub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sSubPr>
                          <m:e>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𝑽</m:t>
                            </m:r>
                          </m:e>
                          <m:sub>
                            <m:r>
                              <a:rPr kumimoji="0" lang="el-GR"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𝜹𝜾𝜶𝝀𝝊𝝁𝜶𝝉𝝄𝝇</m:t>
                            </m:r>
                          </m:sub>
                        </m:sSub>
                      </m:den>
                    </m:f>
                  </m:oMath>
                </a14:m>
                <a:r>
                  <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rPr>
                  <a:t> = </a:t>
                </a:r>
                <a14:m>
                  <m:oMath xmlns:m="http://schemas.openxmlformats.org/officeDocument/2006/math">
                    <m:f>
                      <m:fPr>
                        <m:ctrlP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ctrlPr>
                      </m:fPr>
                      <m:num>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𝒙</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FFFF00"/>
                            </a:solidFill>
                            <a:effectLst/>
                            <a:uLnTx/>
                            <a:uFillTx/>
                            <a:latin typeface="Cambria Math" panose="02040503050406030204" pitchFamily="18" charset="0"/>
                            <a:ea typeface="+mn-ea"/>
                            <a:cs typeface="Calibri" panose="020F0502020204030204" pitchFamily="34" charset="0"/>
                          </a:rPr>
                          <m:t>𝒈</m:t>
                        </m:r>
                      </m:num>
                      <m:den>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𝟏𝟎𝟎</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 </m:t>
                        </m:r>
                        <m:r>
                          <a:rPr kumimoji="0" lang="en-US" sz="1800" b="1" i="1" u="none" strike="noStrike" kern="1200" cap="none" spc="0" normalizeH="0" baseline="0" noProof="0">
                            <a:ln>
                              <a:noFill/>
                            </a:ln>
                            <a:solidFill>
                              <a:srgbClr val="70AD47"/>
                            </a:solidFill>
                            <a:effectLst/>
                            <a:uLnTx/>
                            <a:uFillTx/>
                            <a:latin typeface="Cambria Math" panose="02040503050406030204" pitchFamily="18" charset="0"/>
                            <a:ea typeface="+mn-ea"/>
                            <a:cs typeface="Calibri" panose="020F0502020204030204" pitchFamily="34" charset="0"/>
                          </a:rPr>
                          <m:t>𝒎𝑳</m:t>
                        </m:r>
                      </m:den>
                    </m:f>
                  </m:oMath>
                </a14:m>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4" name="Ορθογώνιο: Στρογγύλεμα γωνιών 3">
                <a:extLst>
                  <a:ext uri="{FF2B5EF4-FFF2-40B4-BE49-F238E27FC236}">
                    <a16:creationId xmlns:a16="http://schemas.microsoft.com/office/drawing/2014/main" id="{13B3B55B-6897-82F3-4BD8-1E64EBB46CF6}"/>
                  </a:ext>
                </a:extLst>
              </p:cNvPr>
              <p:cNvSpPr>
                <a:spLocks noRot="1" noChangeAspect="1" noMove="1" noResize="1" noEditPoints="1" noAdjustHandles="1" noChangeArrowheads="1" noChangeShapeType="1" noTextEdit="1"/>
              </p:cNvSpPr>
              <p:nvPr/>
            </p:nvSpPr>
            <p:spPr>
              <a:xfrm>
                <a:off x="0" y="320460"/>
                <a:ext cx="12169843" cy="973275"/>
              </a:xfrm>
              <a:prstGeom prst="roundRect">
                <a:avLst/>
              </a:prstGeom>
              <a:blipFill>
                <a:blip r:embed="rId4"/>
                <a:stretch>
                  <a:fillRect b="-4348"/>
                </a:stretch>
              </a:blipFill>
            </p:spPr>
            <p:txBody>
              <a:bodyPr/>
              <a:lstStyle/>
              <a:p>
                <a:r>
                  <a:rPr lang="el-GR">
                    <a:noFill/>
                  </a:rPr>
                  <a:t> </a:t>
                </a:r>
              </a:p>
            </p:txBody>
          </p:sp>
        </mc:Fallback>
      </mc:AlternateContent>
      <p:sp>
        <p:nvSpPr>
          <p:cNvPr id="5" name="Rectangle 2">
            <a:extLst>
              <a:ext uri="{FF2B5EF4-FFF2-40B4-BE49-F238E27FC236}">
                <a16:creationId xmlns:a16="http://schemas.microsoft.com/office/drawing/2014/main" id="{75F58B02-C6B2-F04B-6A04-FF93AECAA46C}"/>
              </a:ext>
            </a:extLst>
          </p:cNvPr>
          <p:cNvSpPr>
            <a:spLocks noChangeArrowheads="1"/>
          </p:cNvSpPr>
          <p:nvPr/>
        </p:nvSpPr>
        <p:spPr bwMode="auto">
          <a:xfrm>
            <a:off x="984738" y="2627598"/>
            <a:ext cx="188507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8" name="Rectangle 2">
            <a:extLst>
              <a:ext uri="{FF2B5EF4-FFF2-40B4-BE49-F238E27FC236}">
                <a16:creationId xmlns:a16="http://schemas.microsoft.com/office/drawing/2014/main" id="{D44CCD7F-B1B3-C21B-B366-CDF40391AAAA}"/>
              </a:ext>
            </a:extLst>
          </p:cNvPr>
          <p:cNvSpPr>
            <a:spLocks noChangeArrowheads="1"/>
          </p:cNvSpPr>
          <p:nvPr/>
        </p:nvSpPr>
        <p:spPr bwMode="auto">
          <a:xfrm>
            <a:off x="3783565" y="2970860"/>
            <a:ext cx="18062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60749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1000"/>
                                        <p:tgtEl>
                                          <p:spTgt spid="3">
                                            <p:txEl>
                                              <p:pRg st="12" end="12"/>
                                            </p:txEl>
                                          </p:spTgt>
                                        </p:tgtEl>
                                      </p:cBhvr>
                                    </p:animEffect>
                                    <p:anim calcmode="lin" valueType="num">
                                      <p:cBhvr>
                                        <p:cTn id="6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fade">
                                      <p:cBhvr>
                                        <p:cTn id="70" dur="1000"/>
                                        <p:tgtEl>
                                          <p:spTgt spid="3">
                                            <p:txEl>
                                              <p:pRg st="13" end="13"/>
                                            </p:txEl>
                                          </p:spTgt>
                                        </p:tgtEl>
                                      </p:cBhvr>
                                    </p:animEffect>
                                    <p:anim calcmode="lin" valueType="num">
                                      <p:cBhvr>
                                        <p:cTn id="7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1000"/>
                                        <p:tgtEl>
                                          <p:spTgt spid="3">
                                            <p:txEl>
                                              <p:pRg st="14" end="14"/>
                                            </p:txEl>
                                          </p:spTgt>
                                        </p:tgtEl>
                                      </p:cBhvr>
                                    </p:animEffect>
                                    <p:anim calcmode="lin" valueType="num">
                                      <p:cBhvr>
                                        <p:cTn id="7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6116</Words>
  <Application>Microsoft Office PowerPoint</Application>
  <PresentationFormat>Ευρεία οθόνη</PresentationFormat>
  <Paragraphs>425</Paragraphs>
  <Slides>28</Slides>
  <Notes>0</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28</vt:i4>
      </vt:variant>
    </vt:vector>
  </HeadingPairs>
  <TitlesOfParts>
    <vt:vector size="36" baseType="lpstr">
      <vt:lpstr>Arial</vt:lpstr>
      <vt:lpstr>Calibri</vt:lpstr>
      <vt:lpstr>Calibri Light</vt:lpstr>
      <vt:lpstr>Cambria Math</vt:lpstr>
      <vt:lpstr>Candara</vt:lpstr>
      <vt:lpstr>Verdana</vt:lpstr>
      <vt:lpstr>1_Θέμα του Office</vt:lpstr>
      <vt:lpstr>CS ChemDraw Drawing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Xenophontas A</dc:creator>
  <cp:lastModifiedBy>Xenophontas A</cp:lastModifiedBy>
  <cp:revision>35</cp:revision>
  <dcterms:created xsi:type="dcterms:W3CDTF">2023-10-18T17:27:07Z</dcterms:created>
  <dcterms:modified xsi:type="dcterms:W3CDTF">2024-09-23T22:13:51Z</dcterms:modified>
</cp:coreProperties>
</file>