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6" autoAdjust="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F698-B795-42EA-8716-54868F23C9B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29D6E-A3C0-412A-9F0A-772E6E3F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733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514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740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389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598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56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12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97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31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152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69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587EF0-8790-41BC-B031-6917BF9672CF}" type="datetimeFigureOut">
              <a:rPr lang="el-GR" smtClean="0"/>
              <a:pPr/>
              <a:t>3/11/2024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CC9756-249B-48FD-907F-5148DDBD65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08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366868" y="1412776"/>
            <a:ext cx="4661516" cy="2736304"/>
          </a:xfrm>
        </p:spPr>
        <p:txBody>
          <a:bodyPr/>
          <a:lstStyle/>
          <a:p>
            <a:pPr algn="ctr"/>
            <a:r>
              <a:rPr lang="el-GR" sz="4400" dirty="0"/>
              <a:t>ΒΙΟΜΗΧΑΝΙΚΗ ΕΠΑΝΑΣΤΑΣΗ </a:t>
            </a:r>
            <a:br>
              <a:rPr lang="el-GR" sz="4400" dirty="0"/>
            </a:br>
            <a:endParaRPr lang="el-GR" sz="4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4442" y="4797152"/>
            <a:ext cx="5114778" cy="1080120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l-G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Κεκροπούλου Μαρία,δ.φ.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6BC4-414B-B7E4-5A6D-71CB2F7B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Η οικονομία στην Ευρώπη, 17</a:t>
            </a:r>
            <a:r>
              <a:rPr lang="el-GR" b="1" baseline="30000" dirty="0"/>
              <a:t>ος</a:t>
            </a:r>
            <a:r>
              <a:rPr lang="el-GR" b="1" dirty="0"/>
              <a:t>  -19</a:t>
            </a:r>
            <a:r>
              <a:rPr lang="el-GR" b="1" baseline="30000" dirty="0"/>
              <a:t>ος</a:t>
            </a:r>
            <a:r>
              <a:rPr lang="el-GR" b="1" dirty="0"/>
              <a:t> αι.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A325B-AE9A-4341-714A-F81A75711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οικονομία στην Ευρώπη είναι κατά κύριο λόγο αγροτική [προβιομηχανική-βιομηχανική περίοδος]</a:t>
            </a:r>
          </a:p>
          <a:p>
            <a:r>
              <a:rPr lang="el-GR" dirty="0"/>
              <a:t>Ας θυμηθούμε τους όρους: πρωτογενής τομέας</a:t>
            </a:r>
          </a:p>
          <a:p>
            <a:r>
              <a:rPr lang="el-GR" dirty="0"/>
              <a:t>                                                 δευτερογενής τομέας</a:t>
            </a:r>
          </a:p>
          <a:p>
            <a:r>
              <a:rPr lang="el-GR" dirty="0"/>
              <a:t>                                                 τριτογενής τομέας</a:t>
            </a:r>
          </a:p>
          <a:p>
            <a:endParaRPr lang="el-GR" dirty="0"/>
          </a:p>
          <a:p>
            <a:r>
              <a:rPr lang="el-GR" dirty="0"/>
              <a:t>Ο δευτερογενής τομέας: τα προϊόντα  παράγονται σε μικρά εργαστήρια , σε μικρές βιοτεχνικές μονάδες</a:t>
            </a:r>
          </a:p>
          <a:p>
            <a:r>
              <a:rPr lang="el-GR" dirty="0"/>
              <a:t>Οι μικρές παραγωγικές μονάδες που μεταλάσσονται σε βιομηχανικές ως τον 18</a:t>
            </a:r>
            <a:r>
              <a:rPr lang="el-GR" baseline="30000" dirty="0"/>
              <a:t>ο</a:t>
            </a:r>
            <a:r>
              <a:rPr lang="el-GR" dirty="0"/>
              <a:t> αι. βρίσκονται κυρίως στην Αγγλία και στην ηπειρωτική Ευρώπη.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3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984F-CB2F-24A6-E089-0AA80FD0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Νέο οικονομικό σύστημα παραγωγής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CBFCB-69EF-9567-C297-2914D35F1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Νέο παραγωγικό σύστημα, το εργοστασιακό. Τα βασικά γνωρίσματα του συστήματος αυτού είναι:</a:t>
            </a:r>
          </a:p>
          <a:p>
            <a:r>
              <a:rPr lang="el-GR" dirty="0"/>
              <a:t>α) η υποκατάσταση του ανθρώπου σε πολλούς τομείς της παραγωγικής διαδικασίας από τη μηχανή</a:t>
            </a:r>
          </a:p>
          <a:p>
            <a:r>
              <a:rPr lang="el-GR" dirty="0"/>
              <a:t> β) η αντικατάσταση των παραδοσιακών πηγών ενέργειας (υδατόπτωση, αιολική ενέργεια κ.ά.) από νέες, ιδιαίτερα τον γαιάνθρακα-</a:t>
            </a:r>
          </a:p>
          <a:p>
            <a:r>
              <a:rPr lang="el-GR" dirty="0"/>
              <a:t> γ) η χρήση νέων και άφθονων πρώτων υλών, ιδιαίτερα ανόργανων. </a:t>
            </a:r>
          </a:p>
          <a:p>
            <a:r>
              <a:rPr lang="el-GR" dirty="0"/>
              <a:t>Το φαινόμενο αυτό ονομάστηκε </a:t>
            </a:r>
            <a:r>
              <a:rPr lang="el-GR" b="1" dirty="0"/>
              <a:t>Βιομηχανική Επανάσταση.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1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AB18-B684-0B0F-6905-EBD13CB3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Φάσεις της βιομηχανικής επανάστασης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AE1CF-1772-5307-00A7-0BAFB0FCE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Ας θυμηθούμε 1520-1650 εμπορική επανάσταση]</a:t>
            </a:r>
            <a:endParaRPr lang="en-US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Η πρώτη φάση της βιομηχανικής επανάστασης (</a:t>
            </a:r>
            <a:r>
              <a:rPr lang="el-GR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1750-1870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χαρακτηρίζεται </a:t>
            </a:r>
            <a:r>
              <a:rPr lang="el-GR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ως η εποχή του άνθρακα  και του σιδήρου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και σημαδεύεται από τη χρήση του σιδηροδρόμου και του ατμόπλοιου στις μεταφορές</a:t>
            </a:r>
            <a:r>
              <a:rPr lang="el-GR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Οι καμινάδες των εργοστασίων γίνονται το έμβλημα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της νέας αυτής εποχής. </a:t>
            </a:r>
            <a:r>
              <a:rPr lang="el-GR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Μηχανοποίηση της παραγωγής</a:t>
            </a:r>
            <a:endParaRPr lang="en-US" sz="18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Η δεύτερη φάση της βιομηχανικής επανάστασης  τις τελευταίες δεκαετίες του </a:t>
            </a:r>
            <a:r>
              <a:rPr lang="el-GR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ου αιώνα (</a:t>
            </a:r>
            <a:r>
              <a:rPr lang="el-GR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1870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και μετά).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Αυτό οφείλεται στο  συνδυασμό δύο στοιχείων</a:t>
            </a: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"/>
              <a:tabLst>
                <a:tab pos="228600" algn="l"/>
              </a:tabLst>
            </a:pP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¨     στη χρησιμοποίηση νέων πηγών ενέργειας (ηλεκτρική ενέργεια και πετρέλαιο)  και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"/>
              <a:tabLst>
                <a:tab pos="228600" algn="l"/>
              </a:tabLst>
            </a:pPr>
            <a:r>
              <a:rPr lang="el-G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¨     στην εφαρμογή της επιστημονικής γνώσης στη βιομηχανία.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16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D8C8-6F7E-D3E6-99FE-6C93762F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Αγγλία: κλωστοϋφαντουργία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E085EA-AE3A-1B02-30D2-E3330F1965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9592" y="2564904"/>
            <a:ext cx="2952328" cy="302433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DF929-D9A7-58B9-0326-98F15B0453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1764 ο Τζέημς Χαργκρέηβς κατασκεύασε μία κλωστική μηχανή στην οποία έδωσε το όνομα της κόρης του</a:t>
            </a:r>
          </a:p>
          <a:p>
            <a:r>
              <a:rPr lang="el-GR" dirty="0"/>
              <a:t>Ο Ρίτσαρντ Αρκράιτ βελτίωσε την μηχανή και αυτό σηματοδότησε την ανάπτυξη της κλωστοϋφαντουργίας</a:t>
            </a:r>
          </a:p>
          <a:p>
            <a:r>
              <a:rPr lang="el-GR" dirty="0"/>
              <a:t>Η μεγάλη αύξηση της ζήτησης βαμβακερών υφασμάτων και η  αδυναμία των παραγωγών και των εμπόρων να ικανοποιήσουν αυτή τη ζήτηση ήταν οι λόγοι για την ανακάλυψή της.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5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27DE-7045-4C26-4649-9AC824D7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η Αγγλία...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56E06-AC96-5D9F-1B54-F7BCFB884C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Ανακάλυψη της ατμομηχανής από τον </a:t>
            </a:r>
            <a:r>
              <a:rPr lang="en-US" dirty="0"/>
              <a:t>Watt</a:t>
            </a:r>
            <a:endParaRPr lang="el-GR" dirty="0"/>
          </a:p>
          <a:p>
            <a:r>
              <a:rPr lang="el-GR" dirty="0"/>
              <a:t>Οι ανακαλύψεις οφείλονται στην επένδυση κεφαλαίων που αποκτήθηκαν κατά την εμπορική επανάσταση</a:t>
            </a:r>
          </a:p>
          <a:p>
            <a:r>
              <a:rPr lang="el-GR" dirty="0"/>
              <a:t>Υπήρχε διαθέσιμο εργατικό δυναμικό</a:t>
            </a:r>
            <a:endParaRPr lang="en-US" dirty="0"/>
          </a:p>
          <a:p>
            <a:r>
              <a:rPr lang="el-GR" dirty="0"/>
              <a:t>Ποικιλία πρώτων υλών στην Αγγλία και στις αποικίες που διακείτο από τον εμπορικό στόλο</a:t>
            </a:r>
          </a:p>
          <a:p>
            <a:r>
              <a:rPr lang="el-GR" dirty="0"/>
              <a:t>εξαιρετικά ανεπτυγμένο σύστημα πλωτής και οδικής συγκοινωνίας</a:t>
            </a:r>
          </a:p>
          <a:p>
            <a:r>
              <a:rPr lang="el-GR" dirty="0"/>
              <a:t>μεγάλες ποσότητες γαιάνθρακα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CD44D5-9D3C-D93E-9860-B9EE066506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60032" y="2103120"/>
            <a:ext cx="3312368" cy="384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6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C1E8-C750-FC56-A5DE-E34536D5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συνέβη στις άλλες χώρες...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FAD44-F4DC-3187-3DF4-C78881EB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l-GR" dirty="0"/>
              <a:t>Η εκβιομηχάνιση της παραγωγής στην ηπειρωτική Ευρώπη &amp;                                                          στον υπόλοιπο κόσμο  καθυστέρησε</a:t>
            </a:r>
          </a:p>
          <a:p>
            <a:pPr marL="342900" indent="-342900">
              <a:buAutoNum type="arabicPeriod"/>
            </a:pPr>
            <a:r>
              <a:rPr lang="el-GR" dirty="0"/>
              <a:t>οι κυβερνήσεις με παρεμβάσεις τους δεν επέτρεπαν την ελεύθερη λειτουργία της αγοράς</a:t>
            </a:r>
          </a:p>
          <a:p>
            <a:pPr marL="342900" indent="-342900">
              <a:buAutoNum type="arabicPeriod"/>
            </a:pPr>
            <a:r>
              <a:rPr lang="el-GR" dirty="0"/>
              <a:t>Πολύτιμοι εθνικοί πόροι διατέθηκαν σε επιχειρηματίες που έκαναν επενδύσεις ‘οχι πάντα πετυχημένες </a:t>
            </a:r>
          </a:p>
          <a:p>
            <a:pPr marL="342900" indent="-342900">
              <a:buAutoNum type="arabicPeriod"/>
            </a:pPr>
            <a:r>
              <a:rPr lang="el-GR" dirty="0"/>
              <a:t>«μετανάστευση» κεφαλαίων στην Αγγλία για επενδύσεις</a:t>
            </a:r>
          </a:p>
          <a:p>
            <a:pPr marL="342900" indent="-342900">
              <a:buAutoNum type="arabicPeriod"/>
            </a:pPr>
            <a:r>
              <a:rPr lang="el-GR" dirty="0"/>
              <a:t>Η βιομηχανική επανάσταση ακολούθησε με καθυστέρηση σε Αμερική, Βέλγιο, Γαλλία, γερμανικά κρατίδια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9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C602-A740-F74D-81BF-3F033752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Παγκόσμιο οικονομικό σύστημα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9EAF8E-5738-9384-C757-4224447B3B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5616" y="2103120"/>
            <a:ext cx="3096343" cy="393192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1255C-2F76-418B-62AF-B5445BB83A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βασιζόταν στη συνεχή αύξηση του πληθυσμού </a:t>
            </a:r>
          </a:p>
          <a:p>
            <a:r>
              <a:rPr lang="el-GR" dirty="0"/>
              <a:t>στην ελεύθερη μετανάστευση ανθρώπινου δυναμικού και κεφαλαίων έξω από την Ευρώπη,</a:t>
            </a:r>
          </a:p>
          <a:p>
            <a:r>
              <a:rPr lang="el-GR" dirty="0"/>
              <a:t>στην εκλεκτική ανάπτυξη της βιομηχανίας</a:t>
            </a:r>
          </a:p>
          <a:p>
            <a:r>
              <a:rPr lang="el-GR" dirty="0"/>
              <a:t>στην ανάπτυξη των συγκοινωνιών και των επικοινωνιών, </a:t>
            </a:r>
          </a:p>
          <a:p>
            <a:r>
              <a:rPr lang="el-GR" dirty="0"/>
              <a:t>Στην ανάπτυξη του ασφαλιστικού και τραπεζικού συστήματος</a:t>
            </a:r>
          </a:p>
          <a:p>
            <a:r>
              <a:rPr lang="el-GR" dirty="0"/>
              <a:t>στην αύξηση του διεθνούς εμπορίου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6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0A1F-A284-3752-859F-460E325D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Προϋποθέσεις για τη λειτουργία του ευρωατλαντικού συστήματος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AB24-85D3-4AEE-8FD7-153E8EF016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η ειρήνη </a:t>
            </a:r>
          </a:p>
          <a:p>
            <a:r>
              <a:rPr lang="el-GR" dirty="0"/>
              <a:t>η ελευθερία του διεθνούς εμπορίου </a:t>
            </a:r>
          </a:p>
          <a:p>
            <a:r>
              <a:rPr lang="el-GR" dirty="0"/>
              <a:t> η οικονομική ηγεμονία των χωρών που αποτελούσαν τον πυρήνα του στον υπόλοιπο κόσμο. </a:t>
            </a:r>
          </a:p>
          <a:p>
            <a:r>
              <a:rPr lang="el-GR" dirty="0"/>
              <a:t>Ο χρυσός αποτελούσε το βάθρο του συστήματος</a:t>
            </a:r>
          </a:p>
          <a:p>
            <a:r>
              <a:rPr lang="el-GR" dirty="0"/>
              <a:t>Το σύστημα ήταν αυτορυθμιζόμενο και γι’ αυτό εύθραυστο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4D0A64-2E2A-300A-4F37-C13B873400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54882" y="2348880"/>
            <a:ext cx="3273502" cy="34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71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1232</TotalTime>
  <Words>535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Garamond</vt:lpstr>
      <vt:lpstr>Symbol</vt:lpstr>
      <vt:lpstr>Savon</vt:lpstr>
      <vt:lpstr>ΒΙΟΜΗΧΑΝΙΚΗ ΕΠΑΝΑΣΤΑΣΗ  </vt:lpstr>
      <vt:lpstr>Η οικονομία στην Ευρώπη, 17ος  -19ος αι.</vt:lpstr>
      <vt:lpstr>Νέο οικονομικό σύστημα παραγωγής</vt:lpstr>
      <vt:lpstr>Φάσεις της βιομηχανικής επανάστασης</vt:lpstr>
      <vt:lpstr>Αγγλία: κλωστοϋφαντουργία</vt:lpstr>
      <vt:lpstr>Γιατί η Αγγλία...</vt:lpstr>
      <vt:lpstr>Τι συνέβη στις άλλες χώρες... </vt:lpstr>
      <vt:lpstr>Παγκόσμιο οικονομικό σύστημα</vt:lpstr>
      <vt:lpstr>Προϋποθέσεις για τη λειτουργία του ευρωατλαντικού συστήματος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Διδακτικη μεθοδολογια</dc:title>
  <dc:creator>Maria</dc:creator>
  <cp:lastModifiedBy>ΜΑΡΙΑ ΚΕΚΡΟΠΟΥΛΟΥ</cp:lastModifiedBy>
  <cp:revision>57</cp:revision>
  <dcterms:created xsi:type="dcterms:W3CDTF">2015-12-13T10:58:23Z</dcterms:created>
  <dcterms:modified xsi:type="dcterms:W3CDTF">2024-11-03T20:08:07Z</dcterms:modified>
</cp:coreProperties>
</file>