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586" autoAdjust="0"/>
  </p:normalViewPr>
  <p:slideViewPr>
    <p:cSldViewPr>
      <p:cViewPr varScale="1">
        <p:scale>
          <a:sx n="79" d="100"/>
          <a:sy n="79" d="100"/>
        </p:scale>
        <p:origin x="1146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2BF698-B795-42EA-8716-54868F23C9B1}" type="datetimeFigureOut">
              <a:rPr lang="en-US" smtClean="0"/>
              <a:t>11/3/2024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329D6E-A3C0-412A-9F0A-772E6E3F86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80002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80902" y="1275025"/>
            <a:ext cx="7182197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088136" y="1385316"/>
            <a:ext cx="6967728" cy="4087368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3794760" y="1267730"/>
            <a:ext cx="1554480" cy="64008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3886200" y="1267731"/>
            <a:ext cx="1371600" cy="548640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71281" y="2091263"/>
            <a:ext cx="6801440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6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71575" y="4682062"/>
            <a:ext cx="6803136" cy="502920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4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400"/>
            </a:lvl2pPr>
            <a:lvl3pPr marL="914400" indent="0" algn="ctr">
              <a:buNone/>
              <a:defRPr sz="1400"/>
            </a:lvl3pPr>
            <a:lvl4pPr marL="1371600" indent="0" algn="ctr">
              <a:buNone/>
              <a:defRPr sz="1400"/>
            </a:lvl4pPr>
            <a:lvl5pPr marL="1828800" indent="0" algn="ctr">
              <a:buNone/>
              <a:defRPr sz="1400"/>
            </a:lvl5pPr>
            <a:lvl6pPr marL="2286000" indent="0" algn="ctr">
              <a:buNone/>
              <a:defRPr sz="1400"/>
            </a:lvl6pPr>
            <a:lvl7pPr marL="2743200" indent="0" algn="ctr">
              <a:buNone/>
              <a:defRPr sz="1400"/>
            </a:lvl7pPr>
            <a:lvl8pPr marL="3200400" indent="0" algn="ctr">
              <a:buNone/>
              <a:defRPr sz="1400"/>
            </a:lvl8pPr>
            <a:lvl9pPr marL="3657600" indent="0" algn="ctr">
              <a:buNone/>
              <a:defRPr sz="14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3931920" y="1327188"/>
            <a:ext cx="1280160" cy="457200"/>
          </a:xfrm>
        </p:spPr>
        <p:txBody>
          <a:bodyPr/>
          <a:lstStyle>
            <a:lvl1pPr algn="ctr">
              <a:defRPr sz="11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41587EF0-8790-41BC-B031-6917BF9672CF}" type="datetimeFigureOut">
              <a:rPr lang="el-GR" smtClean="0"/>
              <a:pPr/>
              <a:t>3/11/2024</a:t>
            </a:fld>
            <a:endParaRPr lang="el-GR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104936" y="5211060"/>
            <a:ext cx="4429125" cy="228600"/>
          </a:xfrm>
        </p:spPr>
        <p:txBody>
          <a:bodyPr/>
          <a:lstStyle>
            <a:lvl1pPr algn="l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6455190" y="5212080"/>
            <a:ext cx="158391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15CC9756-249B-48FD-907F-5148DDBD65E4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3373347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87EF0-8790-41BC-B031-6917BF9672CF}" type="datetimeFigureOut">
              <a:rPr lang="el-GR" smtClean="0"/>
              <a:pPr/>
              <a:t>3/11/2024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C9756-249B-48FD-907F-5148DDBD65E4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651455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43700" y="762000"/>
            <a:ext cx="1771650" cy="5257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762000"/>
            <a:ext cx="6057900" cy="5257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87EF0-8790-41BC-B031-6917BF9672CF}" type="datetimeFigureOut">
              <a:rPr lang="el-GR" smtClean="0"/>
              <a:pPr/>
              <a:t>3/11/2024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C9756-249B-48FD-907F-5148DDBD65E4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774085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87EF0-8790-41BC-B031-6917BF9672CF}" type="datetimeFigureOut">
              <a:rPr lang="el-GR" smtClean="0"/>
              <a:pPr/>
              <a:t>3/11/2024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C9756-249B-48FD-907F-5148DDBD65E4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73893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980902" y="1275025"/>
            <a:ext cx="7182197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088136" y="1385316"/>
            <a:ext cx="6967728" cy="4087368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3794760" y="1267730"/>
            <a:ext cx="1554480" cy="64008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3886200" y="1267731"/>
            <a:ext cx="1371600" cy="548640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2717" y="2094309"/>
            <a:ext cx="6803136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6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2718" y="4682062"/>
            <a:ext cx="6803136" cy="502920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931920" y="1325880"/>
            <a:ext cx="1280160" cy="457200"/>
          </a:xfrm>
        </p:spPr>
        <p:txBody>
          <a:bodyPr/>
          <a:lstStyle>
            <a:lvl1pPr algn="ctr">
              <a:defRPr lang="en-US" sz="11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41587EF0-8790-41BC-B031-6917BF9672CF}" type="datetimeFigureOut">
              <a:rPr lang="el-GR" smtClean="0"/>
              <a:pPr/>
              <a:t>3/11/2024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04679" y="5211060"/>
            <a:ext cx="4430268" cy="228600"/>
          </a:xfrm>
        </p:spPr>
        <p:txBody>
          <a:bodyPr/>
          <a:lstStyle>
            <a:lvl1pPr algn="l">
              <a:defRPr/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3378" y="5211060"/>
            <a:ext cx="1584198" cy="228600"/>
          </a:xfrm>
        </p:spPr>
        <p:txBody>
          <a:bodyPr/>
          <a:lstStyle/>
          <a:p>
            <a:fld id="{15CC9756-249B-48FD-907F-5148DDBD65E4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1759813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1520" y="2103120"/>
            <a:ext cx="3657600" cy="393192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4880" y="2103120"/>
            <a:ext cx="3657600" cy="393192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87EF0-8790-41BC-B031-6917BF9672CF}" type="datetimeFigureOut">
              <a:rPr lang="el-GR" smtClean="0"/>
              <a:pPr/>
              <a:t>3/11/2024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C9756-249B-48FD-907F-5148DDBD65E4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625626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1520" y="2074334"/>
            <a:ext cx="365760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1520" y="2755898"/>
            <a:ext cx="365760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2074334"/>
            <a:ext cx="365760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756581"/>
            <a:ext cx="365760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87EF0-8790-41BC-B031-6917BF9672CF}" type="datetimeFigureOut">
              <a:rPr lang="el-GR" smtClean="0"/>
              <a:pPr/>
              <a:t>3/11/2024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C9756-249B-48FD-907F-5148DDBD65E4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241273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87EF0-8790-41BC-B031-6917BF9672CF}" type="datetimeFigureOut">
              <a:rPr lang="el-GR" smtClean="0"/>
              <a:pPr/>
              <a:t>3/11/2024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C9756-249B-48FD-907F-5148DDBD65E4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49707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87EF0-8790-41BC-B031-6917BF9672CF}" type="datetimeFigureOut">
              <a:rPr lang="el-GR" smtClean="0"/>
              <a:pPr/>
              <a:t>3/11/2024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C9756-249B-48FD-907F-5148DDBD65E4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223191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184147" y="173736"/>
            <a:ext cx="6398514" cy="651052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6765290" y="173736"/>
            <a:ext cx="2194560" cy="651052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72300" y="607392"/>
            <a:ext cx="1823085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4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8976" y="907143"/>
            <a:ext cx="5428856" cy="5043714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72300" y="2286000"/>
            <a:ext cx="1823085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3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87EF0-8790-41BC-B031-6917BF9672CF}" type="datetimeFigureOut">
              <a:rPr lang="el-GR" smtClean="0"/>
              <a:pPr/>
              <a:t>3/11/2024</a:t>
            </a:fld>
            <a:endParaRPr lang="el-GR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l-GR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7795258" y="6310086"/>
            <a:ext cx="109728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5CC9756-249B-48FD-907F-5148DDBD65E4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2" name="Rectangle 11"/>
          <p:cNvSpPr/>
          <p:nvPr/>
        </p:nvSpPr>
        <p:spPr>
          <a:xfrm>
            <a:off x="6868160" y="274320"/>
            <a:ext cx="1988820" cy="6309360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7715204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6765290" y="173736"/>
            <a:ext cx="2194560" cy="651052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72300" y="603504"/>
            <a:ext cx="1824228" cy="1645920"/>
          </a:xfrm>
        </p:spPr>
        <p:txBody>
          <a:bodyPr anchor="b">
            <a:noAutofit/>
          </a:bodyPr>
          <a:lstStyle>
            <a:lvl1pPr algn="l">
              <a:defRPr sz="24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71449" y="173736"/>
            <a:ext cx="6398514" cy="6510528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72300" y="2286000"/>
            <a:ext cx="1824228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3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41587EF0-8790-41BC-B031-6917BF9672CF}" type="datetimeFigureOut">
              <a:rPr lang="el-GR" smtClean="0"/>
              <a:pPr/>
              <a:t>3/11/2024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9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797546" y="6309360"/>
            <a:ext cx="109728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5CC9756-249B-48FD-907F-5148DDBD65E4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1" name="Rectangle 10"/>
          <p:cNvSpPr/>
          <p:nvPr/>
        </p:nvSpPr>
        <p:spPr>
          <a:xfrm>
            <a:off x="6868160" y="274320"/>
            <a:ext cx="1988820" cy="6309360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0069071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76022" y="173736"/>
            <a:ext cx="8791956" cy="6510528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1520" y="642594"/>
            <a:ext cx="768096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1520" y="2103120"/>
            <a:ext cx="768096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34768" y="6309360"/>
            <a:ext cx="20574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1587EF0-8790-41BC-B031-6917BF9672CF}" type="datetimeFigureOut">
              <a:rPr lang="el-GR" smtClean="0"/>
              <a:pPr/>
              <a:t>3/11/2024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96896" y="6309360"/>
            <a:ext cx="3950208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23382" y="6309360"/>
            <a:ext cx="10972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15CC9756-249B-48FD-907F-5148DDBD65E4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400888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0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3366868" y="1412776"/>
            <a:ext cx="4661516" cy="2736304"/>
          </a:xfrm>
        </p:spPr>
        <p:txBody>
          <a:bodyPr/>
          <a:lstStyle/>
          <a:p>
            <a:pPr algn="ctr"/>
            <a:r>
              <a:rPr lang="el-GR" sz="4400" dirty="0"/>
              <a:t>ΒΙΟΜΗΧΑΝΙΚΗ ΕΠΑΝΑΣΤΑΣΗ </a:t>
            </a:r>
            <a:br>
              <a:rPr lang="el-GR" sz="4400" dirty="0"/>
            </a:br>
            <a:endParaRPr lang="el-GR" sz="4400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3354442" y="4797152"/>
            <a:ext cx="5114778" cy="1080120"/>
          </a:xfrm>
        </p:spPr>
        <p:txBody>
          <a:bodyPr>
            <a:no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l-GR" sz="2400" b="1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l-GR" sz="2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Κεκροπούλου Μαρία,δ.φ.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l-GR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826BC4-414B-B7E4-5A6D-71CB2F7BA4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b="1" dirty="0"/>
              <a:t>Η οικονομία στην Ευρώπη, 17</a:t>
            </a:r>
            <a:r>
              <a:rPr lang="el-GR" b="1" baseline="30000" dirty="0"/>
              <a:t>ος</a:t>
            </a:r>
            <a:r>
              <a:rPr lang="el-GR" b="1" dirty="0"/>
              <a:t>  -19</a:t>
            </a:r>
            <a:r>
              <a:rPr lang="el-GR" b="1" baseline="30000" dirty="0"/>
              <a:t>ος</a:t>
            </a:r>
            <a:r>
              <a:rPr lang="el-GR" b="1" dirty="0"/>
              <a:t> αι.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8A325B-AE9A-4341-714A-F81A75711A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Η οικονομία στην Ευρώπη είναι κατά κύριο λόγο αγροτική [προβιομηχανική-βιομηχανική περίοδος]</a:t>
            </a:r>
          </a:p>
          <a:p>
            <a:r>
              <a:rPr lang="el-GR" dirty="0"/>
              <a:t>Ας θυμηθούμε τους όρους: πρωτογενής τομέας</a:t>
            </a:r>
          </a:p>
          <a:p>
            <a:r>
              <a:rPr lang="el-GR" dirty="0"/>
              <a:t>                                                 δευτερογενής τομέας</a:t>
            </a:r>
          </a:p>
          <a:p>
            <a:r>
              <a:rPr lang="el-GR" dirty="0"/>
              <a:t>                                                 τριτογενής τομέας</a:t>
            </a:r>
          </a:p>
          <a:p>
            <a:endParaRPr lang="el-GR" dirty="0"/>
          </a:p>
          <a:p>
            <a:r>
              <a:rPr lang="el-GR" dirty="0"/>
              <a:t>Ο δευτερογενής τομέας: τα προϊόντα  παράγονται σε μικρά εργαστήρια , σε μικρές βιοτεχνικές μονάδες</a:t>
            </a:r>
          </a:p>
          <a:p>
            <a:r>
              <a:rPr lang="el-GR" dirty="0"/>
              <a:t>Οι μικρές παραγωγικές μονάδες που μεταλάσσονται σε βιομηχανικές ως τον 18</a:t>
            </a:r>
            <a:r>
              <a:rPr lang="el-GR" baseline="30000" dirty="0"/>
              <a:t>ο</a:t>
            </a:r>
            <a:r>
              <a:rPr lang="el-GR" dirty="0"/>
              <a:t> αι. βρίσκονται κυρίως στην Αγγλία και στην ηπειρωτική Ευρώπη.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82347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9A984F-CB2F-24A6-E089-0AA80FD059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b="1" dirty="0"/>
              <a:t>Νέο οικονομικό σύστημα παραγωγής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6CBFCB-69EF-9567-C297-2914D35F10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Νέο παραγωγικό σύστημα, το εργοστασιακό. Τα βασικά γνωρίσματα του συστήματος αυτού είναι:</a:t>
            </a:r>
          </a:p>
          <a:p>
            <a:r>
              <a:rPr lang="el-GR" dirty="0"/>
              <a:t>α) η υποκατάσταση του ανθρώπου σε πολλούς τομείς της παραγωγικής διαδικασίας από τη μηχανή</a:t>
            </a:r>
          </a:p>
          <a:p>
            <a:r>
              <a:rPr lang="el-GR" dirty="0"/>
              <a:t> β) η αντικατάσταση των παραδοσιακών πηγών ενέργειας (υδατόπτωση, αιολική ενέργεια κ.ά.) από νέες, ιδιαίτερα τον γαιάνθρακα-</a:t>
            </a:r>
          </a:p>
          <a:p>
            <a:r>
              <a:rPr lang="el-GR" dirty="0"/>
              <a:t> γ) η χρήση νέων και άφθονων πρώτων υλών, ιδιαίτερα ανόργανων. </a:t>
            </a:r>
          </a:p>
          <a:p>
            <a:r>
              <a:rPr lang="el-GR" dirty="0"/>
              <a:t>Το φαινόμενο αυτό ονομάστηκε </a:t>
            </a:r>
            <a:r>
              <a:rPr lang="el-GR" b="1" dirty="0"/>
              <a:t>Βιομηχανική Επανάσταση.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79143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F3AB18-B684-0B0F-6905-EBD13CB35F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b="1" dirty="0"/>
              <a:t>Φάσεις της βιομηχανικής επανάστασης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EAE1CF-1772-5307-00A7-0BAFB0FCE0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marR="0" algn="just">
              <a:lnSpc>
                <a:spcPct val="115000"/>
              </a:lnSpc>
              <a:spcAft>
                <a:spcPts val="1000"/>
              </a:spcAft>
            </a:pPr>
            <a:r>
              <a:rPr lang="en-US" sz="1800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[</a:t>
            </a:r>
            <a:r>
              <a:rPr lang="el-GR" sz="1800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Ας θυμηθούμε 1520-1650 εμπορική επανάσταση]</a:t>
            </a:r>
            <a:endParaRPr lang="en-US" sz="1800" dirty="0">
              <a:solidFill>
                <a:srgbClr val="000000"/>
              </a:solidFill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15000"/>
              </a:lnSpc>
              <a:spcAft>
                <a:spcPts val="1000"/>
              </a:spcAft>
            </a:pPr>
            <a:r>
              <a:rPr lang="el-GR" sz="1800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Η πρώτη φάση της βιομηχανικής επανάστασης (</a:t>
            </a:r>
            <a:r>
              <a:rPr lang="el-GR" sz="1800" b="1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1750-1870</a:t>
            </a:r>
            <a:r>
              <a:rPr lang="el-GR" sz="1800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) χαρακτηρίζεται </a:t>
            </a:r>
            <a:r>
              <a:rPr lang="el-GR" sz="1800" b="1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ως η εποχή του άνθρακα  και του σιδήρου</a:t>
            </a:r>
            <a:r>
              <a:rPr lang="el-GR" sz="1800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και σημαδεύεται από τη χρήση του σιδηροδρόμου και του ατμόπλοιου στις μεταφορές</a:t>
            </a:r>
            <a:r>
              <a:rPr lang="el-GR" sz="1800" b="1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. Οι καμινάδες των εργοστασίων γίνονται το έμβλημα</a:t>
            </a:r>
            <a:r>
              <a:rPr lang="el-GR" sz="1800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της νέας αυτής εποχής. </a:t>
            </a:r>
            <a:r>
              <a:rPr lang="el-GR" sz="1800" i="1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Μηχανοποίηση της παραγωγής</a:t>
            </a:r>
            <a:endParaRPr lang="en-US" sz="1800" i="1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15000"/>
              </a:lnSpc>
              <a:spcAft>
                <a:spcPts val="1000"/>
              </a:spcAft>
            </a:pPr>
            <a:r>
              <a:rPr lang="el-GR" sz="1800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Η δεύτερη φάση της βιομηχανικής επανάστασης  τις τελευταίες δεκαετίες του </a:t>
            </a:r>
            <a:r>
              <a:rPr lang="el-GR" sz="1800" b="1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19</a:t>
            </a:r>
            <a:r>
              <a:rPr lang="el-GR" sz="1800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ου αιώνα (</a:t>
            </a:r>
            <a:r>
              <a:rPr lang="el-GR" sz="1800" b="1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1870</a:t>
            </a:r>
            <a:r>
              <a:rPr lang="el-GR" sz="1800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και μετά).</a:t>
            </a:r>
            <a:endParaRPr lang="en-US" sz="18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15000"/>
              </a:lnSpc>
              <a:spcAft>
                <a:spcPts val="1000"/>
              </a:spcAft>
            </a:pPr>
            <a:r>
              <a:rPr lang="el-GR" sz="1800" b="1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Αυτό οφείλεται στο  συνδυασμό δύο στοιχείων</a:t>
            </a:r>
            <a:r>
              <a:rPr lang="el-GR" sz="1800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en-US" sz="18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 algn="just">
              <a:lnSpc>
                <a:spcPct val="115000"/>
              </a:lnSpc>
              <a:spcAft>
                <a:spcPts val="1000"/>
              </a:spcAft>
              <a:buFont typeface="Symbol" panose="05050102010706020507" pitchFamily="18" charset="2"/>
              <a:buChar char=""/>
              <a:tabLst>
                <a:tab pos="228600" algn="l"/>
              </a:tabLst>
            </a:pPr>
            <a:r>
              <a:rPr lang="el-GR" sz="1800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¨     στη χρησιμοποίηση νέων πηγών ενέργειας (ηλεκτρική ενέργεια και πετρέλαιο)  και</a:t>
            </a:r>
            <a:endParaRPr lang="en-US" sz="18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 algn="just">
              <a:lnSpc>
                <a:spcPct val="115000"/>
              </a:lnSpc>
              <a:spcAft>
                <a:spcPts val="1000"/>
              </a:spcAft>
              <a:buFont typeface="Symbol" panose="05050102010706020507" pitchFamily="18" charset="2"/>
              <a:buChar char=""/>
              <a:tabLst>
                <a:tab pos="228600" algn="l"/>
              </a:tabLst>
            </a:pPr>
            <a:r>
              <a:rPr lang="el-GR" sz="1800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¨     στην εφαρμογή της επιστημονικής γνώσης στη βιομηχανία.</a:t>
            </a:r>
            <a:endParaRPr lang="en-US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3516979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99D8C8-6F7E-D3E6-99FE-6C93762F60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Αγγλία: κλωστοϋφαντουργία</a:t>
            </a:r>
            <a:endParaRPr lang="en-US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F0E085EA-AE3A-1B02-30D2-E3330F196589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899592" y="2564904"/>
            <a:ext cx="2952328" cy="3024336"/>
          </a:xfrm>
          <a:prstGeom prst="rect">
            <a:avLst/>
          </a:prstGeom>
        </p:spPr>
      </p:pic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CFDF929-D9A7-58B9-0326-98F15B045301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dirty="0"/>
              <a:t>1764 ο Τζέημς Χαργκρέηβς κατασκεύασε μία κλωστική μηχανή στην οποία έδωσε το όνομα της κόρης του</a:t>
            </a:r>
          </a:p>
          <a:p>
            <a:r>
              <a:rPr lang="el-GR" dirty="0"/>
              <a:t>Ο Ρίτσαρντ Αρκράιτ βελτίωσε την μηχανή και αυτό σηματοδότησε την ανάπτυξη της κλωστοϋφαντουργίας</a:t>
            </a:r>
          </a:p>
          <a:p>
            <a:r>
              <a:rPr lang="el-GR" dirty="0"/>
              <a:t>Η μεγάλη αύξηση της ζήτησης βαμβακερών υφασμάτων και η  αδυναμία των παραγωγών και των εμπόρων να ικανοποιήσουν αυτή τη ζήτηση ήταν οι λόγοι για την ανακάλυψή της.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27548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8127DE-7045-4C26-4649-9AC824D7A8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Γιατί η Αγγλία...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256E06-AC96-5D9F-1B54-F7BCFB884C2B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l-GR" dirty="0"/>
              <a:t>Ανακάλυψη της ατμομηχανής από τον </a:t>
            </a:r>
            <a:r>
              <a:rPr lang="en-US" dirty="0"/>
              <a:t>Watt</a:t>
            </a:r>
            <a:endParaRPr lang="el-GR" dirty="0"/>
          </a:p>
          <a:p>
            <a:r>
              <a:rPr lang="el-GR" dirty="0"/>
              <a:t>Οι ανακαλύψεις οφείλονται στην επένδυση κεφαλαίων που αποκτήθηκαν κατά την εμπορική επανάσταση</a:t>
            </a:r>
          </a:p>
          <a:p>
            <a:r>
              <a:rPr lang="el-GR" dirty="0"/>
              <a:t>Υπήρχε διαθέσιμο εργατικό δυναμικό</a:t>
            </a:r>
            <a:endParaRPr lang="en-US" dirty="0"/>
          </a:p>
          <a:p>
            <a:r>
              <a:rPr lang="el-GR" dirty="0"/>
              <a:t>Ποικιλία πρώτων υλών στην Αγγλία και στις αποικίες που διακείτο από τον εμπορικό στόλο</a:t>
            </a:r>
          </a:p>
          <a:p>
            <a:r>
              <a:rPr lang="el-GR" dirty="0"/>
              <a:t>εξαιρετικά ανεπτυγμένο σύστημα πλωτής και οδικής συγκοινωνίας</a:t>
            </a:r>
          </a:p>
          <a:p>
            <a:r>
              <a:rPr lang="el-GR" dirty="0"/>
              <a:t>μεγάλες ποσότητες γαιάνθρακα</a:t>
            </a:r>
          </a:p>
          <a:p>
            <a:endParaRPr lang="en-US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D9CD44D5-9D3C-D93E-9860-B9EE066506A0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860032" y="2103120"/>
            <a:ext cx="3312368" cy="38461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23647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84C1E8-C750-FC56-A5DE-E34536D5CB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Τι συνέβη στις άλλες χώρες...</a:t>
            </a:r>
            <a:br>
              <a:rPr lang="el-GR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0FAD44-F4DC-3187-3DF4-C78881EB4F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AutoNum type="arabicPeriod"/>
            </a:pPr>
            <a:r>
              <a:rPr lang="el-GR" dirty="0"/>
              <a:t>Η εκβιομηχάνιση της παραγωγής στην ηπειρωτική Ευρώπη &amp;                                                          στον υπόλοιπο κόσμο  καθυστέρησε</a:t>
            </a:r>
          </a:p>
          <a:p>
            <a:pPr marL="342900" indent="-342900">
              <a:buAutoNum type="arabicPeriod"/>
            </a:pPr>
            <a:r>
              <a:rPr lang="el-GR" dirty="0"/>
              <a:t>οι κυβερνήσεις με παρεμβάσεις τους δεν επέτρεπαν την ελεύθερη λειτουργία της αγοράς</a:t>
            </a:r>
          </a:p>
          <a:p>
            <a:pPr marL="342900" indent="-342900">
              <a:buAutoNum type="arabicPeriod"/>
            </a:pPr>
            <a:r>
              <a:rPr lang="el-GR" dirty="0"/>
              <a:t>Πολύτιμοι εθνικοί πόροι διατέθηκαν σε επιχειρηματίες που έκαναν επενδύσεις ‘οχι πάντα πετυχημένες </a:t>
            </a:r>
          </a:p>
          <a:p>
            <a:pPr marL="342900" indent="-342900">
              <a:buAutoNum type="arabicPeriod"/>
            </a:pPr>
            <a:r>
              <a:rPr lang="el-GR" dirty="0"/>
              <a:t>«μετανάστευση» κεφαλαίων στην Αγγλία για επενδύσεις</a:t>
            </a:r>
          </a:p>
          <a:p>
            <a:pPr marL="342900" indent="-342900">
              <a:buAutoNum type="arabicPeriod"/>
            </a:pPr>
            <a:r>
              <a:rPr lang="el-GR" dirty="0"/>
              <a:t>Η βιομηχανική επανάσταση ακολούθησε με καθυστέρηση σε Αμερική, Βέλγιο, Γαλλία, γερμανικά κρατίδια</a:t>
            </a:r>
          </a:p>
          <a:p>
            <a:pPr marL="342900" indent="-342900"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46940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A9C602-A740-F74D-81BF-3F0337529B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b="1" dirty="0"/>
              <a:t>Παγκόσμιο οικονομικό σύστημα</a:t>
            </a:r>
            <a:endParaRPr lang="en-US" b="1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C49EAF8E-5738-9384-C757-4224447B3B2F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1115616" y="2103120"/>
            <a:ext cx="3096343" cy="3931920"/>
          </a:xfrm>
          <a:prstGeom prst="rect">
            <a:avLst/>
          </a:prstGeom>
        </p:spPr>
      </p:pic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7B1255C-2F76-418B-62AF-B5445BB83ADA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l-GR" dirty="0"/>
              <a:t>βασιζόταν στη συνεχή αύξηση του πληθυσμού </a:t>
            </a:r>
          </a:p>
          <a:p>
            <a:r>
              <a:rPr lang="el-GR" dirty="0"/>
              <a:t>στην ελεύθερη μετανάστευση ανθρώπινου δυναμικού και κεφαλαίων έξω από την Ευρώπη,</a:t>
            </a:r>
          </a:p>
          <a:p>
            <a:r>
              <a:rPr lang="el-GR" dirty="0"/>
              <a:t>στην εκλεκτική ανάπτυξη της βιομηχανίας</a:t>
            </a:r>
          </a:p>
          <a:p>
            <a:r>
              <a:rPr lang="el-GR" dirty="0"/>
              <a:t>στην ανάπτυξη των συγκοινωνιών και των επικοινωνιών, </a:t>
            </a:r>
          </a:p>
          <a:p>
            <a:r>
              <a:rPr lang="el-GR" dirty="0"/>
              <a:t>Στην ανάπτυξη του ασφαλιστικού και τραπεζικού συστήματος</a:t>
            </a:r>
          </a:p>
          <a:p>
            <a:r>
              <a:rPr lang="el-GR" dirty="0"/>
              <a:t>στην αύξηση του διεθνούς εμπορίου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52615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830A1F-A284-3752-859F-460E325D27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Προϋποθέσεις για τη λειτουργία του ευρωατλαντικού συστήματος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D2AB24-85D3-4AEE-8FD7-153E8EF0160F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l-GR" dirty="0"/>
              <a:t>η ειρήνη </a:t>
            </a:r>
          </a:p>
          <a:p>
            <a:r>
              <a:rPr lang="el-GR" dirty="0"/>
              <a:t>η ελευθερία του διεθνούς εμπορίου </a:t>
            </a:r>
          </a:p>
          <a:p>
            <a:r>
              <a:rPr lang="el-GR" dirty="0"/>
              <a:t> η οικονομική ηγεμονία των χωρών που αποτελούσαν τον πυρήνα του στον υπόλοιπο κόσμο. </a:t>
            </a:r>
          </a:p>
          <a:p>
            <a:r>
              <a:rPr lang="el-GR" dirty="0"/>
              <a:t>Ο χρυσός αποτελούσε το βάθρο του συστήματος</a:t>
            </a:r>
          </a:p>
          <a:p>
            <a:r>
              <a:rPr lang="el-GR" dirty="0"/>
              <a:t>Το σύστημα ήταν αυτορυθμιζόμενο και γι’ αυτό εύθραυστο</a:t>
            </a:r>
          </a:p>
          <a:p>
            <a:endParaRPr lang="en-US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E74D0A64-2E2A-300A-4F37-C13B87340042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754882" y="2348880"/>
            <a:ext cx="3273502" cy="34563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617138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">
  <a:themeElements>
    <a:clrScheme name="Savon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Savo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C20BADFE-D095-436F-9677-9264042809F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Savon</Template>
  <TotalTime>1232</TotalTime>
  <Words>535</Words>
  <Application>Microsoft Office PowerPoint</Application>
  <PresentationFormat>On-screen Show (4:3)</PresentationFormat>
  <Paragraphs>55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Calibri</vt:lpstr>
      <vt:lpstr>Century Gothic</vt:lpstr>
      <vt:lpstr>Garamond</vt:lpstr>
      <vt:lpstr>Symbol</vt:lpstr>
      <vt:lpstr>Savon</vt:lpstr>
      <vt:lpstr>ΒΙΟΜΗΧΑΝΙΚΗ ΕΠΑΝΑΣΤΑΣΗ  </vt:lpstr>
      <vt:lpstr>Η οικονομία στην Ευρώπη, 17ος  -19ος αι.</vt:lpstr>
      <vt:lpstr>Νέο οικονομικό σύστημα παραγωγής</vt:lpstr>
      <vt:lpstr>Φάσεις της βιομηχανικής επανάστασης</vt:lpstr>
      <vt:lpstr>Αγγλία: κλωστοϋφαντουργία</vt:lpstr>
      <vt:lpstr>Γιατί η Αγγλία...</vt:lpstr>
      <vt:lpstr>Τι συνέβη στις άλλες χώρες... </vt:lpstr>
      <vt:lpstr>Παγκόσμιο οικονομικό σύστημα</vt:lpstr>
      <vt:lpstr>Προϋποθέσεις για τη λειτουργία του ευρωατλαντικού συστήματος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Διδακτικη μεθοδολογια</dc:title>
  <dc:creator>Maria</dc:creator>
  <cp:lastModifiedBy>ΜΑΡΙΑ ΚΕΚΡΟΠΟΥΛΟΥ</cp:lastModifiedBy>
  <cp:revision>57</cp:revision>
  <dcterms:created xsi:type="dcterms:W3CDTF">2015-12-13T10:58:23Z</dcterms:created>
  <dcterms:modified xsi:type="dcterms:W3CDTF">2024-11-03T20:08:07Z</dcterms:modified>
</cp:coreProperties>
</file>