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586" autoAdjust="0"/>
  </p:normalViewPr>
  <p:slideViewPr>
    <p:cSldViewPr>
      <p:cViewPr varScale="1">
        <p:scale>
          <a:sx n="79" d="100"/>
          <a:sy n="79" d="100"/>
        </p:scale>
        <p:origin x="112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BF698-B795-42EA-8716-54868F23C9B1}" type="datetimeFigureOut">
              <a:rPr lang="en-US" smtClean="0"/>
              <a:t>12/2/2024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29D6E-A3C0-412A-9F0A-772E6E3F86A2}" type="slidenum">
              <a:rPr lang="en-US" smtClean="0"/>
              <a:t>‹#›</a:t>
            </a:fld>
            <a:endParaRPr lang="en-US"/>
          </a:p>
        </p:txBody>
      </p:sp>
    </p:spTree>
    <p:extLst>
      <p:ext uri="{BB962C8B-B14F-4D97-AF65-F5344CB8AC3E}">
        <p14:creationId xmlns:p14="http://schemas.microsoft.com/office/powerpoint/2010/main" val="1118000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41587EF0-8790-41BC-B031-6917BF9672CF}" type="datetimeFigureOut">
              <a:rPr lang="el-GR" smtClean="0"/>
              <a:pPr/>
              <a:t>2/12/2024</a:t>
            </a:fld>
            <a:endParaRPr lang="el-GR"/>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l-GR"/>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15CC9756-249B-48FD-907F-5148DDBD65E4}" type="slidenum">
              <a:rPr lang="el-GR" smtClean="0"/>
              <a:pPr/>
              <a:t>‹#›</a:t>
            </a:fld>
            <a:endParaRPr lang="el-GR"/>
          </a:p>
        </p:txBody>
      </p:sp>
    </p:spTree>
    <p:extLst>
      <p:ext uri="{BB962C8B-B14F-4D97-AF65-F5344CB8AC3E}">
        <p14:creationId xmlns:p14="http://schemas.microsoft.com/office/powerpoint/2010/main" val="243373347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587EF0-8790-41BC-B031-6917BF9672CF}" type="datetimeFigureOut">
              <a:rPr lang="el-GR" smtClean="0"/>
              <a:pPr/>
              <a:t>2/12/2024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76514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587EF0-8790-41BC-B031-6917BF9672CF}" type="datetimeFigureOut">
              <a:rPr lang="el-GR" smtClean="0"/>
              <a:pPr/>
              <a:t>2/12/2024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207740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587EF0-8790-41BC-B031-6917BF9672CF}" type="datetimeFigureOut">
              <a:rPr lang="el-GR" smtClean="0"/>
              <a:pPr/>
              <a:t>2/12/2024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77389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41587EF0-8790-41BC-B031-6917BF9672CF}" type="datetimeFigureOut">
              <a:rPr lang="el-GR" smtClean="0"/>
              <a:pPr/>
              <a:t>2/12/2024</a:t>
            </a:fld>
            <a:endParaRPr lang="el-GR"/>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l-GR"/>
          </a:p>
        </p:txBody>
      </p:sp>
      <p:sp>
        <p:nvSpPr>
          <p:cNvPr id="6" name="Slide Number Placeholder 5"/>
          <p:cNvSpPr>
            <a:spLocks noGrp="1"/>
          </p:cNvSpPr>
          <p:nvPr>
            <p:ph type="sldNum" sz="quarter" idx="12"/>
          </p:nvPr>
        </p:nvSpPr>
        <p:spPr>
          <a:xfrm>
            <a:off x="6453378" y="5211060"/>
            <a:ext cx="1584198" cy="228600"/>
          </a:xfrm>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36175981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587EF0-8790-41BC-B031-6917BF9672CF}" type="datetimeFigureOut">
              <a:rPr lang="el-GR" smtClean="0"/>
              <a:pPr/>
              <a:t>2/12/2024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166256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587EF0-8790-41BC-B031-6917BF9672CF}" type="datetimeFigureOut">
              <a:rPr lang="el-GR" smtClean="0"/>
              <a:pPr/>
              <a:t>2/12/2024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2724127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587EF0-8790-41BC-B031-6917BF9672CF}" type="datetimeFigureOut">
              <a:rPr lang="el-GR" smtClean="0"/>
              <a:pPr/>
              <a:t>2/12/2024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174970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87EF0-8790-41BC-B031-6917BF9672CF}" type="datetimeFigureOut">
              <a:rPr lang="el-GR" smtClean="0"/>
              <a:pPr/>
              <a:t>2/12/2024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5CC9756-249B-48FD-907F-5148DDBD65E4}" type="slidenum">
              <a:rPr lang="el-GR" smtClean="0"/>
              <a:pPr/>
              <a:t>‹#›</a:t>
            </a:fld>
            <a:endParaRPr lang="el-GR"/>
          </a:p>
        </p:txBody>
      </p:sp>
    </p:spTree>
    <p:extLst>
      <p:ext uri="{BB962C8B-B14F-4D97-AF65-F5344CB8AC3E}">
        <p14:creationId xmlns:p14="http://schemas.microsoft.com/office/powerpoint/2010/main" val="322231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1587EF0-8790-41BC-B031-6917BF9672CF}" type="datetimeFigureOut">
              <a:rPr lang="el-GR" smtClean="0"/>
              <a:pPr/>
              <a:t>2/12/2024</a:t>
            </a:fld>
            <a:endParaRPr lang="el-GR"/>
          </a:p>
        </p:txBody>
      </p:sp>
      <p:sp>
        <p:nvSpPr>
          <p:cNvPr id="9" name="Footer Placeholder 8"/>
          <p:cNvSpPr>
            <a:spLocks noGrp="1"/>
          </p:cNvSpPr>
          <p:nvPr>
            <p:ph type="ftr" sz="quarter" idx="11"/>
          </p:nvPr>
        </p:nvSpPr>
        <p:spPr/>
        <p:txBody>
          <a:bodyPr/>
          <a:lstStyle>
            <a:lvl1pPr algn="r">
              <a:defRPr/>
            </a:lvl1pPr>
          </a:lstStyle>
          <a:p>
            <a:endParaRPr lang="el-GR"/>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15CC9756-249B-48FD-907F-5148DDBD65E4}" type="slidenum">
              <a:rPr lang="el-GR" smtClean="0"/>
              <a:pPr/>
              <a:t>‹#›</a:t>
            </a:fld>
            <a:endParaRPr lang="el-GR"/>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152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41587EF0-8790-41BC-B031-6917BF9672CF}" type="datetimeFigureOut">
              <a:rPr lang="el-GR" smtClean="0"/>
              <a:pPr/>
              <a:t>2/12/2024</a:t>
            </a:fld>
            <a:endParaRPr lang="el-GR"/>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l-GR"/>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15CC9756-249B-48FD-907F-5148DDBD65E4}" type="slidenum">
              <a:rPr lang="el-GR" smtClean="0"/>
              <a:pPr/>
              <a:t>‹#›</a:t>
            </a:fld>
            <a:endParaRPr lang="el-GR"/>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690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41587EF0-8790-41BC-B031-6917BF9672CF}" type="datetimeFigureOut">
              <a:rPr lang="el-GR" smtClean="0"/>
              <a:pPr/>
              <a:t>2/12/2024</a:t>
            </a:fld>
            <a:endParaRPr lang="el-GR"/>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l-GR"/>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15CC9756-249B-48FD-907F-5148DDBD65E4}" type="slidenum">
              <a:rPr lang="el-GR" smtClean="0"/>
              <a:pPr/>
              <a:t>‹#›</a:t>
            </a:fld>
            <a:endParaRPr lang="el-GR"/>
          </a:p>
        </p:txBody>
      </p:sp>
    </p:spTree>
    <p:extLst>
      <p:ext uri="{BB962C8B-B14F-4D97-AF65-F5344CB8AC3E}">
        <p14:creationId xmlns:p14="http://schemas.microsoft.com/office/powerpoint/2010/main" val="27400888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366868" y="1412776"/>
            <a:ext cx="4661516" cy="2736304"/>
          </a:xfrm>
        </p:spPr>
        <p:txBody>
          <a:bodyPr/>
          <a:lstStyle/>
          <a:p>
            <a:pPr algn="ctr"/>
            <a:r>
              <a:rPr lang="el-GR" sz="4400" dirty="0"/>
              <a:t>ΕΘΝΙΚΑ ΚΙΝΗΜΑΤΑ ΣΤΗ Ν.Α. ΕΥΡΩΠΗ</a:t>
            </a:r>
            <a:br>
              <a:rPr lang="el-GR" sz="4400" dirty="0"/>
            </a:br>
            <a:endParaRPr lang="el-GR" sz="4400" dirty="0"/>
          </a:p>
        </p:txBody>
      </p:sp>
      <p:sp>
        <p:nvSpPr>
          <p:cNvPr id="3" name="2 - Υπότιτλος"/>
          <p:cNvSpPr>
            <a:spLocks noGrp="1"/>
          </p:cNvSpPr>
          <p:nvPr>
            <p:ph type="subTitle" idx="1"/>
          </p:nvPr>
        </p:nvSpPr>
        <p:spPr>
          <a:xfrm>
            <a:off x="3354442" y="4797152"/>
            <a:ext cx="5114778" cy="1080120"/>
          </a:xfrm>
        </p:spPr>
        <p:txBody>
          <a:bodyPr>
            <a:noAutofit/>
          </a:bodyPr>
          <a:lstStyle/>
          <a:p>
            <a:pPr marL="0" marR="0" algn="just">
              <a:lnSpc>
                <a:spcPct val="107000"/>
              </a:lnSpc>
              <a:spcBef>
                <a:spcPts val="0"/>
              </a:spcBef>
              <a:spcAft>
                <a:spcPts val="0"/>
              </a:spcAft>
            </a:pPr>
            <a:endParaRPr lang="el-GR"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Κεκροπούλου Μαρία,δ.φ.</a:t>
            </a:r>
          </a:p>
          <a:p>
            <a:pPr marL="0" marR="0" algn="just">
              <a:lnSpc>
                <a:spcPct val="107000"/>
              </a:lnSpc>
              <a:spcBef>
                <a:spcPts val="0"/>
              </a:spcBef>
              <a:spcAft>
                <a:spcPts val="0"/>
              </a:spcAft>
            </a:pP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7DAECB-57C0-3B89-BD9E-EA5EE2A8D36A}"/>
              </a:ext>
            </a:extLst>
          </p:cNvPr>
          <p:cNvSpPr>
            <a:spLocks noGrp="1"/>
          </p:cNvSpPr>
          <p:nvPr>
            <p:ph type="title"/>
          </p:nvPr>
        </p:nvSpPr>
        <p:spPr/>
        <p:txBody>
          <a:bodyPr>
            <a:normAutofit/>
          </a:bodyPr>
          <a:lstStyle/>
          <a:p>
            <a:r>
              <a:rPr lang="el-GR" sz="3600" dirty="0"/>
              <a:t>19ος αι. Βαλκανική χερσόνησος</a:t>
            </a:r>
            <a:endParaRPr lang="en-US" sz="3600" dirty="0"/>
          </a:p>
        </p:txBody>
      </p:sp>
      <p:pic>
        <p:nvPicPr>
          <p:cNvPr id="11" name="Content Placeholder 10">
            <a:extLst>
              <a:ext uri="{FF2B5EF4-FFF2-40B4-BE49-F238E27FC236}">
                <a16:creationId xmlns:a16="http://schemas.microsoft.com/office/drawing/2014/main" id="{F787BAB5-E60A-41FF-3B95-925DF7D2AE3D}"/>
              </a:ext>
            </a:extLst>
          </p:cNvPr>
          <p:cNvPicPr>
            <a:picLocks noGrp="1" noChangeAspect="1"/>
          </p:cNvPicPr>
          <p:nvPr>
            <p:ph sz="half" idx="1"/>
          </p:nvPr>
        </p:nvPicPr>
        <p:blipFill>
          <a:blip r:embed="rId2"/>
          <a:stretch>
            <a:fillRect/>
          </a:stretch>
        </p:blipFill>
        <p:spPr>
          <a:xfrm>
            <a:off x="731838" y="2147429"/>
            <a:ext cx="3657600" cy="3844254"/>
          </a:xfrm>
          <a:prstGeom prst="rect">
            <a:avLst/>
          </a:prstGeom>
        </p:spPr>
      </p:pic>
      <p:sp>
        <p:nvSpPr>
          <p:cNvPr id="12" name="Content Placeholder 11">
            <a:extLst>
              <a:ext uri="{FF2B5EF4-FFF2-40B4-BE49-F238E27FC236}">
                <a16:creationId xmlns:a16="http://schemas.microsoft.com/office/drawing/2014/main" id="{0468434D-B632-01FF-804E-4F7960926F93}"/>
              </a:ext>
            </a:extLst>
          </p:cNvPr>
          <p:cNvSpPr>
            <a:spLocks noGrp="1"/>
          </p:cNvSpPr>
          <p:nvPr>
            <p:ph sz="half" idx="2"/>
          </p:nvPr>
        </p:nvSpPr>
        <p:spPr/>
        <p:txBody>
          <a:bodyPr>
            <a:normAutofit lnSpcReduction="10000"/>
          </a:bodyPr>
          <a:lstStyle/>
          <a:p>
            <a:r>
              <a:rPr lang="el-GR" dirty="0"/>
              <a:t>Χερσόνησος του Αίμου ή Βαλκανική Χερσόνησος, μέρος της Οθωμανικής Αυτοκρατορίας που τον 19</a:t>
            </a:r>
            <a:r>
              <a:rPr lang="el-GR" baseline="30000" dirty="0"/>
              <a:t>ο</a:t>
            </a:r>
            <a:r>
              <a:rPr lang="el-GR" dirty="0"/>
              <a:t> αι. δημιουργεί μία σειρά αυτόνομα ή ανεξάρτητα κράτη. Για τον λόγο αυτό θεωρείται μία περιοχή αστάθειας &amp; συγκρούσεων</a:t>
            </a:r>
          </a:p>
          <a:p>
            <a:endParaRPr lang="el-GR" dirty="0"/>
          </a:p>
          <a:p>
            <a:r>
              <a:rPr lang="el-GR" dirty="0"/>
              <a:t>19</a:t>
            </a:r>
            <a:r>
              <a:rPr lang="el-GR" baseline="30000" dirty="0"/>
              <a:t>ος</a:t>
            </a:r>
            <a:r>
              <a:rPr lang="el-GR" dirty="0"/>
              <a:t> αι. αιώνας των εθνικών κινημάτων</a:t>
            </a:r>
          </a:p>
          <a:p>
            <a:r>
              <a:rPr lang="el-GR" dirty="0"/>
              <a:t>εθνοκάθαρση</a:t>
            </a:r>
            <a:endParaRPr lang="en-US" dirty="0"/>
          </a:p>
        </p:txBody>
      </p:sp>
    </p:spTree>
    <p:extLst>
      <p:ext uri="{BB962C8B-B14F-4D97-AF65-F5344CB8AC3E}">
        <p14:creationId xmlns:p14="http://schemas.microsoft.com/office/powerpoint/2010/main" val="3508234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984F-CB2F-24A6-E089-0AA80FD05980}"/>
              </a:ext>
            </a:extLst>
          </p:cNvPr>
          <p:cNvSpPr>
            <a:spLocks noGrp="1"/>
          </p:cNvSpPr>
          <p:nvPr>
            <p:ph type="title"/>
          </p:nvPr>
        </p:nvSpPr>
        <p:spPr/>
        <p:txBody>
          <a:bodyPr/>
          <a:lstStyle/>
          <a:p>
            <a:pPr algn="ctr"/>
            <a:r>
              <a:rPr lang="el-GR" b="1" dirty="0"/>
              <a:t>Σέρβοι: 18 Φεβρουαρίου 1804</a:t>
            </a:r>
            <a:br>
              <a:rPr lang="el-GR" b="1" dirty="0"/>
            </a:br>
            <a:endParaRPr lang="en-US" b="1" dirty="0"/>
          </a:p>
        </p:txBody>
      </p:sp>
      <p:sp>
        <p:nvSpPr>
          <p:cNvPr id="8" name="Text Placeholder 7">
            <a:extLst>
              <a:ext uri="{FF2B5EF4-FFF2-40B4-BE49-F238E27FC236}">
                <a16:creationId xmlns:a16="http://schemas.microsoft.com/office/drawing/2014/main" id="{AE210986-F232-BE4A-46A2-CBAAA2DA7FF5}"/>
              </a:ext>
            </a:extLst>
          </p:cNvPr>
          <p:cNvSpPr>
            <a:spLocks noGrp="1"/>
          </p:cNvSpPr>
          <p:nvPr>
            <p:ph type="body" idx="1"/>
          </p:nvPr>
        </p:nvSpPr>
        <p:spPr/>
        <p:txBody>
          <a:bodyPr/>
          <a:lstStyle/>
          <a:p>
            <a:r>
              <a:rPr lang="el-GR" dirty="0"/>
              <a:t>Το επαναστατικό λάβαρο</a:t>
            </a:r>
            <a:endParaRPr lang="en-US" dirty="0"/>
          </a:p>
        </p:txBody>
      </p:sp>
      <p:pic>
        <p:nvPicPr>
          <p:cNvPr id="6" name="Content Placeholder 5">
            <a:extLst>
              <a:ext uri="{FF2B5EF4-FFF2-40B4-BE49-F238E27FC236}">
                <a16:creationId xmlns:a16="http://schemas.microsoft.com/office/drawing/2014/main" id="{28391DD7-179A-8453-9792-FEC10D6367FF}"/>
              </a:ext>
            </a:extLst>
          </p:cNvPr>
          <p:cNvPicPr>
            <a:picLocks noGrp="1" noChangeAspect="1"/>
          </p:cNvPicPr>
          <p:nvPr>
            <p:ph sz="half" idx="2"/>
          </p:nvPr>
        </p:nvPicPr>
        <p:blipFill>
          <a:blip r:embed="rId2"/>
          <a:stretch>
            <a:fillRect/>
          </a:stretch>
        </p:blipFill>
        <p:spPr>
          <a:xfrm>
            <a:off x="731520" y="2714414"/>
            <a:ext cx="2876868" cy="3500992"/>
          </a:xfrm>
          <a:prstGeom prst="rect">
            <a:avLst/>
          </a:prstGeom>
        </p:spPr>
      </p:pic>
      <p:sp>
        <p:nvSpPr>
          <p:cNvPr id="9" name="Text Placeholder 8">
            <a:extLst>
              <a:ext uri="{FF2B5EF4-FFF2-40B4-BE49-F238E27FC236}">
                <a16:creationId xmlns:a16="http://schemas.microsoft.com/office/drawing/2014/main" id="{258815E7-FB0E-7762-FED6-077C916FC526}"/>
              </a:ext>
            </a:extLst>
          </p:cNvPr>
          <p:cNvSpPr>
            <a:spLocks noGrp="1"/>
          </p:cNvSpPr>
          <p:nvPr>
            <p:ph type="body" sz="quarter" idx="3"/>
          </p:nvPr>
        </p:nvSpPr>
        <p:spPr/>
        <p:txBody>
          <a:bodyPr/>
          <a:lstStyle/>
          <a:p>
            <a:r>
              <a:rPr lang="el-GR" dirty="0"/>
              <a:t>Καραγεώργης Πέτροβιτς</a:t>
            </a:r>
            <a:endParaRPr lang="en-US" dirty="0"/>
          </a:p>
        </p:txBody>
      </p:sp>
      <p:pic>
        <p:nvPicPr>
          <p:cNvPr id="7" name="Content Placeholder 6">
            <a:extLst>
              <a:ext uri="{FF2B5EF4-FFF2-40B4-BE49-F238E27FC236}">
                <a16:creationId xmlns:a16="http://schemas.microsoft.com/office/drawing/2014/main" id="{566D0A3F-62AC-87A6-59DA-EE752330D6F7}"/>
              </a:ext>
            </a:extLst>
          </p:cNvPr>
          <p:cNvPicPr>
            <a:picLocks noGrp="1" noChangeAspect="1"/>
          </p:cNvPicPr>
          <p:nvPr>
            <p:ph sz="quarter" idx="4"/>
          </p:nvPr>
        </p:nvPicPr>
        <p:blipFill>
          <a:blip r:embed="rId3"/>
          <a:stretch>
            <a:fillRect/>
          </a:stretch>
        </p:blipFill>
        <p:spPr>
          <a:xfrm>
            <a:off x="5220072" y="2714414"/>
            <a:ext cx="2588836" cy="3500992"/>
          </a:xfrm>
          <a:prstGeom prst="rect">
            <a:avLst/>
          </a:prstGeom>
        </p:spPr>
      </p:pic>
    </p:spTree>
    <p:extLst>
      <p:ext uri="{BB962C8B-B14F-4D97-AF65-F5344CB8AC3E}">
        <p14:creationId xmlns:p14="http://schemas.microsoft.com/office/powerpoint/2010/main" val="256791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2BCEA-2B84-0CFE-9894-6EDBCA890805}"/>
              </a:ext>
            </a:extLst>
          </p:cNvPr>
          <p:cNvSpPr>
            <a:spLocks noGrp="1"/>
          </p:cNvSpPr>
          <p:nvPr>
            <p:ph type="title"/>
          </p:nvPr>
        </p:nvSpPr>
        <p:spPr/>
        <p:txBody>
          <a:bodyPr/>
          <a:lstStyle/>
          <a:p>
            <a:r>
              <a:rPr lang="el-GR" dirty="0"/>
              <a:t>Σερβική Επανάσταση: 1804-1835 </a:t>
            </a:r>
            <a:endParaRPr lang="en-US" dirty="0"/>
          </a:p>
        </p:txBody>
      </p:sp>
      <p:pic>
        <p:nvPicPr>
          <p:cNvPr id="7" name="Content Placeholder 6">
            <a:extLst>
              <a:ext uri="{FF2B5EF4-FFF2-40B4-BE49-F238E27FC236}">
                <a16:creationId xmlns:a16="http://schemas.microsoft.com/office/drawing/2014/main" id="{502DF304-6CA4-EE65-C9A4-03797C954634}"/>
              </a:ext>
            </a:extLst>
          </p:cNvPr>
          <p:cNvPicPr>
            <a:picLocks noGrp="1" noChangeAspect="1"/>
          </p:cNvPicPr>
          <p:nvPr>
            <p:ph sz="half" idx="1"/>
          </p:nvPr>
        </p:nvPicPr>
        <p:blipFill>
          <a:blip r:embed="rId2"/>
          <a:stretch>
            <a:fillRect/>
          </a:stretch>
        </p:blipFill>
        <p:spPr>
          <a:xfrm>
            <a:off x="731838" y="2103120"/>
            <a:ext cx="4023042" cy="3931919"/>
          </a:xfrm>
          <a:prstGeom prst="rect">
            <a:avLst/>
          </a:prstGeom>
        </p:spPr>
      </p:pic>
      <p:sp>
        <p:nvSpPr>
          <p:cNvPr id="6" name="Content Placeholder 5">
            <a:extLst>
              <a:ext uri="{FF2B5EF4-FFF2-40B4-BE49-F238E27FC236}">
                <a16:creationId xmlns:a16="http://schemas.microsoft.com/office/drawing/2014/main" id="{CD2A09F4-A3C6-7EA3-6F6D-BB9DACFBF927}"/>
              </a:ext>
            </a:extLst>
          </p:cNvPr>
          <p:cNvSpPr>
            <a:spLocks noGrp="1"/>
          </p:cNvSpPr>
          <p:nvPr>
            <p:ph sz="half" idx="2"/>
          </p:nvPr>
        </p:nvSpPr>
        <p:spPr/>
        <p:txBody>
          <a:bodyPr>
            <a:normAutofit fontScale="85000" lnSpcReduction="10000"/>
          </a:bodyPr>
          <a:lstStyle/>
          <a:p>
            <a:r>
              <a:rPr lang="el-GR" dirty="0"/>
              <a:t>Αντίπαλοι των Σέρβων ήταν οι Οθωμανοί, επειδή επέβαλαν την αυταρχική κυριαρχία τους, αλλά και οι Αυστριακοί στους οποίους μπορεί να οφείλουν την πνευματική τους αναγέννηση (πεφωτισμένη δεσποτεία), δεν έπαυαν όμως οι Αψβούργοι να εποφθαλμιούν τα εδάφη αυτά.</a:t>
            </a:r>
          </a:p>
          <a:p>
            <a:r>
              <a:rPr lang="el-GR" dirty="0"/>
              <a:t>1804-1835 εθνική εξέγερση και συνταγματική αλλαγή</a:t>
            </a:r>
          </a:p>
          <a:p>
            <a:r>
              <a:rPr lang="el-GR" dirty="0"/>
              <a:t>Με τα αλλεπάλληλα κινήματα επέτυχαν την αυτονομία από το οθωμανικό κράτος</a:t>
            </a:r>
          </a:p>
          <a:p>
            <a:r>
              <a:rPr lang="el-GR" dirty="0"/>
              <a:t>1878 Συνθήκη Βερολίνου, δημιουργία ανεξάρτητου Σερβικού κράτους</a:t>
            </a:r>
            <a:endParaRPr lang="en-US" dirty="0"/>
          </a:p>
        </p:txBody>
      </p:sp>
    </p:spTree>
    <p:extLst>
      <p:ext uri="{BB962C8B-B14F-4D97-AF65-F5344CB8AC3E}">
        <p14:creationId xmlns:p14="http://schemas.microsoft.com/office/powerpoint/2010/main" val="235169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D8C8-6F7E-D3E6-99FE-6C93762F6043}"/>
              </a:ext>
            </a:extLst>
          </p:cNvPr>
          <p:cNvSpPr>
            <a:spLocks noGrp="1"/>
          </p:cNvSpPr>
          <p:nvPr>
            <p:ph type="title"/>
          </p:nvPr>
        </p:nvSpPr>
        <p:spPr/>
        <p:txBody>
          <a:bodyPr>
            <a:normAutofit fontScale="90000"/>
          </a:bodyPr>
          <a:lstStyle/>
          <a:p>
            <a:r>
              <a:rPr lang="el-GR" b="1" dirty="0"/>
              <a:t>Βούλγαροι: με όραμα την ίδρυση της μεγάλης Βουλγαρίας</a:t>
            </a:r>
            <a:endParaRPr lang="en-US" b="1" dirty="0"/>
          </a:p>
        </p:txBody>
      </p:sp>
      <p:sp>
        <p:nvSpPr>
          <p:cNvPr id="4" name="Content Placeholder 3">
            <a:extLst>
              <a:ext uri="{FF2B5EF4-FFF2-40B4-BE49-F238E27FC236}">
                <a16:creationId xmlns:a16="http://schemas.microsoft.com/office/drawing/2014/main" id="{9CFDF929-D9A7-58B9-0326-98F15B045301}"/>
              </a:ext>
            </a:extLst>
          </p:cNvPr>
          <p:cNvSpPr>
            <a:spLocks noGrp="1"/>
          </p:cNvSpPr>
          <p:nvPr>
            <p:ph sz="half" idx="2"/>
          </p:nvPr>
        </p:nvSpPr>
        <p:spPr/>
        <p:txBody>
          <a:bodyPr>
            <a:normAutofit fontScale="92500" lnSpcReduction="20000"/>
          </a:bodyPr>
          <a:lstStyle/>
          <a:p>
            <a:r>
              <a:rPr lang="el-GR" dirty="0"/>
              <a:t>1870 αναγνώριση από τον σουλτάνο της Βουλγαρικής Εξαρχίας[=ανεξάρτητη η βουλγαρική εκκλησία από το Πατριαρχείο] Με βάση αυτό, η εθνικιστική ιδεολογία στηριζόταν στη βίαιαη ενσωμάτωση χριστιανών στην Εξαρχία που τους καθιστούσε αυτόματα Βουλγάρους. Και τούτο για να δημιουργήσουν τη Μεγάλη Βουλγαρία που περιελάμβανε τη σημερινή Μακεδονία και Θράκη, εκτός των εδαφών της.</a:t>
            </a:r>
          </a:p>
          <a:p>
            <a:r>
              <a:rPr lang="el-GR" dirty="0"/>
              <a:t>Υποστηρικής σε αυτό το εγχείρημα είχαν τη Ρωσία</a:t>
            </a:r>
            <a:endParaRPr lang="en-US" dirty="0"/>
          </a:p>
        </p:txBody>
      </p:sp>
      <p:sp>
        <p:nvSpPr>
          <p:cNvPr id="6" name="Content Placeholder 5">
            <a:extLst>
              <a:ext uri="{FF2B5EF4-FFF2-40B4-BE49-F238E27FC236}">
                <a16:creationId xmlns:a16="http://schemas.microsoft.com/office/drawing/2014/main" id="{62986D3F-7189-6D52-BF44-15ED8966B8C6}"/>
              </a:ext>
            </a:extLst>
          </p:cNvPr>
          <p:cNvSpPr>
            <a:spLocks noGrp="1"/>
          </p:cNvSpPr>
          <p:nvPr>
            <p:ph sz="half" idx="1"/>
          </p:nvPr>
        </p:nvSpPr>
        <p:spPr/>
        <p:txBody>
          <a:bodyPr>
            <a:normAutofit fontScale="92500" lnSpcReduction="20000"/>
          </a:bodyPr>
          <a:lstStyle/>
          <a:p>
            <a:r>
              <a:rPr lang="el-GR" dirty="0"/>
              <a:t>1878 Συνθήκη του Αγίου Στεφάνου, δημιουργία ανεξάρτητου Βουλγαρικού κράτους</a:t>
            </a:r>
          </a:p>
          <a:p>
            <a:r>
              <a:rPr lang="el-GR" dirty="0"/>
              <a:t>1878 Συνέδριο Βερολίνου επιβεβαίωση όρων της Συνθηκης</a:t>
            </a:r>
          </a:p>
          <a:p>
            <a:r>
              <a:rPr lang="el-GR" b="1" dirty="0"/>
              <a:t>Πανσλαβισμός</a:t>
            </a:r>
            <a:r>
              <a:rPr lang="el-GR" dirty="0"/>
              <a:t>: εθνικιστική ιδεολογία που ένωνε όλα τα σλαβικά φύλα  σε ένα ομόσπονδο κράτος απελευθερωμένα  από τους Οθωμανούς ή τους Αυστριακούς</a:t>
            </a:r>
            <a:endParaRPr lang="en-US" dirty="0"/>
          </a:p>
        </p:txBody>
      </p:sp>
    </p:spTree>
    <p:extLst>
      <p:ext uri="{BB962C8B-B14F-4D97-AF65-F5344CB8AC3E}">
        <p14:creationId xmlns:p14="http://schemas.microsoft.com/office/powerpoint/2010/main" val="4262754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27DE-7045-4C26-4649-9AC824D7A823}"/>
              </a:ext>
            </a:extLst>
          </p:cNvPr>
          <p:cNvSpPr>
            <a:spLocks noGrp="1"/>
          </p:cNvSpPr>
          <p:nvPr>
            <p:ph type="title"/>
          </p:nvPr>
        </p:nvSpPr>
        <p:spPr/>
        <p:txBody>
          <a:bodyPr/>
          <a:lstStyle/>
          <a:p>
            <a:r>
              <a:rPr lang="el-GR" dirty="0"/>
              <a:t>Μακεδονικός αγών: 1903</a:t>
            </a:r>
            <a:endParaRPr lang="en-US" dirty="0"/>
          </a:p>
        </p:txBody>
      </p:sp>
      <p:sp>
        <p:nvSpPr>
          <p:cNvPr id="8" name="Text Placeholder 7">
            <a:extLst>
              <a:ext uri="{FF2B5EF4-FFF2-40B4-BE49-F238E27FC236}">
                <a16:creationId xmlns:a16="http://schemas.microsoft.com/office/drawing/2014/main" id="{05CB4632-7895-75FE-F4CC-7F4B04FF9D67}"/>
              </a:ext>
            </a:extLst>
          </p:cNvPr>
          <p:cNvSpPr>
            <a:spLocks noGrp="1"/>
          </p:cNvSpPr>
          <p:nvPr>
            <p:ph type="body" idx="1"/>
          </p:nvPr>
        </p:nvSpPr>
        <p:spPr/>
        <p:txBody>
          <a:bodyPr/>
          <a:lstStyle/>
          <a:p>
            <a:r>
              <a:rPr lang="el-GR" dirty="0"/>
              <a:t>Πώς αντέδρασε η Ελλάδα:</a:t>
            </a:r>
            <a:endParaRPr lang="en-US" dirty="0"/>
          </a:p>
        </p:txBody>
      </p:sp>
      <p:sp>
        <p:nvSpPr>
          <p:cNvPr id="9" name="Content Placeholder 8">
            <a:extLst>
              <a:ext uri="{FF2B5EF4-FFF2-40B4-BE49-F238E27FC236}">
                <a16:creationId xmlns:a16="http://schemas.microsoft.com/office/drawing/2014/main" id="{309E7E71-8EF9-5C8B-DFDE-9239D2290187}"/>
              </a:ext>
            </a:extLst>
          </p:cNvPr>
          <p:cNvSpPr>
            <a:spLocks noGrp="1"/>
          </p:cNvSpPr>
          <p:nvPr>
            <p:ph sz="half" idx="2"/>
          </p:nvPr>
        </p:nvSpPr>
        <p:spPr/>
        <p:txBody>
          <a:bodyPr>
            <a:normAutofit lnSpcReduction="10000"/>
          </a:bodyPr>
          <a:lstStyle/>
          <a:p>
            <a:r>
              <a:rPr lang="el-GR" dirty="0"/>
              <a:t>Στη μαζική βίαιη ενσωμάτωση των Ελλήνων της Μακεδονίας στη Βουλγαρική Εξαρχία, το ελληνικό κράτος αντέδρασε δημιουργώντας ομάδες ανταρτών στο έδαφος της Μακεδονίας για να πολεμήσουν του Βούλγαρους κομιτατζήδες. Οι Έλληνες έχουν δύο εχθρούς: τους Τούρκους και τους Βούλγαρους</a:t>
            </a:r>
            <a:endParaRPr lang="en-US" dirty="0"/>
          </a:p>
        </p:txBody>
      </p:sp>
      <p:sp>
        <p:nvSpPr>
          <p:cNvPr id="10" name="Text Placeholder 9">
            <a:extLst>
              <a:ext uri="{FF2B5EF4-FFF2-40B4-BE49-F238E27FC236}">
                <a16:creationId xmlns:a16="http://schemas.microsoft.com/office/drawing/2014/main" id="{F4ED1842-7EA9-97B3-D624-EA9BD317A3F3}"/>
              </a:ext>
            </a:extLst>
          </p:cNvPr>
          <p:cNvSpPr>
            <a:spLocks noGrp="1"/>
          </p:cNvSpPr>
          <p:nvPr>
            <p:ph type="body" sz="quarter" idx="3"/>
          </p:nvPr>
        </p:nvSpPr>
        <p:spPr/>
        <p:txBody>
          <a:bodyPr/>
          <a:lstStyle/>
          <a:p>
            <a:r>
              <a:rPr lang="el-GR" dirty="0"/>
              <a:t>Παύλος Μελάς 1870-1904</a:t>
            </a:r>
            <a:endParaRPr lang="en-US" dirty="0"/>
          </a:p>
        </p:txBody>
      </p:sp>
      <p:pic>
        <p:nvPicPr>
          <p:cNvPr id="7" name="Content Placeholder 6">
            <a:extLst>
              <a:ext uri="{FF2B5EF4-FFF2-40B4-BE49-F238E27FC236}">
                <a16:creationId xmlns:a16="http://schemas.microsoft.com/office/drawing/2014/main" id="{7596FDC2-B870-4A38-8FDD-CFBBA60767CA}"/>
              </a:ext>
            </a:extLst>
          </p:cNvPr>
          <p:cNvPicPr>
            <a:picLocks noGrp="1" noChangeAspect="1"/>
          </p:cNvPicPr>
          <p:nvPr>
            <p:ph sz="quarter" idx="4"/>
          </p:nvPr>
        </p:nvPicPr>
        <p:blipFill>
          <a:blip r:embed="rId2"/>
          <a:stretch>
            <a:fillRect/>
          </a:stretch>
        </p:blipFill>
        <p:spPr>
          <a:xfrm>
            <a:off x="5511545" y="2755900"/>
            <a:ext cx="2143635" cy="3200400"/>
          </a:xfrm>
          <a:prstGeom prst="rect">
            <a:avLst/>
          </a:prstGeom>
        </p:spPr>
      </p:pic>
    </p:spTree>
    <p:extLst>
      <p:ext uri="{BB962C8B-B14F-4D97-AF65-F5344CB8AC3E}">
        <p14:creationId xmlns:p14="http://schemas.microsoft.com/office/powerpoint/2010/main" val="342236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0A56E-27F1-D1B5-FC2B-5FFF7FDC74E0}"/>
              </a:ext>
            </a:extLst>
          </p:cNvPr>
          <p:cNvSpPr>
            <a:spLocks noGrp="1"/>
          </p:cNvSpPr>
          <p:nvPr>
            <p:ph type="title"/>
          </p:nvPr>
        </p:nvSpPr>
        <p:spPr/>
        <p:txBody>
          <a:bodyPr/>
          <a:lstStyle/>
          <a:p>
            <a:r>
              <a:rPr lang="el-GR" dirty="0"/>
              <a:t>Κίνημα των Νεοτούρκων 1908</a:t>
            </a:r>
            <a:endParaRPr lang="en-US" dirty="0"/>
          </a:p>
        </p:txBody>
      </p:sp>
      <p:sp>
        <p:nvSpPr>
          <p:cNvPr id="8" name="Text Placeholder 7">
            <a:extLst>
              <a:ext uri="{FF2B5EF4-FFF2-40B4-BE49-F238E27FC236}">
                <a16:creationId xmlns:a16="http://schemas.microsoft.com/office/drawing/2014/main" id="{3EC68FED-60E7-CC34-8F71-A7126DCB4643}"/>
              </a:ext>
            </a:extLst>
          </p:cNvPr>
          <p:cNvSpPr>
            <a:spLocks noGrp="1"/>
          </p:cNvSpPr>
          <p:nvPr>
            <p:ph type="body" idx="1"/>
          </p:nvPr>
        </p:nvSpPr>
        <p:spPr/>
        <p:txBody>
          <a:bodyPr>
            <a:normAutofit lnSpcReduction="10000"/>
          </a:bodyPr>
          <a:lstStyle/>
          <a:p>
            <a:r>
              <a:rPr lang="el-GR" dirty="0"/>
              <a:t>απαρχές</a:t>
            </a:r>
            <a:endParaRPr lang="en-US" dirty="0"/>
          </a:p>
        </p:txBody>
      </p:sp>
      <p:sp>
        <p:nvSpPr>
          <p:cNvPr id="9" name="Content Placeholder 8">
            <a:extLst>
              <a:ext uri="{FF2B5EF4-FFF2-40B4-BE49-F238E27FC236}">
                <a16:creationId xmlns:a16="http://schemas.microsoft.com/office/drawing/2014/main" id="{39CECA71-9C4B-8EA9-D52A-3CE42272ADDC}"/>
              </a:ext>
            </a:extLst>
          </p:cNvPr>
          <p:cNvSpPr>
            <a:spLocks noGrp="1"/>
          </p:cNvSpPr>
          <p:nvPr>
            <p:ph sz="half" idx="2"/>
          </p:nvPr>
        </p:nvSpPr>
        <p:spPr/>
        <p:txBody>
          <a:bodyPr>
            <a:normAutofit fontScale="92500" lnSpcReduction="20000"/>
          </a:bodyPr>
          <a:lstStyle/>
          <a:p>
            <a:r>
              <a:rPr lang="el-GR" dirty="0"/>
              <a:t>1898 συγκροτούνται οι πρώτες ομάδες αναγέννησης των Τούρκων στη Ζυρίχη</a:t>
            </a:r>
          </a:p>
          <a:p>
            <a:r>
              <a:rPr lang="el-GR" dirty="0"/>
              <a:t>1902 οι πρώτες αντιδράσεις στην αυταρχική κυβέρνηση του σουλτάνου με επιδίωξη την παραχώρηση συντάγματος</a:t>
            </a:r>
          </a:p>
          <a:p>
            <a:r>
              <a:rPr lang="el-GR" dirty="0"/>
              <a:t>Επιδιώκουν τη συστράτευση και άλλων εθνοτήτων με  πρόσχημα τον σεβασμό των δικαιωμάτων τους</a:t>
            </a:r>
          </a:p>
          <a:p>
            <a:r>
              <a:rPr lang="el-GR" dirty="0"/>
              <a:t>Μετά το 1910 προέβησαν σε εθνοκαθάρσεις.</a:t>
            </a:r>
            <a:endParaRPr lang="en-US" dirty="0"/>
          </a:p>
        </p:txBody>
      </p:sp>
      <p:sp>
        <p:nvSpPr>
          <p:cNvPr id="10" name="Text Placeholder 9">
            <a:extLst>
              <a:ext uri="{FF2B5EF4-FFF2-40B4-BE49-F238E27FC236}">
                <a16:creationId xmlns:a16="http://schemas.microsoft.com/office/drawing/2014/main" id="{B4BA7EEB-2BED-D11E-81EC-6597ABF0AD01}"/>
              </a:ext>
            </a:extLst>
          </p:cNvPr>
          <p:cNvSpPr>
            <a:spLocks noGrp="1"/>
          </p:cNvSpPr>
          <p:nvPr>
            <p:ph type="body" sz="quarter" idx="3"/>
          </p:nvPr>
        </p:nvSpPr>
        <p:spPr/>
        <p:txBody>
          <a:bodyPr>
            <a:normAutofit lnSpcReduction="10000"/>
          </a:bodyPr>
          <a:lstStyle/>
          <a:p>
            <a:r>
              <a:rPr lang="el-GR" dirty="0"/>
              <a:t>Ταχυδρομικό δελτάριο των νεοτούρκων στα ελληνικά</a:t>
            </a:r>
            <a:endParaRPr lang="en-US" dirty="0"/>
          </a:p>
        </p:txBody>
      </p:sp>
      <p:pic>
        <p:nvPicPr>
          <p:cNvPr id="7" name="Content Placeholder 6">
            <a:extLst>
              <a:ext uri="{FF2B5EF4-FFF2-40B4-BE49-F238E27FC236}">
                <a16:creationId xmlns:a16="http://schemas.microsoft.com/office/drawing/2014/main" id="{F5A4764A-93A1-2D7A-817F-1DD75980AA24}"/>
              </a:ext>
            </a:extLst>
          </p:cNvPr>
          <p:cNvPicPr>
            <a:picLocks noGrp="1" noChangeAspect="1"/>
          </p:cNvPicPr>
          <p:nvPr>
            <p:ph sz="quarter" idx="4"/>
          </p:nvPr>
        </p:nvPicPr>
        <p:blipFill>
          <a:blip r:embed="rId2"/>
          <a:stretch>
            <a:fillRect/>
          </a:stretch>
        </p:blipFill>
        <p:spPr>
          <a:xfrm>
            <a:off x="4860032" y="2774554"/>
            <a:ext cx="3816424" cy="3030709"/>
          </a:xfrm>
          <a:prstGeom prst="rect">
            <a:avLst/>
          </a:prstGeom>
        </p:spPr>
      </p:pic>
    </p:spTree>
    <p:extLst>
      <p:ext uri="{BB962C8B-B14F-4D97-AF65-F5344CB8AC3E}">
        <p14:creationId xmlns:p14="http://schemas.microsoft.com/office/powerpoint/2010/main" val="347469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C602-A740-F74D-81BF-3F0337529BF6}"/>
              </a:ext>
            </a:extLst>
          </p:cNvPr>
          <p:cNvSpPr>
            <a:spLocks noGrp="1"/>
          </p:cNvSpPr>
          <p:nvPr>
            <p:ph type="title"/>
          </p:nvPr>
        </p:nvSpPr>
        <p:spPr/>
        <p:txBody>
          <a:bodyPr/>
          <a:lstStyle/>
          <a:p>
            <a:pPr algn="ctr"/>
            <a:r>
              <a:rPr lang="el-GR" b="1" dirty="0"/>
              <a:t>Παρίστριες Ηγεμονίες (Μολδαβία, Βλαχία), Ρουμανία</a:t>
            </a:r>
            <a:endParaRPr lang="en-US" b="1" dirty="0"/>
          </a:p>
        </p:txBody>
      </p:sp>
      <p:pic>
        <p:nvPicPr>
          <p:cNvPr id="8" name="Content Placeholder 7">
            <a:extLst>
              <a:ext uri="{FF2B5EF4-FFF2-40B4-BE49-F238E27FC236}">
                <a16:creationId xmlns:a16="http://schemas.microsoft.com/office/drawing/2014/main" id="{5E991C51-18F7-E7C8-7CD3-7BB4CBEB773B}"/>
              </a:ext>
            </a:extLst>
          </p:cNvPr>
          <p:cNvPicPr>
            <a:picLocks noGrp="1" noChangeAspect="1"/>
          </p:cNvPicPr>
          <p:nvPr>
            <p:ph sz="half" idx="2"/>
          </p:nvPr>
        </p:nvPicPr>
        <p:blipFill>
          <a:blip r:embed="rId2"/>
          <a:stretch>
            <a:fillRect/>
          </a:stretch>
        </p:blipFill>
        <p:spPr>
          <a:xfrm>
            <a:off x="4754882" y="2014194"/>
            <a:ext cx="4137598" cy="4020845"/>
          </a:xfrm>
          <a:prstGeom prst="rect">
            <a:avLst/>
          </a:prstGeom>
        </p:spPr>
      </p:pic>
      <p:sp>
        <p:nvSpPr>
          <p:cNvPr id="6" name="Content Placeholder 5">
            <a:extLst>
              <a:ext uri="{FF2B5EF4-FFF2-40B4-BE49-F238E27FC236}">
                <a16:creationId xmlns:a16="http://schemas.microsoft.com/office/drawing/2014/main" id="{2247862E-A718-A1AF-7507-BF670DFACA12}"/>
              </a:ext>
            </a:extLst>
          </p:cNvPr>
          <p:cNvSpPr>
            <a:spLocks noGrp="1"/>
          </p:cNvSpPr>
          <p:nvPr>
            <p:ph sz="half" idx="1"/>
          </p:nvPr>
        </p:nvSpPr>
        <p:spPr/>
        <p:txBody>
          <a:bodyPr/>
          <a:lstStyle/>
          <a:p>
            <a:r>
              <a:rPr lang="el-GR" dirty="0"/>
              <a:t>1853-4 Κριμαϊκός πόλεμος</a:t>
            </a:r>
          </a:p>
          <a:p>
            <a:r>
              <a:rPr lang="el-GR" dirty="0"/>
              <a:t>1856 Συνθήκη των Παρισίων</a:t>
            </a:r>
          </a:p>
          <a:p>
            <a:r>
              <a:rPr lang="el-GR" dirty="0"/>
              <a:t>Προετοιμασία εδάφους για την ίδρυση ανεξάρτητου Ρουμανικού κράτους</a:t>
            </a:r>
          </a:p>
          <a:p>
            <a:r>
              <a:rPr lang="el-GR" dirty="0"/>
              <a:t>1878 Συνέδριο του Βερολίνου: οι δύο ηγεμονίες απετέλεσαν το ανεξάρτητο κράτος της Ρουμανίας</a:t>
            </a:r>
            <a:endParaRPr lang="en-US" dirty="0"/>
          </a:p>
        </p:txBody>
      </p:sp>
    </p:spTree>
    <p:extLst>
      <p:ext uri="{BB962C8B-B14F-4D97-AF65-F5344CB8AC3E}">
        <p14:creationId xmlns:p14="http://schemas.microsoft.com/office/powerpoint/2010/main" val="3215261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30A1F-A284-3752-859F-460E325D2749}"/>
              </a:ext>
            </a:extLst>
          </p:cNvPr>
          <p:cNvSpPr>
            <a:spLocks noGrp="1"/>
          </p:cNvSpPr>
          <p:nvPr>
            <p:ph type="title"/>
          </p:nvPr>
        </p:nvSpPr>
        <p:spPr/>
        <p:txBody>
          <a:bodyPr>
            <a:normAutofit/>
          </a:bodyPr>
          <a:lstStyle/>
          <a:p>
            <a:r>
              <a:rPr lang="el-GR" dirty="0"/>
              <a:t>Αλβανοί: εθνική αφύπνιση1912</a:t>
            </a:r>
            <a:endParaRPr lang="en-US" dirty="0"/>
          </a:p>
        </p:txBody>
      </p:sp>
      <p:sp>
        <p:nvSpPr>
          <p:cNvPr id="3" name="Content Placeholder 2">
            <a:extLst>
              <a:ext uri="{FF2B5EF4-FFF2-40B4-BE49-F238E27FC236}">
                <a16:creationId xmlns:a16="http://schemas.microsoft.com/office/drawing/2014/main" id="{F8D2AB24-85D3-4AEE-8FD7-153E8EF0160F}"/>
              </a:ext>
            </a:extLst>
          </p:cNvPr>
          <p:cNvSpPr>
            <a:spLocks noGrp="1"/>
          </p:cNvSpPr>
          <p:nvPr>
            <p:ph sz="half" idx="1"/>
          </p:nvPr>
        </p:nvSpPr>
        <p:spPr/>
        <p:txBody>
          <a:bodyPr>
            <a:normAutofit lnSpcReduction="10000"/>
          </a:bodyPr>
          <a:lstStyle/>
          <a:p>
            <a:r>
              <a:rPr lang="el-GR" dirty="0"/>
              <a:t>Τον 17</a:t>
            </a:r>
            <a:r>
              <a:rPr lang="el-GR" baseline="30000" dirty="0"/>
              <a:t>ο</a:t>
            </a:r>
            <a:r>
              <a:rPr lang="el-GR" dirty="0"/>
              <a:t> αι. οι Αλβανοί εξισλαμίστηκαν και απετέλεσαν συμπαγές κομμάτι της Οθωμανικής αυτοκρατορίας</a:t>
            </a:r>
          </a:p>
          <a:p>
            <a:r>
              <a:rPr lang="el-GR" dirty="0"/>
              <a:t>Αναζήτησαν την ταυτότητά τους  στους αρχαίους Ιλλυριούς</a:t>
            </a:r>
          </a:p>
          <a:p>
            <a:r>
              <a:rPr lang="el-GR" dirty="0"/>
              <a:t>Το εθνικό τους κίνημα αναπτύχθηκε το 1913 με τους βαλκανικούς πολέμους, όταν με πρόταση της Ιταλίας ιδρύθηκε ανεξάρτητο κράτος Αλβανίας</a:t>
            </a:r>
            <a:endParaRPr lang="en-US" dirty="0"/>
          </a:p>
        </p:txBody>
      </p:sp>
      <p:pic>
        <p:nvPicPr>
          <p:cNvPr id="7" name="Content Placeholder 6">
            <a:extLst>
              <a:ext uri="{FF2B5EF4-FFF2-40B4-BE49-F238E27FC236}">
                <a16:creationId xmlns:a16="http://schemas.microsoft.com/office/drawing/2014/main" id="{42B5B98E-A423-4DC3-1FC2-48DEEBA275F7}"/>
              </a:ext>
            </a:extLst>
          </p:cNvPr>
          <p:cNvPicPr>
            <a:picLocks noGrp="1" noChangeAspect="1"/>
          </p:cNvPicPr>
          <p:nvPr>
            <p:ph sz="half" idx="2"/>
          </p:nvPr>
        </p:nvPicPr>
        <p:blipFill>
          <a:blip r:embed="rId2"/>
          <a:stretch>
            <a:fillRect/>
          </a:stretch>
        </p:blipFill>
        <p:spPr>
          <a:xfrm>
            <a:off x="4754563" y="2276872"/>
            <a:ext cx="3657600" cy="3758168"/>
          </a:xfrm>
          <a:prstGeom prst="rect">
            <a:avLst/>
          </a:prstGeom>
        </p:spPr>
      </p:pic>
    </p:spTree>
    <p:extLst>
      <p:ext uri="{BB962C8B-B14F-4D97-AF65-F5344CB8AC3E}">
        <p14:creationId xmlns:p14="http://schemas.microsoft.com/office/powerpoint/2010/main" val="33961713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1315</TotalTime>
  <Words>450</Words>
  <Application>Microsoft Office PowerPoint</Application>
  <PresentationFormat>On-screen Show (4:3)</PresentationFormat>
  <Paragraphs>43</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Century Gothic</vt:lpstr>
      <vt:lpstr>Garamond</vt:lpstr>
      <vt:lpstr>Savon</vt:lpstr>
      <vt:lpstr>ΕΘΝΙΚΑ ΚΙΝΗΜΑΤΑ ΣΤΗ Ν.Α. ΕΥΡΩΠΗ </vt:lpstr>
      <vt:lpstr>19ος αι. Βαλκανική χερσόνησος</vt:lpstr>
      <vt:lpstr>Σέρβοι: 18 Φεβρουαρίου 1804 </vt:lpstr>
      <vt:lpstr>Σερβική Επανάσταση: 1804-1835 </vt:lpstr>
      <vt:lpstr>Βούλγαροι: με όραμα την ίδρυση της μεγάλης Βουλγαρίας</vt:lpstr>
      <vt:lpstr>Μακεδονικός αγών: 1903</vt:lpstr>
      <vt:lpstr>Κίνημα των Νεοτούρκων 1908</vt:lpstr>
      <vt:lpstr>Παρίστριες Ηγεμονίες (Μολδαβία, Βλαχία), Ρουμανία</vt:lpstr>
      <vt:lpstr>Αλβανοί: εθνική αφύπνιση1912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Διδακτικη μεθοδολογια</dc:title>
  <dc:creator>Maria</dc:creator>
  <cp:lastModifiedBy>ΜΑΡΙΑ ΚΕΚΡΟΠΟΥΛΟΥ</cp:lastModifiedBy>
  <cp:revision>61</cp:revision>
  <dcterms:created xsi:type="dcterms:W3CDTF">2015-12-13T10:58:23Z</dcterms:created>
  <dcterms:modified xsi:type="dcterms:W3CDTF">2024-12-02T15:52:55Z</dcterms:modified>
</cp:coreProperties>
</file>