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86" autoAdjust="0"/>
  </p:normalViewPr>
  <p:slideViewPr>
    <p:cSldViewPr>
      <p:cViewPr varScale="1">
        <p:scale>
          <a:sx n="79" d="100"/>
          <a:sy n="79" d="100"/>
        </p:scale>
        <p:origin x="11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BF698-B795-42EA-8716-54868F23C9B1}" type="datetimeFigureOut">
              <a:rPr lang="en-US" smtClean="0"/>
              <a:t>11/25/2024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29D6E-A3C0-412A-9F0A-772E6E3F86A2}" type="slidenum">
              <a:rPr lang="en-US" smtClean="0"/>
              <a:t>‹#›</a:t>
            </a:fld>
            <a:endParaRPr lang="en-US"/>
          </a:p>
        </p:txBody>
      </p:sp>
    </p:spTree>
    <p:extLst>
      <p:ext uri="{BB962C8B-B14F-4D97-AF65-F5344CB8AC3E}">
        <p14:creationId xmlns:p14="http://schemas.microsoft.com/office/powerpoint/2010/main" val="111800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41587EF0-8790-41BC-B031-6917BF9672CF}" type="datetimeFigureOut">
              <a:rPr lang="el-GR" smtClean="0"/>
              <a:pPr/>
              <a:t>25/11/2024</a:t>
            </a:fld>
            <a:endParaRPr lang="el-GR"/>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l-GR"/>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15CC9756-249B-48FD-907F-5148DDBD65E4}" type="slidenum">
              <a:rPr lang="el-GR" smtClean="0"/>
              <a:pPr/>
              <a:t>‹#›</a:t>
            </a:fld>
            <a:endParaRPr lang="el-GR"/>
          </a:p>
        </p:txBody>
      </p:sp>
    </p:spTree>
    <p:extLst>
      <p:ext uri="{BB962C8B-B14F-4D97-AF65-F5344CB8AC3E}">
        <p14:creationId xmlns:p14="http://schemas.microsoft.com/office/powerpoint/2010/main" val="24337334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587EF0-8790-41BC-B031-6917BF9672CF}" type="datetimeFigureOut">
              <a:rPr lang="el-GR" smtClean="0"/>
              <a:pPr/>
              <a:t>25/11/2024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5CC9756-249B-48FD-907F-5148DDBD65E4}" type="slidenum">
              <a:rPr lang="el-GR" smtClean="0"/>
              <a:pPr/>
              <a:t>‹#›</a:t>
            </a:fld>
            <a:endParaRPr lang="el-GR"/>
          </a:p>
        </p:txBody>
      </p:sp>
    </p:spTree>
    <p:extLst>
      <p:ext uri="{BB962C8B-B14F-4D97-AF65-F5344CB8AC3E}">
        <p14:creationId xmlns:p14="http://schemas.microsoft.com/office/powerpoint/2010/main" val="765145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587EF0-8790-41BC-B031-6917BF9672CF}" type="datetimeFigureOut">
              <a:rPr lang="el-GR" smtClean="0"/>
              <a:pPr/>
              <a:t>25/11/2024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5CC9756-249B-48FD-907F-5148DDBD65E4}" type="slidenum">
              <a:rPr lang="el-GR" smtClean="0"/>
              <a:pPr/>
              <a:t>‹#›</a:t>
            </a:fld>
            <a:endParaRPr lang="el-GR"/>
          </a:p>
        </p:txBody>
      </p:sp>
    </p:spTree>
    <p:extLst>
      <p:ext uri="{BB962C8B-B14F-4D97-AF65-F5344CB8AC3E}">
        <p14:creationId xmlns:p14="http://schemas.microsoft.com/office/powerpoint/2010/main" val="207740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587EF0-8790-41BC-B031-6917BF9672CF}" type="datetimeFigureOut">
              <a:rPr lang="el-GR" smtClean="0"/>
              <a:pPr/>
              <a:t>25/11/2024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5CC9756-249B-48FD-907F-5148DDBD65E4}" type="slidenum">
              <a:rPr lang="el-GR" smtClean="0"/>
              <a:pPr/>
              <a:t>‹#›</a:t>
            </a:fld>
            <a:endParaRPr lang="el-GR"/>
          </a:p>
        </p:txBody>
      </p:sp>
    </p:spTree>
    <p:extLst>
      <p:ext uri="{BB962C8B-B14F-4D97-AF65-F5344CB8AC3E}">
        <p14:creationId xmlns:p14="http://schemas.microsoft.com/office/powerpoint/2010/main" val="77389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41587EF0-8790-41BC-B031-6917BF9672CF}" type="datetimeFigureOut">
              <a:rPr lang="el-GR" smtClean="0"/>
              <a:pPr/>
              <a:t>25/11/2024</a:t>
            </a:fld>
            <a:endParaRPr lang="el-GR"/>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l-GR"/>
          </a:p>
        </p:txBody>
      </p:sp>
      <p:sp>
        <p:nvSpPr>
          <p:cNvPr id="6" name="Slide Number Placeholder 5"/>
          <p:cNvSpPr>
            <a:spLocks noGrp="1"/>
          </p:cNvSpPr>
          <p:nvPr>
            <p:ph type="sldNum" sz="quarter" idx="12"/>
          </p:nvPr>
        </p:nvSpPr>
        <p:spPr>
          <a:xfrm>
            <a:off x="6453378" y="5211060"/>
            <a:ext cx="1584198" cy="228600"/>
          </a:xfrm>
        </p:spPr>
        <p:txBody>
          <a:bodyPr/>
          <a:lstStyle/>
          <a:p>
            <a:fld id="{15CC9756-249B-48FD-907F-5148DDBD65E4}" type="slidenum">
              <a:rPr lang="el-GR" smtClean="0"/>
              <a:pPr/>
              <a:t>‹#›</a:t>
            </a:fld>
            <a:endParaRPr lang="el-GR"/>
          </a:p>
        </p:txBody>
      </p:sp>
    </p:spTree>
    <p:extLst>
      <p:ext uri="{BB962C8B-B14F-4D97-AF65-F5344CB8AC3E}">
        <p14:creationId xmlns:p14="http://schemas.microsoft.com/office/powerpoint/2010/main" val="361759813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587EF0-8790-41BC-B031-6917BF9672CF}" type="datetimeFigureOut">
              <a:rPr lang="el-GR" smtClean="0"/>
              <a:pPr/>
              <a:t>25/11/2024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5CC9756-249B-48FD-907F-5148DDBD65E4}" type="slidenum">
              <a:rPr lang="el-GR" smtClean="0"/>
              <a:pPr/>
              <a:t>‹#›</a:t>
            </a:fld>
            <a:endParaRPr lang="el-GR"/>
          </a:p>
        </p:txBody>
      </p:sp>
    </p:spTree>
    <p:extLst>
      <p:ext uri="{BB962C8B-B14F-4D97-AF65-F5344CB8AC3E}">
        <p14:creationId xmlns:p14="http://schemas.microsoft.com/office/powerpoint/2010/main" val="166256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587EF0-8790-41BC-B031-6917BF9672CF}" type="datetimeFigureOut">
              <a:rPr lang="el-GR" smtClean="0"/>
              <a:pPr/>
              <a:t>25/11/2024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5CC9756-249B-48FD-907F-5148DDBD65E4}" type="slidenum">
              <a:rPr lang="el-GR" smtClean="0"/>
              <a:pPr/>
              <a:t>‹#›</a:t>
            </a:fld>
            <a:endParaRPr lang="el-GR"/>
          </a:p>
        </p:txBody>
      </p:sp>
    </p:spTree>
    <p:extLst>
      <p:ext uri="{BB962C8B-B14F-4D97-AF65-F5344CB8AC3E}">
        <p14:creationId xmlns:p14="http://schemas.microsoft.com/office/powerpoint/2010/main" val="2724127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587EF0-8790-41BC-B031-6917BF9672CF}" type="datetimeFigureOut">
              <a:rPr lang="el-GR" smtClean="0"/>
              <a:pPr/>
              <a:t>25/11/2024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5CC9756-249B-48FD-907F-5148DDBD65E4}" type="slidenum">
              <a:rPr lang="el-GR" smtClean="0"/>
              <a:pPr/>
              <a:t>‹#›</a:t>
            </a:fld>
            <a:endParaRPr lang="el-GR"/>
          </a:p>
        </p:txBody>
      </p:sp>
    </p:spTree>
    <p:extLst>
      <p:ext uri="{BB962C8B-B14F-4D97-AF65-F5344CB8AC3E}">
        <p14:creationId xmlns:p14="http://schemas.microsoft.com/office/powerpoint/2010/main" val="174970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87EF0-8790-41BC-B031-6917BF9672CF}" type="datetimeFigureOut">
              <a:rPr lang="el-GR" smtClean="0"/>
              <a:pPr/>
              <a:t>25/11/2024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5CC9756-249B-48FD-907F-5148DDBD65E4}" type="slidenum">
              <a:rPr lang="el-GR" smtClean="0"/>
              <a:pPr/>
              <a:t>‹#›</a:t>
            </a:fld>
            <a:endParaRPr lang="el-GR"/>
          </a:p>
        </p:txBody>
      </p:sp>
    </p:spTree>
    <p:extLst>
      <p:ext uri="{BB962C8B-B14F-4D97-AF65-F5344CB8AC3E}">
        <p14:creationId xmlns:p14="http://schemas.microsoft.com/office/powerpoint/2010/main" val="3222319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1587EF0-8790-41BC-B031-6917BF9672CF}" type="datetimeFigureOut">
              <a:rPr lang="el-GR" smtClean="0"/>
              <a:pPr/>
              <a:t>25/11/2024</a:t>
            </a:fld>
            <a:endParaRPr lang="el-GR"/>
          </a:p>
        </p:txBody>
      </p:sp>
      <p:sp>
        <p:nvSpPr>
          <p:cNvPr id="9" name="Footer Placeholder 8"/>
          <p:cNvSpPr>
            <a:spLocks noGrp="1"/>
          </p:cNvSpPr>
          <p:nvPr>
            <p:ph type="ftr" sz="quarter" idx="11"/>
          </p:nvPr>
        </p:nvSpPr>
        <p:spPr/>
        <p:txBody>
          <a:bodyPr/>
          <a:lstStyle>
            <a:lvl1pPr algn="r">
              <a:defRPr/>
            </a:lvl1pPr>
          </a:lstStyle>
          <a:p>
            <a:endParaRPr lang="el-GR"/>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15CC9756-249B-48FD-907F-5148DDBD65E4}" type="slidenum">
              <a:rPr lang="el-GR" smtClean="0"/>
              <a:pPr/>
              <a:t>‹#›</a:t>
            </a:fld>
            <a:endParaRPr lang="el-GR"/>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1520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1587EF0-8790-41BC-B031-6917BF9672CF}" type="datetimeFigureOut">
              <a:rPr lang="el-GR" smtClean="0"/>
              <a:pPr/>
              <a:t>25/11/2024</a:t>
            </a:fld>
            <a:endParaRPr lang="el-GR"/>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l-GR"/>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15CC9756-249B-48FD-907F-5148DDBD65E4}" type="slidenum">
              <a:rPr lang="el-GR" smtClean="0"/>
              <a:pPr/>
              <a:t>‹#›</a:t>
            </a:fld>
            <a:endParaRPr lang="el-GR"/>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690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41587EF0-8790-41BC-B031-6917BF9672CF}" type="datetimeFigureOut">
              <a:rPr lang="el-GR" smtClean="0"/>
              <a:pPr/>
              <a:t>25/11/2024</a:t>
            </a:fld>
            <a:endParaRPr lang="el-GR"/>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l-GR"/>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15CC9756-249B-48FD-907F-5148DDBD65E4}" type="slidenum">
              <a:rPr lang="el-GR" smtClean="0"/>
              <a:pPr/>
              <a:t>‹#›</a:t>
            </a:fld>
            <a:endParaRPr lang="el-GR"/>
          </a:p>
        </p:txBody>
      </p:sp>
    </p:spTree>
    <p:extLst>
      <p:ext uri="{BB962C8B-B14F-4D97-AF65-F5344CB8AC3E}">
        <p14:creationId xmlns:p14="http://schemas.microsoft.com/office/powerpoint/2010/main" val="27400888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366868" y="1412776"/>
            <a:ext cx="4661516" cy="2736304"/>
          </a:xfrm>
        </p:spPr>
        <p:txBody>
          <a:bodyPr/>
          <a:lstStyle/>
          <a:p>
            <a:pPr algn="ctr"/>
            <a:br>
              <a:rPr lang="el-GR" sz="4000" b="1" dirty="0"/>
            </a:br>
            <a:r>
              <a:rPr lang="el-GR" sz="4000" b="1" dirty="0"/>
              <a:t>ΕΚΣΥΓΧΡΟΝΙΣΜΟΣ ΤΟΥ ΝΕΟΕΛΛΗΝΙΚΟΥ ΚΡΑΤΟΥΣ</a:t>
            </a:r>
            <a:br>
              <a:rPr lang="el-GR" sz="4400" dirty="0"/>
            </a:br>
            <a:endParaRPr lang="el-GR" sz="4400" dirty="0"/>
          </a:p>
        </p:txBody>
      </p:sp>
      <p:sp>
        <p:nvSpPr>
          <p:cNvPr id="3" name="2 - Υπότιτλος"/>
          <p:cNvSpPr>
            <a:spLocks noGrp="1"/>
          </p:cNvSpPr>
          <p:nvPr>
            <p:ph type="subTitle" idx="1"/>
          </p:nvPr>
        </p:nvSpPr>
        <p:spPr>
          <a:xfrm>
            <a:off x="3354442" y="4797152"/>
            <a:ext cx="5114778" cy="1080120"/>
          </a:xfrm>
        </p:spPr>
        <p:txBody>
          <a:bodyPr>
            <a:noAutofit/>
          </a:bodyPr>
          <a:lstStyle/>
          <a:p>
            <a:pPr marL="0" marR="0" algn="just">
              <a:lnSpc>
                <a:spcPct val="107000"/>
              </a:lnSpc>
              <a:spcBef>
                <a:spcPts val="0"/>
              </a:spcBef>
              <a:spcAft>
                <a:spcPts val="0"/>
              </a:spcAft>
            </a:pPr>
            <a:endParaRPr lang="el-GR"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l-GR" sz="2400" b="1" kern="100" dirty="0">
                <a:effectLst/>
                <a:latin typeface="Calibri" panose="020F0502020204030204" pitchFamily="34" charset="0"/>
                <a:ea typeface="Calibri" panose="020F0502020204030204" pitchFamily="34" charset="0"/>
                <a:cs typeface="Times New Roman" panose="02020603050405020304" pitchFamily="18" charset="0"/>
              </a:rPr>
              <a:t>Κεκροπούλου Μαρία,δ.φ.</a:t>
            </a:r>
          </a:p>
          <a:p>
            <a:pPr marL="0" marR="0" algn="just">
              <a:lnSpc>
                <a:spcPct val="107000"/>
              </a:lnSpc>
              <a:spcBef>
                <a:spcPts val="0"/>
              </a:spcBef>
              <a:spcAft>
                <a:spcPts val="0"/>
              </a:spcAft>
            </a:pP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86E01-9454-E0FF-B171-2A8C6CB1651E}"/>
              </a:ext>
            </a:extLst>
          </p:cNvPr>
          <p:cNvSpPr>
            <a:spLocks noGrp="1"/>
          </p:cNvSpPr>
          <p:nvPr>
            <p:ph type="title"/>
          </p:nvPr>
        </p:nvSpPr>
        <p:spPr/>
        <p:txBody>
          <a:bodyPr/>
          <a:lstStyle/>
          <a:p>
            <a:r>
              <a:rPr lang="el-GR" dirty="0"/>
              <a:t>Το κίνημα στο Γουδί 1909</a:t>
            </a:r>
            <a:endParaRPr lang="en-US" dirty="0"/>
          </a:p>
        </p:txBody>
      </p:sp>
      <p:pic>
        <p:nvPicPr>
          <p:cNvPr id="5" name="Content Placeholder 4">
            <a:extLst>
              <a:ext uri="{FF2B5EF4-FFF2-40B4-BE49-F238E27FC236}">
                <a16:creationId xmlns:a16="http://schemas.microsoft.com/office/drawing/2014/main" id="{408F109D-D053-F908-3329-0F05DA8A932D}"/>
              </a:ext>
            </a:extLst>
          </p:cNvPr>
          <p:cNvPicPr>
            <a:picLocks noGrp="1" noChangeAspect="1"/>
          </p:cNvPicPr>
          <p:nvPr>
            <p:ph sz="half" idx="1"/>
          </p:nvPr>
        </p:nvPicPr>
        <p:blipFill>
          <a:blip r:embed="rId2"/>
          <a:stretch>
            <a:fillRect/>
          </a:stretch>
        </p:blipFill>
        <p:spPr>
          <a:xfrm>
            <a:off x="467544" y="2103120"/>
            <a:ext cx="4176464" cy="3931920"/>
          </a:xfrm>
          <a:prstGeom prst="rect">
            <a:avLst/>
          </a:prstGeom>
        </p:spPr>
      </p:pic>
      <p:sp>
        <p:nvSpPr>
          <p:cNvPr id="4" name="Content Placeholder 3">
            <a:extLst>
              <a:ext uri="{FF2B5EF4-FFF2-40B4-BE49-F238E27FC236}">
                <a16:creationId xmlns:a16="http://schemas.microsoft.com/office/drawing/2014/main" id="{F702F6A4-7DDD-CD48-CA0B-A691DC610A3D}"/>
              </a:ext>
            </a:extLst>
          </p:cNvPr>
          <p:cNvSpPr>
            <a:spLocks noGrp="1"/>
          </p:cNvSpPr>
          <p:nvPr>
            <p:ph sz="half" idx="2"/>
          </p:nvPr>
        </p:nvSpPr>
        <p:spPr/>
        <p:txBody>
          <a:bodyPr/>
          <a:lstStyle/>
          <a:p>
            <a:r>
              <a:rPr lang="el-GR" dirty="0"/>
              <a:t>1893 ο Τρικούπης χάνει τις εκλογές και αναχωρεί γαι τη Γαλλία</a:t>
            </a:r>
          </a:p>
          <a:p>
            <a:r>
              <a:rPr lang="el-GR" dirty="0"/>
              <a:t>1897 ατυχής πόλεμος, πρωθυπουργός είναι ο Θ. Δηλιγιάννης</a:t>
            </a:r>
          </a:p>
          <a:p>
            <a:r>
              <a:rPr lang="el-GR" dirty="0"/>
              <a:t>1898 πτώχευση της Ελλάδας, επιβολή Διεθνούς Οικονομικού Ελέγχου</a:t>
            </a:r>
          </a:p>
          <a:p>
            <a:r>
              <a:rPr lang="el-GR" dirty="0"/>
              <a:t>Πρόσκληση του Βενιζέλου για να αναλάβει πολιτική και πολιτειακή ηγεσία του τόπου</a:t>
            </a:r>
            <a:endParaRPr lang="en-US" dirty="0"/>
          </a:p>
        </p:txBody>
      </p:sp>
    </p:spTree>
    <p:extLst>
      <p:ext uri="{BB962C8B-B14F-4D97-AF65-F5344CB8AC3E}">
        <p14:creationId xmlns:p14="http://schemas.microsoft.com/office/powerpoint/2010/main" val="2331345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0199D-CB41-2FDE-CEB1-34C855F101F1}"/>
              </a:ext>
            </a:extLst>
          </p:cNvPr>
          <p:cNvSpPr>
            <a:spLocks noGrp="1"/>
          </p:cNvSpPr>
          <p:nvPr>
            <p:ph type="title"/>
          </p:nvPr>
        </p:nvSpPr>
        <p:spPr/>
        <p:txBody>
          <a:bodyPr/>
          <a:lstStyle/>
          <a:p>
            <a:r>
              <a:rPr lang="el-GR" dirty="0"/>
              <a:t>Δέσμευση του Βενιζέλου</a:t>
            </a:r>
            <a:endParaRPr lang="en-US" dirty="0"/>
          </a:p>
        </p:txBody>
      </p:sp>
      <p:sp>
        <p:nvSpPr>
          <p:cNvPr id="3" name="Content Placeholder 2">
            <a:extLst>
              <a:ext uri="{FF2B5EF4-FFF2-40B4-BE49-F238E27FC236}">
                <a16:creationId xmlns:a16="http://schemas.microsoft.com/office/drawing/2014/main" id="{B50AD63D-F9DE-C98A-0200-BFCCB35D8956}"/>
              </a:ext>
            </a:extLst>
          </p:cNvPr>
          <p:cNvSpPr>
            <a:spLocks noGrp="1"/>
          </p:cNvSpPr>
          <p:nvPr>
            <p:ph sz="half" idx="1"/>
          </p:nvPr>
        </p:nvSpPr>
        <p:spPr/>
        <p:txBody>
          <a:bodyPr>
            <a:normAutofit lnSpcReduction="10000"/>
          </a:bodyPr>
          <a:lstStyle/>
          <a:p>
            <a:r>
              <a:rPr lang="el-GR" dirty="0"/>
              <a:t>1. έχει εντολή να προωθήσει ευρύτατες συνταγματικές και διοικητικές αλλαγές</a:t>
            </a:r>
          </a:p>
          <a:p>
            <a:r>
              <a:rPr lang="el-GR" dirty="0"/>
              <a:t>2. πιστεύει ότι ο εκσυγχρονισμός της Ελλάδας αποτελούσε εθνική ανάγκη ύψιστης προτεραιότητας</a:t>
            </a:r>
          </a:p>
          <a:p>
            <a:r>
              <a:rPr lang="el-GR" dirty="0"/>
              <a:t>Αναθεωρητική Βουλή, Σύνταγμα του 1911 με ευρύτατες αλλαγές</a:t>
            </a:r>
          </a:p>
          <a:p>
            <a:r>
              <a:rPr lang="el-GR" dirty="0"/>
              <a:t>Μείωση των βουλευτών στο 1/3, απέκλεισε τους «εν ενεργεία» αξιωματικούς να εκλέγονται</a:t>
            </a:r>
            <a:endParaRPr lang="en-US" dirty="0"/>
          </a:p>
        </p:txBody>
      </p:sp>
      <p:sp>
        <p:nvSpPr>
          <p:cNvPr id="4" name="Content Placeholder 3">
            <a:extLst>
              <a:ext uri="{FF2B5EF4-FFF2-40B4-BE49-F238E27FC236}">
                <a16:creationId xmlns:a16="http://schemas.microsoft.com/office/drawing/2014/main" id="{2440B5BA-6A68-4535-4105-3638A5F019EF}"/>
              </a:ext>
            </a:extLst>
          </p:cNvPr>
          <p:cNvSpPr>
            <a:spLocks noGrp="1"/>
          </p:cNvSpPr>
          <p:nvPr>
            <p:ph sz="half" idx="2"/>
          </p:nvPr>
        </p:nvSpPr>
        <p:spPr/>
        <p:txBody>
          <a:bodyPr>
            <a:normAutofit lnSpcReduction="10000"/>
          </a:bodyPr>
          <a:lstStyle/>
          <a:p>
            <a:r>
              <a:rPr lang="el-GR" dirty="0"/>
              <a:t>απαλλοτρίωση των μεγάλων γαιοκτησιών, </a:t>
            </a:r>
          </a:p>
          <a:p>
            <a:r>
              <a:rPr lang="el-GR" dirty="0"/>
              <a:t>καθιέρωση συνταγματικά της μονιμότητας των δημόσιων υπαλλήλων,</a:t>
            </a:r>
          </a:p>
          <a:p>
            <a:r>
              <a:rPr lang="el-GR" dirty="0"/>
              <a:t>Αναγυγκρότηση της εκπαίδευσης-επαγγελματική εκπαίδευση</a:t>
            </a:r>
          </a:p>
          <a:p>
            <a:r>
              <a:rPr lang="el-GR" dirty="0"/>
              <a:t>εκσυγχρονισμός του στρατού και του στόλου</a:t>
            </a:r>
            <a:endParaRPr lang="en-US" dirty="0"/>
          </a:p>
        </p:txBody>
      </p:sp>
    </p:spTree>
    <p:extLst>
      <p:ext uri="{BB962C8B-B14F-4D97-AF65-F5344CB8AC3E}">
        <p14:creationId xmlns:p14="http://schemas.microsoft.com/office/powerpoint/2010/main" val="1452119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B372-9831-D772-B238-FE78F8EFC4FF}"/>
              </a:ext>
            </a:extLst>
          </p:cNvPr>
          <p:cNvSpPr>
            <a:spLocks noGrp="1"/>
          </p:cNvSpPr>
          <p:nvPr>
            <p:ph type="title"/>
          </p:nvPr>
        </p:nvSpPr>
        <p:spPr/>
        <p:txBody>
          <a:bodyPr/>
          <a:lstStyle/>
          <a:p>
            <a:pPr algn="ctr"/>
            <a:r>
              <a:rPr lang="el-GR" dirty="0"/>
              <a:t> </a:t>
            </a:r>
            <a:r>
              <a:rPr lang="el-GR" b="1" dirty="0"/>
              <a:t>Ελευθέριος Βενιζέλος</a:t>
            </a:r>
            <a:endParaRPr lang="en-US" b="1" dirty="0"/>
          </a:p>
        </p:txBody>
      </p:sp>
      <p:pic>
        <p:nvPicPr>
          <p:cNvPr id="4" name="Content Placeholder 3">
            <a:extLst>
              <a:ext uri="{FF2B5EF4-FFF2-40B4-BE49-F238E27FC236}">
                <a16:creationId xmlns:a16="http://schemas.microsoft.com/office/drawing/2014/main" id="{B53F783F-3EFB-E26F-FBB6-5A9ECBFA847B}"/>
              </a:ext>
            </a:extLst>
          </p:cNvPr>
          <p:cNvPicPr>
            <a:picLocks noGrp="1" noChangeAspect="1"/>
          </p:cNvPicPr>
          <p:nvPr>
            <p:ph idx="1"/>
          </p:nvPr>
        </p:nvPicPr>
        <p:blipFill>
          <a:blip r:embed="rId2"/>
          <a:stretch>
            <a:fillRect/>
          </a:stretch>
        </p:blipFill>
        <p:spPr>
          <a:xfrm>
            <a:off x="1890930" y="2103438"/>
            <a:ext cx="5362141" cy="3932237"/>
          </a:xfrm>
          <a:prstGeom prst="rect">
            <a:avLst/>
          </a:prstGeom>
        </p:spPr>
      </p:pic>
    </p:spTree>
    <p:extLst>
      <p:ext uri="{BB962C8B-B14F-4D97-AF65-F5344CB8AC3E}">
        <p14:creationId xmlns:p14="http://schemas.microsoft.com/office/powerpoint/2010/main" val="166861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26BC4-414B-B7E4-5A6D-71CB2F7BA405}"/>
              </a:ext>
            </a:extLst>
          </p:cNvPr>
          <p:cNvSpPr>
            <a:spLocks noGrp="1"/>
          </p:cNvSpPr>
          <p:nvPr>
            <p:ph type="title"/>
          </p:nvPr>
        </p:nvSpPr>
        <p:spPr/>
        <p:txBody>
          <a:bodyPr>
            <a:normAutofit/>
          </a:bodyPr>
          <a:lstStyle/>
          <a:p>
            <a:pPr algn="ctr"/>
            <a:r>
              <a:rPr lang="el-GR" sz="3600" b="1" dirty="0"/>
              <a:t>19</a:t>
            </a:r>
            <a:r>
              <a:rPr lang="el-GR" sz="3600" b="1" baseline="30000" dirty="0"/>
              <a:t>ος</a:t>
            </a:r>
            <a:r>
              <a:rPr lang="el-GR" sz="3600" b="1" dirty="0"/>
              <a:t> αι.: ορισμένες εμβληματικές χρονολογίες</a:t>
            </a:r>
            <a:endParaRPr lang="en-US" sz="3600" b="1" dirty="0"/>
          </a:p>
        </p:txBody>
      </p:sp>
      <p:sp>
        <p:nvSpPr>
          <p:cNvPr id="3" name="Content Placeholder 2">
            <a:extLst>
              <a:ext uri="{FF2B5EF4-FFF2-40B4-BE49-F238E27FC236}">
                <a16:creationId xmlns:a16="http://schemas.microsoft.com/office/drawing/2014/main" id="{698A325B-AE9A-4341-714A-F81A75711A68}"/>
              </a:ext>
            </a:extLst>
          </p:cNvPr>
          <p:cNvSpPr>
            <a:spLocks noGrp="1"/>
          </p:cNvSpPr>
          <p:nvPr>
            <p:ph sz="half" idx="1"/>
          </p:nvPr>
        </p:nvSpPr>
        <p:spPr/>
        <p:txBody>
          <a:bodyPr>
            <a:normAutofit fontScale="92500" lnSpcReduction="10000"/>
          </a:bodyPr>
          <a:lstStyle/>
          <a:p>
            <a:r>
              <a:rPr lang="el-GR" b="1" dirty="0"/>
              <a:t>1830</a:t>
            </a:r>
            <a:r>
              <a:rPr lang="el-GR" dirty="0"/>
              <a:t>  Πρωτόκολλο Ανεξαρτησίας: ιδρύεται ανεξάρτητο ελληνικό κράτος με περιορισμένα σύνορα</a:t>
            </a:r>
          </a:p>
          <a:p>
            <a:r>
              <a:rPr lang="el-GR" b="1" dirty="0"/>
              <a:t>1863</a:t>
            </a:r>
            <a:r>
              <a:rPr lang="el-GR" dirty="0"/>
              <a:t> ενσωμάτωση των Ιονίων νήσων «ως προίκα του Γεωργίου του Α΄»</a:t>
            </a:r>
          </a:p>
          <a:p>
            <a:r>
              <a:rPr lang="el-GR" b="1" dirty="0"/>
              <a:t>1878</a:t>
            </a:r>
            <a:r>
              <a:rPr lang="el-GR" dirty="0"/>
              <a:t> Συνέδριο του Βερολίνου δημιουργία ανεξάρτητων βαλκανικών χωρών όπως η Βουλγαρία</a:t>
            </a:r>
          </a:p>
          <a:p>
            <a:r>
              <a:rPr lang="el-GR" b="1" dirty="0"/>
              <a:t>1881</a:t>
            </a:r>
            <a:r>
              <a:rPr lang="el-GR" dirty="0"/>
              <a:t> ενσωμάτωση της Θεσσαλίας μετά από απραχώρηση της Υψηλής Πύλης</a:t>
            </a:r>
            <a:endParaRPr lang="en-US" dirty="0"/>
          </a:p>
        </p:txBody>
      </p:sp>
      <p:pic>
        <p:nvPicPr>
          <p:cNvPr id="5" name="Content Placeholder 4">
            <a:extLst>
              <a:ext uri="{FF2B5EF4-FFF2-40B4-BE49-F238E27FC236}">
                <a16:creationId xmlns:a16="http://schemas.microsoft.com/office/drawing/2014/main" id="{7B5248FB-6737-5DEC-8ACD-921223BF176F}"/>
              </a:ext>
            </a:extLst>
          </p:cNvPr>
          <p:cNvPicPr>
            <a:picLocks noGrp="1" noChangeAspect="1"/>
          </p:cNvPicPr>
          <p:nvPr>
            <p:ph sz="half" idx="2"/>
          </p:nvPr>
        </p:nvPicPr>
        <p:blipFill>
          <a:blip r:embed="rId2"/>
          <a:stretch>
            <a:fillRect/>
          </a:stretch>
        </p:blipFill>
        <p:spPr>
          <a:xfrm>
            <a:off x="4754563" y="2247323"/>
            <a:ext cx="3657600" cy="3644466"/>
          </a:xfrm>
          <a:prstGeom prst="rect">
            <a:avLst/>
          </a:prstGeom>
        </p:spPr>
      </p:pic>
    </p:spTree>
    <p:extLst>
      <p:ext uri="{BB962C8B-B14F-4D97-AF65-F5344CB8AC3E}">
        <p14:creationId xmlns:p14="http://schemas.microsoft.com/office/powerpoint/2010/main" val="3508234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EF27F-5E42-2B03-D80A-3A580773A6A5}"/>
              </a:ext>
            </a:extLst>
          </p:cNvPr>
          <p:cNvSpPr>
            <a:spLocks noGrp="1"/>
          </p:cNvSpPr>
          <p:nvPr>
            <p:ph type="title"/>
          </p:nvPr>
        </p:nvSpPr>
        <p:spPr/>
        <p:txBody>
          <a:bodyPr/>
          <a:lstStyle/>
          <a:p>
            <a:r>
              <a:rPr lang="el-GR" dirty="0"/>
              <a:t>Η νέα κατάσταση...</a:t>
            </a:r>
            <a:endParaRPr lang="en-US" dirty="0"/>
          </a:p>
        </p:txBody>
      </p:sp>
      <p:sp>
        <p:nvSpPr>
          <p:cNvPr id="3" name="Content Placeholder 2">
            <a:extLst>
              <a:ext uri="{FF2B5EF4-FFF2-40B4-BE49-F238E27FC236}">
                <a16:creationId xmlns:a16="http://schemas.microsoft.com/office/drawing/2014/main" id="{9B2EDE3C-65B6-E454-DE63-C2B9C6A5EDBC}"/>
              </a:ext>
            </a:extLst>
          </p:cNvPr>
          <p:cNvSpPr>
            <a:spLocks noGrp="1"/>
          </p:cNvSpPr>
          <p:nvPr>
            <p:ph sz="half" idx="1"/>
          </p:nvPr>
        </p:nvSpPr>
        <p:spPr/>
        <p:txBody>
          <a:bodyPr>
            <a:normAutofit fontScale="92500" lnSpcReduction="10000"/>
          </a:bodyPr>
          <a:lstStyle/>
          <a:p>
            <a:r>
              <a:rPr lang="el-GR" dirty="0"/>
              <a:t>1844 Σύνταγμα που παραχώρησε ο Όθων ο Α</a:t>
            </a:r>
          </a:p>
          <a:p>
            <a:r>
              <a:rPr lang="el-GR" dirty="0"/>
              <a:t>1864 Σύνταγμα με την έναρξη της βασιλείας του Γεωργίου του Α΄</a:t>
            </a:r>
          </a:p>
          <a:p>
            <a:r>
              <a:rPr lang="el-GR" dirty="0"/>
              <a:t>Παρουσιάζεται ένα κράτος </a:t>
            </a:r>
            <a:r>
              <a:rPr lang="el-GR" b="1" dirty="0"/>
              <a:t>πολιτικά εκσυγχρονισμένο</a:t>
            </a:r>
            <a:r>
              <a:rPr lang="el-GR" dirty="0"/>
              <a:t>, αφού από τα συντάγματα καθιερώνεται </a:t>
            </a:r>
            <a:r>
              <a:rPr lang="el-GR" b="1" dirty="0"/>
              <a:t>πολίτευμα φιλελεύθερο</a:t>
            </a:r>
            <a:r>
              <a:rPr lang="el-GR" dirty="0"/>
              <a:t>, όμως την εξουσία χειρίζεται η παλαιάς μορφής διακυβέρνηση: δεν υπάρχουν διαμορφωμένα κόμματα.[προσωποπαγής εξουσία] </a:t>
            </a:r>
          </a:p>
          <a:p>
            <a:endParaRPr lang="el-GR" dirty="0"/>
          </a:p>
          <a:p>
            <a:endParaRPr lang="en-US" dirty="0"/>
          </a:p>
        </p:txBody>
      </p:sp>
      <p:sp>
        <p:nvSpPr>
          <p:cNvPr id="4" name="Content Placeholder 3">
            <a:extLst>
              <a:ext uri="{FF2B5EF4-FFF2-40B4-BE49-F238E27FC236}">
                <a16:creationId xmlns:a16="http://schemas.microsoft.com/office/drawing/2014/main" id="{F4C7C708-0EFE-A2DB-8CE4-71B17998A535}"/>
              </a:ext>
            </a:extLst>
          </p:cNvPr>
          <p:cNvSpPr>
            <a:spLocks noGrp="1"/>
          </p:cNvSpPr>
          <p:nvPr>
            <p:ph sz="half" idx="2"/>
          </p:nvPr>
        </p:nvSpPr>
        <p:spPr/>
        <p:txBody>
          <a:bodyPr>
            <a:normAutofit fontScale="92500" lnSpcReduction="10000"/>
          </a:bodyPr>
          <a:lstStyle/>
          <a:p>
            <a:r>
              <a:rPr lang="el-GR" b="1" dirty="0"/>
              <a:t>1875 Αρχή της δεδηλωμένης</a:t>
            </a:r>
          </a:p>
          <a:p>
            <a:endParaRPr lang="el-GR" dirty="0"/>
          </a:p>
          <a:p>
            <a:r>
              <a:rPr lang="el-GR" dirty="0"/>
              <a:t>Η χώρα στηρίζεται στην αγροτοκτηνοτροφική οικονομία και η μεταποίηση κινείται σε βραδείς ρυθμούς. Το εμπόριο κινείται από τη Διασπορά και έχει αξιοσημείωτη ανάπτυξη</a:t>
            </a:r>
          </a:p>
          <a:p>
            <a:endParaRPr lang="el-GR" dirty="0"/>
          </a:p>
          <a:p>
            <a:r>
              <a:rPr lang="el-GR" dirty="0"/>
              <a:t>Αλυτρωτισμός: υπάρχουν περιοχές που βρίσκονται υπόδουλες στην Οθωμενική αυτοκρατορία</a:t>
            </a:r>
            <a:endParaRPr lang="en-US" dirty="0"/>
          </a:p>
        </p:txBody>
      </p:sp>
    </p:spTree>
    <p:extLst>
      <p:ext uri="{BB962C8B-B14F-4D97-AF65-F5344CB8AC3E}">
        <p14:creationId xmlns:p14="http://schemas.microsoft.com/office/powerpoint/2010/main" val="3591671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7FFA-2417-788B-277E-E55100490F5F}"/>
              </a:ext>
            </a:extLst>
          </p:cNvPr>
          <p:cNvSpPr>
            <a:spLocks noGrp="1"/>
          </p:cNvSpPr>
          <p:nvPr>
            <p:ph type="title"/>
          </p:nvPr>
        </p:nvSpPr>
        <p:spPr/>
        <p:txBody>
          <a:bodyPr/>
          <a:lstStyle/>
          <a:p>
            <a:r>
              <a:rPr lang="el-GR" dirty="0"/>
              <a:t>Παράγοντες που συνέτειναν στην κατάσταση...</a:t>
            </a:r>
            <a:endParaRPr lang="en-US" dirty="0"/>
          </a:p>
        </p:txBody>
      </p:sp>
      <p:pic>
        <p:nvPicPr>
          <p:cNvPr id="5" name="Content Placeholder 4">
            <a:extLst>
              <a:ext uri="{FF2B5EF4-FFF2-40B4-BE49-F238E27FC236}">
                <a16:creationId xmlns:a16="http://schemas.microsoft.com/office/drawing/2014/main" id="{3AAC5746-EFFF-3844-EE26-5EADF5ED8838}"/>
              </a:ext>
            </a:extLst>
          </p:cNvPr>
          <p:cNvPicPr>
            <a:picLocks noGrp="1" noChangeAspect="1"/>
          </p:cNvPicPr>
          <p:nvPr>
            <p:ph sz="half" idx="1"/>
          </p:nvPr>
        </p:nvPicPr>
        <p:blipFill>
          <a:blip r:embed="rId2"/>
          <a:stretch>
            <a:fillRect/>
          </a:stretch>
        </p:blipFill>
        <p:spPr>
          <a:xfrm>
            <a:off x="1403649" y="2103120"/>
            <a:ext cx="2520280" cy="3702143"/>
          </a:xfrm>
          <a:prstGeom prst="rect">
            <a:avLst/>
          </a:prstGeom>
        </p:spPr>
      </p:pic>
      <p:sp>
        <p:nvSpPr>
          <p:cNvPr id="4" name="Content Placeholder 3">
            <a:extLst>
              <a:ext uri="{FF2B5EF4-FFF2-40B4-BE49-F238E27FC236}">
                <a16:creationId xmlns:a16="http://schemas.microsoft.com/office/drawing/2014/main" id="{19740835-14F3-F812-91F2-16B231702597}"/>
              </a:ext>
            </a:extLst>
          </p:cNvPr>
          <p:cNvSpPr>
            <a:spLocks noGrp="1"/>
          </p:cNvSpPr>
          <p:nvPr>
            <p:ph sz="half" idx="2"/>
          </p:nvPr>
        </p:nvSpPr>
        <p:spPr/>
        <p:txBody>
          <a:bodyPr/>
          <a:lstStyle/>
          <a:p>
            <a:r>
              <a:rPr lang="el-GR" dirty="0"/>
              <a:t>Γιατί παρουσιάζεται  επιβράδυνση ή στασιμότητα στην οικονομία:</a:t>
            </a:r>
          </a:p>
          <a:p>
            <a:pPr marL="0" indent="0">
              <a:buNone/>
            </a:pPr>
            <a:r>
              <a:rPr lang="el-GR" b="1" dirty="0"/>
              <a:t>α)</a:t>
            </a:r>
            <a:r>
              <a:rPr lang="el-GR" dirty="0"/>
              <a:t> Οι τεταμένες σχέσεις του ελληνικού κράτους με τις Μεγάλες Δυνάμεις και με την Οθωμανική Αυτοκρατορία</a:t>
            </a:r>
          </a:p>
          <a:p>
            <a:pPr marL="0" indent="0">
              <a:buNone/>
            </a:pPr>
            <a:r>
              <a:rPr lang="el-GR" b="1" dirty="0"/>
              <a:t>β)</a:t>
            </a:r>
            <a:r>
              <a:rPr lang="el-GR" dirty="0"/>
              <a:t> η πολιτική αστάθεια</a:t>
            </a:r>
          </a:p>
          <a:p>
            <a:pPr marL="0" indent="0">
              <a:buNone/>
            </a:pPr>
            <a:r>
              <a:rPr lang="el-GR" b="1" dirty="0"/>
              <a:t>γ)</a:t>
            </a:r>
            <a:r>
              <a:rPr lang="el-GR" dirty="0"/>
              <a:t> η ανασφάλεια στην ύπαιθρο</a:t>
            </a:r>
          </a:p>
          <a:p>
            <a:pPr marL="0" indent="0">
              <a:buNone/>
            </a:pPr>
            <a:r>
              <a:rPr lang="el-GR" b="1" dirty="0"/>
              <a:t>δ)</a:t>
            </a:r>
            <a:r>
              <a:rPr lang="el-GR" dirty="0"/>
              <a:t> η χαμηλή πίστη της χώρας διεθνώς</a:t>
            </a:r>
          </a:p>
          <a:p>
            <a:endParaRPr lang="en-US" dirty="0"/>
          </a:p>
        </p:txBody>
      </p:sp>
    </p:spTree>
    <p:extLst>
      <p:ext uri="{BB962C8B-B14F-4D97-AF65-F5344CB8AC3E}">
        <p14:creationId xmlns:p14="http://schemas.microsoft.com/office/powerpoint/2010/main" val="179616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47087-01FF-F019-1C0B-4ACB3DB0A537}"/>
              </a:ext>
            </a:extLst>
          </p:cNvPr>
          <p:cNvSpPr>
            <a:spLocks noGrp="1"/>
          </p:cNvSpPr>
          <p:nvPr>
            <p:ph type="title"/>
          </p:nvPr>
        </p:nvSpPr>
        <p:spPr/>
        <p:txBody>
          <a:bodyPr>
            <a:normAutofit fontScale="90000"/>
          </a:bodyPr>
          <a:lstStyle/>
          <a:p>
            <a:r>
              <a:rPr lang="el-GR" dirty="0"/>
              <a:t>Τι θα σήμαινε εκσυγχρονισμός για τη χώρα</a:t>
            </a:r>
            <a:br>
              <a:rPr lang="el-GR" dirty="0"/>
            </a:br>
            <a:endParaRPr lang="en-US" dirty="0"/>
          </a:p>
        </p:txBody>
      </p:sp>
      <p:sp>
        <p:nvSpPr>
          <p:cNvPr id="3" name="Content Placeholder 2">
            <a:extLst>
              <a:ext uri="{FF2B5EF4-FFF2-40B4-BE49-F238E27FC236}">
                <a16:creationId xmlns:a16="http://schemas.microsoft.com/office/drawing/2014/main" id="{DB5915F5-8D99-E729-E1F9-141BF47BD962}"/>
              </a:ext>
            </a:extLst>
          </p:cNvPr>
          <p:cNvSpPr>
            <a:spLocks noGrp="1"/>
          </p:cNvSpPr>
          <p:nvPr>
            <p:ph idx="1"/>
          </p:nvPr>
        </p:nvSpPr>
        <p:spPr/>
        <p:txBody>
          <a:bodyPr>
            <a:normAutofit/>
          </a:bodyPr>
          <a:lstStyle/>
          <a:p>
            <a:r>
              <a:rPr lang="el-GR" sz="2000" dirty="0"/>
              <a:t>1. Συγκρότηση ενός ισχυρού στρατού και ναυτικού στόλου,επομένως  στρατιωτική ανασυγκρότηση</a:t>
            </a:r>
          </a:p>
          <a:p>
            <a:r>
              <a:rPr lang="el-GR" sz="2000" dirty="0"/>
              <a:t>2. Κατασκευή ενός αξιόπιστου </a:t>
            </a:r>
            <a:r>
              <a:rPr lang="el-GR" sz="2000" b="1" dirty="0"/>
              <a:t>οδικού &amp; σιδηροδρομικού δικτύου</a:t>
            </a:r>
            <a:r>
              <a:rPr lang="el-GR" sz="2000" dirty="0"/>
              <a:t>, όπως υπήρχε σε άλλες ευρωπαϊκές χώρες. Σε αυτο θα στηριζόταν και θα μπορούσε να υπάρξει </a:t>
            </a:r>
            <a:r>
              <a:rPr lang="el-GR" sz="2000" b="1" dirty="0"/>
              <a:t>ταχυδρομικο και τηλεγραφικό δίκτυο</a:t>
            </a:r>
          </a:p>
          <a:p>
            <a:r>
              <a:rPr lang="el-GR" sz="2000" dirty="0"/>
              <a:t>3. εισαγωγή νέων καλλιεργητικών μεθόδων στη γεωργία,</a:t>
            </a:r>
          </a:p>
          <a:p>
            <a:r>
              <a:rPr lang="el-GR" sz="2000" dirty="0"/>
              <a:t>4. εμπέδωση της τάξης και της ασφάλειας στις μετακινήσεις και στις μεταφορές</a:t>
            </a:r>
          </a:p>
          <a:p>
            <a:r>
              <a:rPr lang="el-GR" sz="2000" dirty="0"/>
              <a:t> 5. ανάπτυξη του πιστωτικού συστήματος και της διεθνούς πίστης της χώρας (τράπεζες στην υπηρεσία της ανάπτυξης)</a:t>
            </a:r>
            <a:endParaRPr lang="en-US" sz="2000" dirty="0"/>
          </a:p>
        </p:txBody>
      </p:sp>
    </p:spTree>
    <p:extLst>
      <p:ext uri="{BB962C8B-B14F-4D97-AF65-F5344CB8AC3E}">
        <p14:creationId xmlns:p14="http://schemas.microsoft.com/office/powerpoint/2010/main" val="3980967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0BCD-3ADB-B6D4-1802-2B73FFCEDCBD}"/>
              </a:ext>
            </a:extLst>
          </p:cNvPr>
          <p:cNvSpPr>
            <a:spLocks noGrp="1"/>
          </p:cNvSpPr>
          <p:nvPr>
            <p:ph type="title"/>
          </p:nvPr>
        </p:nvSpPr>
        <p:spPr/>
        <p:txBody>
          <a:bodyPr/>
          <a:lstStyle/>
          <a:p>
            <a:pPr algn="ctr"/>
            <a:r>
              <a:rPr lang="el-GR" b="1" dirty="0"/>
              <a:t>Δύο πόλοι</a:t>
            </a:r>
            <a:endParaRPr lang="en-US" b="1" dirty="0"/>
          </a:p>
        </p:txBody>
      </p:sp>
      <p:sp>
        <p:nvSpPr>
          <p:cNvPr id="3" name="Content Placeholder 2">
            <a:extLst>
              <a:ext uri="{FF2B5EF4-FFF2-40B4-BE49-F238E27FC236}">
                <a16:creationId xmlns:a16="http://schemas.microsoft.com/office/drawing/2014/main" id="{6FB54457-B6FA-ED32-9B91-069570C93E03}"/>
              </a:ext>
            </a:extLst>
          </p:cNvPr>
          <p:cNvSpPr>
            <a:spLocks noGrp="1"/>
          </p:cNvSpPr>
          <p:nvPr>
            <p:ph idx="1"/>
          </p:nvPr>
        </p:nvSpPr>
        <p:spPr/>
        <p:txBody>
          <a:bodyPr/>
          <a:lstStyle/>
          <a:p>
            <a:r>
              <a:rPr lang="el-GR" dirty="0"/>
              <a:t>Για να μπορέσει το νεοσύστατο κράτος να βαδίσει στα χνάρια του εκσυγχρονισμού χρειάζονται συγκεκριμένες παράμετροι/προϋποθέσεις:</a:t>
            </a:r>
          </a:p>
          <a:p>
            <a:r>
              <a:rPr lang="el-GR" dirty="0"/>
              <a:t>1. κεφάλαια / οικονομικοί πόροι</a:t>
            </a:r>
          </a:p>
          <a:p>
            <a:r>
              <a:rPr lang="el-GR" dirty="0"/>
              <a:t>2. προσήλωση στην εξυπηρέτηση των εθνικών συμφερόντων της χώρας</a:t>
            </a:r>
          </a:p>
          <a:p>
            <a:r>
              <a:rPr lang="el-GR" dirty="0"/>
              <a:t>Δημιουργούνται δύο τάσεις: 1. να προηγηθεί η ανάπτυξη της χώρας ώστε να βαδίσει στα χνάρια της Ευρώπης και μετά να διεκδικήσει τα εθνικά της σχέδια 2. να διεκδικήσει τα εθνικά της σχέδια και μετά να προβεί σε επενδύσεις</a:t>
            </a:r>
          </a:p>
          <a:p>
            <a:r>
              <a:rPr lang="el-GR" b="1" dirty="0"/>
              <a:t>ΠΩΣ</a:t>
            </a:r>
            <a:r>
              <a:rPr lang="el-GR" dirty="0"/>
              <a:t> θα μπορέσει να αποκτήσει τους απαραίτητους πόρους;</a:t>
            </a:r>
            <a:endParaRPr lang="en-US" dirty="0"/>
          </a:p>
        </p:txBody>
      </p:sp>
    </p:spTree>
    <p:extLst>
      <p:ext uri="{BB962C8B-B14F-4D97-AF65-F5344CB8AC3E}">
        <p14:creationId xmlns:p14="http://schemas.microsoft.com/office/powerpoint/2010/main" val="1449108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6B6D719-D6A6-C814-E91C-6914478CE150}"/>
              </a:ext>
            </a:extLst>
          </p:cNvPr>
          <p:cNvSpPr>
            <a:spLocks noGrp="1"/>
          </p:cNvSpPr>
          <p:nvPr>
            <p:ph type="title"/>
          </p:nvPr>
        </p:nvSpPr>
        <p:spPr/>
        <p:txBody>
          <a:bodyPr/>
          <a:lstStyle/>
          <a:p>
            <a:r>
              <a:rPr lang="el-GR" dirty="0"/>
              <a:t>Η προτεραιότητα για τον ελληνικό λαό...</a:t>
            </a:r>
            <a:endParaRPr lang="en-US" dirty="0"/>
          </a:p>
        </p:txBody>
      </p:sp>
      <p:sp>
        <p:nvSpPr>
          <p:cNvPr id="11" name="Content Placeholder 10">
            <a:extLst>
              <a:ext uri="{FF2B5EF4-FFF2-40B4-BE49-F238E27FC236}">
                <a16:creationId xmlns:a16="http://schemas.microsoft.com/office/drawing/2014/main" id="{D8F3F095-66FB-F45F-687B-1808887B266F}"/>
              </a:ext>
            </a:extLst>
          </p:cNvPr>
          <p:cNvSpPr>
            <a:spLocks noGrp="1"/>
          </p:cNvSpPr>
          <p:nvPr>
            <p:ph sz="half" idx="1"/>
          </p:nvPr>
        </p:nvSpPr>
        <p:spPr/>
        <p:txBody>
          <a:bodyPr>
            <a:normAutofit lnSpcReduction="10000"/>
          </a:bodyPr>
          <a:lstStyle/>
          <a:p>
            <a:r>
              <a:rPr lang="el-GR" dirty="0"/>
              <a:t>Η απελευθέρωση των «αλύτρωτων» ιστορικών χωρών αποτελούσε ύψιστο εθνικό συμφέρον &amp;  επισκίαζε όλες τις άλλες προτεραιότητες Επομένως, ο εκσυγχρονισμός του κράτους και της κοινωνίας έρχονται σε δεύτερη μοίρα.</a:t>
            </a:r>
          </a:p>
          <a:p>
            <a:r>
              <a:rPr lang="el-GR" dirty="0"/>
              <a:t>Μερίδα πολιτικών πίστευαν ότι ο εκσυγχρονισμός και η οικονομική ανάπτυξη έπρεπε να πραγματοποιηθούν με τη δημιουργία μιας μεγάλης Ελλάδας </a:t>
            </a:r>
            <a:endParaRPr lang="en-US" dirty="0"/>
          </a:p>
        </p:txBody>
      </p:sp>
      <p:pic>
        <p:nvPicPr>
          <p:cNvPr id="13" name="Content Placeholder 12">
            <a:extLst>
              <a:ext uri="{FF2B5EF4-FFF2-40B4-BE49-F238E27FC236}">
                <a16:creationId xmlns:a16="http://schemas.microsoft.com/office/drawing/2014/main" id="{93940501-92FD-E23C-60B9-C5F449B5EC0E}"/>
              </a:ext>
            </a:extLst>
          </p:cNvPr>
          <p:cNvPicPr>
            <a:picLocks noGrp="1" noChangeAspect="1"/>
          </p:cNvPicPr>
          <p:nvPr>
            <p:ph sz="half" idx="2"/>
          </p:nvPr>
        </p:nvPicPr>
        <p:blipFill>
          <a:blip r:embed="rId2"/>
          <a:stretch>
            <a:fillRect/>
          </a:stretch>
        </p:blipFill>
        <p:spPr>
          <a:xfrm>
            <a:off x="4754562" y="2014194"/>
            <a:ext cx="4281934" cy="4439142"/>
          </a:xfrm>
          <a:prstGeom prst="rect">
            <a:avLst/>
          </a:prstGeom>
        </p:spPr>
      </p:pic>
    </p:spTree>
    <p:extLst>
      <p:ext uri="{BB962C8B-B14F-4D97-AF65-F5344CB8AC3E}">
        <p14:creationId xmlns:p14="http://schemas.microsoft.com/office/powerpoint/2010/main" val="4055929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8C79C-2B94-9595-1922-BAD7A679BA37}"/>
              </a:ext>
            </a:extLst>
          </p:cNvPr>
          <p:cNvSpPr>
            <a:spLocks noGrp="1"/>
          </p:cNvSpPr>
          <p:nvPr>
            <p:ph type="title"/>
          </p:nvPr>
        </p:nvSpPr>
        <p:spPr/>
        <p:txBody>
          <a:bodyPr/>
          <a:lstStyle/>
          <a:p>
            <a:pPr algn="ctr"/>
            <a:r>
              <a:rPr lang="el-GR" dirty="0"/>
              <a:t>Οι μεγάλοι αντίπαλοι από τον «Νέο Αριστοφάνη»</a:t>
            </a:r>
            <a:endParaRPr lang="en-US" dirty="0"/>
          </a:p>
        </p:txBody>
      </p:sp>
      <p:sp>
        <p:nvSpPr>
          <p:cNvPr id="6" name="Text Placeholder 5">
            <a:extLst>
              <a:ext uri="{FF2B5EF4-FFF2-40B4-BE49-F238E27FC236}">
                <a16:creationId xmlns:a16="http://schemas.microsoft.com/office/drawing/2014/main" id="{5780CD9F-6827-A842-4814-5C503350293C}"/>
              </a:ext>
            </a:extLst>
          </p:cNvPr>
          <p:cNvSpPr>
            <a:spLocks noGrp="1"/>
          </p:cNvSpPr>
          <p:nvPr>
            <p:ph type="body" idx="1"/>
          </p:nvPr>
        </p:nvSpPr>
        <p:spPr/>
        <p:txBody>
          <a:bodyPr/>
          <a:lstStyle/>
          <a:p>
            <a:r>
              <a:rPr lang="el-GR" dirty="0"/>
              <a:t>Χαρίλαος Τρικούπης</a:t>
            </a:r>
            <a:endParaRPr lang="en-US" dirty="0"/>
          </a:p>
        </p:txBody>
      </p:sp>
      <p:pic>
        <p:nvPicPr>
          <p:cNvPr id="5" name="Content Placeholder 4">
            <a:extLst>
              <a:ext uri="{FF2B5EF4-FFF2-40B4-BE49-F238E27FC236}">
                <a16:creationId xmlns:a16="http://schemas.microsoft.com/office/drawing/2014/main" id="{F46C1388-85DE-01B7-3F07-B7C07BAC47CD}"/>
              </a:ext>
            </a:extLst>
          </p:cNvPr>
          <p:cNvPicPr>
            <a:picLocks noGrp="1" noChangeAspect="1"/>
          </p:cNvPicPr>
          <p:nvPr>
            <p:ph sz="half" idx="2"/>
          </p:nvPr>
        </p:nvPicPr>
        <p:blipFill>
          <a:blip r:embed="rId2"/>
          <a:stretch>
            <a:fillRect/>
          </a:stretch>
        </p:blipFill>
        <p:spPr>
          <a:xfrm>
            <a:off x="1512888" y="2774554"/>
            <a:ext cx="2699072" cy="3534765"/>
          </a:xfrm>
          <a:prstGeom prst="rect">
            <a:avLst/>
          </a:prstGeom>
        </p:spPr>
      </p:pic>
      <p:sp>
        <p:nvSpPr>
          <p:cNvPr id="7" name="Text Placeholder 6">
            <a:extLst>
              <a:ext uri="{FF2B5EF4-FFF2-40B4-BE49-F238E27FC236}">
                <a16:creationId xmlns:a16="http://schemas.microsoft.com/office/drawing/2014/main" id="{2B86B1D6-BBA5-2B8F-AF21-00988634D0F6}"/>
              </a:ext>
            </a:extLst>
          </p:cNvPr>
          <p:cNvSpPr>
            <a:spLocks noGrp="1"/>
          </p:cNvSpPr>
          <p:nvPr>
            <p:ph type="body" sz="quarter" idx="3"/>
          </p:nvPr>
        </p:nvSpPr>
        <p:spPr/>
        <p:txBody>
          <a:bodyPr/>
          <a:lstStyle/>
          <a:p>
            <a:r>
              <a:rPr lang="el-GR" dirty="0"/>
              <a:t>Θεόδωρος Δηλιγιάννης</a:t>
            </a:r>
            <a:endParaRPr lang="en-US" dirty="0"/>
          </a:p>
        </p:txBody>
      </p:sp>
      <p:pic>
        <p:nvPicPr>
          <p:cNvPr id="9" name="Content Placeholder 8">
            <a:extLst>
              <a:ext uri="{FF2B5EF4-FFF2-40B4-BE49-F238E27FC236}">
                <a16:creationId xmlns:a16="http://schemas.microsoft.com/office/drawing/2014/main" id="{D9541F52-9780-6934-C249-49F899DC3D58}"/>
              </a:ext>
            </a:extLst>
          </p:cNvPr>
          <p:cNvPicPr>
            <a:picLocks noGrp="1" noChangeAspect="1"/>
          </p:cNvPicPr>
          <p:nvPr>
            <p:ph sz="quarter" idx="4"/>
          </p:nvPr>
        </p:nvPicPr>
        <p:blipFill>
          <a:blip r:embed="rId3"/>
          <a:stretch>
            <a:fillRect/>
          </a:stretch>
        </p:blipFill>
        <p:spPr>
          <a:xfrm>
            <a:off x="5098513" y="2755900"/>
            <a:ext cx="2699072" cy="3459506"/>
          </a:xfrm>
          <a:prstGeom prst="rect">
            <a:avLst/>
          </a:prstGeom>
        </p:spPr>
      </p:pic>
    </p:spTree>
    <p:extLst>
      <p:ext uri="{BB962C8B-B14F-4D97-AF65-F5344CB8AC3E}">
        <p14:creationId xmlns:p14="http://schemas.microsoft.com/office/powerpoint/2010/main" val="486221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548A-66EB-52B9-9F69-532EDD82277C}"/>
              </a:ext>
            </a:extLst>
          </p:cNvPr>
          <p:cNvSpPr>
            <a:spLocks noGrp="1"/>
          </p:cNvSpPr>
          <p:nvPr>
            <p:ph type="title"/>
          </p:nvPr>
        </p:nvSpPr>
        <p:spPr/>
        <p:txBody>
          <a:bodyPr/>
          <a:lstStyle/>
          <a:p>
            <a:pPr algn="ctr"/>
            <a:r>
              <a:rPr lang="el-GR" dirty="0"/>
              <a:t>Οι μεγαλόπνοες προσπάθειες εκσυγχρονισμού...</a:t>
            </a:r>
            <a:endParaRPr lang="en-US" dirty="0"/>
          </a:p>
        </p:txBody>
      </p:sp>
      <p:sp>
        <p:nvSpPr>
          <p:cNvPr id="3" name="Content Placeholder 2">
            <a:extLst>
              <a:ext uri="{FF2B5EF4-FFF2-40B4-BE49-F238E27FC236}">
                <a16:creationId xmlns:a16="http://schemas.microsoft.com/office/drawing/2014/main" id="{F45F378F-A8E2-D9B7-D95D-576FDD076873}"/>
              </a:ext>
            </a:extLst>
          </p:cNvPr>
          <p:cNvSpPr>
            <a:spLocks noGrp="1"/>
          </p:cNvSpPr>
          <p:nvPr>
            <p:ph sz="half" idx="1"/>
          </p:nvPr>
        </p:nvSpPr>
        <p:spPr/>
        <p:txBody>
          <a:bodyPr>
            <a:normAutofit fontScale="92500" lnSpcReduction="20000"/>
          </a:bodyPr>
          <a:lstStyle/>
          <a:p>
            <a:r>
              <a:rPr lang="el-GR" dirty="0"/>
              <a:t>Ο Τρικούπης αναλαμβάνει το μεγάλο σχέδιο του εκσυχγρονισμού της χώρας τη δεκαετία του 1880</a:t>
            </a:r>
          </a:p>
          <a:p>
            <a:r>
              <a:rPr lang="el-GR" dirty="0"/>
              <a:t>Αναλαμβάνει ένα ευρύ πρόγραμμα μεταρρυθμίσεων και δημοσίων έργων</a:t>
            </a:r>
          </a:p>
          <a:p>
            <a:r>
              <a:rPr lang="el-GR" dirty="0"/>
              <a:t>1. διεύρυνση της εκλογικής περιφέρειας από επαρχιακή σε νομαρχιακή</a:t>
            </a:r>
            <a:r>
              <a:rPr lang="ar-AE" dirty="0">
                <a:latin typeface="Calibri" panose="020F0502020204030204" pitchFamily="34" charset="0"/>
                <a:ea typeface="Calibri" panose="020F0502020204030204" pitchFamily="34" charset="0"/>
                <a:cs typeface="Calibri" panose="020F0502020204030204" pitchFamily="34" charset="0"/>
              </a:rPr>
              <a:t>۰</a:t>
            </a:r>
            <a:r>
              <a:rPr lang="el-GR" dirty="0"/>
              <a:t>  μείωση του αριθμού των βουλευτών</a:t>
            </a:r>
          </a:p>
          <a:p>
            <a:r>
              <a:rPr lang="el-GR" dirty="0"/>
              <a:t>2. κριτήρια επιλογής των δημοσίων υπαλλήλων</a:t>
            </a:r>
          </a:p>
          <a:p>
            <a:r>
              <a:rPr lang="el-GR" dirty="0"/>
              <a:t>3. αλλαγές στα σώματα ασφάλειας, κριτήρια για τις προαγωγές</a:t>
            </a:r>
            <a:endParaRPr lang="en-US" dirty="0"/>
          </a:p>
        </p:txBody>
      </p:sp>
      <p:sp>
        <p:nvSpPr>
          <p:cNvPr id="4" name="Content Placeholder 3">
            <a:extLst>
              <a:ext uri="{FF2B5EF4-FFF2-40B4-BE49-F238E27FC236}">
                <a16:creationId xmlns:a16="http://schemas.microsoft.com/office/drawing/2014/main" id="{4095F973-A26B-7B79-613E-D46749665B08}"/>
              </a:ext>
            </a:extLst>
          </p:cNvPr>
          <p:cNvSpPr>
            <a:spLocks noGrp="1"/>
          </p:cNvSpPr>
          <p:nvPr>
            <p:ph sz="half" idx="2"/>
          </p:nvPr>
        </p:nvSpPr>
        <p:spPr/>
        <p:txBody>
          <a:bodyPr>
            <a:normAutofit fontScale="92500" lnSpcReduction="20000"/>
          </a:bodyPr>
          <a:lstStyle/>
          <a:p>
            <a:r>
              <a:rPr lang="el-GR" dirty="0"/>
              <a:t>4. αναδιοργάνωση στρατού κ στόλου</a:t>
            </a:r>
          </a:p>
          <a:p>
            <a:r>
              <a:rPr lang="el-GR" dirty="0"/>
              <a:t>5. περιόρισε τη δυνατότητατων αξιωματικών να εκλέγονται βουλευτές</a:t>
            </a:r>
          </a:p>
          <a:p>
            <a:r>
              <a:rPr lang="el-GR" dirty="0"/>
              <a:t>6. εκσυχρονισμός του εκπαιδευτικού προγράμματος και των σχολικών εγχειριδίων</a:t>
            </a:r>
          </a:p>
          <a:p>
            <a:r>
              <a:rPr lang="el-GR" dirty="0"/>
              <a:t>7. επέκταση σιδηροδρομικού και οδικού δικτύου</a:t>
            </a:r>
          </a:p>
          <a:p>
            <a:r>
              <a:rPr lang="el-GR" dirty="0"/>
              <a:t>8. ευνοείται η  βιομηχανική ανάπτυξη</a:t>
            </a:r>
          </a:p>
          <a:p>
            <a:r>
              <a:rPr lang="el-GR" dirty="0"/>
              <a:t>Το φιλόδοξο αυτό σχέδιο στηρίχθηκε στην προσέλκυση του παροικιακού κεφαλαίου.</a:t>
            </a:r>
            <a:endParaRPr lang="en-US" dirty="0"/>
          </a:p>
        </p:txBody>
      </p:sp>
    </p:spTree>
    <p:extLst>
      <p:ext uri="{BB962C8B-B14F-4D97-AF65-F5344CB8AC3E}">
        <p14:creationId xmlns:p14="http://schemas.microsoft.com/office/powerpoint/2010/main" val="12902874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1314</TotalTime>
  <Words>693</Words>
  <Application>Microsoft Office PowerPoint</Application>
  <PresentationFormat>On-screen Show (4:3)</PresentationFormat>
  <Paragraphs>69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Century Gothic</vt:lpstr>
      <vt:lpstr>Garamond</vt:lpstr>
      <vt:lpstr>Savon</vt:lpstr>
      <vt:lpstr> ΕΚΣΥΓΧΡΟΝΙΣΜΟΣ ΤΟΥ ΝΕΟΕΛΛΗΝΙΚΟΥ ΚΡΑΤΟΥΣ </vt:lpstr>
      <vt:lpstr>19ος αι.: ορισμένες εμβληματικές χρονολογίες</vt:lpstr>
      <vt:lpstr>Η νέα κατάσταση...</vt:lpstr>
      <vt:lpstr>Παράγοντες που συνέτειναν στην κατάσταση...</vt:lpstr>
      <vt:lpstr>Τι θα σήμαινε εκσυγχρονισμός για τη χώρα </vt:lpstr>
      <vt:lpstr>Δύο πόλοι</vt:lpstr>
      <vt:lpstr>Η προτεραιότητα για τον ελληνικό λαό...</vt:lpstr>
      <vt:lpstr>Οι μεγάλοι αντίπαλοι από τον «Νέο Αριστοφάνη»</vt:lpstr>
      <vt:lpstr>Οι μεγαλόπνοες προσπάθειες εκσυγχρονισμού...</vt:lpstr>
      <vt:lpstr>Το κίνημα στο Γουδί 1909</vt:lpstr>
      <vt:lpstr>Δέσμευση του Βενιζέλου</vt:lpstr>
      <vt:lpstr> Ελευθέριος Βενιζέλος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Διδακτικη μεθοδολογια</dc:title>
  <dc:creator>Maria</dc:creator>
  <cp:lastModifiedBy>ΜΑΡΙΑ ΚΕΚΡΟΠΟΥΛΟΥ</cp:lastModifiedBy>
  <cp:revision>58</cp:revision>
  <dcterms:created xsi:type="dcterms:W3CDTF">2015-12-13T10:58:23Z</dcterms:created>
  <dcterms:modified xsi:type="dcterms:W3CDTF">2024-11-25T18:52:55Z</dcterms:modified>
</cp:coreProperties>
</file>