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0CE66C-A85E-4022-BA66-DFDD3AA944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13CAF-9947-4E41-9057-32274F994D88}">
      <dgm:prSet/>
      <dgm:spPr/>
      <dgm:t>
        <a:bodyPr/>
        <a:lstStyle/>
        <a:p>
          <a:r>
            <a:rPr lang="el-GR" dirty="0"/>
            <a:t>Διακυβερνητική συνεργασία , με τον τρόπο που λειτουργούσαν οι διεθνείς οργανισμοί (π.χ ΟΗΕ)</a:t>
          </a:r>
          <a:endParaRPr lang="en-US" dirty="0"/>
        </a:p>
      </dgm:t>
    </dgm:pt>
    <dgm:pt modelId="{80A2E568-9B6C-4285-AAAB-B25B8DFB7388}" type="parTrans" cxnId="{54C436C7-7551-4DFC-A14A-579ADAF5FD98}">
      <dgm:prSet/>
      <dgm:spPr/>
      <dgm:t>
        <a:bodyPr/>
        <a:lstStyle/>
        <a:p>
          <a:endParaRPr lang="en-US"/>
        </a:p>
      </dgm:t>
    </dgm:pt>
    <dgm:pt modelId="{DEB9B024-9EFC-45CD-9A1D-55576827342D}" type="sibTrans" cxnId="{54C436C7-7551-4DFC-A14A-579ADAF5FD98}">
      <dgm:prSet/>
      <dgm:spPr/>
      <dgm:t>
        <a:bodyPr/>
        <a:lstStyle/>
        <a:p>
          <a:endParaRPr lang="en-US"/>
        </a:p>
      </dgm:t>
    </dgm:pt>
    <dgm:pt modelId="{6B016A58-A3C9-4A1C-8B30-AFE8FCA2917E}">
      <dgm:prSet/>
      <dgm:spPr/>
      <dgm:t>
        <a:bodyPr/>
        <a:lstStyle/>
        <a:p>
          <a:r>
            <a:rPr lang="el-GR" dirty="0"/>
            <a:t>Δημιουργία μιας ευρωπαϊκής ομοσπονδίας, όμως οι προϋποθέσεις της ενότητας στο πλαίσιο μιας ενιαίας οικονομίας δεν υπήρχαν</a:t>
          </a:r>
          <a:endParaRPr lang="en-US" dirty="0"/>
        </a:p>
      </dgm:t>
    </dgm:pt>
    <dgm:pt modelId="{57E01CF0-7042-4B51-8C00-E46ABCB77854}" type="parTrans" cxnId="{F7E7C8A0-F14F-4656-A5B2-A145A7FD2C56}">
      <dgm:prSet/>
      <dgm:spPr/>
      <dgm:t>
        <a:bodyPr/>
        <a:lstStyle/>
        <a:p>
          <a:endParaRPr lang="en-US"/>
        </a:p>
      </dgm:t>
    </dgm:pt>
    <dgm:pt modelId="{9A072492-B426-4074-8E83-1C94676D8883}" type="sibTrans" cxnId="{F7E7C8A0-F14F-4656-A5B2-A145A7FD2C56}">
      <dgm:prSet/>
      <dgm:spPr/>
      <dgm:t>
        <a:bodyPr/>
        <a:lstStyle/>
        <a:p>
          <a:endParaRPr lang="en-US"/>
        </a:p>
      </dgm:t>
    </dgm:pt>
    <dgm:pt modelId="{29849C33-E5ED-4960-B462-1A3133DF5FCD}">
      <dgm:prSet/>
      <dgm:spPr/>
      <dgm:t>
        <a:bodyPr/>
        <a:lstStyle/>
        <a:p>
          <a:r>
            <a:rPr lang="el-GR" dirty="0"/>
            <a:t>Λειτουργισμός: πρώτα να ενοποιηθούν βασικοί τομείς οικονομίας, ώστε να δημιουργηθούν οι πρακτικές  προϋποθέσεις της ενότητας  &amp; μετά θα μιλούσαν για πολιτική ενοποίηση</a:t>
          </a:r>
          <a:endParaRPr lang="en-US" dirty="0"/>
        </a:p>
      </dgm:t>
    </dgm:pt>
    <dgm:pt modelId="{6C1483A1-B223-45C5-B28D-2353CFAF553E}" type="parTrans" cxnId="{86C7E2BE-2D57-481A-9A8B-88772969A084}">
      <dgm:prSet/>
      <dgm:spPr/>
      <dgm:t>
        <a:bodyPr/>
        <a:lstStyle/>
        <a:p>
          <a:endParaRPr lang="en-US"/>
        </a:p>
      </dgm:t>
    </dgm:pt>
    <dgm:pt modelId="{47350999-2D9A-483C-BAB1-1EF55BCAF947}" type="sibTrans" cxnId="{86C7E2BE-2D57-481A-9A8B-88772969A084}">
      <dgm:prSet/>
      <dgm:spPr/>
      <dgm:t>
        <a:bodyPr/>
        <a:lstStyle/>
        <a:p>
          <a:endParaRPr lang="en-US"/>
        </a:p>
      </dgm:t>
    </dgm:pt>
    <dgm:pt modelId="{41F6E14A-EC7E-4988-B925-81C9F33FEC24}" type="pres">
      <dgm:prSet presAssocID="{620CE66C-A85E-4022-BA66-DFDD3AA9442C}" presName="linear" presStyleCnt="0">
        <dgm:presLayoutVars>
          <dgm:animLvl val="lvl"/>
          <dgm:resizeHandles val="exact"/>
        </dgm:presLayoutVars>
      </dgm:prSet>
      <dgm:spPr/>
    </dgm:pt>
    <dgm:pt modelId="{FA77FBD6-AF2D-4773-B877-8AAB0236179D}" type="pres">
      <dgm:prSet presAssocID="{2B613CAF-9947-4E41-9057-32274F994D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47DE77-3A62-4F88-AC79-7FF5263DCFF6}" type="pres">
      <dgm:prSet presAssocID="{DEB9B024-9EFC-45CD-9A1D-55576827342D}" presName="spacer" presStyleCnt="0"/>
      <dgm:spPr/>
    </dgm:pt>
    <dgm:pt modelId="{01084AE6-65F1-4881-B6DD-6F28C3CB5443}" type="pres">
      <dgm:prSet presAssocID="{6B016A58-A3C9-4A1C-8B30-AFE8FCA2917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ED457A3-6105-4742-9EBF-EEC5DCE6D708}" type="pres">
      <dgm:prSet presAssocID="{9A072492-B426-4074-8E83-1C94676D8883}" presName="spacer" presStyleCnt="0"/>
      <dgm:spPr/>
    </dgm:pt>
    <dgm:pt modelId="{67BBC2C7-54F7-4E9E-9136-2F2B23DC89AC}" type="pres">
      <dgm:prSet presAssocID="{29849C33-E5ED-4960-B462-1A3133DF5F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E5A6640-7962-49D2-BEFD-405C1D637317}" type="presOf" srcId="{29849C33-E5ED-4960-B462-1A3133DF5FCD}" destId="{67BBC2C7-54F7-4E9E-9136-2F2B23DC89AC}" srcOrd="0" destOrd="0" presId="urn:microsoft.com/office/officeart/2005/8/layout/vList2"/>
    <dgm:cxn modelId="{BC09D66D-B0C8-455B-B044-06FEE93E4F28}" type="presOf" srcId="{2B613CAF-9947-4E41-9057-32274F994D88}" destId="{FA77FBD6-AF2D-4773-B877-8AAB0236179D}" srcOrd="0" destOrd="0" presId="urn:microsoft.com/office/officeart/2005/8/layout/vList2"/>
    <dgm:cxn modelId="{F7E7C8A0-F14F-4656-A5B2-A145A7FD2C56}" srcId="{620CE66C-A85E-4022-BA66-DFDD3AA9442C}" destId="{6B016A58-A3C9-4A1C-8B30-AFE8FCA2917E}" srcOrd="1" destOrd="0" parTransId="{57E01CF0-7042-4B51-8C00-E46ABCB77854}" sibTransId="{9A072492-B426-4074-8E83-1C94676D8883}"/>
    <dgm:cxn modelId="{BB403CA7-E022-4CB6-966C-720104AC4F45}" type="presOf" srcId="{6B016A58-A3C9-4A1C-8B30-AFE8FCA2917E}" destId="{01084AE6-65F1-4881-B6DD-6F28C3CB5443}" srcOrd="0" destOrd="0" presId="urn:microsoft.com/office/officeart/2005/8/layout/vList2"/>
    <dgm:cxn modelId="{86C7E2BE-2D57-481A-9A8B-88772969A084}" srcId="{620CE66C-A85E-4022-BA66-DFDD3AA9442C}" destId="{29849C33-E5ED-4960-B462-1A3133DF5FCD}" srcOrd="2" destOrd="0" parTransId="{6C1483A1-B223-45C5-B28D-2353CFAF553E}" sibTransId="{47350999-2D9A-483C-BAB1-1EF55BCAF947}"/>
    <dgm:cxn modelId="{54C436C7-7551-4DFC-A14A-579ADAF5FD98}" srcId="{620CE66C-A85E-4022-BA66-DFDD3AA9442C}" destId="{2B613CAF-9947-4E41-9057-32274F994D88}" srcOrd="0" destOrd="0" parTransId="{80A2E568-9B6C-4285-AAAB-B25B8DFB7388}" sibTransId="{DEB9B024-9EFC-45CD-9A1D-55576827342D}"/>
    <dgm:cxn modelId="{03BEACD3-74DC-4AA5-B162-563509805851}" type="presOf" srcId="{620CE66C-A85E-4022-BA66-DFDD3AA9442C}" destId="{41F6E14A-EC7E-4988-B925-81C9F33FEC24}" srcOrd="0" destOrd="0" presId="urn:microsoft.com/office/officeart/2005/8/layout/vList2"/>
    <dgm:cxn modelId="{9195891E-BB24-4A29-A679-2FBEB63231AF}" type="presParOf" srcId="{41F6E14A-EC7E-4988-B925-81C9F33FEC24}" destId="{FA77FBD6-AF2D-4773-B877-8AAB0236179D}" srcOrd="0" destOrd="0" presId="urn:microsoft.com/office/officeart/2005/8/layout/vList2"/>
    <dgm:cxn modelId="{41114ECD-E699-4C0B-8007-249D3C7DEEFF}" type="presParOf" srcId="{41F6E14A-EC7E-4988-B925-81C9F33FEC24}" destId="{3C47DE77-3A62-4F88-AC79-7FF5263DCFF6}" srcOrd="1" destOrd="0" presId="urn:microsoft.com/office/officeart/2005/8/layout/vList2"/>
    <dgm:cxn modelId="{58740F76-1110-474B-A7CD-4447A8BA9BC2}" type="presParOf" srcId="{41F6E14A-EC7E-4988-B925-81C9F33FEC24}" destId="{01084AE6-65F1-4881-B6DD-6F28C3CB5443}" srcOrd="2" destOrd="0" presId="urn:microsoft.com/office/officeart/2005/8/layout/vList2"/>
    <dgm:cxn modelId="{252B63C0-5EDA-4E8B-A850-CF3132A21FFD}" type="presParOf" srcId="{41F6E14A-EC7E-4988-B925-81C9F33FEC24}" destId="{6ED457A3-6105-4742-9EBF-EEC5DCE6D708}" srcOrd="3" destOrd="0" presId="urn:microsoft.com/office/officeart/2005/8/layout/vList2"/>
    <dgm:cxn modelId="{1118FC96-766E-4D49-813B-CC7B805083AA}" type="presParOf" srcId="{41F6E14A-EC7E-4988-B925-81C9F33FEC24}" destId="{67BBC2C7-54F7-4E9E-9136-2F2B23DC89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C9E305-10C6-4AD4-95DE-2A698D443F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9621C8-6B28-4E3B-BDDF-C2F374AA7AAC}">
      <dgm:prSet/>
      <dgm:spPr/>
      <dgm:t>
        <a:bodyPr/>
        <a:lstStyle/>
        <a:p>
          <a:r>
            <a:rPr lang="el-GR" dirty="0"/>
            <a:t>1952  Ευρωπαίκή Κοινότητα Χάλυβα &amp; Άνθρακα</a:t>
          </a:r>
          <a:endParaRPr lang="en-US" dirty="0"/>
        </a:p>
      </dgm:t>
    </dgm:pt>
    <dgm:pt modelId="{9C0DC7FE-0FCD-471F-B488-E7A62612C104}" type="parTrans" cxnId="{861E8290-3557-475E-B101-F557CCA08DDE}">
      <dgm:prSet/>
      <dgm:spPr/>
      <dgm:t>
        <a:bodyPr/>
        <a:lstStyle/>
        <a:p>
          <a:endParaRPr lang="en-US"/>
        </a:p>
      </dgm:t>
    </dgm:pt>
    <dgm:pt modelId="{EB06A6D7-B8D0-494A-86FD-6FDE25E1C692}" type="sibTrans" cxnId="{861E8290-3557-475E-B101-F557CCA08DDE}">
      <dgm:prSet/>
      <dgm:spPr/>
      <dgm:t>
        <a:bodyPr/>
        <a:lstStyle/>
        <a:p>
          <a:endParaRPr lang="en-US"/>
        </a:p>
      </dgm:t>
    </dgm:pt>
    <dgm:pt modelId="{70CC29E9-6F88-4099-8B95-2E9192A2861E}">
      <dgm:prSet/>
      <dgm:spPr/>
      <dgm:t>
        <a:bodyPr/>
        <a:lstStyle/>
        <a:p>
          <a:r>
            <a:rPr lang="el-GR" dirty="0"/>
            <a:t>:Ευρωπαϊκή Κοινότητα Ατομικής Ενέργειας</a:t>
          </a:r>
          <a:endParaRPr lang="en-US" dirty="0"/>
        </a:p>
      </dgm:t>
    </dgm:pt>
    <dgm:pt modelId="{022B638F-0D11-4392-A63C-33BED99DC2A3}" type="parTrans" cxnId="{02A34D80-AAB9-44E9-97E5-E9169367492A}">
      <dgm:prSet/>
      <dgm:spPr/>
      <dgm:t>
        <a:bodyPr/>
        <a:lstStyle/>
        <a:p>
          <a:endParaRPr lang="en-US"/>
        </a:p>
      </dgm:t>
    </dgm:pt>
    <dgm:pt modelId="{9FADA270-ED83-4458-BF9D-E31CEF3D0846}" type="sibTrans" cxnId="{02A34D80-AAB9-44E9-97E5-E9169367492A}">
      <dgm:prSet/>
      <dgm:spPr/>
      <dgm:t>
        <a:bodyPr/>
        <a:lstStyle/>
        <a:p>
          <a:endParaRPr lang="en-US"/>
        </a:p>
      </dgm:t>
    </dgm:pt>
    <dgm:pt modelId="{5332C3F6-B248-4F3E-8180-8048E6C4E07B}">
      <dgm:prSet/>
      <dgm:spPr/>
      <dgm:t>
        <a:bodyPr/>
        <a:lstStyle/>
        <a:p>
          <a:r>
            <a:rPr lang="el-GR" dirty="0"/>
            <a:t>1992 Ευρωπϊκή Ένωση</a:t>
          </a:r>
          <a:endParaRPr lang="en-US" dirty="0"/>
        </a:p>
      </dgm:t>
    </dgm:pt>
    <dgm:pt modelId="{797E2E31-2E61-4643-B4F7-2EE860EE766F}" type="parTrans" cxnId="{A940735D-2821-4CAE-96BD-D31E0F22CE4F}">
      <dgm:prSet/>
      <dgm:spPr/>
      <dgm:t>
        <a:bodyPr/>
        <a:lstStyle/>
        <a:p>
          <a:endParaRPr lang="en-US"/>
        </a:p>
      </dgm:t>
    </dgm:pt>
    <dgm:pt modelId="{453174C6-2842-4513-B814-C61C4E5A6058}" type="sibTrans" cxnId="{A940735D-2821-4CAE-96BD-D31E0F22CE4F}">
      <dgm:prSet/>
      <dgm:spPr/>
      <dgm:t>
        <a:bodyPr/>
        <a:lstStyle/>
        <a:p>
          <a:endParaRPr lang="en-US"/>
        </a:p>
      </dgm:t>
    </dgm:pt>
    <dgm:pt modelId="{94628E44-5882-4C77-BC7B-2BB16866FAA5}">
      <dgm:prSet/>
      <dgm:spPr/>
      <dgm:t>
        <a:bodyPr/>
        <a:lstStyle/>
        <a:p>
          <a:r>
            <a:rPr lang="el-GR" dirty="0"/>
            <a:t>2000  Οικονομική και Νομισματική Ένωση</a:t>
          </a:r>
          <a:endParaRPr lang="en-US" dirty="0"/>
        </a:p>
      </dgm:t>
    </dgm:pt>
    <dgm:pt modelId="{09539E85-62A2-435E-B83A-1229885950C2}" type="parTrans" cxnId="{EBD36D9C-46F0-4107-9C59-CA530E9E8712}">
      <dgm:prSet/>
      <dgm:spPr/>
      <dgm:t>
        <a:bodyPr/>
        <a:lstStyle/>
        <a:p>
          <a:endParaRPr lang="en-US"/>
        </a:p>
      </dgm:t>
    </dgm:pt>
    <dgm:pt modelId="{7DE06581-31A9-44A8-82B3-BA910CA57019}" type="sibTrans" cxnId="{EBD36D9C-46F0-4107-9C59-CA530E9E8712}">
      <dgm:prSet/>
      <dgm:spPr/>
      <dgm:t>
        <a:bodyPr/>
        <a:lstStyle/>
        <a:p>
          <a:endParaRPr lang="en-US"/>
        </a:p>
      </dgm:t>
    </dgm:pt>
    <dgm:pt modelId="{28CEC885-4BFC-4A48-A17F-0275214AC35A}">
      <dgm:prSet/>
      <dgm:spPr/>
      <dgm:t>
        <a:bodyPr/>
        <a:lstStyle/>
        <a:p>
          <a:pPr>
            <a:buNone/>
          </a:pPr>
          <a:r>
            <a:rPr lang="el-GR" i="1" dirty="0"/>
            <a:t>1957 Ευρωπα΄¨ική Οικονομική Κοινότητα (ΕΟΚ)</a:t>
          </a:r>
          <a:endParaRPr lang="el-GR" dirty="0"/>
        </a:p>
      </dgm:t>
    </dgm:pt>
    <dgm:pt modelId="{7FEB4E62-8BBF-4590-ADE2-0B5839B3CD22}" type="parTrans" cxnId="{6AFAAB92-0A0E-4EAD-B705-34CE13EF32F1}">
      <dgm:prSet/>
      <dgm:spPr/>
      <dgm:t>
        <a:bodyPr/>
        <a:lstStyle/>
        <a:p>
          <a:endParaRPr lang="en-US"/>
        </a:p>
      </dgm:t>
    </dgm:pt>
    <dgm:pt modelId="{934FC20B-213A-4350-A069-4EAF2CAC1EAB}" type="sibTrans" cxnId="{6AFAAB92-0A0E-4EAD-B705-34CE13EF32F1}">
      <dgm:prSet/>
      <dgm:spPr/>
      <dgm:t>
        <a:bodyPr/>
        <a:lstStyle/>
        <a:p>
          <a:endParaRPr lang="en-US"/>
        </a:p>
      </dgm:t>
    </dgm:pt>
    <dgm:pt modelId="{B941E9E6-CD45-4A95-A6F6-53C8B87FE7C0}" type="pres">
      <dgm:prSet presAssocID="{5BC9E305-10C6-4AD4-95DE-2A698D443F6E}" presName="diagram" presStyleCnt="0">
        <dgm:presLayoutVars>
          <dgm:dir/>
          <dgm:resizeHandles val="exact"/>
        </dgm:presLayoutVars>
      </dgm:prSet>
      <dgm:spPr/>
    </dgm:pt>
    <dgm:pt modelId="{9EA29C89-2D30-4058-BFC0-8790723F9A07}" type="pres">
      <dgm:prSet presAssocID="{339621C8-6B28-4E3B-BDDF-C2F374AA7AAC}" presName="node" presStyleLbl="node1" presStyleIdx="0" presStyleCnt="5">
        <dgm:presLayoutVars>
          <dgm:bulletEnabled val="1"/>
        </dgm:presLayoutVars>
      </dgm:prSet>
      <dgm:spPr/>
    </dgm:pt>
    <dgm:pt modelId="{9142A004-33D9-4B40-A3F8-14D7E6948D11}" type="pres">
      <dgm:prSet presAssocID="{EB06A6D7-B8D0-494A-86FD-6FDE25E1C692}" presName="sibTrans" presStyleLbl="sibTrans2D1" presStyleIdx="0" presStyleCnt="4"/>
      <dgm:spPr/>
    </dgm:pt>
    <dgm:pt modelId="{EA91829E-6C35-4D61-8FA7-C7CF0A478F6D}" type="pres">
      <dgm:prSet presAssocID="{EB06A6D7-B8D0-494A-86FD-6FDE25E1C692}" presName="connectorText" presStyleLbl="sibTrans2D1" presStyleIdx="0" presStyleCnt="4"/>
      <dgm:spPr/>
    </dgm:pt>
    <dgm:pt modelId="{9041DC93-0819-4E18-A9F0-0E90F6AD52D9}" type="pres">
      <dgm:prSet presAssocID="{28CEC885-4BFC-4A48-A17F-0275214AC35A}" presName="node" presStyleLbl="node1" presStyleIdx="1" presStyleCnt="5">
        <dgm:presLayoutVars>
          <dgm:bulletEnabled val="1"/>
        </dgm:presLayoutVars>
      </dgm:prSet>
      <dgm:spPr/>
    </dgm:pt>
    <dgm:pt modelId="{578AC5CC-4C80-41ED-801F-D5E78EF77790}" type="pres">
      <dgm:prSet presAssocID="{934FC20B-213A-4350-A069-4EAF2CAC1EAB}" presName="sibTrans" presStyleLbl="sibTrans2D1" presStyleIdx="1" presStyleCnt="4"/>
      <dgm:spPr/>
    </dgm:pt>
    <dgm:pt modelId="{64B07FDC-8192-4725-A1FC-42D4BE0F472E}" type="pres">
      <dgm:prSet presAssocID="{934FC20B-213A-4350-A069-4EAF2CAC1EAB}" presName="connectorText" presStyleLbl="sibTrans2D1" presStyleIdx="1" presStyleCnt="4"/>
      <dgm:spPr/>
    </dgm:pt>
    <dgm:pt modelId="{01DD4E41-20A7-4AC7-A624-75FD8416C295}" type="pres">
      <dgm:prSet presAssocID="{70CC29E9-6F88-4099-8B95-2E9192A2861E}" presName="node" presStyleLbl="node1" presStyleIdx="2" presStyleCnt="5">
        <dgm:presLayoutVars>
          <dgm:bulletEnabled val="1"/>
        </dgm:presLayoutVars>
      </dgm:prSet>
      <dgm:spPr/>
    </dgm:pt>
    <dgm:pt modelId="{00628383-8DCC-4096-AA09-978F710E2F7C}" type="pres">
      <dgm:prSet presAssocID="{9FADA270-ED83-4458-BF9D-E31CEF3D0846}" presName="sibTrans" presStyleLbl="sibTrans2D1" presStyleIdx="2" presStyleCnt="4"/>
      <dgm:spPr/>
    </dgm:pt>
    <dgm:pt modelId="{8AEB8A19-F101-422E-9BDF-68D8FAC6EDAC}" type="pres">
      <dgm:prSet presAssocID="{9FADA270-ED83-4458-BF9D-E31CEF3D0846}" presName="connectorText" presStyleLbl="sibTrans2D1" presStyleIdx="2" presStyleCnt="4"/>
      <dgm:spPr/>
    </dgm:pt>
    <dgm:pt modelId="{A96DD9EC-0A50-4C1B-81E4-E828A66FB39C}" type="pres">
      <dgm:prSet presAssocID="{5332C3F6-B248-4F3E-8180-8048E6C4E07B}" presName="node" presStyleLbl="node1" presStyleIdx="3" presStyleCnt="5">
        <dgm:presLayoutVars>
          <dgm:bulletEnabled val="1"/>
        </dgm:presLayoutVars>
      </dgm:prSet>
      <dgm:spPr/>
    </dgm:pt>
    <dgm:pt modelId="{B72B5BAB-68B2-4048-B5FE-6E5576BB308A}" type="pres">
      <dgm:prSet presAssocID="{453174C6-2842-4513-B814-C61C4E5A6058}" presName="sibTrans" presStyleLbl="sibTrans2D1" presStyleIdx="3" presStyleCnt="4"/>
      <dgm:spPr/>
    </dgm:pt>
    <dgm:pt modelId="{23A73BCE-1738-42E0-A381-AC10CBFA3256}" type="pres">
      <dgm:prSet presAssocID="{453174C6-2842-4513-B814-C61C4E5A6058}" presName="connectorText" presStyleLbl="sibTrans2D1" presStyleIdx="3" presStyleCnt="4"/>
      <dgm:spPr/>
    </dgm:pt>
    <dgm:pt modelId="{367DB6D7-E10B-4053-9787-72714946D966}" type="pres">
      <dgm:prSet presAssocID="{94628E44-5882-4C77-BC7B-2BB16866FAA5}" presName="node" presStyleLbl="node1" presStyleIdx="4" presStyleCnt="5">
        <dgm:presLayoutVars>
          <dgm:bulletEnabled val="1"/>
        </dgm:presLayoutVars>
      </dgm:prSet>
      <dgm:spPr/>
    </dgm:pt>
  </dgm:ptLst>
  <dgm:cxnLst>
    <dgm:cxn modelId="{2A36890C-5BF9-4458-B271-20363DFD3FE2}" type="presOf" srcId="{EB06A6D7-B8D0-494A-86FD-6FDE25E1C692}" destId="{9142A004-33D9-4B40-A3F8-14D7E6948D11}" srcOrd="0" destOrd="0" presId="urn:microsoft.com/office/officeart/2005/8/layout/process5"/>
    <dgm:cxn modelId="{A940735D-2821-4CAE-96BD-D31E0F22CE4F}" srcId="{5BC9E305-10C6-4AD4-95DE-2A698D443F6E}" destId="{5332C3F6-B248-4F3E-8180-8048E6C4E07B}" srcOrd="3" destOrd="0" parTransId="{797E2E31-2E61-4643-B4F7-2EE860EE766F}" sibTransId="{453174C6-2842-4513-B814-C61C4E5A6058}"/>
    <dgm:cxn modelId="{95C57461-AA78-4FFA-9C52-996B5DFB63FA}" type="presOf" srcId="{94628E44-5882-4C77-BC7B-2BB16866FAA5}" destId="{367DB6D7-E10B-4053-9787-72714946D966}" srcOrd="0" destOrd="0" presId="urn:microsoft.com/office/officeart/2005/8/layout/process5"/>
    <dgm:cxn modelId="{65255B65-FE9A-4C04-B8BE-24D3B04D6C97}" type="presOf" srcId="{28CEC885-4BFC-4A48-A17F-0275214AC35A}" destId="{9041DC93-0819-4E18-A9F0-0E90F6AD52D9}" srcOrd="0" destOrd="0" presId="urn:microsoft.com/office/officeart/2005/8/layout/process5"/>
    <dgm:cxn modelId="{812F8945-1DCB-4C50-8343-2EC4DD4B31E4}" type="presOf" srcId="{453174C6-2842-4513-B814-C61C4E5A6058}" destId="{B72B5BAB-68B2-4048-B5FE-6E5576BB308A}" srcOrd="0" destOrd="0" presId="urn:microsoft.com/office/officeart/2005/8/layout/process5"/>
    <dgm:cxn modelId="{DDAE1A54-CF8C-411A-9336-DA345782B01D}" type="presOf" srcId="{9FADA270-ED83-4458-BF9D-E31CEF3D0846}" destId="{8AEB8A19-F101-422E-9BDF-68D8FAC6EDAC}" srcOrd="1" destOrd="0" presId="urn:microsoft.com/office/officeart/2005/8/layout/process5"/>
    <dgm:cxn modelId="{925B1A7E-7BCE-4B3C-BA2F-92BED98E3FBD}" type="presOf" srcId="{5BC9E305-10C6-4AD4-95DE-2A698D443F6E}" destId="{B941E9E6-CD45-4A95-A6F6-53C8B87FE7C0}" srcOrd="0" destOrd="0" presId="urn:microsoft.com/office/officeart/2005/8/layout/process5"/>
    <dgm:cxn modelId="{02A34D80-AAB9-44E9-97E5-E9169367492A}" srcId="{5BC9E305-10C6-4AD4-95DE-2A698D443F6E}" destId="{70CC29E9-6F88-4099-8B95-2E9192A2861E}" srcOrd="2" destOrd="0" parTransId="{022B638F-0D11-4392-A63C-33BED99DC2A3}" sibTransId="{9FADA270-ED83-4458-BF9D-E31CEF3D0846}"/>
    <dgm:cxn modelId="{9E7A5182-09D6-44DD-80FE-37652A737B53}" type="presOf" srcId="{EB06A6D7-B8D0-494A-86FD-6FDE25E1C692}" destId="{EA91829E-6C35-4D61-8FA7-C7CF0A478F6D}" srcOrd="1" destOrd="0" presId="urn:microsoft.com/office/officeart/2005/8/layout/process5"/>
    <dgm:cxn modelId="{861E8290-3557-475E-B101-F557CCA08DDE}" srcId="{5BC9E305-10C6-4AD4-95DE-2A698D443F6E}" destId="{339621C8-6B28-4E3B-BDDF-C2F374AA7AAC}" srcOrd="0" destOrd="0" parTransId="{9C0DC7FE-0FCD-471F-B488-E7A62612C104}" sibTransId="{EB06A6D7-B8D0-494A-86FD-6FDE25E1C692}"/>
    <dgm:cxn modelId="{6AFAAB92-0A0E-4EAD-B705-34CE13EF32F1}" srcId="{5BC9E305-10C6-4AD4-95DE-2A698D443F6E}" destId="{28CEC885-4BFC-4A48-A17F-0275214AC35A}" srcOrd="1" destOrd="0" parTransId="{7FEB4E62-8BBF-4590-ADE2-0B5839B3CD22}" sibTransId="{934FC20B-213A-4350-A069-4EAF2CAC1EAB}"/>
    <dgm:cxn modelId="{06A77594-9A09-4BB7-971C-D78B3230725A}" type="presOf" srcId="{339621C8-6B28-4E3B-BDDF-C2F374AA7AAC}" destId="{9EA29C89-2D30-4058-BFC0-8790723F9A07}" srcOrd="0" destOrd="0" presId="urn:microsoft.com/office/officeart/2005/8/layout/process5"/>
    <dgm:cxn modelId="{3A827B97-BC87-4D5C-BC22-D19FF412111E}" type="presOf" srcId="{453174C6-2842-4513-B814-C61C4E5A6058}" destId="{23A73BCE-1738-42E0-A381-AC10CBFA3256}" srcOrd="1" destOrd="0" presId="urn:microsoft.com/office/officeart/2005/8/layout/process5"/>
    <dgm:cxn modelId="{B192839A-8899-4131-AEBE-64FF3594690F}" type="presOf" srcId="{9FADA270-ED83-4458-BF9D-E31CEF3D0846}" destId="{00628383-8DCC-4096-AA09-978F710E2F7C}" srcOrd="0" destOrd="0" presId="urn:microsoft.com/office/officeart/2005/8/layout/process5"/>
    <dgm:cxn modelId="{EBD36D9C-46F0-4107-9C59-CA530E9E8712}" srcId="{5BC9E305-10C6-4AD4-95DE-2A698D443F6E}" destId="{94628E44-5882-4C77-BC7B-2BB16866FAA5}" srcOrd="4" destOrd="0" parTransId="{09539E85-62A2-435E-B83A-1229885950C2}" sibTransId="{7DE06581-31A9-44A8-82B3-BA910CA57019}"/>
    <dgm:cxn modelId="{955094B7-E3EF-4D05-9775-52A1D8119A25}" type="presOf" srcId="{934FC20B-213A-4350-A069-4EAF2CAC1EAB}" destId="{64B07FDC-8192-4725-A1FC-42D4BE0F472E}" srcOrd="1" destOrd="0" presId="urn:microsoft.com/office/officeart/2005/8/layout/process5"/>
    <dgm:cxn modelId="{C55CDFDB-921C-4402-AE60-3A63CF5C165B}" type="presOf" srcId="{934FC20B-213A-4350-A069-4EAF2CAC1EAB}" destId="{578AC5CC-4C80-41ED-801F-D5E78EF77790}" srcOrd="0" destOrd="0" presId="urn:microsoft.com/office/officeart/2005/8/layout/process5"/>
    <dgm:cxn modelId="{7A30C4ED-3EF4-47BC-8A5F-94E6F08C0BD6}" type="presOf" srcId="{5332C3F6-B248-4F3E-8180-8048E6C4E07B}" destId="{A96DD9EC-0A50-4C1B-81E4-E828A66FB39C}" srcOrd="0" destOrd="0" presId="urn:microsoft.com/office/officeart/2005/8/layout/process5"/>
    <dgm:cxn modelId="{00C36BF7-B4BB-4192-B667-88DEF62A11C8}" type="presOf" srcId="{70CC29E9-6F88-4099-8B95-2E9192A2861E}" destId="{01DD4E41-20A7-4AC7-A624-75FD8416C295}" srcOrd="0" destOrd="0" presId="urn:microsoft.com/office/officeart/2005/8/layout/process5"/>
    <dgm:cxn modelId="{E8DE3B2F-D523-46A9-9AAD-BE55D1C4634E}" type="presParOf" srcId="{B941E9E6-CD45-4A95-A6F6-53C8B87FE7C0}" destId="{9EA29C89-2D30-4058-BFC0-8790723F9A07}" srcOrd="0" destOrd="0" presId="urn:microsoft.com/office/officeart/2005/8/layout/process5"/>
    <dgm:cxn modelId="{38C5A0C3-A49B-407C-8B98-F42B80ED7DE3}" type="presParOf" srcId="{B941E9E6-CD45-4A95-A6F6-53C8B87FE7C0}" destId="{9142A004-33D9-4B40-A3F8-14D7E6948D11}" srcOrd="1" destOrd="0" presId="urn:microsoft.com/office/officeart/2005/8/layout/process5"/>
    <dgm:cxn modelId="{A3B3D519-AA8A-45E9-BAB7-2151D962FC02}" type="presParOf" srcId="{9142A004-33D9-4B40-A3F8-14D7E6948D11}" destId="{EA91829E-6C35-4D61-8FA7-C7CF0A478F6D}" srcOrd="0" destOrd="0" presId="urn:microsoft.com/office/officeart/2005/8/layout/process5"/>
    <dgm:cxn modelId="{AB9621A6-1659-4D2D-A4EA-406B51905AB4}" type="presParOf" srcId="{B941E9E6-CD45-4A95-A6F6-53C8B87FE7C0}" destId="{9041DC93-0819-4E18-A9F0-0E90F6AD52D9}" srcOrd="2" destOrd="0" presId="urn:microsoft.com/office/officeart/2005/8/layout/process5"/>
    <dgm:cxn modelId="{CE39F865-0BB4-47BC-8981-97D814C14936}" type="presParOf" srcId="{B941E9E6-CD45-4A95-A6F6-53C8B87FE7C0}" destId="{578AC5CC-4C80-41ED-801F-D5E78EF77790}" srcOrd="3" destOrd="0" presId="urn:microsoft.com/office/officeart/2005/8/layout/process5"/>
    <dgm:cxn modelId="{EA160C9B-C8FD-4DDB-B420-CAB446E232CD}" type="presParOf" srcId="{578AC5CC-4C80-41ED-801F-D5E78EF77790}" destId="{64B07FDC-8192-4725-A1FC-42D4BE0F472E}" srcOrd="0" destOrd="0" presId="urn:microsoft.com/office/officeart/2005/8/layout/process5"/>
    <dgm:cxn modelId="{CCE2CDEA-FF13-4F08-B713-0B0D5202E1B4}" type="presParOf" srcId="{B941E9E6-CD45-4A95-A6F6-53C8B87FE7C0}" destId="{01DD4E41-20A7-4AC7-A624-75FD8416C295}" srcOrd="4" destOrd="0" presId="urn:microsoft.com/office/officeart/2005/8/layout/process5"/>
    <dgm:cxn modelId="{59ECAC92-ABAD-480B-9109-B8E1014AEFA5}" type="presParOf" srcId="{B941E9E6-CD45-4A95-A6F6-53C8B87FE7C0}" destId="{00628383-8DCC-4096-AA09-978F710E2F7C}" srcOrd="5" destOrd="0" presId="urn:microsoft.com/office/officeart/2005/8/layout/process5"/>
    <dgm:cxn modelId="{BC2BDEC5-CA99-469B-AC09-7AF348F34F69}" type="presParOf" srcId="{00628383-8DCC-4096-AA09-978F710E2F7C}" destId="{8AEB8A19-F101-422E-9BDF-68D8FAC6EDAC}" srcOrd="0" destOrd="0" presId="urn:microsoft.com/office/officeart/2005/8/layout/process5"/>
    <dgm:cxn modelId="{D820EADA-F28B-4DE7-B679-8B02F93CB5EB}" type="presParOf" srcId="{B941E9E6-CD45-4A95-A6F6-53C8B87FE7C0}" destId="{A96DD9EC-0A50-4C1B-81E4-E828A66FB39C}" srcOrd="6" destOrd="0" presId="urn:microsoft.com/office/officeart/2005/8/layout/process5"/>
    <dgm:cxn modelId="{41D873C3-AA94-493B-8D88-DEF961B7EF1F}" type="presParOf" srcId="{B941E9E6-CD45-4A95-A6F6-53C8B87FE7C0}" destId="{B72B5BAB-68B2-4048-B5FE-6E5576BB308A}" srcOrd="7" destOrd="0" presId="urn:microsoft.com/office/officeart/2005/8/layout/process5"/>
    <dgm:cxn modelId="{87A461A6-C116-40D1-B857-F12D3C6C9084}" type="presParOf" srcId="{B72B5BAB-68B2-4048-B5FE-6E5576BB308A}" destId="{23A73BCE-1738-42E0-A381-AC10CBFA3256}" srcOrd="0" destOrd="0" presId="urn:microsoft.com/office/officeart/2005/8/layout/process5"/>
    <dgm:cxn modelId="{ED519B8C-431B-4D3B-99B6-1D1A46CA75C5}" type="presParOf" srcId="{B941E9E6-CD45-4A95-A6F6-53C8B87FE7C0}" destId="{367DB6D7-E10B-4053-9787-72714946D96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7FBD6-AF2D-4773-B877-8AAB0236179D}">
      <dsp:nvSpPr>
        <dsp:cNvPr id="0" name=""/>
        <dsp:cNvSpPr/>
      </dsp:nvSpPr>
      <dsp:spPr>
        <a:xfrm>
          <a:off x="0" y="76039"/>
          <a:ext cx="5157787" cy="1146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Διακυβερνητική συνεργασία , με τον τρόπο που λειτουργούσαν οι διεθνείς οργανισμοί (π.χ ΟΗΕ)</a:t>
          </a:r>
          <a:endParaRPr lang="en-US" sz="1600" kern="1200" dirty="0"/>
        </a:p>
      </dsp:txBody>
      <dsp:txXfrm>
        <a:off x="55981" y="132020"/>
        <a:ext cx="5045825" cy="1034820"/>
      </dsp:txXfrm>
    </dsp:sp>
    <dsp:sp modelId="{01084AE6-65F1-4881-B6DD-6F28C3CB5443}">
      <dsp:nvSpPr>
        <dsp:cNvPr id="0" name=""/>
        <dsp:cNvSpPr/>
      </dsp:nvSpPr>
      <dsp:spPr>
        <a:xfrm>
          <a:off x="0" y="1268902"/>
          <a:ext cx="5157787" cy="1146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Δημιουργία μιας ευρωπαϊκής ομοσπονδίας, όμως οι προϋποθέσεις της ενότητας στο πλαίσιο μιας ενιαίας οικονομίας δεν υπήρχαν</a:t>
          </a:r>
          <a:endParaRPr lang="en-US" sz="1600" kern="1200" dirty="0"/>
        </a:p>
      </dsp:txBody>
      <dsp:txXfrm>
        <a:off x="55981" y="1324883"/>
        <a:ext cx="5045825" cy="1034820"/>
      </dsp:txXfrm>
    </dsp:sp>
    <dsp:sp modelId="{67BBC2C7-54F7-4E9E-9136-2F2B23DC89AC}">
      <dsp:nvSpPr>
        <dsp:cNvPr id="0" name=""/>
        <dsp:cNvSpPr/>
      </dsp:nvSpPr>
      <dsp:spPr>
        <a:xfrm>
          <a:off x="0" y="2461765"/>
          <a:ext cx="5157787" cy="1146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Λειτουργισμός: πρώτα να ενοποιηθούν βασικοί τομείς οικονομίας, ώστε να δημιουργηθούν οι πρακτικές  προϋποθέσεις της ενότητας  &amp; μετά θα μιλούσαν για πολιτική ενοποίηση</a:t>
          </a:r>
          <a:endParaRPr lang="en-US" sz="1600" kern="1200" dirty="0"/>
        </a:p>
      </dsp:txBody>
      <dsp:txXfrm>
        <a:off x="55981" y="2517746"/>
        <a:ext cx="5045825" cy="1034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29C89-2D30-4058-BFC0-8790723F9A07}">
      <dsp:nvSpPr>
        <dsp:cNvPr id="0" name=""/>
        <dsp:cNvSpPr/>
      </dsp:nvSpPr>
      <dsp:spPr>
        <a:xfrm>
          <a:off x="653789" y="2661"/>
          <a:ext cx="1604253" cy="962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1952  Ευρωπαίκή Κοινότητα Χάλυβα &amp; Άνθρακα</a:t>
          </a:r>
          <a:endParaRPr lang="en-US" sz="1400" kern="1200" dirty="0"/>
        </a:p>
      </dsp:txBody>
      <dsp:txXfrm>
        <a:off x="681981" y="30853"/>
        <a:ext cx="1547869" cy="906167"/>
      </dsp:txXfrm>
    </dsp:sp>
    <dsp:sp modelId="{9142A004-33D9-4B40-A3F8-14D7E6948D11}">
      <dsp:nvSpPr>
        <dsp:cNvPr id="0" name=""/>
        <dsp:cNvSpPr/>
      </dsp:nvSpPr>
      <dsp:spPr>
        <a:xfrm>
          <a:off x="2399217" y="285010"/>
          <a:ext cx="340101" cy="397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399217" y="364581"/>
        <a:ext cx="238071" cy="238712"/>
      </dsp:txXfrm>
    </dsp:sp>
    <dsp:sp modelId="{9041DC93-0819-4E18-A9F0-0E90F6AD52D9}">
      <dsp:nvSpPr>
        <dsp:cNvPr id="0" name=""/>
        <dsp:cNvSpPr/>
      </dsp:nvSpPr>
      <dsp:spPr>
        <a:xfrm>
          <a:off x="2899744" y="2661"/>
          <a:ext cx="1604253" cy="962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i="1" kern="1200" dirty="0"/>
            <a:t>1957 Ευρωπα΄¨ική Οικονομική Κοινότητα (ΕΟΚ)</a:t>
          </a:r>
          <a:endParaRPr lang="el-GR" sz="1400" kern="1200" dirty="0"/>
        </a:p>
      </dsp:txBody>
      <dsp:txXfrm>
        <a:off x="2927936" y="30853"/>
        <a:ext cx="1547869" cy="906167"/>
      </dsp:txXfrm>
    </dsp:sp>
    <dsp:sp modelId="{578AC5CC-4C80-41ED-801F-D5E78EF77790}">
      <dsp:nvSpPr>
        <dsp:cNvPr id="0" name=""/>
        <dsp:cNvSpPr/>
      </dsp:nvSpPr>
      <dsp:spPr>
        <a:xfrm rot="5400000">
          <a:off x="3531819" y="1077511"/>
          <a:ext cx="340101" cy="397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3582514" y="1106387"/>
        <a:ext cx="238712" cy="238071"/>
      </dsp:txXfrm>
    </dsp:sp>
    <dsp:sp modelId="{01DD4E41-20A7-4AC7-A624-75FD8416C295}">
      <dsp:nvSpPr>
        <dsp:cNvPr id="0" name=""/>
        <dsp:cNvSpPr/>
      </dsp:nvSpPr>
      <dsp:spPr>
        <a:xfrm>
          <a:off x="2899744" y="1606915"/>
          <a:ext cx="1604253" cy="962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:Ευρωπαϊκή Κοινότητα Ατομικής Ενέργειας</a:t>
          </a:r>
          <a:endParaRPr lang="en-US" sz="1400" kern="1200" dirty="0"/>
        </a:p>
      </dsp:txBody>
      <dsp:txXfrm>
        <a:off x="2927936" y="1635107"/>
        <a:ext cx="1547869" cy="906167"/>
      </dsp:txXfrm>
    </dsp:sp>
    <dsp:sp modelId="{00628383-8DCC-4096-AA09-978F710E2F7C}">
      <dsp:nvSpPr>
        <dsp:cNvPr id="0" name=""/>
        <dsp:cNvSpPr/>
      </dsp:nvSpPr>
      <dsp:spPr>
        <a:xfrm rot="10800000">
          <a:off x="2418468" y="1889263"/>
          <a:ext cx="340101" cy="397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10800000">
        <a:off x="2520498" y="1968834"/>
        <a:ext cx="238071" cy="238712"/>
      </dsp:txXfrm>
    </dsp:sp>
    <dsp:sp modelId="{A96DD9EC-0A50-4C1B-81E4-E828A66FB39C}">
      <dsp:nvSpPr>
        <dsp:cNvPr id="0" name=""/>
        <dsp:cNvSpPr/>
      </dsp:nvSpPr>
      <dsp:spPr>
        <a:xfrm>
          <a:off x="653789" y="1606915"/>
          <a:ext cx="1604253" cy="962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1992 Ευρωπϊκή Ένωση</a:t>
          </a:r>
          <a:endParaRPr lang="en-US" sz="1400" kern="1200" dirty="0"/>
        </a:p>
      </dsp:txBody>
      <dsp:txXfrm>
        <a:off x="681981" y="1635107"/>
        <a:ext cx="1547869" cy="906167"/>
      </dsp:txXfrm>
    </dsp:sp>
    <dsp:sp modelId="{B72B5BAB-68B2-4048-B5FE-6E5576BB308A}">
      <dsp:nvSpPr>
        <dsp:cNvPr id="0" name=""/>
        <dsp:cNvSpPr/>
      </dsp:nvSpPr>
      <dsp:spPr>
        <a:xfrm rot="5400000">
          <a:off x="1285865" y="2681764"/>
          <a:ext cx="340101" cy="397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1336560" y="2710640"/>
        <a:ext cx="238712" cy="238071"/>
      </dsp:txXfrm>
    </dsp:sp>
    <dsp:sp modelId="{367DB6D7-E10B-4053-9787-72714946D966}">
      <dsp:nvSpPr>
        <dsp:cNvPr id="0" name=""/>
        <dsp:cNvSpPr/>
      </dsp:nvSpPr>
      <dsp:spPr>
        <a:xfrm>
          <a:off x="653789" y="3211168"/>
          <a:ext cx="1604253" cy="962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2000  Οικονομική και Νομισματική Ένωση</a:t>
          </a:r>
          <a:endParaRPr lang="en-US" sz="1400" kern="1200" dirty="0"/>
        </a:p>
      </dsp:txBody>
      <dsp:txXfrm>
        <a:off x="681981" y="3239360"/>
        <a:ext cx="1547869" cy="906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AF852F-1186-61FC-A97F-AF908B8B1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098F8F-273D-0BE9-806D-3DF5E2E22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AAB89B-F1C7-486D-2980-80D04046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09BB3D-46B0-441D-B4B0-973670A10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5BFE06-55FB-FC9F-6003-EB921654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99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746C3A-61F8-2DD6-6D2F-7675D5B70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4C9A85-84AF-894A-D369-31900923D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39D4B2-5DD1-F71F-9C5D-F7B63BCF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906BC5-86B2-A3D6-36B3-A7293F9B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7D1BA2-6D4D-DC24-4446-EB985439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734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3B3BD85-C720-5364-7857-1BA4B5BAE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9FD624A-1542-30FD-4A48-1EB85D9AA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F89776-F6E9-AC32-EB66-823AEAF5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2FD8B9-64AA-6429-EE10-5239847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CDBC5D-1A94-BFF6-7BF9-863A601A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23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8CCD49-4B01-A7A7-2648-9B9C30C04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3C3C48-13AA-DF1B-E6E2-FB9AFA71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AE6978-7BDE-26E5-A1F0-00A1ACDD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2BDC85-4ADD-E626-E9A4-9BBDB1B5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EBD7D3-78F9-7CDC-52F5-8554EE95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25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6C15B2-E384-D57D-D2C8-0C78C6F9A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6B2FDED-5A01-6BCE-A3D3-16274727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10D472-58CE-83BE-902F-595A9FF1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FC7BA2-AE4B-1681-B022-FA37EC18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C0079-ABB4-8261-2888-1CC87233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213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2E0B0E-E5CC-6396-2B5C-5E2A2D81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E0EBFD-EDF9-B9AC-597E-AC60A7329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5081AC-4571-D9A1-515A-2E404F69E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9D47327-3EFB-A65D-9F48-3E9789A5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5A2D5E-63E6-D7F2-3A70-290F8E59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3E0F6FF-A125-2B5F-3A2F-042C0517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37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FC1096-FA84-25E7-6C75-51736992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8EE029-80E0-0A94-E921-A8975D39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F2EFE7-EB97-F404-8BEE-2952D3C9C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5AA8587-8A05-3DF6-838F-D60684D70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31D478F-2AF4-0D36-F350-6744D22F1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0EF691D-90D3-781E-8E47-95F9A69B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195D0E7-09A1-833F-BAA5-7DAB227D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9181F34-7064-CA9D-34A3-63B0CD9B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05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8449C4-5946-F8ED-1EC8-140E026F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325DFD6-1AF5-0070-A6FF-8C7066BF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628C6D4-32C5-EA95-DD6D-6166F811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FADBB2B-57EE-A627-34EC-BB818D48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39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3F4913A-BB0C-680B-AAB1-446BB0BC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301CE79-0F33-44F5-A1AB-46081FD0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5C54F1-F9B7-B8FF-B836-411D21D5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2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89A5F2-3089-06E0-A151-3D7452A8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FAF385-B68A-B3FF-3322-7601F3232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045E19F-AC3C-3802-AC38-E7F85BA19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6874D60-FD28-59FD-7BB1-37DAAC6A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0E9551-6230-68E7-0149-33B5D48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724925D-BBE1-BD87-211D-22C882B42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06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D709CD-8913-2895-3C65-E7318258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1B204AD-87FA-1CAD-554A-84CFB0E2E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17CD086-5736-5FB2-6A12-6E7A4CE08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10E0FE-C977-0BFC-2700-9BEE38D6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F33D1C0-7F8C-9AE6-8F37-7762A525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6C86587-D11F-DB98-FF8F-DBBCE3661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06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6772204-46C1-A8D6-4CC2-72CDD7A7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C8E271B-C804-1F56-9FCB-AFBAFB0AA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AA929A-3091-7CD6-F4C7-E3BD0D60E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257DBA-3CF7-4885-B264-DDB5F800FCCD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F645F3-84D5-D456-5231-02A124772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F0A315-A741-9041-9904-C186E3F39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C9D10-E7AA-4F0A-B42F-FE57E5E1A3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C0FBB30-07D6-526E-47F6-7FA3B24DF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Autofit/>
          </a:bodyPr>
          <a:lstStyle/>
          <a:p>
            <a:pPr algn="r"/>
            <a:r>
              <a:rPr lang="el-GR" dirty="0">
                <a:solidFill>
                  <a:srgbClr val="FFFFFF"/>
                </a:solidFill>
              </a:rPr>
              <a:t>ΕΥΡΩΠΑΙΚΗ ΕΝΟΠΟΙΗΣΗ.</a:t>
            </a:r>
            <a:br>
              <a:rPr lang="el-GR" dirty="0">
                <a:solidFill>
                  <a:srgbClr val="FFFFFF"/>
                </a:solidFill>
              </a:rPr>
            </a:br>
            <a:r>
              <a:rPr lang="el-GR" dirty="0">
                <a:solidFill>
                  <a:srgbClr val="FFFFFF"/>
                </a:solidFill>
              </a:rPr>
              <a:t>Η ΕΛΛΑΔΑ ΜΕΧΡΙ ΣΗΜΕΡΑ.</a:t>
            </a:r>
            <a:br>
              <a:rPr lang="el-GR" dirty="0">
                <a:solidFill>
                  <a:srgbClr val="FFFFFF"/>
                </a:solidFill>
              </a:rPr>
            </a:br>
            <a:r>
              <a:rPr lang="el-GR" dirty="0">
                <a:solidFill>
                  <a:srgbClr val="FFFFFF"/>
                </a:solidFill>
              </a:rPr>
              <a:t>ΤΟ ΚΥΠΡΙΑΚΟ</a:t>
            </a:r>
            <a:br>
              <a:rPr lang="el-GR" dirty="0">
                <a:solidFill>
                  <a:srgbClr val="FFFFFF"/>
                </a:solidFill>
              </a:rPr>
            </a:br>
            <a:br>
              <a:rPr lang="el-GR" dirty="0">
                <a:solidFill>
                  <a:srgbClr val="FFFFFF"/>
                </a:solidFill>
              </a:rPr>
            </a:br>
            <a:endParaRPr lang="el-GR" dirty="0">
              <a:solidFill>
                <a:srgbClr val="FFFF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F049C8B-B431-6CFC-08A2-6D5B2E6B3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l-GR" sz="2000" dirty="0">
                <a:solidFill>
                  <a:srgbClr val="FFFFFF"/>
                </a:solidFill>
              </a:rPr>
              <a:t>Μ.ΚΕΚΡΟΠΟΎΛΟΥ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2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4139-F9B7-FDF2-557C-11DC7F29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Πολιτικές εξελίξεις...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E1A67-EA8E-A8CE-0F32-3CD4A319E6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Κόμματα που αναδεικνύονται:</a:t>
            </a:r>
          </a:p>
          <a:p>
            <a:r>
              <a:rPr lang="el-GR" dirty="0"/>
              <a:t>Νέα Δημοκρατία</a:t>
            </a:r>
          </a:p>
          <a:p>
            <a:r>
              <a:rPr lang="el-GR" dirty="0"/>
              <a:t>ΠΑΣΟΚ</a:t>
            </a:r>
          </a:p>
          <a:p>
            <a:r>
              <a:rPr lang="el-GR" dirty="0"/>
              <a:t>Ένωση Κέντρου</a:t>
            </a:r>
          </a:p>
          <a:p>
            <a:r>
              <a:rPr lang="el-GR" dirty="0"/>
              <a:t>ΚΚΕ</a:t>
            </a:r>
          </a:p>
          <a:p>
            <a:r>
              <a:rPr lang="el-GR" dirty="0"/>
              <a:t>1977  πρωθυπουργός ο Κ.Καραμανλής και το 1980 γίνεται πρόεδρος Δημοκρατίας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3AC0F-B210-E037-3575-AE5847200C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Πολυσχιδής εξωτερική πολιτική: καλλιέργησε σχέσεις με τον αραβικό κόσμο και την ΕΣΣΔ, Πεκίνο</a:t>
            </a:r>
          </a:p>
          <a:p>
            <a:r>
              <a:rPr lang="el-GR" dirty="0"/>
              <a:t>Βαλκανική πολιτική εξομάλυνση σχέσεων</a:t>
            </a:r>
          </a:p>
          <a:p>
            <a:r>
              <a:rPr lang="el-GR" dirty="0"/>
              <a:t>Εναπήλθε στο στρατιωτικό σκέλος του ΝΑΤΟ</a:t>
            </a:r>
          </a:p>
          <a:p>
            <a:r>
              <a:rPr lang="el-GR" dirty="0"/>
              <a:t>Ενεργοποίησε την ένταξη της Ελλάδας στην ΕΟΚ (1979)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6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5FED7-51EB-B686-A5FB-AFCF274DC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Δεκαετία του ‘80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D4981-C570-4C17-1380-4C760AD078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1981 Ανδρέας Παπανδρέου </a:t>
            </a:r>
          </a:p>
          <a:p>
            <a:r>
              <a:rPr lang="el-GR" dirty="0"/>
              <a:t>Μεταρρυθμίσεις σε κοινωνικά ζητήματα (οικογενειακό δίκαιο, ισότητα δύο φύλων)</a:t>
            </a:r>
          </a:p>
          <a:p>
            <a:r>
              <a:rPr lang="el-GR" dirty="0"/>
              <a:t>Αναγνώριση Εθνικής Αντίστασης</a:t>
            </a:r>
          </a:p>
          <a:p>
            <a:r>
              <a:rPr lang="el-GR" dirty="0"/>
              <a:t>Εθνικό Σύστημα Υγείας</a:t>
            </a:r>
          </a:p>
          <a:p>
            <a:r>
              <a:rPr lang="el-GR" dirty="0"/>
              <a:t>Σταθεροποίηση της οικονομίας</a:t>
            </a:r>
          </a:p>
          <a:p>
            <a:r>
              <a:rPr lang="el-GR" dirty="0"/>
              <a:t>1989-90 Συνθήκη του Μάαστριχτ (Κ. Μητσοτάκης)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25397-D9B6-3C45-54C4-47F2275F52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1993-1996 ο Παπανδρέου επανεκλέγεται και παραιτείται για λόγους υγείας</a:t>
            </a:r>
          </a:p>
          <a:p>
            <a:r>
              <a:rPr lang="el-GR" dirty="0"/>
              <a:t>1996 -2001 Κ. Σημίτης</a:t>
            </a:r>
          </a:p>
          <a:p>
            <a:r>
              <a:rPr lang="el-GR" dirty="0"/>
              <a:t>Η Ελλάδα μπαίνει στην ΟΝΕ (κοινό ευρωπαϊκό νόμισμα)</a:t>
            </a:r>
          </a:p>
          <a:p>
            <a:endParaRPr lang="el-GR" dirty="0"/>
          </a:p>
          <a:p>
            <a:r>
              <a:rPr lang="el-GR" dirty="0"/>
              <a:t>Η χώρα έχει ξεπεράσει τα πολιτικά πάθη και τους διχασμούς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72081-351C-CBF2-0E47-3E1D7A3C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Κυπριακό Ζήτημα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1866-C672-59AF-7FC5-10857079E6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Αγγλοκρατία 1878-1954:  παραχωρήθηκε από τους Τούρκους με μυστικό πρωτόκολλο, ενσωματώθηκε επίσημα το 1914.</a:t>
            </a:r>
          </a:p>
          <a:p>
            <a:r>
              <a:rPr lang="el-GR" dirty="0"/>
              <a:t>Αντίσταση των Κυπρίων μετά τον β΄παγκόσμιο πόλεμο </a:t>
            </a:r>
          </a:p>
          <a:p>
            <a:r>
              <a:rPr lang="el-GR" dirty="0"/>
              <a:t>1950 το 95,7% ζητούν με δημοψήφισμα την ένωση με την Ελλάδα</a:t>
            </a:r>
          </a:p>
          <a:p>
            <a:r>
              <a:rPr lang="el-GR" dirty="0"/>
              <a:t>1960 κήρυξη κυπριακής δημοκρατίας. Μακάριος ο Γ΄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B70DB5-7974-D7C4-909A-AE2BC61CCB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1690687"/>
            <a:ext cx="5886447" cy="416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8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C72B7-0FDD-2BA1-4599-E5DE6F63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και μέχρι σήμερα 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9436D-ACBA-B284-0C55-9FF28FB81F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Τον Ιούλιο του 1974 οι συνταγματάρχες επεδίωξαν με πραξικόπημα την ένωση με την Ελλάδα.</a:t>
            </a:r>
          </a:p>
          <a:p>
            <a:r>
              <a:rPr lang="el-GR" dirty="0"/>
              <a:t>Εισβολή των Τούρκων στη Μεγαλόνησο. Κατοχή μέρους του νησιού</a:t>
            </a:r>
          </a:p>
          <a:p>
            <a:r>
              <a:rPr lang="el-GR" dirty="0"/>
              <a:t>Δημιουργία προσφυγικού κύματος</a:t>
            </a:r>
          </a:p>
          <a:p>
            <a:r>
              <a:rPr lang="el-GR" dirty="0"/>
              <a:t>Ραγδαία οικονομική ανάπτυξη της νήσου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A9C8B-F5D7-8E78-7B0E-A1129F0418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πρόβλημα κατοχής παραμένει</a:t>
            </a:r>
          </a:p>
          <a:p>
            <a:r>
              <a:rPr lang="el-GR" dirty="0"/>
              <a:t>Η Τουρκία προέβη σε εποικισμού του νησιού</a:t>
            </a:r>
          </a:p>
          <a:p>
            <a:r>
              <a:rPr lang="el-GR" dirty="0"/>
              <a:t>1983 ο </a:t>
            </a:r>
            <a:r>
              <a:rPr lang="el-GR"/>
              <a:t>Ραούφ </a:t>
            </a:r>
            <a:r>
              <a:rPr lang="el-GR" dirty="0"/>
              <a:t>Ν</a:t>
            </a:r>
            <a:r>
              <a:rPr lang="el-GR"/>
              <a:t>τεκτάς </a:t>
            </a:r>
            <a:r>
              <a:rPr lang="el-GR" dirty="0"/>
              <a:t>κήρυξε την «ανεξαρτησία» της κατεχόμενης νήσου</a:t>
            </a:r>
          </a:p>
          <a:p>
            <a:r>
              <a:rPr lang="el-GR" dirty="0"/>
              <a:t>2004 είσοδος τη Κύπρου στη ΕΕ, ελπίδες για επίλυση του προβλήματος</a:t>
            </a:r>
          </a:p>
          <a:p>
            <a:r>
              <a:rPr lang="el-GR" dirty="0"/>
              <a:t>Σχέδιο ενιαίου διζωνικού κράτους, στο οποίο αντιτίθεται η Τουρκία.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2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988A1E5-396D-B205-0E31-4946C2EB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l-GR" sz="4000" dirty="0"/>
              <a:t>ΕΥΡΩΠΑΙΚΗ ΕΝΟΠΟΙΗΣΗ</a:t>
            </a:r>
            <a:br>
              <a:rPr lang="el-GR" sz="4000" dirty="0"/>
            </a:br>
            <a:br>
              <a:rPr lang="el-GR" sz="4000" dirty="0"/>
            </a:br>
            <a:endParaRPr lang="en-US" sz="40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853AA8F-3CD3-DDCD-6761-E19121898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7715" y="2990818"/>
            <a:ext cx="4195673" cy="291387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l-GR" sz="2400" dirty="0"/>
              <a:t>Την ανασυγκρότηση και την ανοικοδόμησης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400" dirty="0"/>
              <a:t>η ανάγκη για εδραίωση της δημοκρατίας είναι επιτακτική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>
                    <a:alpha val="80000"/>
                  </a:schemeClr>
                </a:solidFill>
              </a:rPr>
              <a:t>1949 ιδρύεται το Συμβούλιο της Ευρώπης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400" dirty="0"/>
              <a:t>Αποσκοπεί στην ανάδειξη της κοινής ευρωπαϊκής πολιτιστικής κληρονομιάς και στην προστασία των ανθρώπινων δικαιωμάτων</a:t>
            </a:r>
            <a:endParaRPr lang="en-US" sz="19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3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5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5B6796-6A8A-EA19-A44F-4BA451B85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62696"/>
            <a:ext cx="6172200" cy="12376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Ως αντιστάθμισμα στη δημιουργία των υπερδυνάμεων η Ευρώπη επιχειρεί να σχεδιάσει τη δική της θέση. Εχει να αντιμετωπίσει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B57EDF-6C15-C0AD-C0D7-0973B8179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12" y="1300163"/>
            <a:ext cx="4482491" cy="447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9">
            <a:extLst>
              <a:ext uri="{FF2B5EF4-FFF2-40B4-BE49-F238E27FC236}">
                <a16:creationId xmlns:a16="http://schemas.microsoft.com/office/drawing/2014/main" id="{277781A7-E78A-B6F6-5E8A-EA82F492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θεωρίες</a:t>
            </a:r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7E630376-0670-581C-57E6-0CC0DC3B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14945"/>
            <a:ext cx="5157787" cy="690130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Κυριάρχισαν τρεις αντιλήψεις...</a:t>
            </a:r>
          </a:p>
        </p:txBody>
      </p:sp>
      <p:sp>
        <p:nvSpPr>
          <p:cNvPr id="12" name="Θέση κειμένου 11">
            <a:extLst>
              <a:ext uri="{FF2B5EF4-FFF2-40B4-BE49-F238E27FC236}">
                <a16:creationId xmlns:a16="http://schemas.microsoft.com/office/drawing/2014/main" id="{BE45E042-5A15-32A2-E896-9F78C7BFA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1"/>
            <a:ext cx="5183188" cy="823913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l-GR" sz="1800" b="0" dirty="0">
              <a:solidFill>
                <a:prstClr val="black"/>
              </a:solidFill>
              <a:latin typeface="Aptos" panose="02110004020202020204"/>
            </a:endParaRPr>
          </a:p>
          <a:p>
            <a:endParaRPr lang="el-GR" dirty="0"/>
          </a:p>
        </p:txBody>
      </p:sp>
      <p:graphicFrame>
        <p:nvGraphicFramePr>
          <p:cNvPr id="16" name="Θέση περιεχομένου 2">
            <a:extLst>
              <a:ext uri="{FF2B5EF4-FFF2-40B4-BE49-F238E27FC236}">
                <a16:creationId xmlns:a16="http://schemas.microsoft.com/office/drawing/2014/main" id="{50C11D5B-32CF-BD0A-EC3C-DA1B4555F5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8922770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C79BD5-C3DF-78E7-CE28-C739568D27A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7"/>
          <a:stretch>
            <a:fillRect/>
          </a:stretch>
        </p:blipFill>
        <p:spPr>
          <a:xfrm>
            <a:off x="6172200" y="2400300"/>
            <a:ext cx="5183188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9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2619A38D-0591-2442-EF22-6FFD1008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Προς μία ενιαία Ευρώπη</a:t>
            </a:r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B64B0CF0-3DB4-28DD-2983-E982064AFA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Σταθμοί της ευρωπαϊκής ενοποίησης</a:t>
            </a:r>
          </a:p>
        </p:txBody>
      </p:sp>
      <p:graphicFrame>
        <p:nvGraphicFramePr>
          <p:cNvPr id="14" name="Θέση περιεχομένου 8">
            <a:extLst>
              <a:ext uri="{FF2B5EF4-FFF2-40B4-BE49-F238E27FC236}">
                <a16:creationId xmlns:a16="http://schemas.microsoft.com/office/drawing/2014/main" id="{B1E152D9-89F2-5B8A-DC37-C0BE8AF3C2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175830"/>
              </p:ext>
            </p:extLst>
          </p:nvPr>
        </p:nvGraphicFramePr>
        <p:xfrm>
          <a:off x="839788" y="2505075"/>
          <a:ext cx="5157787" cy="4176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Θέση κειμένου 9">
            <a:extLst>
              <a:ext uri="{FF2B5EF4-FFF2-40B4-BE49-F238E27FC236}">
                <a16:creationId xmlns:a16="http://schemas.microsoft.com/office/drawing/2014/main" id="{18B0CD95-B5D1-3771-89E4-55AFC83CB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/>
              <a:t>Ο χάρτης της ΕΕ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F58DAF-DA53-A6D4-D9C5-8B28001E78F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7"/>
          <a:stretch>
            <a:fillRect/>
          </a:stretch>
        </p:blipFill>
        <p:spPr>
          <a:xfrm>
            <a:off x="6194426" y="2505074"/>
            <a:ext cx="5183187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26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7B08E70-5D63-DC16-1CBB-9730590D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 Ελλάδα μέχρι το 1974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3F8FAB-79E3-2453-00BF-047C905D54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Μετά τον πόλεμο και τον εμφύλιο που δίχασε τη χώρα χρειάστηκε να γίνουν άλματα στην οικονμία και να επιχειρηθεί να επουλωθούν οι πληγές.</a:t>
            </a:r>
          </a:p>
          <a:p>
            <a:r>
              <a:rPr lang="el-GR" dirty="0"/>
              <a:t>Τα «έκτακτα» μέτρα που ελήφθησαν λόγω του εμφυλίου δεν απαλείφθηκαν με το σύνταγμα του 1952.</a:t>
            </a:r>
          </a:p>
          <a:p>
            <a:r>
              <a:rPr lang="el-GR" dirty="0"/>
              <a:t>1952 ένταξη της Ελλάδας στο ΝΑΤΟ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7C0F202-27A2-1740-E56C-986476042C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1955 </a:t>
            </a:r>
            <a:r>
              <a:rPr lang="el-GR" dirty="0"/>
              <a:t>ο Κ. Καραμανλής ιδρύει κόμμα (ΕΡΕ) και θα μείνει στην εξουσία για οκτώ χρόνια μέχρι το 1963</a:t>
            </a:r>
          </a:p>
          <a:p>
            <a:r>
              <a:rPr lang="el-GR" dirty="0"/>
              <a:t>Ραγδαία οικονομική ανάπτυξη της χώρας: παρεμβάσεις στην αγροτική οικονομία, βελτίωση στο οδικό δίκτυο, στον τουρισμό και στη βιομηχανία</a:t>
            </a:r>
          </a:p>
          <a:p>
            <a:r>
              <a:rPr lang="el-GR" dirty="0"/>
              <a:t>Προώθηση επίλυσης Κυπριακού ζητήματος (1959)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3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98104"/>
            <a:ext cx="4288094" cy="428809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751043-2EE3-4222-9979-8E61D93D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1848" y="2813300"/>
            <a:ext cx="3757487" cy="3757487"/>
            <a:chOff x="1881974" y="1174396"/>
            <a:chExt cx="5290997" cy="5290997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FD8213-DB67-4E29-9615-984DB5991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EDB257-28CF-422F-AE6A-B99E3FE81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350" y="2762501"/>
            <a:ext cx="3744592" cy="3744592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D1883B0-EFBE-01F8-91BD-1C936B9B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91" y="3404608"/>
            <a:ext cx="3520789" cy="2666087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Δεκαετία του ‘60</a:t>
            </a:r>
          </a:p>
        </p:txBody>
      </p:sp>
      <p:grpSp>
        <p:nvGrpSpPr>
          <p:cNvPr id="23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DEB8780-C969-5A31-0749-7CD1501D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Δολοφονία Λαμπράκη</a:t>
            </a:r>
          </a:p>
          <a:p>
            <a:r>
              <a:rPr lang="el-GR" dirty="0">
                <a:solidFill>
                  <a:schemeClr val="bg1"/>
                </a:solidFill>
              </a:rPr>
              <a:t>1964 Η Ένωση Κέντρου  ανέρχεται στην εξουσία με πρωθυπουργό τον Γεώργιο Παπανδρέου:</a:t>
            </a:r>
          </a:p>
          <a:p>
            <a:r>
              <a:rPr lang="el-GR" dirty="0">
                <a:solidFill>
                  <a:schemeClr val="bg1"/>
                </a:solidFill>
              </a:rPr>
              <a:t>Επεχείρησε τον εκδημοκρατισμό της χώρας</a:t>
            </a:r>
          </a:p>
          <a:p>
            <a:r>
              <a:rPr lang="el-GR" dirty="0">
                <a:solidFill>
                  <a:schemeClr val="bg1"/>
                </a:solidFill>
              </a:rPr>
              <a:t>Εκπαιδευτική μεταρρύθμιση</a:t>
            </a:r>
          </a:p>
          <a:p>
            <a:r>
              <a:rPr lang="el-GR" dirty="0">
                <a:solidFill>
                  <a:schemeClr val="bg1"/>
                </a:solidFill>
              </a:rPr>
              <a:t>Πολιτική κρίση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EC99FA-62FF-F5D2-3526-48FB94734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351" y="350907"/>
            <a:ext cx="2970462" cy="357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7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C8BD-277C-6858-3451-FB9012E51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Δικτατορία συνταγματαρχών 1967-1974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A89E4-B28C-55BA-A533-47CC1EA868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Γ. Παπαδόπουλος, Ν.Μακαρέζος και Σ. Παττακός</a:t>
            </a:r>
          </a:p>
          <a:p>
            <a:r>
              <a:rPr lang="el-GR" dirty="0"/>
              <a:t>Έχουν τον έλεγχο του κράτους και του στρατού</a:t>
            </a:r>
          </a:p>
          <a:p>
            <a:r>
              <a:rPr lang="el-GR" dirty="0"/>
              <a:t>Η χώρα απομονώθηκε διεθνώς</a:t>
            </a:r>
          </a:p>
          <a:p>
            <a:r>
              <a:rPr lang="el-GR" dirty="0"/>
              <a:t>Η ένταξη στην ΕΟΚ πάγωσε &amp; εκδιώχθηκε από το Συμβούλιο της Ευρώπης</a:t>
            </a:r>
          </a:p>
          <a:p>
            <a:r>
              <a:rPr lang="el-GR" dirty="0"/>
              <a:t>1968 θάνατος Γ. Παπανδρέου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54516E-FA69-FA86-8EAD-7350EE29A0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5125" y="1825625"/>
            <a:ext cx="4257675" cy="421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2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049E-A968-166D-7B53-DE754B9F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Αντίσταση 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A0579-8D09-DF7C-FAC0-D57A846419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 κηδεία του Παπανδρέου μετατράπηκε σε αντιπολιτευτικό συλλαλητήριο</a:t>
            </a:r>
          </a:p>
          <a:p>
            <a:r>
              <a:rPr lang="el-GR" dirty="0"/>
              <a:t>Αντιστασιακή δράση πολιτικών προσωπικοτήτων εντός και εκτός της Ελλάδος</a:t>
            </a:r>
          </a:p>
          <a:p>
            <a:r>
              <a:rPr lang="el-GR" dirty="0"/>
              <a:t>Πολλοί πολίτες οδηγούνται στα ξερονήσια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9B6E9-EBEB-6B4A-DA2D-9C8229D561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1973 Εξέγερση Πολυτεχνείου</a:t>
            </a:r>
          </a:p>
          <a:p>
            <a:r>
              <a:rPr lang="el-GR" dirty="0"/>
              <a:t>Οι φοιτητές μπαίνουν μπροστά ζητώντας επαναφορά δημοκρατικών θεσμών</a:t>
            </a:r>
          </a:p>
          <a:p>
            <a:r>
              <a:rPr lang="el-GR" dirty="0"/>
              <a:t>Πραξικόπημα Ιωαννίδη</a:t>
            </a:r>
          </a:p>
          <a:p>
            <a:r>
              <a:rPr lang="el-GR" dirty="0"/>
              <a:t>Τουρκική εισβολή στην Κύπρο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5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461C-B411-E18A-93F9-AE6DBAA3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Μεταπολίτευση 1974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D8C1-1721-9B5C-8D89-26047385D7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 Κ.Καραμανλής έρχεται από το Παρίσι και αποκαθίσταται η δημοκρατία</a:t>
            </a:r>
          </a:p>
          <a:p>
            <a:r>
              <a:rPr lang="el-GR" dirty="0"/>
              <a:t>Πρέπει να γίνουν εκκαθαρίσεις στον στρατό</a:t>
            </a:r>
          </a:p>
          <a:p>
            <a:r>
              <a:rPr lang="el-GR" dirty="0"/>
              <a:t>Πρέπει να αντιμετωπίσει διπλωματικά την εισβολή των Τούρκων στην Κύπρο</a:t>
            </a:r>
          </a:p>
          <a:p>
            <a:r>
              <a:rPr lang="el-GR" dirty="0"/>
              <a:t>Ανακοίνωση αποχώρησης από το στρατιωτικό σκέλος του ΝΑΤΟ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6951DC-475E-0B7E-9D59-E3F318A931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00864" y="1971675"/>
            <a:ext cx="3914774" cy="364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967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696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Θέμα του Office</vt:lpstr>
      <vt:lpstr>ΕΥΡΩΠΑΙΚΗ ΕΝΟΠΟΙΗΣΗ. Η ΕΛΛΑΔΑ ΜΕΧΡΙ ΣΗΜΕΡΑ. ΤΟ ΚΥΠΡΙΑΚΟ  </vt:lpstr>
      <vt:lpstr>ΕΥΡΩΠΑΙΚΗ ΕΝΟΠΟΙΗΣΗ  </vt:lpstr>
      <vt:lpstr>θεωρίες</vt:lpstr>
      <vt:lpstr>Προς μία ενιαία Ευρώπη</vt:lpstr>
      <vt:lpstr>Η Ελλάδα μέχρι το 1974</vt:lpstr>
      <vt:lpstr>Δεκαετία του ‘60</vt:lpstr>
      <vt:lpstr>Δικτατορία συνταγματαρχών 1967-1974</vt:lpstr>
      <vt:lpstr>   Αντίσταση ...</vt:lpstr>
      <vt:lpstr>  Μεταπολίτευση 1974</vt:lpstr>
      <vt:lpstr>Πολιτικές εξελίξεις...</vt:lpstr>
      <vt:lpstr>Δεκαετία του ‘80</vt:lpstr>
      <vt:lpstr>Κυπριακό Ζήτημα</vt:lpstr>
      <vt:lpstr> και μέχρι σήμερα 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ogdoolykeio@outlook.com</dc:creator>
  <cp:lastModifiedBy>ΜΑΡΙΑ ΚΕΚΡΟΠΟΥΛΟΥ</cp:lastModifiedBy>
  <cp:revision>4</cp:revision>
  <dcterms:created xsi:type="dcterms:W3CDTF">2025-01-14T07:22:31Z</dcterms:created>
  <dcterms:modified xsi:type="dcterms:W3CDTF">2025-04-27T16:05:21Z</dcterms:modified>
</cp:coreProperties>
</file>