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5741DE-FA4D-4686-9B2F-0DE67EBA5967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761AAA7-C675-41B1-A6B0-584553B3AC8E}">
      <dgm:prSet/>
      <dgm:spPr/>
      <dgm:t>
        <a:bodyPr/>
        <a:lstStyle/>
        <a:p>
          <a:r>
            <a:rPr lang="el-GR"/>
            <a:t>Η προσωρινή κυβέρνηση με επικεφαλής τον Κερένσκυ, εκπροσωπεί την αστική τάξη </a:t>
          </a:r>
          <a:endParaRPr lang="en-US"/>
        </a:p>
      </dgm:t>
    </dgm:pt>
    <dgm:pt modelId="{FCAAE131-1810-410E-8F0B-F3222C2A90DD}" type="parTrans" cxnId="{B475E95E-52B6-45F3-980F-2742A4EE93B8}">
      <dgm:prSet/>
      <dgm:spPr/>
      <dgm:t>
        <a:bodyPr/>
        <a:lstStyle/>
        <a:p>
          <a:endParaRPr lang="en-US"/>
        </a:p>
      </dgm:t>
    </dgm:pt>
    <dgm:pt modelId="{3B095760-4DE1-4098-A745-02596264D538}" type="sibTrans" cxnId="{B475E95E-52B6-45F3-980F-2742A4EE93B8}">
      <dgm:prSet/>
      <dgm:spPr/>
      <dgm:t>
        <a:bodyPr/>
        <a:lstStyle/>
        <a:p>
          <a:endParaRPr lang="en-US"/>
        </a:p>
      </dgm:t>
    </dgm:pt>
    <dgm:pt modelId="{3739F976-311C-4A48-8B76-D3E7A64627C1}">
      <dgm:prSet/>
      <dgm:spPr/>
      <dgm:t>
        <a:bodyPr/>
        <a:lstStyle/>
        <a:p>
          <a:r>
            <a:rPr lang="el-GR"/>
            <a:t>Οι συνελεύσεις (=σοβιέτ) των εργατών και των στρατιωτών.</a:t>
          </a:r>
          <a:endParaRPr lang="en-US"/>
        </a:p>
      </dgm:t>
    </dgm:pt>
    <dgm:pt modelId="{E37C8824-D2CE-4AB9-B56C-770EB20A8BBA}" type="parTrans" cxnId="{46639708-1F99-4393-802A-E704419B2353}">
      <dgm:prSet/>
      <dgm:spPr/>
      <dgm:t>
        <a:bodyPr/>
        <a:lstStyle/>
        <a:p>
          <a:endParaRPr lang="en-US"/>
        </a:p>
      </dgm:t>
    </dgm:pt>
    <dgm:pt modelId="{EF4FF3BD-0142-4E00-AB72-CF4A4216A91C}" type="sibTrans" cxnId="{46639708-1F99-4393-802A-E704419B2353}">
      <dgm:prSet/>
      <dgm:spPr/>
      <dgm:t>
        <a:bodyPr/>
        <a:lstStyle/>
        <a:p>
          <a:endParaRPr lang="en-US"/>
        </a:p>
      </dgm:t>
    </dgm:pt>
    <dgm:pt modelId="{C4409A06-8027-4F53-9624-FD60B0F43F5D}">
      <dgm:prSet/>
      <dgm:spPr/>
      <dgm:t>
        <a:bodyPr/>
        <a:lstStyle/>
        <a:p>
          <a:r>
            <a:rPr lang="el-GR"/>
            <a:t>Η δύναμη των τελευταίων αυξάνεται συνεχώς γιατί αντιπροσωπεύουν τα χαμηλά στρώματα</a:t>
          </a:r>
          <a:endParaRPr lang="en-US"/>
        </a:p>
      </dgm:t>
    </dgm:pt>
    <dgm:pt modelId="{7904ADD6-C088-4E6C-A779-72D34E47CE12}" type="parTrans" cxnId="{BF0FDBC6-3F3C-4428-91A4-34F4E7833D7D}">
      <dgm:prSet/>
      <dgm:spPr/>
      <dgm:t>
        <a:bodyPr/>
        <a:lstStyle/>
        <a:p>
          <a:endParaRPr lang="en-US"/>
        </a:p>
      </dgm:t>
    </dgm:pt>
    <dgm:pt modelId="{62DA756A-CE1D-42D9-B2DD-8757D7C0FE2E}" type="sibTrans" cxnId="{BF0FDBC6-3F3C-4428-91A4-34F4E7833D7D}">
      <dgm:prSet/>
      <dgm:spPr/>
      <dgm:t>
        <a:bodyPr/>
        <a:lstStyle/>
        <a:p>
          <a:endParaRPr lang="en-US"/>
        </a:p>
      </dgm:t>
    </dgm:pt>
    <dgm:pt modelId="{990776F5-937D-47AA-A72A-0D5C3A5528D7}" type="pres">
      <dgm:prSet presAssocID="{965741DE-FA4D-4686-9B2F-0DE67EBA5967}" presName="outerComposite" presStyleCnt="0">
        <dgm:presLayoutVars>
          <dgm:chMax val="5"/>
          <dgm:dir/>
          <dgm:resizeHandles val="exact"/>
        </dgm:presLayoutVars>
      </dgm:prSet>
      <dgm:spPr/>
    </dgm:pt>
    <dgm:pt modelId="{949EA50C-FA0C-4672-A6A1-717F33D6F668}" type="pres">
      <dgm:prSet presAssocID="{965741DE-FA4D-4686-9B2F-0DE67EBA5967}" presName="dummyMaxCanvas" presStyleCnt="0">
        <dgm:presLayoutVars/>
      </dgm:prSet>
      <dgm:spPr/>
    </dgm:pt>
    <dgm:pt modelId="{6555E111-7EB7-4CDD-9728-F48470033005}" type="pres">
      <dgm:prSet presAssocID="{965741DE-FA4D-4686-9B2F-0DE67EBA5967}" presName="ThreeNodes_1" presStyleLbl="node1" presStyleIdx="0" presStyleCnt="3">
        <dgm:presLayoutVars>
          <dgm:bulletEnabled val="1"/>
        </dgm:presLayoutVars>
      </dgm:prSet>
      <dgm:spPr/>
    </dgm:pt>
    <dgm:pt modelId="{7E27EF9F-F40B-4CF6-8CD2-72D0516BAFC2}" type="pres">
      <dgm:prSet presAssocID="{965741DE-FA4D-4686-9B2F-0DE67EBA5967}" presName="ThreeNodes_2" presStyleLbl="node1" presStyleIdx="1" presStyleCnt="3">
        <dgm:presLayoutVars>
          <dgm:bulletEnabled val="1"/>
        </dgm:presLayoutVars>
      </dgm:prSet>
      <dgm:spPr/>
    </dgm:pt>
    <dgm:pt modelId="{09420AA8-A436-4871-A55E-781EA1311AFB}" type="pres">
      <dgm:prSet presAssocID="{965741DE-FA4D-4686-9B2F-0DE67EBA5967}" presName="ThreeNodes_3" presStyleLbl="node1" presStyleIdx="2" presStyleCnt="3">
        <dgm:presLayoutVars>
          <dgm:bulletEnabled val="1"/>
        </dgm:presLayoutVars>
      </dgm:prSet>
      <dgm:spPr/>
    </dgm:pt>
    <dgm:pt modelId="{A9B3342A-AF0A-486E-9497-E5160F22A13B}" type="pres">
      <dgm:prSet presAssocID="{965741DE-FA4D-4686-9B2F-0DE67EBA5967}" presName="ThreeConn_1-2" presStyleLbl="fgAccFollowNode1" presStyleIdx="0" presStyleCnt="2">
        <dgm:presLayoutVars>
          <dgm:bulletEnabled val="1"/>
        </dgm:presLayoutVars>
      </dgm:prSet>
      <dgm:spPr/>
    </dgm:pt>
    <dgm:pt modelId="{8525A842-8B9B-49D6-992D-9EF1F77E4544}" type="pres">
      <dgm:prSet presAssocID="{965741DE-FA4D-4686-9B2F-0DE67EBA5967}" presName="ThreeConn_2-3" presStyleLbl="fgAccFollowNode1" presStyleIdx="1" presStyleCnt="2">
        <dgm:presLayoutVars>
          <dgm:bulletEnabled val="1"/>
        </dgm:presLayoutVars>
      </dgm:prSet>
      <dgm:spPr/>
    </dgm:pt>
    <dgm:pt modelId="{0CC7CE58-F990-425F-99BB-EF94E8CD58B5}" type="pres">
      <dgm:prSet presAssocID="{965741DE-FA4D-4686-9B2F-0DE67EBA5967}" presName="ThreeNodes_1_text" presStyleLbl="node1" presStyleIdx="2" presStyleCnt="3">
        <dgm:presLayoutVars>
          <dgm:bulletEnabled val="1"/>
        </dgm:presLayoutVars>
      </dgm:prSet>
      <dgm:spPr/>
    </dgm:pt>
    <dgm:pt modelId="{427BB8AC-8AD2-44E8-8B71-B49AD4777660}" type="pres">
      <dgm:prSet presAssocID="{965741DE-FA4D-4686-9B2F-0DE67EBA5967}" presName="ThreeNodes_2_text" presStyleLbl="node1" presStyleIdx="2" presStyleCnt="3">
        <dgm:presLayoutVars>
          <dgm:bulletEnabled val="1"/>
        </dgm:presLayoutVars>
      </dgm:prSet>
      <dgm:spPr/>
    </dgm:pt>
    <dgm:pt modelId="{9372CB06-4BCD-4DC5-8D05-E7A61393EBFF}" type="pres">
      <dgm:prSet presAssocID="{965741DE-FA4D-4686-9B2F-0DE67EBA5967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46639708-1F99-4393-802A-E704419B2353}" srcId="{965741DE-FA4D-4686-9B2F-0DE67EBA5967}" destId="{3739F976-311C-4A48-8B76-D3E7A64627C1}" srcOrd="1" destOrd="0" parTransId="{E37C8824-D2CE-4AB9-B56C-770EB20A8BBA}" sibTransId="{EF4FF3BD-0142-4E00-AB72-CF4A4216A91C}"/>
    <dgm:cxn modelId="{6E73C33B-18C8-46CE-9FDF-93A0BF61DF07}" type="presOf" srcId="{C4409A06-8027-4F53-9624-FD60B0F43F5D}" destId="{09420AA8-A436-4871-A55E-781EA1311AFB}" srcOrd="0" destOrd="0" presId="urn:microsoft.com/office/officeart/2005/8/layout/vProcess5"/>
    <dgm:cxn modelId="{B475E95E-52B6-45F3-980F-2742A4EE93B8}" srcId="{965741DE-FA4D-4686-9B2F-0DE67EBA5967}" destId="{8761AAA7-C675-41B1-A6B0-584553B3AC8E}" srcOrd="0" destOrd="0" parTransId="{FCAAE131-1810-410E-8F0B-F3222C2A90DD}" sibTransId="{3B095760-4DE1-4098-A745-02596264D538}"/>
    <dgm:cxn modelId="{E4B70666-4C5E-410A-AADA-921938D937B9}" type="presOf" srcId="{EF4FF3BD-0142-4E00-AB72-CF4A4216A91C}" destId="{8525A842-8B9B-49D6-992D-9EF1F77E4544}" srcOrd="0" destOrd="0" presId="urn:microsoft.com/office/officeart/2005/8/layout/vProcess5"/>
    <dgm:cxn modelId="{8BEEE647-E1DE-4C68-9B8D-CDFB78DE1709}" type="presOf" srcId="{3739F976-311C-4A48-8B76-D3E7A64627C1}" destId="{7E27EF9F-F40B-4CF6-8CD2-72D0516BAFC2}" srcOrd="0" destOrd="0" presId="urn:microsoft.com/office/officeart/2005/8/layout/vProcess5"/>
    <dgm:cxn modelId="{2084647B-42C7-4081-BD56-DD6F25DCDD57}" type="presOf" srcId="{3739F976-311C-4A48-8B76-D3E7A64627C1}" destId="{427BB8AC-8AD2-44E8-8B71-B49AD4777660}" srcOrd="1" destOrd="0" presId="urn:microsoft.com/office/officeart/2005/8/layout/vProcess5"/>
    <dgm:cxn modelId="{BDF6DB8C-634B-487E-80A5-6374A67A0014}" type="presOf" srcId="{8761AAA7-C675-41B1-A6B0-584553B3AC8E}" destId="{0CC7CE58-F990-425F-99BB-EF94E8CD58B5}" srcOrd="1" destOrd="0" presId="urn:microsoft.com/office/officeart/2005/8/layout/vProcess5"/>
    <dgm:cxn modelId="{DAC984B1-D8E7-4A8F-A8E6-E6EDB9733D37}" type="presOf" srcId="{965741DE-FA4D-4686-9B2F-0DE67EBA5967}" destId="{990776F5-937D-47AA-A72A-0D5C3A5528D7}" srcOrd="0" destOrd="0" presId="urn:microsoft.com/office/officeart/2005/8/layout/vProcess5"/>
    <dgm:cxn modelId="{56ACB4BB-4CB8-47BD-9101-C1A62C47ED27}" type="presOf" srcId="{8761AAA7-C675-41B1-A6B0-584553B3AC8E}" destId="{6555E111-7EB7-4CDD-9728-F48470033005}" srcOrd="0" destOrd="0" presId="urn:microsoft.com/office/officeart/2005/8/layout/vProcess5"/>
    <dgm:cxn modelId="{BF0FDBC6-3F3C-4428-91A4-34F4E7833D7D}" srcId="{965741DE-FA4D-4686-9B2F-0DE67EBA5967}" destId="{C4409A06-8027-4F53-9624-FD60B0F43F5D}" srcOrd="2" destOrd="0" parTransId="{7904ADD6-C088-4E6C-A779-72D34E47CE12}" sibTransId="{62DA756A-CE1D-42D9-B2DD-8757D7C0FE2E}"/>
    <dgm:cxn modelId="{8F1603C7-3E6C-434F-8A0E-4F0A3AEDFF5B}" type="presOf" srcId="{C4409A06-8027-4F53-9624-FD60B0F43F5D}" destId="{9372CB06-4BCD-4DC5-8D05-E7A61393EBFF}" srcOrd="1" destOrd="0" presId="urn:microsoft.com/office/officeart/2005/8/layout/vProcess5"/>
    <dgm:cxn modelId="{1C3B37E0-6156-4CF9-8DD5-0A27B46484CF}" type="presOf" srcId="{3B095760-4DE1-4098-A745-02596264D538}" destId="{A9B3342A-AF0A-486E-9497-E5160F22A13B}" srcOrd="0" destOrd="0" presId="urn:microsoft.com/office/officeart/2005/8/layout/vProcess5"/>
    <dgm:cxn modelId="{E7E2C3C6-698D-4517-A022-43DD09C6CA9E}" type="presParOf" srcId="{990776F5-937D-47AA-A72A-0D5C3A5528D7}" destId="{949EA50C-FA0C-4672-A6A1-717F33D6F668}" srcOrd="0" destOrd="0" presId="urn:microsoft.com/office/officeart/2005/8/layout/vProcess5"/>
    <dgm:cxn modelId="{23E1DA2C-952F-446A-A3D9-8C09A558CED9}" type="presParOf" srcId="{990776F5-937D-47AA-A72A-0D5C3A5528D7}" destId="{6555E111-7EB7-4CDD-9728-F48470033005}" srcOrd="1" destOrd="0" presId="urn:microsoft.com/office/officeart/2005/8/layout/vProcess5"/>
    <dgm:cxn modelId="{F690098A-68DD-4BB2-BAB1-3ED72CF030EC}" type="presParOf" srcId="{990776F5-937D-47AA-A72A-0D5C3A5528D7}" destId="{7E27EF9F-F40B-4CF6-8CD2-72D0516BAFC2}" srcOrd="2" destOrd="0" presId="urn:microsoft.com/office/officeart/2005/8/layout/vProcess5"/>
    <dgm:cxn modelId="{6BD3458F-6E08-464D-B7B0-FA4878497CBD}" type="presParOf" srcId="{990776F5-937D-47AA-A72A-0D5C3A5528D7}" destId="{09420AA8-A436-4871-A55E-781EA1311AFB}" srcOrd="3" destOrd="0" presId="urn:microsoft.com/office/officeart/2005/8/layout/vProcess5"/>
    <dgm:cxn modelId="{B93D966A-F515-48E2-95AE-BAF01103B744}" type="presParOf" srcId="{990776F5-937D-47AA-A72A-0D5C3A5528D7}" destId="{A9B3342A-AF0A-486E-9497-E5160F22A13B}" srcOrd="4" destOrd="0" presId="urn:microsoft.com/office/officeart/2005/8/layout/vProcess5"/>
    <dgm:cxn modelId="{54FBCA2E-89A6-4C7A-BF9A-76162B5352EC}" type="presParOf" srcId="{990776F5-937D-47AA-A72A-0D5C3A5528D7}" destId="{8525A842-8B9B-49D6-992D-9EF1F77E4544}" srcOrd="5" destOrd="0" presId="urn:microsoft.com/office/officeart/2005/8/layout/vProcess5"/>
    <dgm:cxn modelId="{B00D15A9-B0CD-40A0-A605-1E986A7CB789}" type="presParOf" srcId="{990776F5-937D-47AA-A72A-0D5C3A5528D7}" destId="{0CC7CE58-F990-425F-99BB-EF94E8CD58B5}" srcOrd="6" destOrd="0" presId="urn:microsoft.com/office/officeart/2005/8/layout/vProcess5"/>
    <dgm:cxn modelId="{BB970631-6D0E-4F1F-BB10-FE9ED09729BE}" type="presParOf" srcId="{990776F5-937D-47AA-A72A-0D5C3A5528D7}" destId="{427BB8AC-8AD2-44E8-8B71-B49AD4777660}" srcOrd="7" destOrd="0" presId="urn:microsoft.com/office/officeart/2005/8/layout/vProcess5"/>
    <dgm:cxn modelId="{FB2D981E-C7BB-4B70-915D-F7ACEA5AB28D}" type="presParOf" srcId="{990776F5-937D-47AA-A72A-0D5C3A5528D7}" destId="{9372CB06-4BCD-4DC5-8D05-E7A61393EBF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55E111-7EB7-4CDD-9728-F48470033005}">
      <dsp:nvSpPr>
        <dsp:cNvPr id="0" name=""/>
        <dsp:cNvSpPr/>
      </dsp:nvSpPr>
      <dsp:spPr>
        <a:xfrm>
          <a:off x="0" y="0"/>
          <a:ext cx="4405709" cy="12435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/>
            <a:t>Η προσωρινή κυβέρνηση με επικεφαλής τον Κερένσκυ, εκπροσωπεί την αστική τάξη </a:t>
          </a:r>
          <a:endParaRPr lang="en-US" sz="1800" kern="1200"/>
        </a:p>
      </dsp:txBody>
      <dsp:txXfrm>
        <a:off x="36422" y="36422"/>
        <a:ext cx="3063841" cy="1170688"/>
      </dsp:txXfrm>
    </dsp:sp>
    <dsp:sp modelId="{7E27EF9F-F40B-4CF6-8CD2-72D0516BAFC2}">
      <dsp:nvSpPr>
        <dsp:cNvPr id="0" name=""/>
        <dsp:cNvSpPr/>
      </dsp:nvSpPr>
      <dsp:spPr>
        <a:xfrm>
          <a:off x="388739" y="1450787"/>
          <a:ext cx="4405709" cy="12435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/>
            <a:t>Οι συνελεύσεις (=σοβιέτ) των εργατών και των στρατιωτών.</a:t>
          </a:r>
          <a:endParaRPr lang="en-US" sz="1800" kern="1200"/>
        </a:p>
      </dsp:txBody>
      <dsp:txXfrm>
        <a:off x="425161" y="1487209"/>
        <a:ext cx="3135830" cy="1170688"/>
      </dsp:txXfrm>
    </dsp:sp>
    <dsp:sp modelId="{09420AA8-A436-4871-A55E-781EA1311AFB}">
      <dsp:nvSpPr>
        <dsp:cNvPr id="0" name=""/>
        <dsp:cNvSpPr/>
      </dsp:nvSpPr>
      <dsp:spPr>
        <a:xfrm>
          <a:off x="777478" y="2901574"/>
          <a:ext cx="4405709" cy="12435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/>
            <a:t>Η δύναμη των τελευταίων αυξάνεται συνεχώς γιατί αντιπροσωπεύουν τα χαμηλά στρώματα</a:t>
          </a:r>
          <a:endParaRPr lang="en-US" sz="1800" kern="1200"/>
        </a:p>
      </dsp:txBody>
      <dsp:txXfrm>
        <a:off x="813900" y="2937996"/>
        <a:ext cx="3135830" cy="1170688"/>
      </dsp:txXfrm>
    </dsp:sp>
    <dsp:sp modelId="{A9B3342A-AF0A-486E-9497-E5160F22A13B}">
      <dsp:nvSpPr>
        <dsp:cNvPr id="0" name=""/>
        <dsp:cNvSpPr/>
      </dsp:nvSpPr>
      <dsp:spPr>
        <a:xfrm>
          <a:off x="3597413" y="943011"/>
          <a:ext cx="808295" cy="80829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3779279" y="943011"/>
        <a:ext cx="444563" cy="608242"/>
      </dsp:txXfrm>
    </dsp:sp>
    <dsp:sp modelId="{8525A842-8B9B-49D6-992D-9EF1F77E4544}">
      <dsp:nvSpPr>
        <dsp:cNvPr id="0" name=""/>
        <dsp:cNvSpPr/>
      </dsp:nvSpPr>
      <dsp:spPr>
        <a:xfrm>
          <a:off x="3986153" y="2385509"/>
          <a:ext cx="808295" cy="80829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4168019" y="2385509"/>
        <a:ext cx="444563" cy="6082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6AF852F-1186-61FC-A97F-AF908B8B1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F098F8F-273D-0BE9-806D-3DF5E2E22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EAAB89B-F1C7-486D-2980-80D040466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7DBA-3CF7-4885-B264-DDB5F800FCCD}" type="datetimeFigureOut">
              <a:rPr lang="el-GR" smtClean="0"/>
              <a:t>10/2/2025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209BB3D-46B0-441D-B4B0-973670A10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85BFE06-55FB-FC9F-6003-EB9216546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9D10-E7AA-4F0A-B42F-FE57E5E1A3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5990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6746C3A-61F8-2DD6-6D2F-7675D5B70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E4C9A85-84AF-894A-D369-31900923DA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F39D4B2-5DD1-F71F-9C5D-F7B63BCF9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7DBA-3CF7-4885-B264-DDB5F800FCCD}" type="datetimeFigureOut">
              <a:rPr lang="el-GR" smtClean="0"/>
              <a:t>10/2/2025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E906BC5-86B2-A3D6-36B3-A7293F9B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C7D1BA2-6D4D-DC24-4446-EB985439A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9D10-E7AA-4F0A-B42F-FE57E5E1A3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07341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03B3BD85-C720-5364-7857-1BA4B5BAE8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F9FD624A-1542-30FD-4A48-1EB85D9AA3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5F89776-F6E9-AC32-EB66-823AEAF52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7DBA-3CF7-4885-B264-DDB5F800FCCD}" type="datetimeFigureOut">
              <a:rPr lang="el-GR" smtClean="0"/>
              <a:t>10/2/2025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02FD8B9-64AA-6429-EE10-523984744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8CDBC5D-1A94-BFF6-7BF9-863A601A6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9D10-E7AA-4F0A-B42F-FE57E5E1A3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4231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8CCD49-4B01-A7A7-2648-9B9C30C04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73C3C48-13AA-DF1B-E6E2-FB9AFA712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1AE6978-7BDE-26E5-A1F0-00A1ACDDD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7DBA-3CF7-4885-B264-DDB5F800FCCD}" type="datetimeFigureOut">
              <a:rPr lang="el-GR" smtClean="0"/>
              <a:t>10/2/2025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22BDC85-4ADD-E626-E9A4-9BBDB1B50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8EBD7D3-78F9-7CDC-52F5-8554EE951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9D10-E7AA-4F0A-B42F-FE57E5E1A3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7258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E6C15B2-E384-D57D-D2C8-0C78C6F9A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6B2FDED-5A01-6BCE-A3D3-16274727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610D472-58CE-83BE-902F-595A9FF1D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7DBA-3CF7-4885-B264-DDB5F800FCCD}" type="datetimeFigureOut">
              <a:rPr lang="el-GR" smtClean="0"/>
              <a:t>10/2/2025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6FC7BA2-AE4B-1681-B022-FA37EC187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51C0079-ABB4-8261-2888-1CC872334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9D10-E7AA-4F0A-B42F-FE57E5E1A3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02139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52E0B0E-E5CC-6396-2B5C-5E2A2D815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DE0EBFD-EDF9-B9AC-597E-AC60A7329C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C5081AC-4571-D9A1-515A-2E404F69E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9D47327-3EFB-A65D-9F48-3E9789A56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7DBA-3CF7-4885-B264-DDB5F800FCCD}" type="datetimeFigureOut">
              <a:rPr lang="el-GR" smtClean="0"/>
              <a:t>10/2/2025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95A2D5E-63E6-D7F2-3A70-290F8E593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3E0F6FF-A125-2B5F-3A2F-042C05175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9D10-E7AA-4F0A-B42F-FE57E5E1A3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3375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FC1096-FA84-25E7-6C75-517369927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B8EE029-80E0-0A94-E921-A8975D394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1F2EFE7-EB97-F404-8BEE-2952D3C9CB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85AA8587-8A05-3DF6-838F-D60684D706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B31D478F-2AF4-0D36-F350-6744D22F16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B0EF691D-90D3-781E-8E47-95F9A69B5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7DBA-3CF7-4885-B264-DDB5F800FCCD}" type="datetimeFigureOut">
              <a:rPr lang="el-GR" smtClean="0"/>
              <a:t>10/2/2025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E195D0E7-09A1-833F-BAA5-7DAB227D5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89181F34-7064-CA9D-34A3-63B0CD9BD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9D10-E7AA-4F0A-B42F-FE57E5E1A3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8055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F8449C4-5946-F8ED-1EC8-140E026FE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2325DFD6-1AF5-0070-A6FF-8C7066BF6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7DBA-3CF7-4885-B264-DDB5F800FCCD}" type="datetimeFigureOut">
              <a:rPr lang="el-GR" smtClean="0"/>
              <a:t>10/2/2025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5628C6D4-32C5-EA95-DD6D-6166F8117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0FADBB2B-57EE-A627-34EC-BB818D48F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9D10-E7AA-4F0A-B42F-FE57E5E1A3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1390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13F4913A-BB0C-680B-AAB1-446BB0BC7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7DBA-3CF7-4885-B264-DDB5F800FCCD}" type="datetimeFigureOut">
              <a:rPr lang="el-GR" smtClean="0"/>
              <a:t>10/2/2025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D301CE79-0F33-44F5-A1AB-46081FD06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25C54F1-F9B7-B8FF-B836-411D21D5A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9D10-E7AA-4F0A-B42F-FE57E5E1A3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14249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E89A5F2-3089-06E0-A151-3D7452A84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9FAF385-B68A-B3FF-3322-7601F3232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045E19F-AC3C-3802-AC38-E7F85BA195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6874D60-FD28-59FD-7BB1-37DAAC6AB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7DBA-3CF7-4885-B264-DDB5F800FCCD}" type="datetimeFigureOut">
              <a:rPr lang="el-GR" smtClean="0"/>
              <a:t>10/2/2025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10E9551-6230-68E7-0149-33B5D4864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724925D-BBE1-BD87-211D-22C882B42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9D10-E7AA-4F0A-B42F-FE57E5E1A3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0064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6D709CD-8913-2895-3C65-E7318258C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C1B204AD-87FA-1CAD-554A-84CFB0E2EF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217CD086-5736-5FB2-6A12-6E7A4CE08F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E610E0FE-C977-0BFC-2700-9BEE38D6C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7DBA-3CF7-4885-B264-DDB5F800FCCD}" type="datetimeFigureOut">
              <a:rPr lang="el-GR" smtClean="0"/>
              <a:t>10/2/2025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F33D1C0-7F8C-9AE6-8F37-7762A5251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6C86587-D11F-DB98-FF8F-DBBCE3661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9D10-E7AA-4F0A-B42F-FE57E5E1A3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106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F6772204-46C1-A8D6-4CC2-72CDD7A7B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5C8E271B-C804-1F56-9FCB-AFBAFB0AAB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4AA929A-3091-7CD6-F4C7-E3BD0D60EB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257DBA-3CF7-4885-B264-DDB5F800FCCD}" type="datetimeFigureOut">
              <a:rPr lang="el-GR" smtClean="0"/>
              <a:t>10/2/2025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4F645F3-84D5-D456-5231-02A1247723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5F0A315-A741-9041-9904-C186E3F396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FC9D10-E7AA-4F0A-B42F-FE57E5E1A3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3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7C0FBB30-07D6-526E-47F6-7FA3B24DF9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80430" y="583345"/>
            <a:ext cx="7160357" cy="4164820"/>
          </a:xfrm>
        </p:spPr>
        <p:txBody>
          <a:bodyPr anchor="t">
            <a:normAutofit/>
          </a:bodyPr>
          <a:lstStyle/>
          <a:p>
            <a:pPr algn="r"/>
            <a:r>
              <a:rPr lang="el-GR" sz="8000" dirty="0">
                <a:solidFill>
                  <a:srgbClr val="FFFFFF"/>
                </a:solidFill>
              </a:rPr>
              <a:t>Η ΡΩΣΙΚΗ ΕΠΑΝΑΣΤΑΣΗ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DF049C8B-B431-6CFC-08A2-6D5B2E6B37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8228" y="5972174"/>
            <a:ext cx="8578699" cy="504825"/>
          </a:xfrm>
        </p:spPr>
        <p:txBody>
          <a:bodyPr>
            <a:normAutofit/>
          </a:bodyPr>
          <a:lstStyle/>
          <a:p>
            <a:pPr algn="l"/>
            <a:r>
              <a:rPr lang="el-GR" sz="2000" dirty="0">
                <a:solidFill>
                  <a:srgbClr val="FFFFFF"/>
                </a:solidFill>
              </a:rPr>
              <a:t>Μ.ΚΕΚΡΟΠΟΎΛΟΥ</a:t>
            </a:r>
          </a:p>
        </p:txBody>
      </p:sp>
      <p:sp>
        <p:nvSpPr>
          <p:cNvPr id="10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723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88A1E5-396D-B205-0E31-4946C2EB6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ΓΕΝΙΚΕΥΜΕΝΗ ΔΥΣΑΡΕΣΚΕΙΑ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1853AA8F-3CD3-DDCD-6761-E19121898B8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sz="2400" dirty="0"/>
              <a:t>στις αρχές του 1917 η δυσαρέσκεια είναι διάχυτη: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Δυσαρεστημένοι πολίτες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Ανταρσίες στον στρατό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Κουρασμένοι από έναν χωρίς διέξοδο και νίκες πόλεμο (με τις Κεντρικές Αυτοκρατορίες)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Ανατροπή της τσαρικής κυβέρνησης τον Φεβρουάριο. Η προσωρινή κυβέρνηση του </a:t>
            </a:r>
            <a:r>
              <a:rPr lang="el-GR" sz="2400" dirty="0" err="1"/>
              <a:t>Κερένσκυ</a:t>
            </a:r>
            <a:r>
              <a:rPr lang="el-GR" sz="2400" dirty="0"/>
              <a:t> ανήμπορη να διορθώσει καταστάσεις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1000" dirty="0"/>
              <a:t>(ΔΙΠΛΑ: Κόκκινοι Φρουροί από το Εργοστάσιο ΒΟΥΛΚΑΝ)</a:t>
            </a:r>
            <a:endParaRPr lang="el-GR" sz="11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l-GR" sz="2400" dirty="0"/>
          </a:p>
        </p:txBody>
      </p:sp>
      <p:pic>
        <p:nvPicPr>
          <p:cNvPr id="9" name="Θέση περιεχομένου 8">
            <a:extLst>
              <a:ext uri="{FF2B5EF4-FFF2-40B4-BE49-F238E27FC236}">
                <a16:creationId xmlns:a16="http://schemas.microsoft.com/office/drawing/2014/main" id="{5B7F2949-58A3-8A53-2139-42D266C216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76925" y="1314450"/>
            <a:ext cx="5124450" cy="441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478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Τίτλος 9">
            <a:extLst>
              <a:ext uri="{FF2B5EF4-FFF2-40B4-BE49-F238E27FC236}">
                <a16:creationId xmlns:a16="http://schemas.microsoft.com/office/drawing/2014/main" id="{277781A7-E78A-B6F6-5E8A-EA82F4924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ΔΥΟ ΔΥΝΑΜΕΙΣ ΚΥΡΙΑΡΧΟΥΝ</a:t>
            </a:r>
          </a:p>
        </p:txBody>
      </p:sp>
      <p:sp>
        <p:nvSpPr>
          <p:cNvPr id="11" name="Θέση κειμένου 10">
            <a:extLst>
              <a:ext uri="{FF2B5EF4-FFF2-40B4-BE49-F238E27FC236}">
                <a16:creationId xmlns:a16="http://schemas.microsoft.com/office/drawing/2014/main" id="{7E630376-0670-581C-57E6-0CC0DC3BF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14945"/>
            <a:ext cx="5157787" cy="690130"/>
          </a:xfrm>
        </p:spPr>
        <p:txBody>
          <a:bodyPr>
            <a:normAutofit/>
          </a:bodyPr>
          <a:lstStyle/>
          <a:p>
            <a:pPr algn="ctr"/>
            <a:r>
              <a:rPr lang="el-GR" sz="2000" dirty="0">
                <a:latin typeface="Calibri" panose="020F0502020204030204" pitchFamily="34" charset="0"/>
                <a:cs typeface="Calibri" panose="020F0502020204030204" pitchFamily="34" charset="0"/>
              </a:rPr>
              <a:t>Μπόρις </a:t>
            </a:r>
            <a:r>
              <a:rPr lang="el-GR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Κουστόντιεφ</a:t>
            </a:r>
            <a:r>
              <a:rPr lang="el-GR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2000" i="1" dirty="0">
                <a:latin typeface="Calibri" panose="020F0502020204030204" pitchFamily="34" charset="0"/>
                <a:cs typeface="Calibri" panose="020F0502020204030204" pitchFamily="34" charset="0"/>
              </a:rPr>
              <a:t>Ο μπολσεβίκος</a:t>
            </a:r>
          </a:p>
        </p:txBody>
      </p:sp>
      <p:sp>
        <p:nvSpPr>
          <p:cNvPr id="12" name="Θέση κειμένου 11">
            <a:extLst>
              <a:ext uri="{FF2B5EF4-FFF2-40B4-BE49-F238E27FC236}">
                <a16:creationId xmlns:a16="http://schemas.microsoft.com/office/drawing/2014/main" id="{BE45E042-5A15-32A2-E896-9F78C7BFA7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1"/>
            <a:ext cx="5183188" cy="823913"/>
          </a:xfrm>
        </p:spPr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l-GR" sz="1800" b="0" dirty="0">
              <a:solidFill>
                <a:prstClr val="black"/>
              </a:solidFill>
              <a:latin typeface="Aptos" panose="02110004020202020204"/>
            </a:endParaRPr>
          </a:p>
          <a:p>
            <a:endParaRPr lang="el-GR" dirty="0"/>
          </a:p>
        </p:txBody>
      </p:sp>
      <p:graphicFrame>
        <p:nvGraphicFramePr>
          <p:cNvPr id="15" name="Θέση περιεχομένου 12">
            <a:extLst>
              <a:ext uri="{FF2B5EF4-FFF2-40B4-BE49-F238E27FC236}">
                <a16:creationId xmlns:a16="http://schemas.microsoft.com/office/drawing/2014/main" id="{FE0D5578-AAAB-3CE6-4EE5-4DD90014A009}"/>
              </a:ext>
            </a:extLst>
          </p:cNvPr>
          <p:cNvGraphicFramePr>
            <a:graphicFrameLocks noGrp="1"/>
          </p:cNvGraphicFramePr>
          <p:nvPr>
            <p:ph sz="quarter" idx="4"/>
          </p:nvPr>
        </p:nvGraphicFramePr>
        <p:xfrm>
          <a:off x="6172200" y="2505074"/>
          <a:ext cx="5183188" cy="41451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Θέση περιεχομένου 3">
            <a:extLst>
              <a:ext uri="{FF2B5EF4-FFF2-40B4-BE49-F238E27FC236}">
                <a16:creationId xmlns:a16="http://schemas.microsoft.com/office/drawing/2014/main" id="{59D589E8-4CC4-8287-E995-8F7ABCFB166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7"/>
          <a:stretch>
            <a:fillRect/>
          </a:stretch>
        </p:blipFill>
        <p:spPr>
          <a:xfrm>
            <a:off x="836612" y="2505074"/>
            <a:ext cx="4124687" cy="398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698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DBC6133C-0615-4CE4-9132-37E609A9B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49A6D645-596A-81BE-C66C-BDF866DE2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4" y="525982"/>
            <a:ext cx="4282983" cy="120036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Η προσωρινή κυβέρνηση…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69CC832-2974-4E8D-90ED-3E2941BA7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6533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B6DD87A-9B21-DAA7-1C1D-F420FEF0F0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5066" y="2031101"/>
            <a:ext cx="4282984" cy="351194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800"/>
              <a:t>Προσπαθεί να προωθήσει μεταρρυθμίσεις</a:t>
            </a:r>
          </a:p>
          <a:p>
            <a:r>
              <a:rPr lang="en-US" sz="1800"/>
              <a:t>Επιμένει στη συνέχιση του πολέμου και επιδιώκει η Ρωσία να παραμείνει ενωμένη</a:t>
            </a:r>
          </a:p>
          <a:p>
            <a:r>
              <a:rPr lang="en-US" sz="1800"/>
              <a:t>Αρνείται να κάνει παραχωρήσεις σε διάφορες εθνότητες</a:t>
            </a:r>
          </a:p>
          <a:p>
            <a:r>
              <a:rPr lang="en-US" sz="1800"/>
              <a:t>Οι μπολσεβίκοι προβάλλουν την ανάγκη να σταματήσει ο πόλεμος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5222F96-971A-4F90-B841-6BAB416C7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25843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980754-6F4B-43C9-B9BE-127B6BED6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492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6793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Θέση περιεχομένου 8">
            <a:extLst>
              <a:ext uri="{FF2B5EF4-FFF2-40B4-BE49-F238E27FC236}">
                <a16:creationId xmlns:a16="http://schemas.microsoft.com/office/drawing/2014/main" id="{BDFA690A-DA9B-6427-CE89-589E784D80F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41600" y="650494"/>
            <a:ext cx="5520294" cy="5324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511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1496756-8EFC-38FA-A744-57EBF0848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Οκτωβριανή Επανάσταση 1917 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88513B3-3E59-FD59-895A-7AC95B2FA50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Οι Μπολσεβίκοι στην εξουσία…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773D14E6-E51B-78FF-77AB-37DB06BBDF8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Ο Λένιν είναι υπέρ της ειρήνης</a:t>
            </a:r>
          </a:p>
          <a:p>
            <a:r>
              <a:rPr lang="el-GR" dirty="0"/>
              <a:t>Ο </a:t>
            </a:r>
            <a:r>
              <a:rPr lang="el-GR" dirty="0" err="1"/>
              <a:t>Μπουχάριν</a:t>
            </a:r>
            <a:r>
              <a:rPr lang="el-GR" dirty="0"/>
              <a:t> είναι υπέρ της συνέχισης του πολέμου</a:t>
            </a:r>
          </a:p>
          <a:p>
            <a:r>
              <a:rPr lang="el-GR" dirty="0"/>
              <a:t>Ο </a:t>
            </a:r>
            <a:r>
              <a:rPr lang="el-GR" dirty="0" err="1"/>
              <a:t>Τρότσκυ</a:t>
            </a:r>
            <a:r>
              <a:rPr lang="el-GR" dirty="0"/>
              <a:t> είναι υπέρ μιας συμβιβαστικής λύσης</a:t>
            </a:r>
          </a:p>
          <a:p>
            <a:r>
              <a:rPr lang="el-GR" dirty="0"/>
              <a:t>1918 Συνθήκη του </a:t>
            </a:r>
            <a:r>
              <a:rPr lang="el-GR" dirty="0" err="1"/>
              <a:t>Μπρεστ-Λιτοφσκ</a:t>
            </a:r>
            <a:r>
              <a:rPr lang="el-GR" dirty="0"/>
              <a:t>: η Ρωσία χάνει τις  Πολωνία, Ουκρανία, Λιθουανία και τις επαρχίες της Βαλτικής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EAECF4D1-6A6B-9475-8C16-99A3A9B631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l-GR" dirty="0"/>
              <a:t>Συνθήκη του </a:t>
            </a:r>
            <a:r>
              <a:rPr lang="el-GR" dirty="0" err="1"/>
              <a:t>Μπρεστ</a:t>
            </a:r>
            <a:r>
              <a:rPr lang="el-GR" dirty="0"/>
              <a:t> </a:t>
            </a:r>
            <a:r>
              <a:rPr lang="el-GR" dirty="0" err="1"/>
              <a:t>Λιτοφσκ</a:t>
            </a:r>
            <a:r>
              <a:rPr lang="el-GR" dirty="0"/>
              <a:t> Μάρτιος 1918</a:t>
            </a:r>
          </a:p>
        </p:txBody>
      </p:sp>
      <p:pic>
        <p:nvPicPr>
          <p:cNvPr id="12" name="Θέση περιεχομένου 11">
            <a:extLst>
              <a:ext uri="{FF2B5EF4-FFF2-40B4-BE49-F238E27FC236}">
                <a16:creationId xmlns:a16="http://schemas.microsoft.com/office/drawing/2014/main" id="{3D6534F5-5F5C-F569-1A4E-F402D7CA455E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799152" y="2505074"/>
            <a:ext cx="4291343" cy="3515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331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428D436F-9ACD-4C92-AFC8-C934C527A6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1">
              <a:alpha val="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90538E0-A884-4E60-A6AB-77D830E2FC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53478" y="0"/>
            <a:ext cx="465738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Τίτλος 6">
            <a:extLst>
              <a:ext uri="{FF2B5EF4-FFF2-40B4-BE49-F238E27FC236}">
                <a16:creationId xmlns:a16="http://schemas.microsoft.com/office/drawing/2014/main" id="{0710AE62-8789-A347-6DFB-C384D267C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9398" y="1913382"/>
            <a:ext cx="3722933" cy="1959714"/>
          </a:xfrm>
          <a:ln w="25400" cap="sq">
            <a:solidFill>
              <a:srgbClr val="FFFFFF"/>
            </a:solidFill>
            <a:miter lim="800000"/>
          </a:ln>
        </p:spPr>
        <p:txBody>
          <a:bodyPr wrap="square">
            <a:normAutofit/>
          </a:bodyPr>
          <a:lstStyle/>
          <a:p>
            <a:pPr algn="ctr"/>
            <a:r>
              <a:rPr lang="el-GR" sz="2400" dirty="0">
                <a:solidFill>
                  <a:srgbClr val="FFFFFF"/>
                </a:solidFill>
              </a:rPr>
              <a:t>Μέθοδοι που ακολουθήθηκαν από την ηγεσία των ηγετών της Επανάστασης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B0D7DD0-1C67-4D4C-9E06-678233DB8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53478" cy="6858000"/>
          </a:xfrm>
          <a:prstGeom prst="rect">
            <a:avLst/>
          </a:prstGeom>
          <a:solidFill>
            <a:srgbClr val="40404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Θέση περιεχομένου 7">
            <a:extLst>
              <a:ext uri="{FF2B5EF4-FFF2-40B4-BE49-F238E27FC236}">
                <a16:creationId xmlns:a16="http://schemas.microsoft.com/office/drawing/2014/main" id="{97DCFE12-9573-0E06-BFD6-8DD0EE99E2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74536" y="640080"/>
            <a:ext cx="5053066" cy="25466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/>
              <a:t>Η επαναστατική ηγεσία υποσχέθηκε </a:t>
            </a:r>
          </a:p>
          <a:p>
            <a:r>
              <a:rPr lang="el-GR" sz="2000" dirty="0"/>
              <a:t>ειρήνη</a:t>
            </a:r>
          </a:p>
          <a:p>
            <a:r>
              <a:rPr lang="el-GR" sz="2000" dirty="0"/>
              <a:t>διανομή γαιών</a:t>
            </a:r>
          </a:p>
          <a:p>
            <a:r>
              <a:rPr lang="el-GR" sz="2000" dirty="0"/>
              <a:t>αυτοδιάθεση των λαών</a:t>
            </a:r>
          </a:p>
          <a:p>
            <a:pPr marL="0" indent="0">
              <a:buNone/>
            </a:pPr>
            <a:r>
              <a:rPr lang="el-GR" sz="2000" dirty="0"/>
              <a:t>δεν είναι διατεθειμένη όμως να συμβάλει στον διαμελισμό της χώρας, με αποτέλεσμα να αρχίσουν οι εμφύλιες διαμάχες</a:t>
            </a:r>
          </a:p>
        </p:txBody>
      </p:sp>
      <p:pic>
        <p:nvPicPr>
          <p:cNvPr id="9" name="Θέση περιεχομένου 8">
            <a:extLst>
              <a:ext uri="{FF2B5EF4-FFF2-40B4-BE49-F238E27FC236}">
                <a16:creationId xmlns:a16="http://schemas.microsoft.com/office/drawing/2014/main" id="{03AF5F00-B0B3-6523-4860-B48C7943615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677275" y="3524250"/>
            <a:ext cx="2419350" cy="254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078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B12430E5-70F3-A5E1-4C45-5E065C1B1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FFFFFF"/>
                </a:solidFill>
              </a:rPr>
              <a:t>Κινήσεις του Λένιν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D20C9B8-ADE1-61C2-375B-5B030D002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4760467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Ως θεωρητικός της Ρωσικής Επανάστασης και εν όψει των κινδύνων:</a:t>
            </a:r>
          </a:p>
          <a:p>
            <a:r>
              <a:rPr lang="el-GR" dirty="0"/>
              <a:t>Καταργεί τα πολιτικά κόμματα που αντανακλούν τις απόψεις &amp; τα συμφέροντα των κοινωνικών τάξεων</a:t>
            </a:r>
          </a:p>
          <a:p>
            <a:r>
              <a:rPr lang="el-GR" dirty="0"/>
              <a:t>Αποκλείονται έτσι από τη διακυβέρνηση της χώρας</a:t>
            </a:r>
          </a:p>
          <a:p>
            <a:r>
              <a:rPr lang="el-GR" dirty="0"/>
              <a:t>Παραμένει μόνο το Κομμουνιστικό Κόμμα που είναι υπό την πολιτική κηδεμονία της επαναστατικής ηγεσίας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36794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Θέση περιεχομένου 6">
            <a:extLst>
              <a:ext uri="{FF2B5EF4-FFF2-40B4-BE49-F238E27FC236}">
                <a16:creationId xmlns:a16="http://schemas.microsoft.com/office/drawing/2014/main" id="{88707155-AD7F-2E4A-FFD4-4C664E9CFE1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rcRect r="3316"/>
          <a:stretch/>
        </p:blipFill>
        <p:spPr>
          <a:xfrm>
            <a:off x="2522356" y="10"/>
            <a:ext cx="9669642" cy="685799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D265E334-9548-26E5-AF09-7807EB6FB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822189" cy="189991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/>
              <a:t>Τρίτη Διεθνής ή Κομμουνιστική Διεθνής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D888B03-C443-F9E5-C024-4AA7166A4D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2434201"/>
            <a:ext cx="3822189" cy="3742762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el-GR" sz="2000" dirty="0"/>
              <a:t>Ιδρύθηκε τον Μάρτιο 1919</a:t>
            </a:r>
          </a:p>
          <a:p>
            <a:r>
              <a:rPr lang="el-GR" sz="2000" dirty="0"/>
              <a:t>Στόχος η προαγωγή  της διεθνούς επανάστασης εναντίον του καπιταλισμού και των αστικών καθεστώτων</a:t>
            </a:r>
          </a:p>
          <a:p>
            <a:r>
              <a:rPr lang="el-GR" sz="2000" dirty="0"/>
              <a:t>1919 οι Σπαρτακιστές στη Γερμανία</a:t>
            </a:r>
          </a:p>
          <a:p>
            <a:r>
              <a:rPr lang="el-GR" sz="2000" dirty="0"/>
              <a:t>           το κίνημα του </a:t>
            </a:r>
            <a:r>
              <a:rPr lang="el-GR" sz="2000" dirty="0" err="1"/>
              <a:t>Μπέλα</a:t>
            </a:r>
            <a:r>
              <a:rPr lang="el-GR" sz="2000" dirty="0"/>
              <a:t> Κουν στην Ουγγαρία</a:t>
            </a:r>
          </a:p>
          <a:p>
            <a:r>
              <a:rPr lang="el-GR" sz="2000" dirty="0"/>
              <a:t>1924 πεθαίνει ο Λένιν και αναλαμβάνει ο Στάλιν, τότε αλλάζει μορφή και η επιδιώξεις η Διεθνής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7810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4D2AC76E-2C6C-E3CB-1B20-19313C598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7715" y="467271"/>
            <a:ext cx="4195674" cy="205252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600"/>
              <a:t>Ίδρυση της ΕΣΣΔ…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2965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9E138604-018A-34DC-A8E0-ED783D70843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11741" r="18110" b="1"/>
          <a:stretch/>
        </p:blipFill>
        <p:spPr>
          <a:xfrm>
            <a:off x="505418" y="554151"/>
            <a:ext cx="5742189" cy="5742189"/>
          </a:xfrm>
          <a:custGeom>
            <a:avLst/>
            <a:gdLst/>
            <a:ahLst/>
            <a:cxnLst/>
            <a:rect l="l" t="t" r="r" b="b"/>
            <a:pathLst>
              <a:path w="1838528" h="1838528">
                <a:moveTo>
                  <a:pt x="919264" y="0"/>
                </a:moveTo>
                <a:cubicBezTo>
                  <a:pt x="1426959" y="0"/>
                  <a:pt x="1838528" y="411569"/>
                  <a:pt x="1838528" y="919264"/>
                </a:cubicBezTo>
                <a:cubicBezTo>
                  <a:pt x="1838528" y="1426959"/>
                  <a:pt x="1426959" y="1838528"/>
                  <a:pt x="919264" y="1838528"/>
                </a:cubicBezTo>
                <a:cubicBezTo>
                  <a:pt x="411569" y="1838528"/>
                  <a:pt x="0" y="1426959"/>
                  <a:pt x="0" y="919264"/>
                </a:cubicBezTo>
                <a:cubicBezTo>
                  <a:pt x="0" y="411569"/>
                  <a:pt x="411569" y="0"/>
                  <a:pt x="919264" y="0"/>
                </a:cubicBezTo>
                <a:close/>
              </a:path>
            </a:pathLst>
          </a:custGeom>
        </p:spPr>
      </p:pic>
      <p:sp>
        <p:nvSpPr>
          <p:cNvPr id="14" name="!!plus graphic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956" y="703679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!!circle graphic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753" y="1562696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D58EF17-A636-B685-78DB-E2F63289E2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57715" y="2990818"/>
            <a:ext cx="4195673" cy="3867182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1922 </a:t>
            </a:r>
            <a:r>
              <a:rPr lang="en-US" sz="2000" dirty="0" err="1">
                <a:solidFill>
                  <a:schemeClr val="tx1">
                    <a:alpha val="80000"/>
                  </a:schemeClr>
                </a:solidFill>
              </a:rPr>
              <a:t>Ένωση</a:t>
            </a:r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alpha val="80000"/>
                  </a:schemeClr>
                </a:solidFill>
              </a:rPr>
              <a:t>Σο</a:t>
            </a:r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βιετικών Σοσιαλιστικών Δημοκρατιών &amp; περιλαμβάνει Ρωσία, Ουκρανία, Λευκορωσία &amp; Υπερκαυκασία</a:t>
            </a:r>
            <a:endParaRPr lang="el-GR" sz="2000" dirty="0">
              <a:solidFill>
                <a:schemeClr val="tx1">
                  <a:alpha val="80000"/>
                </a:schemeClr>
              </a:solidFill>
            </a:endParaRPr>
          </a:p>
          <a:p>
            <a:r>
              <a:rPr lang="el-GR" sz="2000" dirty="0">
                <a:solidFill>
                  <a:schemeClr val="tx1">
                    <a:alpha val="80000"/>
                  </a:schemeClr>
                </a:solidFill>
              </a:rPr>
              <a:t>Αυτονομία εθνοτήτων αλλά στο πλαίσιο μιας ομοσπονδίας</a:t>
            </a:r>
          </a:p>
          <a:p>
            <a:r>
              <a:rPr lang="el-GR" sz="2000" dirty="0">
                <a:solidFill>
                  <a:schemeClr val="tx1">
                    <a:alpha val="80000"/>
                  </a:schemeClr>
                </a:solidFill>
              </a:rPr>
              <a:t>Σε αυτήν μπορούσαν να προστεθούν ή να αποσχιστούν και άλλες χώρες/περιοχές</a:t>
            </a:r>
          </a:p>
          <a:p>
            <a:r>
              <a:rPr lang="el-GR" sz="2000" dirty="0">
                <a:solidFill>
                  <a:schemeClr val="tx1">
                    <a:alpha val="80000"/>
                  </a:schemeClr>
                </a:solidFill>
              </a:rPr>
              <a:t>Καλλιέργεια ιδιαίτερων πολιτιστικών  χαρακτηριστικών</a:t>
            </a:r>
          </a:p>
          <a:p>
            <a:r>
              <a:rPr lang="el-GR" sz="2000" dirty="0">
                <a:solidFill>
                  <a:schemeClr val="tx1">
                    <a:alpha val="80000"/>
                  </a:schemeClr>
                </a:solidFill>
              </a:rPr>
              <a:t>Το τίμημα ήταν μεγάλο γιατί κάθε περιοχή ελεγχόταν κεντρικά από τους Ρώσους (τον ΓΓ </a:t>
            </a:r>
            <a:r>
              <a:rPr lang="el-GR" sz="2000">
                <a:solidFill>
                  <a:schemeClr val="tx1">
                    <a:alpha val="80000"/>
                  </a:schemeClr>
                </a:solidFill>
              </a:rPr>
              <a:t>του κόμματος)</a:t>
            </a:r>
            <a:endParaRPr lang="el-GR" sz="2000" dirty="0">
              <a:solidFill>
                <a:schemeClr val="tx1">
                  <a:alpha val="80000"/>
                </a:schemeClr>
              </a:solidFill>
            </a:endParaRPr>
          </a:p>
          <a:p>
            <a:endParaRPr lang="en-US" sz="2000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18" name="!!dot graphic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54149" y="5775082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0" name="!!Straight Connector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46000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393</Words>
  <Application>Microsoft Office PowerPoint</Application>
  <PresentationFormat>Ευρεία οθόνη</PresentationFormat>
  <Paragraphs>50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Θέμα του Office</vt:lpstr>
      <vt:lpstr>Η ΡΩΣΙΚΗ ΕΠΑΝΑΣΤΑΣΗ</vt:lpstr>
      <vt:lpstr>ΓΕΝΙΚΕΥΜΕΝΗ ΔΥΣΑΡΕΣΚΕΙΑ</vt:lpstr>
      <vt:lpstr>ΔΥΟ ΔΥΝΑΜΕΙΣ ΚΥΡΙΑΡΧΟΥΝ</vt:lpstr>
      <vt:lpstr>Η προσωρινή κυβέρνηση…</vt:lpstr>
      <vt:lpstr>Οκτωβριανή Επανάσταση 1917 </vt:lpstr>
      <vt:lpstr>Μέθοδοι που ακολουθήθηκαν από την ηγεσία των ηγετών της Επανάστασης</vt:lpstr>
      <vt:lpstr>Κινήσεις του Λένιν</vt:lpstr>
      <vt:lpstr>Τρίτη Διεθνής ή Κομμουνιστική Διεθνής</vt:lpstr>
      <vt:lpstr>Ίδρυση της ΕΣΣΔ…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ogdoolykeio@outlook.com</dc:creator>
  <cp:lastModifiedBy>ogdoolykeio@outlook.com</cp:lastModifiedBy>
  <cp:revision>3</cp:revision>
  <dcterms:created xsi:type="dcterms:W3CDTF">2025-01-14T07:22:31Z</dcterms:created>
  <dcterms:modified xsi:type="dcterms:W3CDTF">2025-02-10T10:17:25Z</dcterms:modified>
</cp:coreProperties>
</file>