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2" r:id="rId6"/>
    <p:sldId id="261" r:id="rId7"/>
    <p:sldId id="264" r:id="rId8"/>
    <p:sldId id="260"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79" d="100"/>
          <a:sy n="79" d="100"/>
        </p:scale>
        <p:origin x="4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5741DE-FA4D-4686-9B2F-0DE67EBA596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761AAA7-C675-41B1-A6B0-584553B3AC8E}">
      <dgm:prSet/>
      <dgm:spPr/>
      <dgm:t>
        <a:bodyPr/>
        <a:lstStyle/>
        <a:p>
          <a:r>
            <a:rPr lang="el-GR" dirty="0"/>
            <a:t>Ένας οργανισμός που στόχευε στην ειρήνη και την διεθνή ασφάλεια, αλλά που δεν μπορούσε να αντιμετωπίσει τον ανταγωνισμό μεταξύ των κρατών.</a:t>
          </a:r>
          <a:endParaRPr lang="en-US" dirty="0"/>
        </a:p>
      </dgm:t>
    </dgm:pt>
    <dgm:pt modelId="{FCAAE131-1810-410E-8F0B-F3222C2A90DD}" type="parTrans" cxnId="{B475E95E-52B6-45F3-980F-2742A4EE93B8}">
      <dgm:prSet/>
      <dgm:spPr/>
      <dgm:t>
        <a:bodyPr/>
        <a:lstStyle/>
        <a:p>
          <a:endParaRPr lang="en-US"/>
        </a:p>
      </dgm:t>
    </dgm:pt>
    <dgm:pt modelId="{3B095760-4DE1-4098-A745-02596264D538}" type="sibTrans" cxnId="{B475E95E-52B6-45F3-980F-2742A4EE93B8}">
      <dgm:prSet/>
      <dgm:spPr/>
      <dgm:t>
        <a:bodyPr/>
        <a:lstStyle/>
        <a:p>
          <a:endParaRPr lang="en-US"/>
        </a:p>
      </dgm:t>
    </dgm:pt>
    <dgm:pt modelId="{3739F976-311C-4A48-8B76-D3E7A64627C1}">
      <dgm:prSet/>
      <dgm:spPr/>
      <dgm:t>
        <a:bodyPr/>
        <a:lstStyle/>
        <a:p>
          <a:r>
            <a:rPr lang="el-GR" dirty="0"/>
            <a:t>Η κοινή γνώμη πρόβαλε την ανάγκη για τη διατήρηση της ειρήνης. Οι κυβερνήσεις των κρατών δεν ήθελαν να εμπλακούν σε έναν καινούργιο πόλεμο.</a:t>
          </a:r>
          <a:endParaRPr lang="en-US" dirty="0"/>
        </a:p>
      </dgm:t>
    </dgm:pt>
    <dgm:pt modelId="{E37C8824-D2CE-4AB9-B56C-770EB20A8BBA}" type="parTrans" cxnId="{46639708-1F99-4393-802A-E704419B2353}">
      <dgm:prSet/>
      <dgm:spPr/>
      <dgm:t>
        <a:bodyPr/>
        <a:lstStyle/>
        <a:p>
          <a:endParaRPr lang="en-US"/>
        </a:p>
      </dgm:t>
    </dgm:pt>
    <dgm:pt modelId="{EF4FF3BD-0142-4E00-AB72-CF4A4216A91C}" type="sibTrans" cxnId="{46639708-1F99-4393-802A-E704419B2353}">
      <dgm:prSet/>
      <dgm:spPr/>
      <dgm:t>
        <a:bodyPr/>
        <a:lstStyle/>
        <a:p>
          <a:endParaRPr lang="en-US"/>
        </a:p>
      </dgm:t>
    </dgm:pt>
    <dgm:pt modelId="{C4409A06-8027-4F53-9624-FD60B0F43F5D}">
      <dgm:prSet/>
      <dgm:spPr/>
      <dgm:t>
        <a:bodyPr/>
        <a:lstStyle/>
        <a:p>
          <a:r>
            <a:rPr lang="el-GR" dirty="0"/>
            <a:t>1925. Η Γερμανία υπογράφει με Γαλλία, Βέλγιο, Ην. Βασίλειο &amp; Ιταλία την υπάρχουσα εδαφική συνθήκη. 1926. Η Γερμανία εντάσσεται στην ΚΤΕ. Καγκελάριος είναι ο Στρέζεμαν.</a:t>
          </a:r>
          <a:endParaRPr lang="en-US" dirty="0"/>
        </a:p>
      </dgm:t>
    </dgm:pt>
    <dgm:pt modelId="{7904ADD6-C088-4E6C-A779-72D34E47CE12}" type="parTrans" cxnId="{BF0FDBC6-3F3C-4428-91A4-34F4E7833D7D}">
      <dgm:prSet/>
      <dgm:spPr/>
      <dgm:t>
        <a:bodyPr/>
        <a:lstStyle/>
        <a:p>
          <a:endParaRPr lang="en-US"/>
        </a:p>
      </dgm:t>
    </dgm:pt>
    <dgm:pt modelId="{62DA756A-CE1D-42D9-B2DD-8757D7C0FE2E}" type="sibTrans" cxnId="{BF0FDBC6-3F3C-4428-91A4-34F4E7833D7D}">
      <dgm:prSet/>
      <dgm:spPr/>
      <dgm:t>
        <a:bodyPr/>
        <a:lstStyle/>
        <a:p>
          <a:endParaRPr lang="en-US"/>
        </a:p>
      </dgm:t>
    </dgm:pt>
    <dgm:pt modelId="{990776F5-937D-47AA-A72A-0D5C3A5528D7}" type="pres">
      <dgm:prSet presAssocID="{965741DE-FA4D-4686-9B2F-0DE67EBA5967}" presName="outerComposite" presStyleCnt="0">
        <dgm:presLayoutVars>
          <dgm:chMax val="5"/>
          <dgm:dir/>
          <dgm:resizeHandles val="exact"/>
        </dgm:presLayoutVars>
      </dgm:prSet>
      <dgm:spPr/>
    </dgm:pt>
    <dgm:pt modelId="{949EA50C-FA0C-4672-A6A1-717F33D6F668}" type="pres">
      <dgm:prSet presAssocID="{965741DE-FA4D-4686-9B2F-0DE67EBA5967}" presName="dummyMaxCanvas" presStyleCnt="0">
        <dgm:presLayoutVars/>
      </dgm:prSet>
      <dgm:spPr/>
    </dgm:pt>
    <dgm:pt modelId="{6555E111-7EB7-4CDD-9728-F48470033005}" type="pres">
      <dgm:prSet presAssocID="{965741DE-FA4D-4686-9B2F-0DE67EBA5967}" presName="ThreeNodes_1" presStyleLbl="node1" presStyleIdx="0" presStyleCnt="3">
        <dgm:presLayoutVars>
          <dgm:bulletEnabled val="1"/>
        </dgm:presLayoutVars>
      </dgm:prSet>
      <dgm:spPr/>
    </dgm:pt>
    <dgm:pt modelId="{7E27EF9F-F40B-4CF6-8CD2-72D0516BAFC2}" type="pres">
      <dgm:prSet presAssocID="{965741DE-FA4D-4686-9B2F-0DE67EBA5967}" presName="ThreeNodes_2" presStyleLbl="node1" presStyleIdx="1" presStyleCnt="3">
        <dgm:presLayoutVars>
          <dgm:bulletEnabled val="1"/>
        </dgm:presLayoutVars>
      </dgm:prSet>
      <dgm:spPr/>
    </dgm:pt>
    <dgm:pt modelId="{09420AA8-A436-4871-A55E-781EA1311AFB}" type="pres">
      <dgm:prSet presAssocID="{965741DE-FA4D-4686-9B2F-0DE67EBA5967}" presName="ThreeNodes_3" presStyleLbl="node1" presStyleIdx="2" presStyleCnt="3">
        <dgm:presLayoutVars>
          <dgm:bulletEnabled val="1"/>
        </dgm:presLayoutVars>
      </dgm:prSet>
      <dgm:spPr/>
    </dgm:pt>
    <dgm:pt modelId="{A9B3342A-AF0A-486E-9497-E5160F22A13B}" type="pres">
      <dgm:prSet presAssocID="{965741DE-FA4D-4686-9B2F-0DE67EBA5967}" presName="ThreeConn_1-2" presStyleLbl="fgAccFollowNode1" presStyleIdx="0" presStyleCnt="2">
        <dgm:presLayoutVars>
          <dgm:bulletEnabled val="1"/>
        </dgm:presLayoutVars>
      </dgm:prSet>
      <dgm:spPr/>
    </dgm:pt>
    <dgm:pt modelId="{8525A842-8B9B-49D6-992D-9EF1F77E4544}" type="pres">
      <dgm:prSet presAssocID="{965741DE-FA4D-4686-9B2F-0DE67EBA5967}" presName="ThreeConn_2-3" presStyleLbl="fgAccFollowNode1" presStyleIdx="1" presStyleCnt="2">
        <dgm:presLayoutVars>
          <dgm:bulletEnabled val="1"/>
        </dgm:presLayoutVars>
      </dgm:prSet>
      <dgm:spPr/>
    </dgm:pt>
    <dgm:pt modelId="{0CC7CE58-F990-425F-99BB-EF94E8CD58B5}" type="pres">
      <dgm:prSet presAssocID="{965741DE-FA4D-4686-9B2F-0DE67EBA5967}" presName="ThreeNodes_1_text" presStyleLbl="node1" presStyleIdx="2" presStyleCnt="3">
        <dgm:presLayoutVars>
          <dgm:bulletEnabled val="1"/>
        </dgm:presLayoutVars>
      </dgm:prSet>
      <dgm:spPr/>
    </dgm:pt>
    <dgm:pt modelId="{427BB8AC-8AD2-44E8-8B71-B49AD4777660}" type="pres">
      <dgm:prSet presAssocID="{965741DE-FA4D-4686-9B2F-0DE67EBA5967}" presName="ThreeNodes_2_text" presStyleLbl="node1" presStyleIdx="2" presStyleCnt="3">
        <dgm:presLayoutVars>
          <dgm:bulletEnabled val="1"/>
        </dgm:presLayoutVars>
      </dgm:prSet>
      <dgm:spPr/>
    </dgm:pt>
    <dgm:pt modelId="{9372CB06-4BCD-4DC5-8D05-E7A61393EBFF}" type="pres">
      <dgm:prSet presAssocID="{965741DE-FA4D-4686-9B2F-0DE67EBA5967}" presName="ThreeNodes_3_text" presStyleLbl="node1" presStyleIdx="2" presStyleCnt="3">
        <dgm:presLayoutVars>
          <dgm:bulletEnabled val="1"/>
        </dgm:presLayoutVars>
      </dgm:prSet>
      <dgm:spPr/>
    </dgm:pt>
  </dgm:ptLst>
  <dgm:cxnLst>
    <dgm:cxn modelId="{46639708-1F99-4393-802A-E704419B2353}" srcId="{965741DE-FA4D-4686-9B2F-0DE67EBA5967}" destId="{3739F976-311C-4A48-8B76-D3E7A64627C1}" srcOrd="1" destOrd="0" parTransId="{E37C8824-D2CE-4AB9-B56C-770EB20A8BBA}" sibTransId="{EF4FF3BD-0142-4E00-AB72-CF4A4216A91C}"/>
    <dgm:cxn modelId="{6E73C33B-18C8-46CE-9FDF-93A0BF61DF07}" type="presOf" srcId="{C4409A06-8027-4F53-9624-FD60B0F43F5D}" destId="{09420AA8-A436-4871-A55E-781EA1311AFB}" srcOrd="0" destOrd="0" presId="urn:microsoft.com/office/officeart/2005/8/layout/vProcess5"/>
    <dgm:cxn modelId="{B475E95E-52B6-45F3-980F-2742A4EE93B8}" srcId="{965741DE-FA4D-4686-9B2F-0DE67EBA5967}" destId="{8761AAA7-C675-41B1-A6B0-584553B3AC8E}" srcOrd="0" destOrd="0" parTransId="{FCAAE131-1810-410E-8F0B-F3222C2A90DD}" sibTransId="{3B095760-4DE1-4098-A745-02596264D538}"/>
    <dgm:cxn modelId="{E4B70666-4C5E-410A-AADA-921938D937B9}" type="presOf" srcId="{EF4FF3BD-0142-4E00-AB72-CF4A4216A91C}" destId="{8525A842-8B9B-49D6-992D-9EF1F77E4544}" srcOrd="0" destOrd="0" presId="urn:microsoft.com/office/officeart/2005/8/layout/vProcess5"/>
    <dgm:cxn modelId="{8BEEE647-E1DE-4C68-9B8D-CDFB78DE1709}" type="presOf" srcId="{3739F976-311C-4A48-8B76-D3E7A64627C1}" destId="{7E27EF9F-F40B-4CF6-8CD2-72D0516BAFC2}" srcOrd="0" destOrd="0" presId="urn:microsoft.com/office/officeart/2005/8/layout/vProcess5"/>
    <dgm:cxn modelId="{2084647B-42C7-4081-BD56-DD6F25DCDD57}" type="presOf" srcId="{3739F976-311C-4A48-8B76-D3E7A64627C1}" destId="{427BB8AC-8AD2-44E8-8B71-B49AD4777660}" srcOrd="1" destOrd="0" presId="urn:microsoft.com/office/officeart/2005/8/layout/vProcess5"/>
    <dgm:cxn modelId="{BDF6DB8C-634B-487E-80A5-6374A67A0014}" type="presOf" srcId="{8761AAA7-C675-41B1-A6B0-584553B3AC8E}" destId="{0CC7CE58-F990-425F-99BB-EF94E8CD58B5}" srcOrd="1" destOrd="0" presId="urn:microsoft.com/office/officeart/2005/8/layout/vProcess5"/>
    <dgm:cxn modelId="{DAC984B1-D8E7-4A8F-A8E6-E6EDB9733D37}" type="presOf" srcId="{965741DE-FA4D-4686-9B2F-0DE67EBA5967}" destId="{990776F5-937D-47AA-A72A-0D5C3A5528D7}" srcOrd="0" destOrd="0" presId="urn:microsoft.com/office/officeart/2005/8/layout/vProcess5"/>
    <dgm:cxn modelId="{56ACB4BB-4CB8-47BD-9101-C1A62C47ED27}" type="presOf" srcId="{8761AAA7-C675-41B1-A6B0-584553B3AC8E}" destId="{6555E111-7EB7-4CDD-9728-F48470033005}" srcOrd="0" destOrd="0" presId="urn:microsoft.com/office/officeart/2005/8/layout/vProcess5"/>
    <dgm:cxn modelId="{BF0FDBC6-3F3C-4428-91A4-34F4E7833D7D}" srcId="{965741DE-FA4D-4686-9B2F-0DE67EBA5967}" destId="{C4409A06-8027-4F53-9624-FD60B0F43F5D}" srcOrd="2" destOrd="0" parTransId="{7904ADD6-C088-4E6C-A779-72D34E47CE12}" sibTransId="{62DA756A-CE1D-42D9-B2DD-8757D7C0FE2E}"/>
    <dgm:cxn modelId="{8F1603C7-3E6C-434F-8A0E-4F0A3AEDFF5B}" type="presOf" srcId="{C4409A06-8027-4F53-9624-FD60B0F43F5D}" destId="{9372CB06-4BCD-4DC5-8D05-E7A61393EBFF}" srcOrd="1" destOrd="0" presId="urn:microsoft.com/office/officeart/2005/8/layout/vProcess5"/>
    <dgm:cxn modelId="{1C3B37E0-6156-4CF9-8DD5-0A27B46484CF}" type="presOf" srcId="{3B095760-4DE1-4098-A745-02596264D538}" destId="{A9B3342A-AF0A-486E-9497-E5160F22A13B}" srcOrd="0" destOrd="0" presId="urn:microsoft.com/office/officeart/2005/8/layout/vProcess5"/>
    <dgm:cxn modelId="{E7E2C3C6-698D-4517-A022-43DD09C6CA9E}" type="presParOf" srcId="{990776F5-937D-47AA-A72A-0D5C3A5528D7}" destId="{949EA50C-FA0C-4672-A6A1-717F33D6F668}" srcOrd="0" destOrd="0" presId="urn:microsoft.com/office/officeart/2005/8/layout/vProcess5"/>
    <dgm:cxn modelId="{23E1DA2C-952F-446A-A3D9-8C09A558CED9}" type="presParOf" srcId="{990776F5-937D-47AA-A72A-0D5C3A5528D7}" destId="{6555E111-7EB7-4CDD-9728-F48470033005}" srcOrd="1" destOrd="0" presId="urn:microsoft.com/office/officeart/2005/8/layout/vProcess5"/>
    <dgm:cxn modelId="{F690098A-68DD-4BB2-BAB1-3ED72CF030EC}" type="presParOf" srcId="{990776F5-937D-47AA-A72A-0D5C3A5528D7}" destId="{7E27EF9F-F40B-4CF6-8CD2-72D0516BAFC2}" srcOrd="2" destOrd="0" presId="urn:microsoft.com/office/officeart/2005/8/layout/vProcess5"/>
    <dgm:cxn modelId="{6BD3458F-6E08-464D-B7B0-FA4878497CBD}" type="presParOf" srcId="{990776F5-937D-47AA-A72A-0D5C3A5528D7}" destId="{09420AA8-A436-4871-A55E-781EA1311AFB}" srcOrd="3" destOrd="0" presId="urn:microsoft.com/office/officeart/2005/8/layout/vProcess5"/>
    <dgm:cxn modelId="{B93D966A-F515-48E2-95AE-BAF01103B744}" type="presParOf" srcId="{990776F5-937D-47AA-A72A-0D5C3A5528D7}" destId="{A9B3342A-AF0A-486E-9497-E5160F22A13B}" srcOrd="4" destOrd="0" presId="urn:microsoft.com/office/officeart/2005/8/layout/vProcess5"/>
    <dgm:cxn modelId="{54FBCA2E-89A6-4C7A-BF9A-76162B5352EC}" type="presParOf" srcId="{990776F5-937D-47AA-A72A-0D5C3A5528D7}" destId="{8525A842-8B9B-49D6-992D-9EF1F77E4544}" srcOrd="5" destOrd="0" presId="urn:microsoft.com/office/officeart/2005/8/layout/vProcess5"/>
    <dgm:cxn modelId="{B00D15A9-B0CD-40A0-A605-1E986A7CB789}" type="presParOf" srcId="{990776F5-937D-47AA-A72A-0D5C3A5528D7}" destId="{0CC7CE58-F990-425F-99BB-EF94E8CD58B5}" srcOrd="6" destOrd="0" presId="urn:microsoft.com/office/officeart/2005/8/layout/vProcess5"/>
    <dgm:cxn modelId="{BB970631-6D0E-4F1F-BB10-FE9ED09729BE}" type="presParOf" srcId="{990776F5-937D-47AA-A72A-0D5C3A5528D7}" destId="{427BB8AC-8AD2-44E8-8B71-B49AD4777660}" srcOrd="7" destOrd="0" presId="urn:microsoft.com/office/officeart/2005/8/layout/vProcess5"/>
    <dgm:cxn modelId="{FB2D981E-C7BB-4B70-915D-F7ACEA5AB28D}" type="presParOf" srcId="{990776F5-937D-47AA-A72A-0D5C3A5528D7}" destId="{9372CB06-4BCD-4DC5-8D05-E7A61393EBFF}"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55E111-7EB7-4CDD-9728-F48470033005}">
      <dsp:nvSpPr>
        <dsp:cNvPr id="0" name=""/>
        <dsp:cNvSpPr/>
      </dsp:nvSpPr>
      <dsp:spPr>
        <a:xfrm>
          <a:off x="0" y="0"/>
          <a:ext cx="4405709" cy="12435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l-GR" sz="1500" kern="1200" dirty="0"/>
            <a:t>Ένας οργανισμός που στόχευε στην ειρήνη και την διεθνή ασφάλεια, αλλά που δεν μπορούσε να αντιμετωπίσει τον ανταγωνισμό μεταξύ των κρατών.</a:t>
          </a:r>
          <a:endParaRPr lang="en-US" sz="1500" kern="1200" dirty="0"/>
        </a:p>
      </dsp:txBody>
      <dsp:txXfrm>
        <a:off x="36422" y="36422"/>
        <a:ext cx="3063841" cy="1170688"/>
      </dsp:txXfrm>
    </dsp:sp>
    <dsp:sp modelId="{7E27EF9F-F40B-4CF6-8CD2-72D0516BAFC2}">
      <dsp:nvSpPr>
        <dsp:cNvPr id="0" name=""/>
        <dsp:cNvSpPr/>
      </dsp:nvSpPr>
      <dsp:spPr>
        <a:xfrm>
          <a:off x="388739" y="1450787"/>
          <a:ext cx="4405709" cy="12435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l-GR" sz="1500" kern="1200" dirty="0"/>
            <a:t>Η κοινή γνώμη πρόβαλε την ανάγκη για τη διατήρηση της ειρήνης. Οι κυβερνήσεις των κρατών δεν ήθελαν να εμπλακούν σε έναν καινούργιο πόλεμο.</a:t>
          </a:r>
          <a:endParaRPr lang="en-US" sz="1500" kern="1200" dirty="0"/>
        </a:p>
      </dsp:txBody>
      <dsp:txXfrm>
        <a:off x="425161" y="1487209"/>
        <a:ext cx="3135830" cy="1170688"/>
      </dsp:txXfrm>
    </dsp:sp>
    <dsp:sp modelId="{09420AA8-A436-4871-A55E-781EA1311AFB}">
      <dsp:nvSpPr>
        <dsp:cNvPr id="0" name=""/>
        <dsp:cNvSpPr/>
      </dsp:nvSpPr>
      <dsp:spPr>
        <a:xfrm>
          <a:off x="777478" y="2901574"/>
          <a:ext cx="4405709" cy="12435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l-GR" sz="1500" kern="1200" dirty="0"/>
            <a:t>1925. Η Γερμανία υπογράφει με Γαλλία, Βέλγιο, Ην. Βασίλειο &amp; Ιταλία την υπάρχουσα εδαφική συνθήκη. 1926. Η Γερμανία εντάσσεται στην ΚΤΕ. Καγκελάριος είναι ο Στρέζεμαν.</a:t>
          </a:r>
          <a:endParaRPr lang="en-US" sz="1500" kern="1200" dirty="0"/>
        </a:p>
      </dsp:txBody>
      <dsp:txXfrm>
        <a:off x="813900" y="2937996"/>
        <a:ext cx="3135830" cy="1170688"/>
      </dsp:txXfrm>
    </dsp:sp>
    <dsp:sp modelId="{A9B3342A-AF0A-486E-9497-E5160F22A13B}">
      <dsp:nvSpPr>
        <dsp:cNvPr id="0" name=""/>
        <dsp:cNvSpPr/>
      </dsp:nvSpPr>
      <dsp:spPr>
        <a:xfrm>
          <a:off x="3597413" y="943011"/>
          <a:ext cx="808295" cy="80829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779279" y="943011"/>
        <a:ext cx="444563" cy="608242"/>
      </dsp:txXfrm>
    </dsp:sp>
    <dsp:sp modelId="{8525A842-8B9B-49D6-992D-9EF1F77E4544}">
      <dsp:nvSpPr>
        <dsp:cNvPr id="0" name=""/>
        <dsp:cNvSpPr/>
      </dsp:nvSpPr>
      <dsp:spPr>
        <a:xfrm>
          <a:off x="3986153" y="2385509"/>
          <a:ext cx="808295" cy="80829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168019" y="2385509"/>
        <a:ext cx="444563" cy="60824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AF852F-1186-61FC-A97F-AF908B8B12D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F098F8F-273D-0BE9-806D-3DF5E2E22B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EAAB89B-F1C7-486D-2980-80D040466CBA}"/>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5" name="Θέση υποσέλιδου 4">
            <a:extLst>
              <a:ext uri="{FF2B5EF4-FFF2-40B4-BE49-F238E27FC236}">
                <a16:creationId xmlns:a16="http://schemas.microsoft.com/office/drawing/2014/main" id="{F209BB3D-46B0-441D-B4B0-973670A10E1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85BFE06-55FB-FC9F-6003-EB921654697C}"/>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2555990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746C3A-61F8-2DD6-6D2F-7675D5B707C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E4C9A85-84AF-894A-D369-31900923DA8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F39D4B2-5DD1-F71F-9C5D-F7B63BCF9659}"/>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5" name="Θέση υποσέλιδου 4">
            <a:extLst>
              <a:ext uri="{FF2B5EF4-FFF2-40B4-BE49-F238E27FC236}">
                <a16:creationId xmlns:a16="http://schemas.microsoft.com/office/drawing/2014/main" id="{CE906BC5-86B2-A3D6-36B3-A7293F9BCE7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C7D1BA2-6D4D-DC24-4446-EB985439A23C}"/>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2807341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3B3BD85-C720-5364-7857-1BA4B5BAE83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9FD624A-1542-30FD-4A48-1EB85D9AA36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5F89776-F6E9-AC32-EB66-823AEAF52CFB}"/>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5" name="Θέση υποσέλιδου 4">
            <a:extLst>
              <a:ext uri="{FF2B5EF4-FFF2-40B4-BE49-F238E27FC236}">
                <a16:creationId xmlns:a16="http://schemas.microsoft.com/office/drawing/2014/main" id="{102FD8B9-64AA-6429-EE10-523984744A5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CDBC5D-1A94-BFF6-7BF9-863A601A68BB}"/>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374423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8CCD49-4B01-A7A7-2648-9B9C30C04F1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73C3C48-13AA-DF1B-E6E2-FB9AFA7126E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AE6978-7BDE-26E5-A1F0-00A1ACDDDF62}"/>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5" name="Θέση υποσέλιδου 4">
            <a:extLst>
              <a:ext uri="{FF2B5EF4-FFF2-40B4-BE49-F238E27FC236}">
                <a16:creationId xmlns:a16="http://schemas.microsoft.com/office/drawing/2014/main" id="{A22BDC85-4ADD-E626-E9A4-9BBDB1B506D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8EBD7D3-78F9-7CDC-52F5-8554EE951B69}"/>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1237258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6C15B2-E384-D57D-D2C8-0C78C6F9AB9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6B2FDED-5A01-6BCE-A3D3-1627472702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610D472-58CE-83BE-902F-595A9FF1DCFE}"/>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5" name="Θέση υποσέλιδου 4">
            <a:extLst>
              <a:ext uri="{FF2B5EF4-FFF2-40B4-BE49-F238E27FC236}">
                <a16:creationId xmlns:a16="http://schemas.microsoft.com/office/drawing/2014/main" id="{66FC7BA2-AE4B-1681-B022-FA37EC18735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51C0079-ABB4-8261-2888-1CC8723342A2}"/>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3002139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2E0B0E-E5CC-6396-2B5C-5E2A2D8152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DE0EBFD-EDF9-B9AC-597E-AC60A7329C1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C5081AC-4571-D9A1-515A-2E404F69E59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9D47327-3EFB-A65D-9F48-3E9789A561BE}"/>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6" name="Θέση υποσέλιδου 5">
            <a:extLst>
              <a:ext uri="{FF2B5EF4-FFF2-40B4-BE49-F238E27FC236}">
                <a16:creationId xmlns:a16="http://schemas.microsoft.com/office/drawing/2014/main" id="{B95A2D5E-63E6-D7F2-3A70-290F8E593ED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3E0F6FF-A125-2B5F-3A2F-042C0517566D}"/>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364337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FC1096-FA84-25E7-6C75-5173699277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B8EE029-80E0-0A94-E921-A8975D394E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1F2EFE7-EB97-F404-8BEE-2952D3C9CBC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5AA8587-8A05-3DF6-838F-D60684D706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31D478F-2AF4-0D36-F350-6744D22F163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0EF691D-90D3-781E-8E47-95F9A69B578C}"/>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8" name="Θέση υποσέλιδου 7">
            <a:extLst>
              <a:ext uri="{FF2B5EF4-FFF2-40B4-BE49-F238E27FC236}">
                <a16:creationId xmlns:a16="http://schemas.microsoft.com/office/drawing/2014/main" id="{E195D0E7-09A1-833F-BAA5-7DAB227D5BA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9181F34-7064-CA9D-34A3-63B0CD9BD299}"/>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1168055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8449C4-5946-F8ED-1EC8-140E026FE68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325DFD6-1AF5-0070-A6FF-8C7066BF6541}"/>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4" name="Θέση υποσέλιδου 3">
            <a:extLst>
              <a:ext uri="{FF2B5EF4-FFF2-40B4-BE49-F238E27FC236}">
                <a16:creationId xmlns:a16="http://schemas.microsoft.com/office/drawing/2014/main" id="{5628C6D4-32C5-EA95-DD6D-6166F8117B1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FADBB2B-57EE-A627-34EC-BB818D48FF50}"/>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126139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3F4913A-BB0C-680B-AAB1-446BB0BC7213}"/>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3" name="Θέση υποσέλιδου 2">
            <a:extLst>
              <a:ext uri="{FF2B5EF4-FFF2-40B4-BE49-F238E27FC236}">
                <a16:creationId xmlns:a16="http://schemas.microsoft.com/office/drawing/2014/main" id="{D301CE79-0F33-44F5-A1AB-46081FD0641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25C54F1-F9B7-B8FF-B836-411D21D5ABFB}"/>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2614249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89A5F2-3089-06E0-A151-3D7452A84F1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FAF385-B68A-B3FF-3322-7601F3232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045E19F-AC3C-3802-AC38-E7F85BA19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6874D60-FD28-59FD-7BB1-37DAAC6AB61A}"/>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6" name="Θέση υποσέλιδου 5">
            <a:extLst>
              <a:ext uri="{FF2B5EF4-FFF2-40B4-BE49-F238E27FC236}">
                <a16:creationId xmlns:a16="http://schemas.microsoft.com/office/drawing/2014/main" id="{110E9551-6230-68E7-0149-33B5D4864BE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724925D-BBE1-BD87-211D-22C882B4252B}"/>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150064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D709CD-8913-2895-3C65-E7318258C22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1B204AD-87FA-1CAD-554A-84CFB0E2E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17CD086-5736-5FB2-6A12-6E7A4CE08F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610E0FE-C977-0BFC-2700-9BEE38D6CEC0}"/>
              </a:ext>
            </a:extLst>
          </p:cNvPr>
          <p:cNvSpPr>
            <a:spLocks noGrp="1"/>
          </p:cNvSpPr>
          <p:nvPr>
            <p:ph type="dt" sz="half" idx="10"/>
          </p:nvPr>
        </p:nvSpPr>
        <p:spPr/>
        <p:txBody>
          <a:bodyPr/>
          <a:lstStyle/>
          <a:p>
            <a:fld id="{8F257DBA-3CF7-4885-B264-DDB5F800FCCD}" type="datetimeFigureOut">
              <a:rPr lang="el-GR" smtClean="0"/>
              <a:t>10/2/2025</a:t>
            </a:fld>
            <a:endParaRPr lang="el-GR"/>
          </a:p>
        </p:txBody>
      </p:sp>
      <p:sp>
        <p:nvSpPr>
          <p:cNvPr id="6" name="Θέση υποσέλιδου 5">
            <a:extLst>
              <a:ext uri="{FF2B5EF4-FFF2-40B4-BE49-F238E27FC236}">
                <a16:creationId xmlns:a16="http://schemas.microsoft.com/office/drawing/2014/main" id="{2F33D1C0-7F8C-9AE6-8F37-7762A5251F0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C86587-D11F-DB98-FF8F-DBBCE3661335}"/>
              </a:ext>
            </a:extLst>
          </p:cNvPr>
          <p:cNvSpPr>
            <a:spLocks noGrp="1"/>
          </p:cNvSpPr>
          <p:nvPr>
            <p:ph type="sldNum" sz="quarter" idx="12"/>
          </p:nvPr>
        </p:nvSpPr>
        <p:spPr/>
        <p:txBody>
          <a:bodyPr/>
          <a:lstStyle/>
          <a:p>
            <a:fld id="{EBFC9D10-E7AA-4F0A-B42F-FE57E5E1A32E}" type="slidenum">
              <a:rPr lang="el-GR" smtClean="0"/>
              <a:t>‹#›</a:t>
            </a:fld>
            <a:endParaRPr lang="el-GR"/>
          </a:p>
        </p:txBody>
      </p:sp>
    </p:spTree>
    <p:extLst>
      <p:ext uri="{BB962C8B-B14F-4D97-AF65-F5344CB8AC3E}">
        <p14:creationId xmlns:p14="http://schemas.microsoft.com/office/powerpoint/2010/main" val="2561061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6772204-46C1-A8D6-4CC2-72CDD7A7B8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C8E271B-C804-1F56-9FCB-AFBAFB0AAB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4AA929A-3091-7CD6-F4C7-E3BD0D60EB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257DBA-3CF7-4885-B264-DDB5F800FCCD}" type="datetimeFigureOut">
              <a:rPr lang="el-GR" smtClean="0"/>
              <a:t>10/2/2025</a:t>
            </a:fld>
            <a:endParaRPr lang="el-GR"/>
          </a:p>
        </p:txBody>
      </p:sp>
      <p:sp>
        <p:nvSpPr>
          <p:cNvPr id="5" name="Θέση υποσέλιδου 4">
            <a:extLst>
              <a:ext uri="{FF2B5EF4-FFF2-40B4-BE49-F238E27FC236}">
                <a16:creationId xmlns:a16="http://schemas.microsoft.com/office/drawing/2014/main" id="{44F645F3-84D5-D456-5231-02A1247723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5F0A315-A741-9041-9904-C186E3F396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BFC9D10-E7AA-4F0A-B42F-FE57E5E1A32E}" type="slidenum">
              <a:rPr lang="el-GR" smtClean="0"/>
              <a:t>‹#›</a:t>
            </a:fld>
            <a:endParaRPr lang="el-GR"/>
          </a:p>
        </p:txBody>
      </p:sp>
    </p:spTree>
    <p:extLst>
      <p:ext uri="{BB962C8B-B14F-4D97-AF65-F5344CB8AC3E}">
        <p14:creationId xmlns:p14="http://schemas.microsoft.com/office/powerpoint/2010/main" val="3739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Τίτλος 1">
            <a:extLst>
              <a:ext uri="{FF2B5EF4-FFF2-40B4-BE49-F238E27FC236}">
                <a16:creationId xmlns:a16="http://schemas.microsoft.com/office/drawing/2014/main" id="{7C0FBB30-07D6-526E-47F6-7FA3B24DF99B}"/>
              </a:ext>
            </a:extLst>
          </p:cNvPr>
          <p:cNvSpPr>
            <a:spLocks noGrp="1"/>
          </p:cNvSpPr>
          <p:nvPr>
            <p:ph type="ctrTitle"/>
          </p:nvPr>
        </p:nvSpPr>
        <p:spPr>
          <a:xfrm>
            <a:off x="3880430" y="583345"/>
            <a:ext cx="7160357" cy="4164820"/>
          </a:xfrm>
        </p:spPr>
        <p:txBody>
          <a:bodyPr anchor="t">
            <a:normAutofit/>
          </a:bodyPr>
          <a:lstStyle/>
          <a:p>
            <a:pPr algn="r"/>
            <a:r>
              <a:rPr lang="el-GR" sz="8000" dirty="0">
                <a:solidFill>
                  <a:srgbClr val="FFFFFF"/>
                </a:solidFill>
              </a:rPr>
              <a:t>Η ΔΕΚΑΕΤΙΑ 1920-1930</a:t>
            </a:r>
          </a:p>
        </p:txBody>
      </p:sp>
      <p:sp>
        <p:nvSpPr>
          <p:cNvPr id="3" name="Υπότιτλος 2">
            <a:extLst>
              <a:ext uri="{FF2B5EF4-FFF2-40B4-BE49-F238E27FC236}">
                <a16:creationId xmlns:a16="http://schemas.microsoft.com/office/drawing/2014/main" id="{DF049C8B-B431-6CFC-08A2-6D5B2E6B3726}"/>
              </a:ext>
            </a:extLst>
          </p:cNvPr>
          <p:cNvSpPr>
            <a:spLocks noGrp="1"/>
          </p:cNvSpPr>
          <p:nvPr>
            <p:ph type="subTitle" idx="1"/>
          </p:nvPr>
        </p:nvSpPr>
        <p:spPr>
          <a:xfrm>
            <a:off x="1208228" y="5972174"/>
            <a:ext cx="8578699" cy="504825"/>
          </a:xfrm>
        </p:spPr>
        <p:txBody>
          <a:bodyPr>
            <a:normAutofit/>
          </a:bodyPr>
          <a:lstStyle/>
          <a:p>
            <a:pPr algn="l"/>
            <a:r>
              <a:rPr lang="el-GR" sz="2000" dirty="0">
                <a:solidFill>
                  <a:srgbClr val="FFFFFF"/>
                </a:solidFill>
              </a:rPr>
              <a:t>Μ.ΚΕΚΡΟΠΟΎΛΟΥ</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794723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88A1E5-396D-B205-0E31-4946C2EB6FC4}"/>
              </a:ext>
            </a:extLst>
          </p:cNvPr>
          <p:cNvSpPr>
            <a:spLocks noGrp="1"/>
          </p:cNvSpPr>
          <p:nvPr>
            <p:ph type="title"/>
          </p:nvPr>
        </p:nvSpPr>
        <p:spPr/>
        <p:txBody>
          <a:bodyPr/>
          <a:lstStyle/>
          <a:p>
            <a:r>
              <a:rPr lang="el-GR" dirty="0"/>
              <a:t>Η ΟΡΓΑΝΩΣΗ ΤΗΣ ΕΙΡΗΝΗΣ</a:t>
            </a:r>
          </a:p>
        </p:txBody>
      </p:sp>
      <p:sp>
        <p:nvSpPr>
          <p:cNvPr id="4" name="Θέση κειμένου 3">
            <a:extLst>
              <a:ext uri="{FF2B5EF4-FFF2-40B4-BE49-F238E27FC236}">
                <a16:creationId xmlns:a16="http://schemas.microsoft.com/office/drawing/2014/main" id="{1853AA8F-3CD3-DDCD-6761-E19121898B8D}"/>
              </a:ext>
            </a:extLst>
          </p:cNvPr>
          <p:cNvSpPr>
            <a:spLocks noGrp="1"/>
          </p:cNvSpPr>
          <p:nvPr>
            <p:ph type="body" sz="half" idx="2"/>
          </p:nvPr>
        </p:nvSpPr>
        <p:spPr/>
        <p:txBody>
          <a:bodyPr>
            <a:normAutofit lnSpcReduction="10000"/>
          </a:bodyPr>
          <a:lstStyle/>
          <a:p>
            <a:pPr marL="342900" indent="-342900">
              <a:buFont typeface="Arial" panose="020B0604020202020204" pitchFamily="34" charset="0"/>
              <a:buChar char="•"/>
            </a:pPr>
            <a:r>
              <a:rPr lang="el-GR" sz="2400" dirty="0"/>
              <a:t>Επικρατεί κλίμα αισιοδοξίας και στόχος είναι η η διατήρηση της ειρήνης σύμφωνα με τη Διάσκεψη στο Παρίσι (1919)</a:t>
            </a:r>
          </a:p>
          <a:p>
            <a:pPr marL="342900" indent="-342900">
              <a:buFont typeface="Arial" panose="020B0604020202020204" pitchFamily="34" charset="0"/>
              <a:buChar char="•"/>
            </a:pPr>
            <a:r>
              <a:rPr lang="el-GR" sz="2400" dirty="0"/>
              <a:t>Τα κράτη-ακόμη και αυτά που μόλις ιδρύθηκαν- πρόταξαν το εθνικό συμφέρον έναντι του γενικού συμφέροντος της διεθνούς κοινωνίας</a:t>
            </a:r>
          </a:p>
        </p:txBody>
      </p:sp>
      <p:pic>
        <p:nvPicPr>
          <p:cNvPr id="6" name="Content Placeholder 5">
            <a:extLst>
              <a:ext uri="{FF2B5EF4-FFF2-40B4-BE49-F238E27FC236}">
                <a16:creationId xmlns:a16="http://schemas.microsoft.com/office/drawing/2014/main" id="{2F27D42D-1E28-D948-78DD-C5E3E55A192A}"/>
              </a:ext>
            </a:extLst>
          </p:cNvPr>
          <p:cNvPicPr>
            <a:picLocks noGrp="1" noChangeAspect="1"/>
          </p:cNvPicPr>
          <p:nvPr>
            <p:ph idx="1"/>
          </p:nvPr>
        </p:nvPicPr>
        <p:blipFill>
          <a:blip r:embed="rId2"/>
          <a:stretch>
            <a:fillRect/>
          </a:stretch>
        </p:blipFill>
        <p:spPr>
          <a:xfrm>
            <a:off x="5316538" y="1257300"/>
            <a:ext cx="5905500" cy="4333875"/>
          </a:xfrm>
          <a:prstGeom prst="rect">
            <a:avLst/>
          </a:prstGeom>
        </p:spPr>
      </p:pic>
    </p:spTree>
    <p:extLst>
      <p:ext uri="{BB962C8B-B14F-4D97-AF65-F5344CB8AC3E}">
        <p14:creationId xmlns:p14="http://schemas.microsoft.com/office/powerpoint/2010/main" val="1298478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Τίτλος 9">
            <a:extLst>
              <a:ext uri="{FF2B5EF4-FFF2-40B4-BE49-F238E27FC236}">
                <a16:creationId xmlns:a16="http://schemas.microsoft.com/office/drawing/2014/main" id="{277781A7-E78A-B6F6-5E8A-EA82F4924C0A}"/>
              </a:ext>
            </a:extLst>
          </p:cNvPr>
          <p:cNvSpPr>
            <a:spLocks noGrp="1"/>
          </p:cNvSpPr>
          <p:nvPr>
            <p:ph type="title"/>
          </p:nvPr>
        </p:nvSpPr>
        <p:spPr/>
        <p:txBody>
          <a:bodyPr/>
          <a:lstStyle/>
          <a:p>
            <a:pPr algn="ctr"/>
            <a:r>
              <a:rPr lang="el-GR" b="1" dirty="0"/>
              <a:t>Κοινωνία των Εθνών</a:t>
            </a:r>
          </a:p>
        </p:txBody>
      </p:sp>
      <p:sp>
        <p:nvSpPr>
          <p:cNvPr id="11" name="Θέση κειμένου 10">
            <a:extLst>
              <a:ext uri="{FF2B5EF4-FFF2-40B4-BE49-F238E27FC236}">
                <a16:creationId xmlns:a16="http://schemas.microsoft.com/office/drawing/2014/main" id="{7E630376-0670-581C-57E6-0CC0DC3BF0F9}"/>
              </a:ext>
            </a:extLst>
          </p:cNvPr>
          <p:cNvSpPr>
            <a:spLocks noGrp="1"/>
          </p:cNvSpPr>
          <p:nvPr>
            <p:ph type="body" idx="1"/>
          </p:nvPr>
        </p:nvSpPr>
        <p:spPr>
          <a:xfrm>
            <a:off x="839788" y="1814945"/>
            <a:ext cx="5157787" cy="690130"/>
          </a:xfrm>
        </p:spPr>
        <p:txBody>
          <a:bodyPr>
            <a:normAutofit/>
          </a:bodyPr>
          <a:lstStyle/>
          <a:p>
            <a:pPr algn="ctr"/>
            <a:r>
              <a:rPr lang="el-GR" sz="2000" i="1" dirty="0">
                <a:latin typeface="Calibri" panose="020F0502020204030204" pitchFamily="34" charset="0"/>
                <a:cs typeface="Calibri" panose="020F0502020204030204" pitchFamily="34" charset="0"/>
              </a:rPr>
              <a:t>Για πρώτη φορά ακούγεται η πρόταση να γίνει η Ευρώπη ομοσπονδιακό κράτος</a:t>
            </a:r>
          </a:p>
        </p:txBody>
      </p:sp>
      <p:sp>
        <p:nvSpPr>
          <p:cNvPr id="12" name="Θέση κειμένου 11">
            <a:extLst>
              <a:ext uri="{FF2B5EF4-FFF2-40B4-BE49-F238E27FC236}">
                <a16:creationId xmlns:a16="http://schemas.microsoft.com/office/drawing/2014/main" id="{BE45E042-5A15-32A2-E896-9F78C7BFA746}"/>
              </a:ext>
            </a:extLst>
          </p:cNvPr>
          <p:cNvSpPr>
            <a:spLocks noGrp="1"/>
          </p:cNvSpPr>
          <p:nvPr>
            <p:ph type="body" sz="quarter" idx="3"/>
          </p:nvPr>
        </p:nvSpPr>
        <p:spPr>
          <a:xfrm>
            <a:off x="6172200" y="1681161"/>
            <a:ext cx="5183188" cy="82391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l-GR" sz="1800" b="0" dirty="0">
              <a:solidFill>
                <a:prstClr val="black"/>
              </a:solidFill>
              <a:latin typeface="Aptos" panose="02110004020202020204"/>
            </a:endParaRPr>
          </a:p>
          <a:p>
            <a:endParaRPr lang="el-GR" dirty="0"/>
          </a:p>
        </p:txBody>
      </p:sp>
      <p:graphicFrame>
        <p:nvGraphicFramePr>
          <p:cNvPr id="15" name="Θέση περιεχομένου 12">
            <a:extLst>
              <a:ext uri="{FF2B5EF4-FFF2-40B4-BE49-F238E27FC236}">
                <a16:creationId xmlns:a16="http://schemas.microsoft.com/office/drawing/2014/main" id="{FE0D5578-AAAB-3CE6-4EE5-4DD90014A009}"/>
              </a:ext>
            </a:extLst>
          </p:cNvPr>
          <p:cNvGraphicFramePr>
            <a:graphicFrameLocks noGrp="1"/>
          </p:cNvGraphicFramePr>
          <p:nvPr>
            <p:ph sz="quarter" idx="4"/>
            <p:extLst>
              <p:ext uri="{D42A27DB-BD31-4B8C-83A1-F6EECF244321}">
                <p14:modId xmlns:p14="http://schemas.microsoft.com/office/powerpoint/2010/main" val="3188239436"/>
              </p:ext>
            </p:extLst>
          </p:nvPr>
        </p:nvGraphicFramePr>
        <p:xfrm>
          <a:off x="6172200" y="2505074"/>
          <a:ext cx="5183188" cy="4145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Θέση περιεχομένου 3">
            <a:extLst>
              <a:ext uri="{FF2B5EF4-FFF2-40B4-BE49-F238E27FC236}">
                <a16:creationId xmlns:a16="http://schemas.microsoft.com/office/drawing/2014/main" id="{59D589E8-4CC4-8287-E995-8F7ABCFB1668}"/>
              </a:ext>
            </a:extLst>
          </p:cNvPr>
          <p:cNvPicPr>
            <a:picLocks noGrp="1" noChangeAspect="1"/>
          </p:cNvPicPr>
          <p:nvPr>
            <p:ph sz="half" idx="2"/>
          </p:nvPr>
        </p:nvPicPr>
        <p:blipFill>
          <a:blip r:embed="rId7"/>
          <a:stretch>
            <a:fillRect/>
          </a:stretch>
        </p:blipFill>
        <p:spPr>
          <a:xfrm>
            <a:off x="836612" y="2505074"/>
            <a:ext cx="4124687" cy="3987801"/>
          </a:xfrm>
          <a:prstGeom prst="rect">
            <a:avLst/>
          </a:prstGeom>
        </p:spPr>
      </p:pic>
      <p:pic>
        <p:nvPicPr>
          <p:cNvPr id="2" name="Picture 1">
            <a:extLst>
              <a:ext uri="{FF2B5EF4-FFF2-40B4-BE49-F238E27FC236}">
                <a16:creationId xmlns:a16="http://schemas.microsoft.com/office/drawing/2014/main" id="{48D730EB-2992-72E4-530D-16D38AA6BA12}"/>
              </a:ext>
            </a:extLst>
          </p:cNvPr>
          <p:cNvPicPr>
            <a:picLocks noChangeAspect="1"/>
          </p:cNvPicPr>
          <p:nvPr/>
        </p:nvPicPr>
        <p:blipFill>
          <a:blip r:embed="rId8"/>
          <a:stretch>
            <a:fillRect/>
          </a:stretch>
        </p:blipFill>
        <p:spPr>
          <a:xfrm>
            <a:off x="836612" y="2505075"/>
            <a:ext cx="5183189" cy="3987800"/>
          </a:xfrm>
          <a:prstGeom prst="rect">
            <a:avLst/>
          </a:prstGeom>
        </p:spPr>
      </p:pic>
    </p:spTree>
    <p:extLst>
      <p:ext uri="{BB962C8B-B14F-4D97-AF65-F5344CB8AC3E}">
        <p14:creationId xmlns:p14="http://schemas.microsoft.com/office/powerpoint/2010/main" val="246669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9A6D645-596A-81BE-C66C-BDF866DE2837}"/>
              </a:ext>
            </a:extLst>
          </p:cNvPr>
          <p:cNvSpPr>
            <a:spLocks noGrp="1"/>
          </p:cNvSpPr>
          <p:nvPr>
            <p:ph type="title"/>
          </p:nvPr>
        </p:nvSpPr>
        <p:spPr>
          <a:xfrm>
            <a:off x="645064" y="525982"/>
            <a:ext cx="4282983" cy="1200361"/>
          </a:xfrm>
        </p:spPr>
        <p:txBody>
          <a:bodyPr vert="horz" lIns="91440" tIns="45720" rIns="91440" bIns="45720" rtlCol="0" anchor="b">
            <a:normAutofit/>
          </a:bodyPr>
          <a:lstStyle/>
          <a:p>
            <a:r>
              <a:rPr lang="el-GR" sz="3600" kern="1200" dirty="0">
                <a:solidFill>
                  <a:schemeClr val="tx1"/>
                </a:solidFill>
                <a:latin typeface="+mj-lt"/>
                <a:ea typeface="+mj-ea"/>
                <a:cs typeface="+mj-cs"/>
              </a:rPr>
              <a:t>Οικονομική &amp; Κοινωνική συγκυρία</a:t>
            </a:r>
            <a:endParaRPr lang="en-US" sz="3600" kern="1200" dirty="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EC236E6-8EEF-C67E-D734-80B955AB7779}"/>
              </a:ext>
            </a:extLst>
          </p:cNvPr>
          <p:cNvPicPr>
            <a:picLocks noGrp="1" noChangeAspect="1"/>
          </p:cNvPicPr>
          <p:nvPr>
            <p:ph sz="half" idx="1"/>
          </p:nvPr>
        </p:nvPicPr>
        <p:blipFill>
          <a:blip r:embed="rId2"/>
          <a:stretch>
            <a:fillRect/>
          </a:stretch>
        </p:blipFill>
        <p:spPr>
          <a:xfrm>
            <a:off x="616533" y="1999777"/>
            <a:ext cx="4552293" cy="3705448"/>
          </a:xfrm>
          <a:prstGeom prst="rect">
            <a:avLst/>
          </a:prstGeom>
        </p:spPr>
      </p:pic>
      <p:sp>
        <p:nvSpPr>
          <p:cNvPr id="18" name="Rectangle 17">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51268336-05EF-CB9F-ECF1-144F0FAE939B}"/>
              </a:ext>
            </a:extLst>
          </p:cNvPr>
          <p:cNvSpPr>
            <a:spLocks noGrp="1"/>
          </p:cNvSpPr>
          <p:nvPr>
            <p:ph sz="half" idx="2"/>
          </p:nvPr>
        </p:nvSpPr>
        <p:spPr/>
        <p:txBody>
          <a:bodyPr/>
          <a:lstStyle/>
          <a:p>
            <a:r>
              <a:rPr lang="el-GR" dirty="0"/>
              <a:t>Μετάβαση από την οικονομία του πολέμου στην οικονμία της ειρήνης.</a:t>
            </a:r>
          </a:p>
          <a:p>
            <a:r>
              <a:rPr lang="el-GR" dirty="0"/>
              <a:t>Ανάκαμψη στις βιομηχανικά ανεπτυγμένες χώρες.</a:t>
            </a:r>
          </a:p>
          <a:p>
            <a:r>
              <a:rPr lang="el-GR" dirty="0"/>
              <a:t>Νομισματική ρευστότητα σε ανατολική &amp; κεντρική Ευρώπη</a:t>
            </a:r>
          </a:p>
          <a:p>
            <a:r>
              <a:rPr lang="el-GR" dirty="0"/>
              <a:t>Πιέσεις για αποπληρωμή πολεμικών χρεών και πολεμικών αποζημιώσεων</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688511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12430E5-70F3-A5E1-4C45-5E065C1B14AD}"/>
              </a:ext>
            </a:extLst>
          </p:cNvPr>
          <p:cNvSpPr>
            <a:spLocks noGrp="1"/>
          </p:cNvSpPr>
          <p:nvPr>
            <p:ph type="title"/>
          </p:nvPr>
        </p:nvSpPr>
        <p:spPr>
          <a:xfrm>
            <a:off x="1171074" y="1396686"/>
            <a:ext cx="3240506" cy="4064628"/>
          </a:xfrm>
        </p:spPr>
        <p:txBody>
          <a:bodyPr>
            <a:normAutofit/>
          </a:bodyPr>
          <a:lstStyle/>
          <a:p>
            <a:r>
              <a:rPr lang="el-GR" dirty="0">
                <a:solidFill>
                  <a:srgbClr val="FFFFFF"/>
                </a:solidFill>
              </a:rPr>
              <a:t>Τα προβλήματα που αναφαίνονται...</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Θέση περιεχομένου 2">
            <a:extLst>
              <a:ext uri="{FF2B5EF4-FFF2-40B4-BE49-F238E27FC236}">
                <a16:creationId xmlns:a16="http://schemas.microsoft.com/office/drawing/2014/main" id="{7D20C9B8-ADE1-61C2-375B-5B030D002358}"/>
              </a:ext>
            </a:extLst>
          </p:cNvPr>
          <p:cNvSpPr>
            <a:spLocks noGrp="1"/>
          </p:cNvSpPr>
          <p:nvPr>
            <p:ph idx="1"/>
          </p:nvPr>
        </p:nvSpPr>
        <p:spPr>
          <a:xfrm>
            <a:off x="5370153" y="1526033"/>
            <a:ext cx="5536397" cy="4760467"/>
          </a:xfrm>
        </p:spPr>
        <p:txBody>
          <a:bodyPr>
            <a:normAutofit/>
          </a:bodyPr>
          <a:lstStyle/>
          <a:p>
            <a:r>
              <a:rPr lang="el-GR" dirty="0"/>
              <a:t>Δυσχέρεια στην εξεύρεση αγορών για τα βιομηχανικά αγαθά που παράγονται</a:t>
            </a:r>
          </a:p>
          <a:p>
            <a:r>
              <a:rPr lang="el-GR" dirty="0"/>
              <a:t>Μείωση των τιμών των αγροτικών προϊόντων και η δυσκολία που αντιμετωπίζει ο αγροτικός κόσμος</a:t>
            </a:r>
          </a:p>
          <a:p>
            <a:r>
              <a:rPr lang="el-GR" dirty="0"/>
              <a:t>Εν τούτοις, υπάρχει η πεποίθηση ότι όλα αυτά θα αντιμετωπιστούν.</a:t>
            </a:r>
          </a:p>
        </p:txBody>
      </p:sp>
    </p:spTree>
    <p:extLst>
      <p:ext uri="{BB962C8B-B14F-4D97-AF65-F5344CB8AC3E}">
        <p14:creationId xmlns:p14="http://schemas.microsoft.com/office/powerpoint/2010/main" val="2336794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Τίτλος 6">
            <a:extLst>
              <a:ext uri="{FF2B5EF4-FFF2-40B4-BE49-F238E27FC236}">
                <a16:creationId xmlns:a16="http://schemas.microsoft.com/office/drawing/2014/main" id="{0710AE62-8789-A347-6DFB-C384D267C210}"/>
              </a:ext>
            </a:extLst>
          </p:cNvPr>
          <p:cNvSpPr>
            <a:spLocks noGrp="1"/>
          </p:cNvSpPr>
          <p:nvPr>
            <p:ph type="title"/>
          </p:nvPr>
        </p:nvSpPr>
        <p:spPr>
          <a:xfrm>
            <a:off x="1909398" y="1913382"/>
            <a:ext cx="3722933" cy="1959714"/>
          </a:xfrm>
          <a:ln w="25400" cap="sq">
            <a:solidFill>
              <a:srgbClr val="FFFFFF"/>
            </a:solidFill>
            <a:miter lim="800000"/>
          </a:ln>
        </p:spPr>
        <p:txBody>
          <a:bodyPr wrap="square">
            <a:normAutofit/>
          </a:bodyPr>
          <a:lstStyle/>
          <a:p>
            <a:pPr algn="ctr"/>
            <a:r>
              <a:rPr lang="el-GR" sz="2400" dirty="0">
                <a:solidFill>
                  <a:srgbClr val="FFFFFF"/>
                </a:solidFill>
              </a:rPr>
              <a:t>Προκλήσεις για την κοινοβουλευτική δημοκρατία και τον φιλελευθερισμό</a:t>
            </a:r>
          </a:p>
        </p:txBody>
      </p:sp>
      <p:sp>
        <p:nvSpPr>
          <p:cNvPr id="24" name="Rectangle 2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Θέση περιεχομένου 7">
            <a:extLst>
              <a:ext uri="{FF2B5EF4-FFF2-40B4-BE49-F238E27FC236}">
                <a16:creationId xmlns:a16="http://schemas.microsoft.com/office/drawing/2014/main" id="{97DCFE12-9573-0E06-BFD6-8DD0EE99E2BE}"/>
              </a:ext>
            </a:extLst>
          </p:cNvPr>
          <p:cNvSpPr>
            <a:spLocks noGrp="1"/>
          </p:cNvSpPr>
          <p:nvPr>
            <p:ph sz="half" idx="1"/>
          </p:nvPr>
        </p:nvSpPr>
        <p:spPr>
          <a:xfrm>
            <a:off x="6574536" y="640080"/>
            <a:ext cx="5053066" cy="2546604"/>
          </a:xfrm>
        </p:spPr>
        <p:txBody>
          <a:bodyPr>
            <a:normAutofit/>
          </a:bodyPr>
          <a:lstStyle/>
          <a:p>
            <a:pPr marL="0" indent="0">
              <a:buNone/>
            </a:pPr>
            <a:r>
              <a:rPr lang="el-GR" sz="2000" dirty="0"/>
              <a:t>Επικράτηση αυταρχικών καθεστώτων στην ΕΣΣΔ (Στάλιν) και στην Ιταλία (βασιλιάς Βίκτωρ Εμμανουήλ), αρχικά σε περιορισμένη κλίμακα.</a:t>
            </a:r>
          </a:p>
          <a:p>
            <a:pPr marL="0" indent="0">
              <a:buNone/>
            </a:pPr>
            <a:r>
              <a:rPr lang="el-GR" sz="2000" dirty="0"/>
              <a:t>Πειθαρχία, ενότητα, μία μόνον εξουσία το μοτίβο που κυριαρχεί. </a:t>
            </a:r>
          </a:p>
        </p:txBody>
      </p:sp>
      <p:pic>
        <p:nvPicPr>
          <p:cNvPr id="4" name="Content Placeholder 3">
            <a:extLst>
              <a:ext uri="{FF2B5EF4-FFF2-40B4-BE49-F238E27FC236}">
                <a16:creationId xmlns:a16="http://schemas.microsoft.com/office/drawing/2014/main" id="{2DDD4FF4-DF0D-CB1D-94A7-DD8AAD34D284}"/>
              </a:ext>
            </a:extLst>
          </p:cNvPr>
          <p:cNvPicPr>
            <a:picLocks noGrp="1" noChangeAspect="1"/>
          </p:cNvPicPr>
          <p:nvPr>
            <p:ph sz="half" idx="2"/>
          </p:nvPr>
        </p:nvPicPr>
        <p:blipFill>
          <a:blip r:embed="rId2"/>
          <a:stretch>
            <a:fillRect/>
          </a:stretch>
        </p:blipFill>
        <p:spPr>
          <a:xfrm>
            <a:off x="7572375" y="3044031"/>
            <a:ext cx="2702478" cy="2674017"/>
          </a:xfrm>
          <a:prstGeom prst="rect">
            <a:avLst/>
          </a:prstGeom>
        </p:spPr>
      </p:pic>
    </p:spTree>
    <p:extLst>
      <p:ext uri="{BB962C8B-B14F-4D97-AF65-F5344CB8AC3E}">
        <p14:creationId xmlns:p14="http://schemas.microsoft.com/office/powerpoint/2010/main" val="284207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4D2AC76E-2C6C-E3CB-1B20-19313C598D19}"/>
              </a:ext>
            </a:extLst>
          </p:cNvPr>
          <p:cNvSpPr>
            <a:spLocks noGrp="1"/>
          </p:cNvSpPr>
          <p:nvPr>
            <p:ph type="title"/>
          </p:nvPr>
        </p:nvSpPr>
        <p:spPr>
          <a:xfrm>
            <a:off x="6657715" y="467271"/>
            <a:ext cx="4195674" cy="2052522"/>
          </a:xfrm>
        </p:spPr>
        <p:txBody>
          <a:bodyPr vert="horz" lIns="91440" tIns="45720" rIns="91440" bIns="45720" rtlCol="0" anchor="b">
            <a:normAutofit fontScale="90000"/>
          </a:bodyPr>
          <a:lstStyle/>
          <a:p>
            <a:r>
              <a:rPr lang="el-GR" sz="5600" dirty="0"/>
              <a:t>Βικτωρ Εμμανουήλ ο Γ’</a:t>
            </a:r>
            <a:endParaRPr lang="en-US" sz="5600" dirty="0"/>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a:p>
        </p:txBody>
      </p:sp>
      <p:sp>
        <p:nvSpPr>
          <p:cNvPr id="16"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a:p>
        </p:txBody>
      </p:sp>
      <p:sp>
        <p:nvSpPr>
          <p:cNvPr id="3" name="Θέση περιεχομένου 2">
            <a:extLst>
              <a:ext uri="{FF2B5EF4-FFF2-40B4-BE49-F238E27FC236}">
                <a16:creationId xmlns:a16="http://schemas.microsoft.com/office/drawing/2014/main" id="{8D58EF17-A636-B685-78DB-E2F63289E29F}"/>
              </a:ext>
            </a:extLst>
          </p:cNvPr>
          <p:cNvSpPr>
            <a:spLocks noGrp="1"/>
          </p:cNvSpPr>
          <p:nvPr>
            <p:ph sz="half" idx="1"/>
          </p:nvPr>
        </p:nvSpPr>
        <p:spPr>
          <a:xfrm>
            <a:off x="6172201" y="2743199"/>
            <a:ext cx="4681188" cy="3433763"/>
          </a:xfrm>
        </p:spPr>
        <p:txBody>
          <a:bodyPr vert="horz" lIns="91440" tIns="45720" rIns="91440" bIns="45720" rtlCol="0" anchor="t">
            <a:normAutofit fontScale="77500" lnSpcReduction="20000"/>
          </a:bodyPr>
          <a:lstStyle/>
          <a:p>
            <a:pPr marL="0" indent="0">
              <a:buNone/>
            </a:pPr>
            <a:endParaRPr lang="el-GR" sz="2000" dirty="0">
              <a:solidFill>
                <a:schemeClr val="tx1">
                  <a:alpha val="80000"/>
                </a:schemeClr>
              </a:solidFill>
            </a:endParaRPr>
          </a:p>
          <a:p>
            <a:endParaRPr lang="en-US" sz="2000" dirty="0">
              <a:solidFill>
                <a:schemeClr val="tx1">
                  <a:alpha val="80000"/>
                </a:schemeClr>
              </a:solidFill>
            </a:endParaRPr>
          </a:p>
        </p:txBody>
      </p:sp>
      <p:sp>
        <p:nvSpPr>
          <p:cNvPr id="18"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a:p>
        </p:txBody>
      </p:sp>
      <p:cxnSp>
        <p:nvCxnSpPr>
          <p:cNvPr id="20"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0FED7F16-034E-1880-6E9F-F4A240A0E784}"/>
              </a:ext>
            </a:extLst>
          </p:cNvPr>
          <p:cNvPicPr>
            <a:picLocks noChangeAspect="1"/>
          </p:cNvPicPr>
          <p:nvPr/>
        </p:nvPicPr>
        <p:blipFill>
          <a:blip r:embed="rId2"/>
          <a:stretch>
            <a:fillRect/>
          </a:stretch>
        </p:blipFill>
        <p:spPr>
          <a:xfrm>
            <a:off x="1176471" y="1562696"/>
            <a:ext cx="2395785" cy="3692056"/>
          </a:xfrm>
          <a:prstGeom prst="rect">
            <a:avLst/>
          </a:prstGeom>
        </p:spPr>
      </p:pic>
      <p:sp>
        <p:nvSpPr>
          <p:cNvPr id="17" name="Content Placeholder 16">
            <a:extLst>
              <a:ext uri="{FF2B5EF4-FFF2-40B4-BE49-F238E27FC236}">
                <a16:creationId xmlns:a16="http://schemas.microsoft.com/office/drawing/2014/main" id="{DD6389F3-90D4-966B-E797-677F25584844}"/>
              </a:ext>
            </a:extLst>
          </p:cNvPr>
          <p:cNvSpPr>
            <a:spLocks noGrp="1"/>
          </p:cNvSpPr>
          <p:nvPr>
            <p:ph sz="half" idx="2"/>
          </p:nvPr>
        </p:nvSpPr>
        <p:spPr>
          <a:xfrm>
            <a:off x="6172200" y="2938233"/>
            <a:ext cx="5181600" cy="3238729"/>
          </a:xfrm>
        </p:spPr>
        <p:txBody>
          <a:bodyPr>
            <a:normAutofit fontScale="77500" lnSpcReduction="20000"/>
          </a:bodyPr>
          <a:lstStyle/>
          <a:p>
            <a:r>
              <a:rPr lang="el-GR" dirty="0"/>
              <a:t>Κ</a:t>
            </a:r>
            <a:r>
              <a:rPr lang="el-GR" dirty="0">
                <a:effectLst/>
              </a:rPr>
              <a:t>ατά την διάρκεια της βασιλείας του η Ιταλία ενεπλάκη σε δύο Παγκόσμιους Πολέμους που δυστυχώς περιλάβανε και την άνοδο του ιταλικού φασισμού. Ο Εμμανουήλ ήταν αυτός που ανακήρυξε τον εαυτό του Αυτοκράτορα της Αιθιοπίας και την Αλβανίας και κήρυξε τον πόλεμο κατά της Ελλάδας. Παραιτήθηκε το 1946 και ακτέφυγε στην Αλεξάνδρεια και τον επόμενο χρόνο πέθανε. </a:t>
            </a:r>
            <a:br>
              <a:rPr lang="el-GR" dirty="0">
                <a:effectLst/>
              </a:rPr>
            </a:br>
            <a:br>
              <a:rPr lang="el-GR" dirty="0">
                <a:effectLst/>
              </a:rPr>
            </a:br>
            <a:endParaRPr lang="el-GR" dirty="0">
              <a:effectLst/>
            </a:endParaRPr>
          </a:p>
        </p:txBody>
      </p:sp>
    </p:spTree>
    <p:extLst>
      <p:ext uri="{BB962C8B-B14F-4D97-AF65-F5344CB8AC3E}">
        <p14:creationId xmlns:p14="http://schemas.microsoft.com/office/powerpoint/2010/main" val="38246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496756-8EFC-38FA-A744-57EBF08489A2}"/>
              </a:ext>
            </a:extLst>
          </p:cNvPr>
          <p:cNvSpPr>
            <a:spLocks noGrp="1"/>
          </p:cNvSpPr>
          <p:nvPr>
            <p:ph type="title"/>
          </p:nvPr>
        </p:nvSpPr>
        <p:spPr/>
        <p:txBody>
          <a:bodyPr/>
          <a:lstStyle/>
          <a:p>
            <a:pPr algn="ctr"/>
            <a:r>
              <a:rPr lang="el-GR" dirty="0"/>
              <a:t>Κοινή πρακτική σε διαφορετικά πολιτικά καθεστώτα</a:t>
            </a:r>
          </a:p>
        </p:txBody>
      </p:sp>
      <p:sp>
        <p:nvSpPr>
          <p:cNvPr id="3" name="Θέση κειμένου 2">
            <a:extLst>
              <a:ext uri="{FF2B5EF4-FFF2-40B4-BE49-F238E27FC236}">
                <a16:creationId xmlns:a16="http://schemas.microsoft.com/office/drawing/2014/main" id="{A88513B3-3E59-FD59-895A-7AC95B2FA503}"/>
              </a:ext>
            </a:extLst>
          </p:cNvPr>
          <p:cNvSpPr>
            <a:spLocks noGrp="1"/>
          </p:cNvSpPr>
          <p:nvPr>
            <p:ph type="body" idx="1"/>
          </p:nvPr>
        </p:nvSpPr>
        <p:spPr/>
        <p:txBody>
          <a:bodyPr/>
          <a:lstStyle/>
          <a:p>
            <a:pPr algn="ctr"/>
            <a:r>
              <a:rPr lang="el-GR" dirty="0"/>
              <a:t>ΕΣΣΔ</a:t>
            </a:r>
          </a:p>
        </p:txBody>
      </p:sp>
      <p:sp>
        <p:nvSpPr>
          <p:cNvPr id="4" name="Θέση περιεχομένου 3">
            <a:extLst>
              <a:ext uri="{FF2B5EF4-FFF2-40B4-BE49-F238E27FC236}">
                <a16:creationId xmlns:a16="http://schemas.microsoft.com/office/drawing/2014/main" id="{773D14E6-E51B-78FF-77AB-37DB06BBDF8F}"/>
              </a:ext>
            </a:extLst>
          </p:cNvPr>
          <p:cNvSpPr>
            <a:spLocks noGrp="1"/>
          </p:cNvSpPr>
          <p:nvPr>
            <p:ph sz="half" idx="2"/>
          </p:nvPr>
        </p:nvSpPr>
        <p:spPr/>
        <p:txBody>
          <a:bodyPr>
            <a:normAutofit fontScale="85000" lnSpcReduction="20000"/>
          </a:bodyPr>
          <a:lstStyle/>
          <a:p>
            <a:r>
              <a:rPr lang="el-GR" dirty="0"/>
              <a:t>Στόχος η οικοδόμηση του σοσιαλισμού:</a:t>
            </a:r>
          </a:p>
          <a:p>
            <a:r>
              <a:rPr lang="el-GR" dirty="0"/>
              <a:t>Κρατικοποίηση καλλιεργήσιμης γης</a:t>
            </a:r>
          </a:p>
          <a:p>
            <a:r>
              <a:rPr lang="el-GR" dirty="0"/>
              <a:t>Επιτάχυνση εκβιομηχάνισης σε ένα αυστηρό πλαίσιο υπό τον απόλυτο έλεγχο της κεντρικής εξουσίας </a:t>
            </a:r>
          </a:p>
        </p:txBody>
      </p:sp>
      <p:sp>
        <p:nvSpPr>
          <p:cNvPr id="5" name="Θέση κειμένου 4">
            <a:extLst>
              <a:ext uri="{FF2B5EF4-FFF2-40B4-BE49-F238E27FC236}">
                <a16:creationId xmlns:a16="http://schemas.microsoft.com/office/drawing/2014/main" id="{EAECF4D1-6A6B-9475-8C16-99A3A9B63170}"/>
              </a:ext>
            </a:extLst>
          </p:cNvPr>
          <p:cNvSpPr>
            <a:spLocks noGrp="1"/>
          </p:cNvSpPr>
          <p:nvPr>
            <p:ph type="body" sz="quarter" idx="3"/>
          </p:nvPr>
        </p:nvSpPr>
        <p:spPr/>
        <p:txBody>
          <a:bodyPr/>
          <a:lstStyle/>
          <a:p>
            <a:pPr algn="ctr"/>
            <a:r>
              <a:rPr lang="el-GR" dirty="0"/>
              <a:t>ΙΤΑΛΙΑ η νέα πνοή</a:t>
            </a:r>
          </a:p>
        </p:txBody>
      </p:sp>
      <p:sp>
        <p:nvSpPr>
          <p:cNvPr id="7" name="Content Placeholder 6">
            <a:extLst>
              <a:ext uri="{FF2B5EF4-FFF2-40B4-BE49-F238E27FC236}">
                <a16:creationId xmlns:a16="http://schemas.microsoft.com/office/drawing/2014/main" id="{AF182FB0-B045-0AE2-A562-2BF8989F906D}"/>
              </a:ext>
            </a:extLst>
          </p:cNvPr>
          <p:cNvSpPr>
            <a:spLocks noGrp="1"/>
          </p:cNvSpPr>
          <p:nvPr>
            <p:ph sz="quarter" idx="4"/>
          </p:nvPr>
        </p:nvSpPr>
        <p:spPr/>
        <p:txBody>
          <a:bodyPr>
            <a:normAutofit fontScale="85000" lnSpcReduction="20000"/>
          </a:bodyPr>
          <a:lstStyle/>
          <a:p>
            <a:r>
              <a:rPr lang="el-GR" dirty="0"/>
              <a:t>Μουσολίνι, εμπνευστής της φασιστικής ιδεολογίας: «δικαίωμα» των Ιταλών να δημιουργήσουν ένα ισχυρό κράτος</a:t>
            </a:r>
          </a:p>
          <a:p>
            <a:r>
              <a:rPr lang="el-GR" dirty="0"/>
              <a:t>Έξαρση της βίας &amp; της δύναμης στα χέρια άσκησης πολιτικής</a:t>
            </a:r>
          </a:p>
          <a:p>
            <a:r>
              <a:rPr lang="el-GR" dirty="0"/>
              <a:t>Συνθήματα υπέρ της κοινωνικής ισότητας με τάυτιση κόμματος και κράτους</a:t>
            </a:r>
          </a:p>
          <a:p>
            <a:r>
              <a:rPr lang="el-GR" dirty="0"/>
              <a:t>Ολοκληρωτική κατάλυση δημοκρατικών θεσμών</a:t>
            </a:r>
            <a:endParaRPr lang="en-US" dirty="0"/>
          </a:p>
        </p:txBody>
      </p:sp>
    </p:spTree>
    <p:extLst>
      <p:ext uri="{BB962C8B-B14F-4D97-AF65-F5344CB8AC3E}">
        <p14:creationId xmlns:p14="http://schemas.microsoft.com/office/powerpoint/2010/main" val="1750331318"/>
      </p:ext>
    </p:extLst>
  </p:cSld>
  <p:clrMapOvr>
    <a:masterClrMapping/>
  </p:clrMapOvr>
</p:sld>
</file>

<file path=ppt/theme/theme1.xml><?xml version="1.0" encoding="utf-8"?>
<a:theme xmlns:a="http://schemas.openxmlformats.org/drawingml/2006/main" name="Θέμα του Offic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326</TotalTime>
  <Words>402</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Calibri</vt:lpstr>
      <vt:lpstr>Θέμα του Office</vt:lpstr>
      <vt:lpstr>Η ΔΕΚΑΕΤΙΑ 1920-1930</vt:lpstr>
      <vt:lpstr>Η ΟΡΓΑΝΩΣΗ ΤΗΣ ΕΙΡΗΝΗΣ</vt:lpstr>
      <vt:lpstr>Κοινωνία των Εθνών</vt:lpstr>
      <vt:lpstr>Οικονομική &amp; Κοινωνική συγκυρία</vt:lpstr>
      <vt:lpstr>Τα προβλήματα που αναφαίνονται...</vt:lpstr>
      <vt:lpstr>Προκλήσεις για την κοινοβουλευτική δημοκρατία και τον φιλελευθερισμό</vt:lpstr>
      <vt:lpstr>Βικτωρ Εμμανουήλ ο Γ’</vt:lpstr>
      <vt:lpstr>Κοινή πρακτική σε διαφορετικά πολιτικά καθεστώτα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ogdoolykeio@outlook.com</dc:creator>
  <cp:lastModifiedBy>ΜΑΡΙΑ ΚΕΚΡΟΠΟΥΛΟΥ</cp:lastModifiedBy>
  <cp:revision>5</cp:revision>
  <dcterms:created xsi:type="dcterms:W3CDTF">2025-01-14T07:22:31Z</dcterms:created>
  <dcterms:modified xsi:type="dcterms:W3CDTF">2025-02-10T15:18:38Z</dcterms:modified>
</cp:coreProperties>
</file>