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8" r:id="rId5"/>
    <p:sldId id="259" r:id="rId6"/>
    <p:sldId id="257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741DE-FA4D-4686-9B2F-0DE67EBA59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61AAA7-C675-41B1-A6B0-584553B3AC8E}">
      <dgm:prSet/>
      <dgm:spPr/>
      <dgm:t>
        <a:bodyPr/>
        <a:lstStyle/>
        <a:p>
          <a:r>
            <a:rPr lang="el-GR" dirty="0"/>
            <a:t>Διαδοχικές τραπεζικές πτωχεύσεις στις ΗΠΑ</a:t>
          </a:r>
          <a:endParaRPr lang="en-US" dirty="0"/>
        </a:p>
      </dgm:t>
    </dgm:pt>
    <dgm:pt modelId="{FCAAE131-1810-410E-8F0B-F3222C2A90DD}" type="parTrans" cxnId="{B475E95E-52B6-45F3-980F-2742A4EE93B8}">
      <dgm:prSet/>
      <dgm:spPr/>
      <dgm:t>
        <a:bodyPr/>
        <a:lstStyle/>
        <a:p>
          <a:endParaRPr lang="en-US"/>
        </a:p>
      </dgm:t>
    </dgm:pt>
    <dgm:pt modelId="{3B095760-4DE1-4098-A745-02596264D538}" type="sibTrans" cxnId="{B475E95E-52B6-45F3-980F-2742A4EE93B8}">
      <dgm:prSet/>
      <dgm:spPr/>
      <dgm:t>
        <a:bodyPr/>
        <a:lstStyle/>
        <a:p>
          <a:endParaRPr lang="en-US"/>
        </a:p>
      </dgm:t>
    </dgm:pt>
    <dgm:pt modelId="{3739F976-311C-4A48-8B76-D3E7A64627C1}">
      <dgm:prSet/>
      <dgm:spPr/>
      <dgm:t>
        <a:bodyPr/>
        <a:lstStyle/>
        <a:p>
          <a:r>
            <a:rPr lang="el-GR" dirty="0"/>
            <a:t>Μείωση βιομηχανικής παραγωγής και των εμπορικών συναλλαγών σε παγκόσμια κλίμακα</a:t>
          </a:r>
          <a:endParaRPr lang="en-US" dirty="0"/>
        </a:p>
      </dgm:t>
    </dgm:pt>
    <dgm:pt modelId="{E37C8824-D2CE-4AB9-B56C-770EB20A8BBA}" type="parTrans" cxnId="{46639708-1F99-4393-802A-E704419B2353}">
      <dgm:prSet/>
      <dgm:spPr/>
      <dgm:t>
        <a:bodyPr/>
        <a:lstStyle/>
        <a:p>
          <a:endParaRPr lang="en-US"/>
        </a:p>
      </dgm:t>
    </dgm:pt>
    <dgm:pt modelId="{EF4FF3BD-0142-4E00-AB72-CF4A4216A91C}" type="sibTrans" cxnId="{46639708-1F99-4393-802A-E704419B2353}">
      <dgm:prSet/>
      <dgm:spPr/>
      <dgm:t>
        <a:bodyPr/>
        <a:lstStyle/>
        <a:p>
          <a:endParaRPr lang="en-US"/>
        </a:p>
      </dgm:t>
    </dgm:pt>
    <dgm:pt modelId="{C4409A06-8027-4F53-9624-FD60B0F43F5D}">
      <dgm:prSet/>
      <dgm:spPr/>
      <dgm:t>
        <a:bodyPr/>
        <a:lstStyle/>
        <a:p>
          <a:r>
            <a:rPr lang="el-GR" dirty="0"/>
            <a:t>Αποδιοργάνωση του διεθνούς νομισματικού συστήματος και υποτίμηση της αγγλικής λίρας</a:t>
          </a:r>
          <a:endParaRPr lang="en-US" dirty="0"/>
        </a:p>
      </dgm:t>
    </dgm:pt>
    <dgm:pt modelId="{7904ADD6-C088-4E6C-A779-72D34E47CE12}" type="parTrans" cxnId="{BF0FDBC6-3F3C-4428-91A4-34F4E7833D7D}">
      <dgm:prSet/>
      <dgm:spPr/>
      <dgm:t>
        <a:bodyPr/>
        <a:lstStyle/>
        <a:p>
          <a:endParaRPr lang="en-US"/>
        </a:p>
      </dgm:t>
    </dgm:pt>
    <dgm:pt modelId="{62DA756A-CE1D-42D9-B2DD-8757D7C0FE2E}" type="sibTrans" cxnId="{BF0FDBC6-3F3C-4428-91A4-34F4E7833D7D}">
      <dgm:prSet/>
      <dgm:spPr/>
      <dgm:t>
        <a:bodyPr/>
        <a:lstStyle/>
        <a:p>
          <a:endParaRPr lang="en-US"/>
        </a:p>
      </dgm:t>
    </dgm:pt>
    <dgm:pt modelId="{70A46002-2B76-44F1-9277-D9B8F331CEF0}">
      <dgm:prSet/>
      <dgm:spPr/>
      <dgm:t>
        <a:bodyPr/>
        <a:lstStyle/>
        <a:p>
          <a:r>
            <a:rPr lang="el-GR" dirty="0"/>
            <a:t>Απόσυρση αμερικανικών κεφαλαίων από την Ευρώπη και κυρίως από τη Γερμανία</a:t>
          </a:r>
          <a:endParaRPr lang="en-US" dirty="0"/>
        </a:p>
      </dgm:t>
    </dgm:pt>
    <dgm:pt modelId="{DD6F5B93-F0F4-4708-ADE7-070864CB1CBF}" type="parTrans" cxnId="{3547F846-2C0B-4F28-82CF-859117AF5D22}">
      <dgm:prSet/>
      <dgm:spPr/>
      <dgm:t>
        <a:bodyPr/>
        <a:lstStyle/>
        <a:p>
          <a:endParaRPr lang="el-GR"/>
        </a:p>
      </dgm:t>
    </dgm:pt>
    <dgm:pt modelId="{8B1C9F9F-0DC5-4524-ACCC-2882074AA4F8}" type="sibTrans" cxnId="{3547F846-2C0B-4F28-82CF-859117AF5D22}">
      <dgm:prSet/>
      <dgm:spPr/>
      <dgm:t>
        <a:bodyPr/>
        <a:lstStyle/>
        <a:p>
          <a:endParaRPr lang="el-GR"/>
        </a:p>
      </dgm:t>
    </dgm:pt>
    <dgm:pt modelId="{6DD0BE18-DFA5-4A42-B8A3-F99E56BE436D}" type="pres">
      <dgm:prSet presAssocID="{965741DE-FA4D-4686-9B2F-0DE67EBA5967}" presName="linear" presStyleCnt="0">
        <dgm:presLayoutVars>
          <dgm:animLvl val="lvl"/>
          <dgm:resizeHandles val="exact"/>
        </dgm:presLayoutVars>
      </dgm:prSet>
      <dgm:spPr/>
    </dgm:pt>
    <dgm:pt modelId="{61A0FB31-F508-45A3-8CC3-B64D5A3336F0}" type="pres">
      <dgm:prSet presAssocID="{8761AAA7-C675-41B1-A6B0-584553B3AC8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6BC379-37E8-435B-AA0A-F62721EF425B}" type="pres">
      <dgm:prSet presAssocID="{3B095760-4DE1-4098-A745-02596264D538}" presName="spacer" presStyleCnt="0"/>
      <dgm:spPr/>
    </dgm:pt>
    <dgm:pt modelId="{EDD97E9E-6ACC-4C42-8146-CDC2CD8C1997}" type="pres">
      <dgm:prSet presAssocID="{70A46002-2B76-44F1-9277-D9B8F331CEF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45A668-E293-4E1C-88A8-805ED29A5C78}" type="pres">
      <dgm:prSet presAssocID="{8B1C9F9F-0DC5-4524-ACCC-2882074AA4F8}" presName="spacer" presStyleCnt="0"/>
      <dgm:spPr/>
    </dgm:pt>
    <dgm:pt modelId="{66647516-5645-42C8-9754-128FBAA39135}" type="pres">
      <dgm:prSet presAssocID="{3739F976-311C-4A48-8B76-D3E7A64627C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DCAFE34-CF63-4DE8-8AFC-FD745B0FA9D2}" type="pres">
      <dgm:prSet presAssocID="{EF4FF3BD-0142-4E00-AB72-CF4A4216A91C}" presName="spacer" presStyleCnt="0"/>
      <dgm:spPr/>
    </dgm:pt>
    <dgm:pt modelId="{41C169DB-0749-4D36-B928-3BA93035B7B5}" type="pres">
      <dgm:prSet presAssocID="{C4409A06-8027-4F53-9624-FD60B0F43F5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6639708-1F99-4393-802A-E704419B2353}" srcId="{965741DE-FA4D-4686-9B2F-0DE67EBA5967}" destId="{3739F976-311C-4A48-8B76-D3E7A64627C1}" srcOrd="2" destOrd="0" parTransId="{E37C8824-D2CE-4AB9-B56C-770EB20A8BBA}" sibTransId="{EF4FF3BD-0142-4E00-AB72-CF4A4216A91C}"/>
    <dgm:cxn modelId="{FE1DE927-F047-4544-AF0F-B24B5223BAB9}" type="presOf" srcId="{8761AAA7-C675-41B1-A6B0-584553B3AC8E}" destId="{61A0FB31-F508-45A3-8CC3-B64D5A3336F0}" srcOrd="0" destOrd="0" presId="urn:microsoft.com/office/officeart/2005/8/layout/vList2"/>
    <dgm:cxn modelId="{C1CFDA2E-39A4-473B-B527-D14A41F99D07}" type="presOf" srcId="{C4409A06-8027-4F53-9624-FD60B0F43F5D}" destId="{41C169DB-0749-4D36-B928-3BA93035B7B5}" srcOrd="0" destOrd="0" presId="urn:microsoft.com/office/officeart/2005/8/layout/vList2"/>
    <dgm:cxn modelId="{1646F431-EBEB-499D-B0F4-983635A89CDF}" type="presOf" srcId="{965741DE-FA4D-4686-9B2F-0DE67EBA5967}" destId="{6DD0BE18-DFA5-4A42-B8A3-F99E56BE436D}" srcOrd="0" destOrd="0" presId="urn:microsoft.com/office/officeart/2005/8/layout/vList2"/>
    <dgm:cxn modelId="{B475E95E-52B6-45F3-980F-2742A4EE93B8}" srcId="{965741DE-FA4D-4686-9B2F-0DE67EBA5967}" destId="{8761AAA7-C675-41B1-A6B0-584553B3AC8E}" srcOrd="0" destOrd="0" parTransId="{FCAAE131-1810-410E-8F0B-F3222C2A90DD}" sibTransId="{3B095760-4DE1-4098-A745-02596264D538}"/>
    <dgm:cxn modelId="{3547F846-2C0B-4F28-82CF-859117AF5D22}" srcId="{965741DE-FA4D-4686-9B2F-0DE67EBA5967}" destId="{70A46002-2B76-44F1-9277-D9B8F331CEF0}" srcOrd="1" destOrd="0" parTransId="{DD6F5B93-F0F4-4708-ADE7-070864CB1CBF}" sibTransId="{8B1C9F9F-0DC5-4524-ACCC-2882074AA4F8}"/>
    <dgm:cxn modelId="{1D204683-4B81-4D63-98AE-650B7031D25B}" type="presOf" srcId="{3739F976-311C-4A48-8B76-D3E7A64627C1}" destId="{66647516-5645-42C8-9754-128FBAA39135}" srcOrd="0" destOrd="0" presId="urn:microsoft.com/office/officeart/2005/8/layout/vList2"/>
    <dgm:cxn modelId="{530D78AE-7EC1-4FB4-9DC8-220682AA0AC8}" type="presOf" srcId="{70A46002-2B76-44F1-9277-D9B8F331CEF0}" destId="{EDD97E9E-6ACC-4C42-8146-CDC2CD8C1997}" srcOrd="0" destOrd="0" presId="urn:microsoft.com/office/officeart/2005/8/layout/vList2"/>
    <dgm:cxn modelId="{BF0FDBC6-3F3C-4428-91A4-34F4E7833D7D}" srcId="{965741DE-FA4D-4686-9B2F-0DE67EBA5967}" destId="{C4409A06-8027-4F53-9624-FD60B0F43F5D}" srcOrd="3" destOrd="0" parTransId="{7904ADD6-C088-4E6C-A779-72D34E47CE12}" sibTransId="{62DA756A-CE1D-42D9-B2DD-8757D7C0FE2E}"/>
    <dgm:cxn modelId="{46B57BA4-A28C-4324-A739-03FB855F17F0}" type="presParOf" srcId="{6DD0BE18-DFA5-4A42-B8A3-F99E56BE436D}" destId="{61A0FB31-F508-45A3-8CC3-B64D5A3336F0}" srcOrd="0" destOrd="0" presId="urn:microsoft.com/office/officeart/2005/8/layout/vList2"/>
    <dgm:cxn modelId="{8017CDBA-744C-4A2F-B609-4DF57679C912}" type="presParOf" srcId="{6DD0BE18-DFA5-4A42-B8A3-F99E56BE436D}" destId="{E86BC379-37E8-435B-AA0A-F62721EF425B}" srcOrd="1" destOrd="0" presId="urn:microsoft.com/office/officeart/2005/8/layout/vList2"/>
    <dgm:cxn modelId="{AAD26D9A-9ED8-4F86-91DD-5507817646A8}" type="presParOf" srcId="{6DD0BE18-DFA5-4A42-B8A3-F99E56BE436D}" destId="{EDD97E9E-6ACC-4C42-8146-CDC2CD8C1997}" srcOrd="2" destOrd="0" presId="urn:microsoft.com/office/officeart/2005/8/layout/vList2"/>
    <dgm:cxn modelId="{94AAAE77-FCD4-4679-9848-E6057D9CAA0F}" type="presParOf" srcId="{6DD0BE18-DFA5-4A42-B8A3-F99E56BE436D}" destId="{CB45A668-E293-4E1C-88A8-805ED29A5C78}" srcOrd="3" destOrd="0" presId="urn:microsoft.com/office/officeart/2005/8/layout/vList2"/>
    <dgm:cxn modelId="{C3647A7C-923C-473B-A30D-A37E5F34403E}" type="presParOf" srcId="{6DD0BE18-DFA5-4A42-B8A3-F99E56BE436D}" destId="{66647516-5645-42C8-9754-128FBAA39135}" srcOrd="4" destOrd="0" presId="urn:microsoft.com/office/officeart/2005/8/layout/vList2"/>
    <dgm:cxn modelId="{DDB7C21F-E965-4C74-9004-812D61632FF9}" type="presParOf" srcId="{6DD0BE18-DFA5-4A42-B8A3-F99E56BE436D}" destId="{1DCAFE34-CF63-4DE8-8AFC-FD745B0FA9D2}" srcOrd="5" destOrd="0" presId="urn:microsoft.com/office/officeart/2005/8/layout/vList2"/>
    <dgm:cxn modelId="{F4E1589A-7275-445B-8DE0-B97CEED2AC49}" type="presParOf" srcId="{6DD0BE18-DFA5-4A42-B8A3-F99E56BE436D}" destId="{41C169DB-0749-4D36-B928-3BA93035B7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221D5-0F55-4167-AC7F-C7184FFE9B5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3BCF8F-C4E0-4BB1-A08A-50A08E180800}">
      <dgm:prSet/>
      <dgm:spPr/>
      <dgm:t>
        <a:bodyPr/>
        <a:lstStyle/>
        <a:p>
          <a:r>
            <a:rPr lang="el-GR"/>
            <a:t>Χρηματιστηριακό κραχ</a:t>
          </a:r>
          <a:endParaRPr lang="en-US"/>
        </a:p>
      </dgm:t>
    </dgm:pt>
    <dgm:pt modelId="{7FFDE7C5-465E-4517-8EDE-07B9F74242E1}" type="parTrans" cxnId="{38F51950-2E60-4FA1-AD45-01EB5C63B1FE}">
      <dgm:prSet/>
      <dgm:spPr/>
      <dgm:t>
        <a:bodyPr/>
        <a:lstStyle/>
        <a:p>
          <a:endParaRPr lang="en-US"/>
        </a:p>
      </dgm:t>
    </dgm:pt>
    <dgm:pt modelId="{BB7B161F-DDDC-4AC6-906C-D6990C40A458}" type="sibTrans" cxnId="{38F51950-2E60-4FA1-AD45-01EB5C63B1FE}">
      <dgm:prSet/>
      <dgm:spPr/>
      <dgm:t>
        <a:bodyPr/>
        <a:lstStyle/>
        <a:p>
          <a:endParaRPr lang="en-US"/>
        </a:p>
      </dgm:t>
    </dgm:pt>
    <dgm:pt modelId="{977AE075-8C45-4099-8E0F-44289231734C}">
      <dgm:prSet/>
      <dgm:spPr/>
      <dgm:t>
        <a:bodyPr/>
        <a:lstStyle/>
        <a:p>
          <a:r>
            <a:rPr lang="el-GR"/>
            <a:t>Πτώχευση των Τραπεζών</a:t>
          </a:r>
          <a:endParaRPr lang="en-US"/>
        </a:p>
      </dgm:t>
    </dgm:pt>
    <dgm:pt modelId="{DD9E932D-AA64-4DC3-91AA-EC5F89FFBBBB}" type="parTrans" cxnId="{62E7941A-2D6D-4C7E-8446-357071C4857F}">
      <dgm:prSet/>
      <dgm:spPr/>
      <dgm:t>
        <a:bodyPr/>
        <a:lstStyle/>
        <a:p>
          <a:endParaRPr lang="en-US"/>
        </a:p>
      </dgm:t>
    </dgm:pt>
    <dgm:pt modelId="{FDF21400-901E-4EE2-BB9D-FE753D9C54B5}" type="sibTrans" cxnId="{62E7941A-2D6D-4C7E-8446-357071C4857F}">
      <dgm:prSet/>
      <dgm:spPr/>
      <dgm:t>
        <a:bodyPr/>
        <a:lstStyle/>
        <a:p>
          <a:endParaRPr lang="en-US"/>
        </a:p>
      </dgm:t>
    </dgm:pt>
    <dgm:pt modelId="{238E945E-EE99-420B-BA80-D85196C32A05}">
      <dgm:prSet/>
      <dgm:spPr/>
      <dgm:t>
        <a:bodyPr/>
        <a:lstStyle/>
        <a:p>
          <a:r>
            <a:rPr lang="el-GR"/>
            <a:t>Επιστροφή στον χρυσό κανόνα</a:t>
          </a:r>
          <a:endParaRPr lang="en-US"/>
        </a:p>
      </dgm:t>
    </dgm:pt>
    <dgm:pt modelId="{B1C947F0-589B-4A9D-9ABC-9495CF223353}" type="parTrans" cxnId="{9E2809DF-4581-4D8F-A92A-9620F86E4573}">
      <dgm:prSet/>
      <dgm:spPr/>
      <dgm:t>
        <a:bodyPr/>
        <a:lstStyle/>
        <a:p>
          <a:endParaRPr lang="en-US"/>
        </a:p>
      </dgm:t>
    </dgm:pt>
    <dgm:pt modelId="{6CE0F987-F84D-44E2-8971-42B73F63C6F9}" type="sibTrans" cxnId="{9E2809DF-4581-4D8F-A92A-9620F86E4573}">
      <dgm:prSet/>
      <dgm:spPr/>
      <dgm:t>
        <a:bodyPr/>
        <a:lstStyle/>
        <a:p>
          <a:endParaRPr lang="en-US"/>
        </a:p>
      </dgm:t>
    </dgm:pt>
    <dgm:pt modelId="{9037F795-BF74-4458-84D4-62A7CA6055C2}">
      <dgm:prSet/>
      <dgm:spPr/>
      <dgm:t>
        <a:bodyPr/>
        <a:lstStyle/>
        <a:p>
          <a:r>
            <a:rPr lang="el-GR"/>
            <a:t>Πολλοί πιστεύουν ότι ήταν μια αποτυχία της ελεύθερης αγοράς</a:t>
          </a:r>
          <a:endParaRPr lang="en-US"/>
        </a:p>
      </dgm:t>
    </dgm:pt>
    <dgm:pt modelId="{5F0B0097-28BE-4379-99D7-56FE2683AD3C}" type="parTrans" cxnId="{B04FEE41-D592-40DD-B6BF-0961B07E9809}">
      <dgm:prSet/>
      <dgm:spPr/>
      <dgm:t>
        <a:bodyPr/>
        <a:lstStyle/>
        <a:p>
          <a:endParaRPr lang="en-US"/>
        </a:p>
      </dgm:t>
    </dgm:pt>
    <dgm:pt modelId="{754687A6-FCA4-4D23-B87C-CC956638F2AE}" type="sibTrans" cxnId="{B04FEE41-D592-40DD-B6BF-0961B07E9809}">
      <dgm:prSet/>
      <dgm:spPr/>
      <dgm:t>
        <a:bodyPr/>
        <a:lstStyle/>
        <a:p>
          <a:endParaRPr lang="en-US"/>
        </a:p>
      </dgm:t>
    </dgm:pt>
    <dgm:pt modelId="{54A3F281-6F7B-4CB4-AE98-E5BDAAF927A4}">
      <dgm:prSet/>
      <dgm:spPr/>
      <dgm:t>
        <a:bodyPr/>
        <a:lstStyle/>
        <a:p>
          <a:r>
            <a:rPr lang="el-GR"/>
            <a:t>Κεϋνσιανό μοντέλο: υποκατανάλωση και υπερεπένδυση</a:t>
          </a:r>
          <a:endParaRPr lang="en-US"/>
        </a:p>
      </dgm:t>
    </dgm:pt>
    <dgm:pt modelId="{C6C0B26C-8C9C-407B-9FBE-6D8DF986FE44}" type="parTrans" cxnId="{14413764-C346-4C26-B3C3-DE7172EBCA59}">
      <dgm:prSet/>
      <dgm:spPr/>
      <dgm:t>
        <a:bodyPr/>
        <a:lstStyle/>
        <a:p>
          <a:endParaRPr lang="en-US"/>
        </a:p>
      </dgm:t>
    </dgm:pt>
    <dgm:pt modelId="{7850FE6D-14AD-4087-A8B2-FAA4236FBC9A}" type="sibTrans" cxnId="{14413764-C346-4C26-B3C3-DE7172EBCA59}">
      <dgm:prSet/>
      <dgm:spPr/>
      <dgm:t>
        <a:bodyPr/>
        <a:lstStyle/>
        <a:p>
          <a:endParaRPr lang="en-US"/>
        </a:p>
      </dgm:t>
    </dgm:pt>
    <dgm:pt modelId="{E09E1C5D-8AA6-4357-98F0-0A8E22219F1D}" type="pres">
      <dgm:prSet presAssocID="{C70221D5-0F55-4167-AC7F-C7184FFE9B5C}" presName="compositeShape" presStyleCnt="0">
        <dgm:presLayoutVars>
          <dgm:chMax val="7"/>
          <dgm:dir/>
          <dgm:resizeHandles val="exact"/>
        </dgm:presLayoutVars>
      </dgm:prSet>
      <dgm:spPr/>
    </dgm:pt>
    <dgm:pt modelId="{F470AB20-5DBC-4DAC-A2F7-61069915AD77}" type="pres">
      <dgm:prSet presAssocID="{C70221D5-0F55-4167-AC7F-C7184FFE9B5C}" presName="wedge1" presStyleLbl="node1" presStyleIdx="0" presStyleCnt="5"/>
      <dgm:spPr/>
    </dgm:pt>
    <dgm:pt modelId="{D3FCD1A8-2E96-44FC-B07D-6FA99AE409FA}" type="pres">
      <dgm:prSet presAssocID="{C70221D5-0F55-4167-AC7F-C7184FFE9B5C}" presName="dummy1a" presStyleCnt="0"/>
      <dgm:spPr/>
    </dgm:pt>
    <dgm:pt modelId="{0915862D-0066-4EEA-A235-AA766D36589E}" type="pres">
      <dgm:prSet presAssocID="{C70221D5-0F55-4167-AC7F-C7184FFE9B5C}" presName="dummy1b" presStyleCnt="0"/>
      <dgm:spPr/>
    </dgm:pt>
    <dgm:pt modelId="{B39E3F71-A50F-479B-8649-663613E7471F}" type="pres">
      <dgm:prSet presAssocID="{C70221D5-0F55-4167-AC7F-C7184FFE9B5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3B3502A-2B2A-4C66-84C6-EF7FE545EB78}" type="pres">
      <dgm:prSet presAssocID="{C70221D5-0F55-4167-AC7F-C7184FFE9B5C}" presName="wedge2" presStyleLbl="node1" presStyleIdx="1" presStyleCnt="5"/>
      <dgm:spPr/>
    </dgm:pt>
    <dgm:pt modelId="{F2B3A41E-B1D0-4E9D-BE3E-A0B867C7E9F8}" type="pres">
      <dgm:prSet presAssocID="{C70221D5-0F55-4167-AC7F-C7184FFE9B5C}" presName="dummy2a" presStyleCnt="0"/>
      <dgm:spPr/>
    </dgm:pt>
    <dgm:pt modelId="{14CEA7E3-6AA8-4FF6-8618-BF3DFA8978C5}" type="pres">
      <dgm:prSet presAssocID="{C70221D5-0F55-4167-AC7F-C7184FFE9B5C}" presName="dummy2b" presStyleCnt="0"/>
      <dgm:spPr/>
    </dgm:pt>
    <dgm:pt modelId="{C1243AF6-919A-4AE1-9EF4-A1A65340165A}" type="pres">
      <dgm:prSet presAssocID="{C70221D5-0F55-4167-AC7F-C7184FFE9B5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7DE1A78-C812-415B-815F-380F59322492}" type="pres">
      <dgm:prSet presAssocID="{C70221D5-0F55-4167-AC7F-C7184FFE9B5C}" presName="wedge3" presStyleLbl="node1" presStyleIdx="2" presStyleCnt="5"/>
      <dgm:spPr/>
    </dgm:pt>
    <dgm:pt modelId="{B6469F2E-AA2D-4777-B049-1B0E31C2C107}" type="pres">
      <dgm:prSet presAssocID="{C70221D5-0F55-4167-AC7F-C7184FFE9B5C}" presName="dummy3a" presStyleCnt="0"/>
      <dgm:spPr/>
    </dgm:pt>
    <dgm:pt modelId="{FD9DC92B-1ABE-4D5F-95DB-066DECB50858}" type="pres">
      <dgm:prSet presAssocID="{C70221D5-0F55-4167-AC7F-C7184FFE9B5C}" presName="dummy3b" presStyleCnt="0"/>
      <dgm:spPr/>
    </dgm:pt>
    <dgm:pt modelId="{DDC39EF7-3C35-4A72-AB94-DCC0F76C16E3}" type="pres">
      <dgm:prSet presAssocID="{C70221D5-0F55-4167-AC7F-C7184FFE9B5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CFBAB34-F5D2-4B71-AEF2-22B35DE32E66}" type="pres">
      <dgm:prSet presAssocID="{C70221D5-0F55-4167-AC7F-C7184FFE9B5C}" presName="wedge4" presStyleLbl="node1" presStyleIdx="3" presStyleCnt="5"/>
      <dgm:spPr/>
    </dgm:pt>
    <dgm:pt modelId="{30469F3F-EDC3-4ED0-83C1-690FE08ECD97}" type="pres">
      <dgm:prSet presAssocID="{C70221D5-0F55-4167-AC7F-C7184FFE9B5C}" presName="dummy4a" presStyleCnt="0"/>
      <dgm:spPr/>
    </dgm:pt>
    <dgm:pt modelId="{0ED4181F-1FA1-4C45-827B-C374A992F314}" type="pres">
      <dgm:prSet presAssocID="{C70221D5-0F55-4167-AC7F-C7184FFE9B5C}" presName="dummy4b" presStyleCnt="0"/>
      <dgm:spPr/>
    </dgm:pt>
    <dgm:pt modelId="{B0CB69C3-521D-4DC4-8212-280184BB059E}" type="pres">
      <dgm:prSet presAssocID="{C70221D5-0F55-4167-AC7F-C7184FFE9B5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AB50AD2-A3F4-48DE-800C-E9A4BDA58810}" type="pres">
      <dgm:prSet presAssocID="{C70221D5-0F55-4167-AC7F-C7184FFE9B5C}" presName="wedge5" presStyleLbl="node1" presStyleIdx="4" presStyleCnt="5"/>
      <dgm:spPr/>
    </dgm:pt>
    <dgm:pt modelId="{10E25140-9420-47FD-B22B-E50F4771839F}" type="pres">
      <dgm:prSet presAssocID="{C70221D5-0F55-4167-AC7F-C7184FFE9B5C}" presName="dummy5a" presStyleCnt="0"/>
      <dgm:spPr/>
    </dgm:pt>
    <dgm:pt modelId="{5EC3B1C1-5105-4A39-93A7-9F0EC3B09E64}" type="pres">
      <dgm:prSet presAssocID="{C70221D5-0F55-4167-AC7F-C7184FFE9B5C}" presName="dummy5b" presStyleCnt="0"/>
      <dgm:spPr/>
    </dgm:pt>
    <dgm:pt modelId="{DAFA0CB9-F7F7-49A9-BD43-EBAF2C9C03CB}" type="pres">
      <dgm:prSet presAssocID="{C70221D5-0F55-4167-AC7F-C7184FFE9B5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21654566-A638-40C1-B5BD-95530B751786}" type="pres">
      <dgm:prSet presAssocID="{BB7B161F-DDDC-4AC6-906C-D6990C40A458}" presName="arrowWedge1" presStyleLbl="fgSibTrans2D1" presStyleIdx="0" presStyleCnt="5"/>
      <dgm:spPr/>
    </dgm:pt>
    <dgm:pt modelId="{40A30580-6FF8-4097-9D25-6064CCA5889E}" type="pres">
      <dgm:prSet presAssocID="{FDF21400-901E-4EE2-BB9D-FE753D9C54B5}" presName="arrowWedge2" presStyleLbl="fgSibTrans2D1" presStyleIdx="1" presStyleCnt="5"/>
      <dgm:spPr/>
    </dgm:pt>
    <dgm:pt modelId="{3576B81D-191A-4857-B034-76D397AE1361}" type="pres">
      <dgm:prSet presAssocID="{6CE0F987-F84D-44E2-8971-42B73F63C6F9}" presName="arrowWedge3" presStyleLbl="fgSibTrans2D1" presStyleIdx="2" presStyleCnt="5"/>
      <dgm:spPr/>
    </dgm:pt>
    <dgm:pt modelId="{1D84909F-326D-430C-B610-269E92B8ED70}" type="pres">
      <dgm:prSet presAssocID="{754687A6-FCA4-4D23-B87C-CC956638F2AE}" presName="arrowWedge4" presStyleLbl="fgSibTrans2D1" presStyleIdx="3" presStyleCnt="5"/>
      <dgm:spPr/>
    </dgm:pt>
    <dgm:pt modelId="{11209453-7479-492E-92B0-EDE0EA5FCA16}" type="pres">
      <dgm:prSet presAssocID="{7850FE6D-14AD-4087-A8B2-FAA4236FBC9A}" presName="arrowWedge5" presStyleLbl="fgSibTrans2D1" presStyleIdx="4" presStyleCnt="5"/>
      <dgm:spPr/>
    </dgm:pt>
  </dgm:ptLst>
  <dgm:cxnLst>
    <dgm:cxn modelId="{62E7941A-2D6D-4C7E-8446-357071C4857F}" srcId="{C70221D5-0F55-4167-AC7F-C7184FFE9B5C}" destId="{977AE075-8C45-4099-8E0F-44289231734C}" srcOrd="1" destOrd="0" parTransId="{DD9E932D-AA64-4DC3-91AA-EC5F89FFBBBB}" sibTransId="{FDF21400-901E-4EE2-BB9D-FE753D9C54B5}"/>
    <dgm:cxn modelId="{F3ADB71F-FB96-4570-8B77-CD359968C458}" type="presOf" srcId="{C70221D5-0F55-4167-AC7F-C7184FFE9B5C}" destId="{E09E1C5D-8AA6-4357-98F0-0A8E22219F1D}" srcOrd="0" destOrd="0" presId="urn:microsoft.com/office/officeart/2005/8/layout/cycle8"/>
    <dgm:cxn modelId="{F2FB0B21-07B7-4C2F-A1CD-153BEF5695DB}" type="presOf" srcId="{9037F795-BF74-4458-84D4-62A7CA6055C2}" destId="{B0CB69C3-521D-4DC4-8212-280184BB059E}" srcOrd="1" destOrd="0" presId="urn:microsoft.com/office/officeart/2005/8/layout/cycle8"/>
    <dgm:cxn modelId="{E3C4A624-9F63-42B1-A838-84929E69E6CA}" type="presOf" srcId="{093BCF8F-C4E0-4BB1-A08A-50A08E180800}" destId="{F470AB20-5DBC-4DAC-A2F7-61069915AD77}" srcOrd="0" destOrd="0" presId="urn:microsoft.com/office/officeart/2005/8/layout/cycle8"/>
    <dgm:cxn modelId="{8185DE38-58AB-4EF5-830D-AF6FC05824A1}" type="presOf" srcId="{9037F795-BF74-4458-84D4-62A7CA6055C2}" destId="{0CFBAB34-F5D2-4B71-AEF2-22B35DE32E66}" srcOrd="0" destOrd="0" presId="urn:microsoft.com/office/officeart/2005/8/layout/cycle8"/>
    <dgm:cxn modelId="{098E8A5B-AA80-4EAA-A3F1-F5347E0DC4AC}" type="presOf" srcId="{238E945E-EE99-420B-BA80-D85196C32A05}" destId="{DDC39EF7-3C35-4A72-AB94-DCC0F76C16E3}" srcOrd="1" destOrd="0" presId="urn:microsoft.com/office/officeart/2005/8/layout/cycle8"/>
    <dgm:cxn modelId="{B04FEE41-D592-40DD-B6BF-0961B07E9809}" srcId="{C70221D5-0F55-4167-AC7F-C7184FFE9B5C}" destId="{9037F795-BF74-4458-84D4-62A7CA6055C2}" srcOrd="3" destOrd="0" parTransId="{5F0B0097-28BE-4379-99D7-56FE2683AD3C}" sibTransId="{754687A6-FCA4-4D23-B87C-CC956638F2AE}"/>
    <dgm:cxn modelId="{14413764-C346-4C26-B3C3-DE7172EBCA59}" srcId="{C70221D5-0F55-4167-AC7F-C7184FFE9B5C}" destId="{54A3F281-6F7B-4CB4-AE98-E5BDAAF927A4}" srcOrd="4" destOrd="0" parTransId="{C6C0B26C-8C9C-407B-9FBE-6D8DF986FE44}" sibTransId="{7850FE6D-14AD-4087-A8B2-FAA4236FBC9A}"/>
    <dgm:cxn modelId="{38F51950-2E60-4FA1-AD45-01EB5C63B1FE}" srcId="{C70221D5-0F55-4167-AC7F-C7184FFE9B5C}" destId="{093BCF8F-C4E0-4BB1-A08A-50A08E180800}" srcOrd="0" destOrd="0" parTransId="{7FFDE7C5-465E-4517-8EDE-07B9F74242E1}" sibTransId="{BB7B161F-DDDC-4AC6-906C-D6990C40A458}"/>
    <dgm:cxn modelId="{E47C6452-FDC4-404B-A8C7-7AA05AA7CE05}" type="presOf" srcId="{977AE075-8C45-4099-8E0F-44289231734C}" destId="{83B3502A-2B2A-4C66-84C6-EF7FE545EB78}" srcOrd="0" destOrd="0" presId="urn:microsoft.com/office/officeart/2005/8/layout/cycle8"/>
    <dgm:cxn modelId="{FC4D7057-C74E-49E8-BF5B-F3570422DA5B}" type="presOf" srcId="{093BCF8F-C4E0-4BB1-A08A-50A08E180800}" destId="{B39E3F71-A50F-479B-8649-663613E7471F}" srcOrd="1" destOrd="0" presId="urn:microsoft.com/office/officeart/2005/8/layout/cycle8"/>
    <dgm:cxn modelId="{2806E289-441D-465F-A7A6-0DEDBBF1D265}" type="presOf" srcId="{238E945E-EE99-420B-BA80-D85196C32A05}" destId="{07DE1A78-C812-415B-815F-380F59322492}" srcOrd="0" destOrd="0" presId="urn:microsoft.com/office/officeart/2005/8/layout/cycle8"/>
    <dgm:cxn modelId="{E38F929A-2E72-47DE-B0F6-2C5A31E26048}" type="presOf" srcId="{977AE075-8C45-4099-8E0F-44289231734C}" destId="{C1243AF6-919A-4AE1-9EF4-A1A65340165A}" srcOrd="1" destOrd="0" presId="urn:microsoft.com/office/officeart/2005/8/layout/cycle8"/>
    <dgm:cxn modelId="{D8B76AA1-D51D-40D6-BC05-EB7E26E01695}" type="presOf" srcId="{54A3F281-6F7B-4CB4-AE98-E5BDAAF927A4}" destId="{DAFA0CB9-F7F7-49A9-BD43-EBAF2C9C03CB}" srcOrd="1" destOrd="0" presId="urn:microsoft.com/office/officeart/2005/8/layout/cycle8"/>
    <dgm:cxn modelId="{EB48FDC9-F898-4AE6-AC8A-8E9C2F4727A6}" type="presOf" srcId="{54A3F281-6F7B-4CB4-AE98-E5BDAAF927A4}" destId="{2AB50AD2-A3F4-48DE-800C-E9A4BDA58810}" srcOrd="0" destOrd="0" presId="urn:microsoft.com/office/officeart/2005/8/layout/cycle8"/>
    <dgm:cxn modelId="{9E2809DF-4581-4D8F-A92A-9620F86E4573}" srcId="{C70221D5-0F55-4167-AC7F-C7184FFE9B5C}" destId="{238E945E-EE99-420B-BA80-D85196C32A05}" srcOrd="2" destOrd="0" parTransId="{B1C947F0-589B-4A9D-9ABC-9495CF223353}" sibTransId="{6CE0F987-F84D-44E2-8971-42B73F63C6F9}"/>
    <dgm:cxn modelId="{A5B573FC-DB6D-48AD-8FD6-362E455980B7}" type="presParOf" srcId="{E09E1C5D-8AA6-4357-98F0-0A8E22219F1D}" destId="{F470AB20-5DBC-4DAC-A2F7-61069915AD77}" srcOrd="0" destOrd="0" presId="urn:microsoft.com/office/officeart/2005/8/layout/cycle8"/>
    <dgm:cxn modelId="{533CC007-F00A-4568-A999-3DEB3E395106}" type="presParOf" srcId="{E09E1C5D-8AA6-4357-98F0-0A8E22219F1D}" destId="{D3FCD1A8-2E96-44FC-B07D-6FA99AE409FA}" srcOrd="1" destOrd="0" presId="urn:microsoft.com/office/officeart/2005/8/layout/cycle8"/>
    <dgm:cxn modelId="{39A82F17-C418-4024-9E59-5A7794B76D42}" type="presParOf" srcId="{E09E1C5D-8AA6-4357-98F0-0A8E22219F1D}" destId="{0915862D-0066-4EEA-A235-AA766D36589E}" srcOrd="2" destOrd="0" presId="urn:microsoft.com/office/officeart/2005/8/layout/cycle8"/>
    <dgm:cxn modelId="{C5AFF92B-6C1E-42D8-B2A4-538D7D83272E}" type="presParOf" srcId="{E09E1C5D-8AA6-4357-98F0-0A8E22219F1D}" destId="{B39E3F71-A50F-479B-8649-663613E7471F}" srcOrd="3" destOrd="0" presId="urn:microsoft.com/office/officeart/2005/8/layout/cycle8"/>
    <dgm:cxn modelId="{3FA83F5A-4DBF-49DB-804C-916E5D796832}" type="presParOf" srcId="{E09E1C5D-8AA6-4357-98F0-0A8E22219F1D}" destId="{83B3502A-2B2A-4C66-84C6-EF7FE545EB78}" srcOrd="4" destOrd="0" presId="urn:microsoft.com/office/officeart/2005/8/layout/cycle8"/>
    <dgm:cxn modelId="{9A3D4ED9-531B-47CE-9EAD-4E021AC23BB5}" type="presParOf" srcId="{E09E1C5D-8AA6-4357-98F0-0A8E22219F1D}" destId="{F2B3A41E-B1D0-4E9D-BE3E-A0B867C7E9F8}" srcOrd="5" destOrd="0" presId="urn:microsoft.com/office/officeart/2005/8/layout/cycle8"/>
    <dgm:cxn modelId="{66C6FBA6-453C-48B0-8478-A9C6472B7799}" type="presParOf" srcId="{E09E1C5D-8AA6-4357-98F0-0A8E22219F1D}" destId="{14CEA7E3-6AA8-4FF6-8618-BF3DFA8978C5}" srcOrd="6" destOrd="0" presId="urn:microsoft.com/office/officeart/2005/8/layout/cycle8"/>
    <dgm:cxn modelId="{8D9C82F2-6EA2-44A6-B3A8-8EA16E441768}" type="presParOf" srcId="{E09E1C5D-8AA6-4357-98F0-0A8E22219F1D}" destId="{C1243AF6-919A-4AE1-9EF4-A1A65340165A}" srcOrd="7" destOrd="0" presId="urn:microsoft.com/office/officeart/2005/8/layout/cycle8"/>
    <dgm:cxn modelId="{5FC3D47F-4479-4635-83CD-25A43365FA8F}" type="presParOf" srcId="{E09E1C5D-8AA6-4357-98F0-0A8E22219F1D}" destId="{07DE1A78-C812-415B-815F-380F59322492}" srcOrd="8" destOrd="0" presId="urn:microsoft.com/office/officeart/2005/8/layout/cycle8"/>
    <dgm:cxn modelId="{70635D25-B2CD-460A-A010-CEE1732E206D}" type="presParOf" srcId="{E09E1C5D-8AA6-4357-98F0-0A8E22219F1D}" destId="{B6469F2E-AA2D-4777-B049-1B0E31C2C107}" srcOrd="9" destOrd="0" presId="urn:microsoft.com/office/officeart/2005/8/layout/cycle8"/>
    <dgm:cxn modelId="{9CF1D3CB-9FC1-45B6-94ED-C2E1431D2D59}" type="presParOf" srcId="{E09E1C5D-8AA6-4357-98F0-0A8E22219F1D}" destId="{FD9DC92B-1ABE-4D5F-95DB-066DECB50858}" srcOrd="10" destOrd="0" presId="urn:microsoft.com/office/officeart/2005/8/layout/cycle8"/>
    <dgm:cxn modelId="{D1A821BA-F154-4F9F-AEF9-642E3EBB3349}" type="presParOf" srcId="{E09E1C5D-8AA6-4357-98F0-0A8E22219F1D}" destId="{DDC39EF7-3C35-4A72-AB94-DCC0F76C16E3}" srcOrd="11" destOrd="0" presId="urn:microsoft.com/office/officeart/2005/8/layout/cycle8"/>
    <dgm:cxn modelId="{17204A23-1FD2-4F07-8C43-B1A21F40A5CB}" type="presParOf" srcId="{E09E1C5D-8AA6-4357-98F0-0A8E22219F1D}" destId="{0CFBAB34-F5D2-4B71-AEF2-22B35DE32E66}" srcOrd="12" destOrd="0" presId="urn:microsoft.com/office/officeart/2005/8/layout/cycle8"/>
    <dgm:cxn modelId="{40742FFC-0982-4970-B9D8-6139D721DA29}" type="presParOf" srcId="{E09E1C5D-8AA6-4357-98F0-0A8E22219F1D}" destId="{30469F3F-EDC3-4ED0-83C1-690FE08ECD97}" srcOrd="13" destOrd="0" presId="urn:microsoft.com/office/officeart/2005/8/layout/cycle8"/>
    <dgm:cxn modelId="{A09CB703-ACAA-4C82-97AB-0145F12A5028}" type="presParOf" srcId="{E09E1C5D-8AA6-4357-98F0-0A8E22219F1D}" destId="{0ED4181F-1FA1-4C45-827B-C374A992F314}" srcOrd="14" destOrd="0" presId="urn:microsoft.com/office/officeart/2005/8/layout/cycle8"/>
    <dgm:cxn modelId="{C7E9A834-A705-467B-8C02-0491C31FA1BD}" type="presParOf" srcId="{E09E1C5D-8AA6-4357-98F0-0A8E22219F1D}" destId="{B0CB69C3-521D-4DC4-8212-280184BB059E}" srcOrd="15" destOrd="0" presId="urn:microsoft.com/office/officeart/2005/8/layout/cycle8"/>
    <dgm:cxn modelId="{38C4EDED-8C3A-418C-A064-EA3E989397A9}" type="presParOf" srcId="{E09E1C5D-8AA6-4357-98F0-0A8E22219F1D}" destId="{2AB50AD2-A3F4-48DE-800C-E9A4BDA58810}" srcOrd="16" destOrd="0" presId="urn:microsoft.com/office/officeart/2005/8/layout/cycle8"/>
    <dgm:cxn modelId="{D0F97EE1-009E-486A-BE47-9C344C99E9B2}" type="presParOf" srcId="{E09E1C5D-8AA6-4357-98F0-0A8E22219F1D}" destId="{10E25140-9420-47FD-B22B-E50F4771839F}" srcOrd="17" destOrd="0" presId="urn:microsoft.com/office/officeart/2005/8/layout/cycle8"/>
    <dgm:cxn modelId="{4F31CC6D-E5FF-490A-B626-33A11412D3E0}" type="presParOf" srcId="{E09E1C5D-8AA6-4357-98F0-0A8E22219F1D}" destId="{5EC3B1C1-5105-4A39-93A7-9F0EC3B09E64}" srcOrd="18" destOrd="0" presId="urn:microsoft.com/office/officeart/2005/8/layout/cycle8"/>
    <dgm:cxn modelId="{39B62E4A-AABD-471D-A54E-4BD2009FAD64}" type="presParOf" srcId="{E09E1C5D-8AA6-4357-98F0-0A8E22219F1D}" destId="{DAFA0CB9-F7F7-49A9-BD43-EBAF2C9C03CB}" srcOrd="19" destOrd="0" presId="urn:microsoft.com/office/officeart/2005/8/layout/cycle8"/>
    <dgm:cxn modelId="{781B16F3-50CF-42AA-97B4-69A935A83104}" type="presParOf" srcId="{E09E1C5D-8AA6-4357-98F0-0A8E22219F1D}" destId="{21654566-A638-40C1-B5BD-95530B751786}" srcOrd="20" destOrd="0" presId="urn:microsoft.com/office/officeart/2005/8/layout/cycle8"/>
    <dgm:cxn modelId="{49CEF41F-4994-458E-8667-29B1F9D55F3E}" type="presParOf" srcId="{E09E1C5D-8AA6-4357-98F0-0A8E22219F1D}" destId="{40A30580-6FF8-4097-9D25-6064CCA5889E}" srcOrd="21" destOrd="0" presId="urn:microsoft.com/office/officeart/2005/8/layout/cycle8"/>
    <dgm:cxn modelId="{A2E7ABD1-F9AB-4F26-A23D-907D834FD758}" type="presParOf" srcId="{E09E1C5D-8AA6-4357-98F0-0A8E22219F1D}" destId="{3576B81D-191A-4857-B034-76D397AE1361}" srcOrd="22" destOrd="0" presId="urn:microsoft.com/office/officeart/2005/8/layout/cycle8"/>
    <dgm:cxn modelId="{1C7BD2C7-7D88-45F7-8552-C2A5B425642F}" type="presParOf" srcId="{E09E1C5D-8AA6-4357-98F0-0A8E22219F1D}" destId="{1D84909F-326D-430C-B610-269E92B8ED70}" srcOrd="23" destOrd="0" presId="urn:microsoft.com/office/officeart/2005/8/layout/cycle8"/>
    <dgm:cxn modelId="{2ECD3829-330E-4DC7-9817-2237E5901D19}" type="presParOf" srcId="{E09E1C5D-8AA6-4357-98F0-0A8E22219F1D}" destId="{11209453-7479-492E-92B0-EDE0EA5FCA1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078FAA-320C-481E-8B07-B70CFC14E8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5E86D3-E4A8-4CBE-A731-7CA8D7771C7B}">
      <dgm:prSet/>
      <dgm:spPr/>
      <dgm:t>
        <a:bodyPr/>
        <a:lstStyle/>
        <a:p>
          <a:r>
            <a:rPr lang="el-GR"/>
            <a:t>1931 κατάληψη της Μαντζουρίας από την Ιαπωνία</a:t>
          </a:r>
          <a:endParaRPr lang="en-US"/>
        </a:p>
      </dgm:t>
    </dgm:pt>
    <dgm:pt modelId="{5F6FA568-C3F8-4525-993D-C6B9FACAB156}" type="parTrans" cxnId="{5A6E96DF-5FE2-4CE0-A247-06A40CF37EEB}">
      <dgm:prSet/>
      <dgm:spPr/>
      <dgm:t>
        <a:bodyPr/>
        <a:lstStyle/>
        <a:p>
          <a:endParaRPr lang="en-US"/>
        </a:p>
      </dgm:t>
    </dgm:pt>
    <dgm:pt modelId="{74345F84-0B69-43BE-9339-B9921C9E1FF1}" type="sibTrans" cxnId="{5A6E96DF-5FE2-4CE0-A247-06A40CF37EEB}">
      <dgm:prSet/>
      <dgm:spPr/>
      <dgm:t>
        <a:bodyPr/>
        <a:lstStyle/>
        <a:p>
          <a:endParaRPr lang="en-US"/>
        </a:p>
      </dgm:t>
    </dgm:pt>
    <dgm:pt modelId="{6B43F8C4-B994-4DFC-A775-131F81C10C30}">
      <dgm:prSet/>
      <dgm:spPr/>
      <dgm:t>
        <a:bodyPr/>
        <a:lstStyle/>
        <a:p>
          <a:r>
            <a:rPr lang="el-GR"/>
            <a:t>1935-36 Εισβολή της Ιταλίας στην Αιθιοπία</a:t>
          </a:r>
          <a:endParaRPr lang="en-US"/>
        </a:p>
      </dgm:t>
    </dgm:pt>
    <dgm:pt modelId="{451BD80A-180F-43CA-8B90-2BD502CC1712}" type="parTrans" cxnId="{B5A6B058-5D18-4B5E-B0CB-B440EEF5E9A7}">
      <dgm:prSet/>
      <dgm:spPr/>
      <dgm:t>
        <a:bodyPr/>
        <a:lstStyle/>
        <a:p>
          <a:endParaRPr lang="en-US"/>
        </a:p>
      </dgm:t>
    </dgm:pt>
    <dgm:pt modelId="{B4B381A9-2720-4AA3-9225-054C531F64A1}" type="sibTrans" cxnId="{B5A6B058-5D18-4B5E-B0CB-B440EEF5E9A7}">
      <dgm:prSet/>
      <dgm:spPr/>
      <dgm:t>
        <a:bodyPr/>
        <a:lstStyle/>
        <a:p>
          <a:endParaRPr lang="en-US"/>
        </a:p>
      </dgm:t>
    </dgm:pt>
    <dgm:pt modelId="{3E1EA605-6A74-4F9E-B5A9-A7D104E93845}">
      <dgm:prSet/>
      <dgm:spPr/>
      <dgm:t>
        <a:bodyPr/>
        <a:lstStyle/>
        <a:p>
          <a:r>
            <a:rPr lang="el-GR"/>
            <a:t>1936-39 Ισπανικός εμφύλιος πόλεμος</a:t>
          </a:r>
          <a:endParaRPr lang="en-US"/>
        </a:p>
      </dgm:t>
    </dgm:pt>
    <dgm:pt modelId="{BB76DF9D-1550-411A-AEBD-325AA74F283E}" type="parTrans" cxnId="{6D6AAAF4-B1F9-4748-A75C-9B5DD2855F5C}">
      <dgm:prSet/>
      <dgm:spPr/>
      <dgm:t>
        <a:bodyPr/>
        <a:lstStyle/>
        <a:p>
          <a:endParaRPr lang="en-US"/>
        </a:p>
      </dgm:t>
    </dgm:pt>
    <dgm:pt modelId="{D4EC104E-B2EB-4E19-B96B-99C7C1CB1376}" type="sibTrans" cxnId="{6D6AAAF4-B1F9-4748-A75C-9B5DD2855F5C}">
      <dgm:prSet/>
      <dgm:spPr/>
      <dgm:t>
        <a:bodyPr/>
        <a:lstStyle/>
        <a:p>
          <a:endParaRPr lang="en-US"/>
        </a:p>
      </dgm:t>
    </dgm:pt>
    <dgm:pt modelId="{CEFE9AF5-D7FE-4A38-824F-672CBBB8EF9A}">
      <dgm:prSet/>
      <dgm:spPr/>
      <dgm:t>
        <a:bodyPr/>
        <a:lstStyle/>
        <a:p>
          <a:r>
            <a:rPr lang="el-GR"/>
            <a:t>1936 δικτατορία 4</a:t>
          </a:r>
          <a:r>
            <a:rPr lang="el-GR" baseline="30000"/>
            <a:t>ης</a:t>
          </a:r>
          <a:r>
            <a:rPr lang="el-GR"/>
            <a:t> Αυγούστου (Μεταξάς)</a:t>
          </a:r>
          <a:endParaRPr lang="en-US"/>
        </a:p>
      </dgm:t>
    </dgm:pt>
    <dgm:pt modelId="{8562E286-C439-4BB2-9034-5440F9619C2E}" type="parTrans" cxnId="{FD23AAAA-AEA7-46EF-B64F-ABC07FA9771A}">
      <dgm:prSet/>
      <dgm:spPr/>
      <dgm:t>
        <a:bodyPr/>
        <a:lstStyle/>
        <a:p>
          <a:endParaRPr lang="en-US"/>
        </a:p>
      </dgm:t>
    </dgm:pt>
    <dgm:pt modelId="{A7714682-A264-4905-9D98-2D07FDC47E35}" type="sibTrans" cxnId="{FD23AAAA-AEA7-46EF-B64F-ABC07FA9771A}">
      <dgm:prSet/>
      <dgm:spPr/>
      <dgm:t>
        <a:bodyPr/>
        <a:lstStyle/>
        <a:p>
          <a:endParaRPr lang="en-US"/>
        </a:p>
      </dgm:t>
    </dgm:pt>
    <dgm:pt modelId="{329FF3E6-C59B-40B4-8959-520C8A19413E}">
      <dgm:prSet/>
      <dgm:spPr/>
      <dgm:t>
        <a:bodyPr/>
        <a:lstStyle/>
        <a:p>
          <a:r>
            <a:rPr lang="el-GR"/>
            <a:t>1938 προσάρτηση της Σουδητίας στη Γερμανία</a:t>
          </a:r>
          <a:endParaRPr lang="en-US"/>
        </a:p>
      </dgm:t>
    </dgm:pt>
    <dgm:pt modelId="{30648C9C-C7AF-4820-82CE-C1562850865F}" type="parTrans" cxnId="{39CEB040-E37D-4A68-BD91-1DEE4A56DAAB}">
      <dgm:prSet/>
      <dgm:spPr/>
      <dgm:t>
        <a:bodyPr/>
        <a:lstStyle/>
        <a:p>
          <a:endParaRPr lang="en-US"/>
        </a:p>
      </dgm:t>
    </dgm:pt>
    <dgm:pt modelId="{AD2D0222-4803-4313-89C7-1C2047655198}" type="sibTrans" cxnId="{39CEB040-E37D-4A68-BD91-1DEE4A56DAAB}">
      <dgm:prSet/>
      <dgm:spPr/>
      <dgm:t>
        <a:bodyPr/>
        <a:lstStyle/>
        <a:p>
          <a:endParaRPr lang="en-US"/>
        </a:p>
      </dgm:t>
    </dgm:pt>
    <dgm:pt modelId="{392D9134-469F-4607-91BA-A4C378BA0531}" type="pres">
      <dgm:prSet presAssocID="{40078FAA-320C-481E-8B07-B70CFC14E803}" presName="linear" presStyleCnt="0">
        <dgm:presLayoutVars>
          <dgm:animLvl val="lvl"/>
          <dgm:resizeHandles val="exact"/>
        </dgm:presLayoutVars>
      </dgm:prSet>
      <dgm:spPr/>
    </dgm:pt>
    <dgm:pt modelId="{D5C4290A-307B-4B46-9EC4-B19074C74AFE}" type="pres">
      <dgm:prSet presAssocID="{B95E86D3-E4A8-4CBE-A731-7CA8D7771C7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D9E6F88-BECD-441D-A1F0-4852764F7254}" type="pres">
      <dgm:prSet presAssocID="{74345F84-0B69-43BE-9339-B9921C9E1FF1}" presName="spacer" presStyleCnt="0"/>
      <dgm:spPr/>
    </dgm:pt>
    <dgm:pt modelId="{9B4FADF1-86A8-4118-87DA-95116287EEBC}" type="pres">
      <dgm:prSet presAssocID="{6B43F8C4-B994-4DFC-A775-131F81C10C3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6B86CEB-E456-4E0D-BC07-FFBB31855AFB}" type="pres">
      <dgm:prSet presAssocID="{B4B381A9-2720-4AA3-9225-054C531F64A1}" presName="spacer" presStyleCnt="0"/>
      <dgm:spPr/>
    </dgm:pt>
    <dgm:pt modelId="{0C1C4C26-097C-4C67-BBEC-213BBEA8D64F}" type="pres">
      <dgm:prSet presAssocID="{3E1EA605-6A74-4F9E-B5A9-A7D104E9384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C17093D-A5A5-4E41-9AF4-60CD48C2E98D}" type="pres">
      <dgm:prSet presAssocID="{D4EC104E-B2EB-4E19-B96B-99C7C1CB1376}" presName="spacer" presStyleCnt="0"/>
      <dgm:spPr/>
    </dgm:pt>
    <dgm:pt modelId="{B851ED84-9AE8-4C04-A9FA-28D0FEF97E89}" type="pres">
      <dgm:prSet presAssocID="{CEFE9AF5-D7FE-4A38-824F-672CBBB8EF9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A73A7B5-9D83-48F4-B06F-D1CD483276E6}" type="pres">
      <dgm:prSet presAssocID="{A7714682-A264-4905-9D98-2D07FDC47E35}" presName="spacer" presStyleCnt="0"/>
      <dgm:spPr/>
    </dgm:pt>
    <dgm:pt modelId="{DF68B71B-4BFA-48C5-A686-DFF12EF25C3D}" type="pres">
      <dgm:prSet presAssocID="{329FF3E6-C59B-40B4-8959-520C8A19413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4385C14-326B-4192-B412-2D76E4CF5AD3}" type="presOf" srcId="{CEFE9AF5-D7FE-4A38-824F-672CBBB8EF9A}" destId="{B851ED84-9AE8-4C04-A9FA-28D0FEF97E89}" srcOrd="0" destOrd="0" presId="urn:microsoft.com/office/officeart/2005/8/layout/vList2"/>
    <dgm:cxn modelId="{F4C06632-2F91-4819-90ED-AA2CFE47A118}" type="presOf" srcId="{40078FAA-320C-481E-8B07-B70CFC14E803}" destId="{392D9134-469F-4607-91BA-A4C378BA0531}" srcOrd="0" destOrd="0" presId="urn:microsoft.com/office/officeart/2005/8/layout/vList2"/>
    <dgm:cxn modelId="{39CEB040-E37D-4A68-BD91-1DEE4A56DAAB}" srcId="{40078FAA-320C-481E-8B07-B70CFC14E803}" destId="{329FF3E6-C59B-40B4-8959-520C8A19413E}" srcOrd="4" destOrd="0" parTransId="{30648C9C-C7AF-4820-82CE-C1562850865F}" sibTransId="{AD2D0222-4803-4313-89C7-1C2047655198}"/>
    <dgm:cxn modelId="{6FAD1F5D-4A74-46F4-9FA0-AD000BA17DDC}" type="presOf" srcId="{B95E86D3-E4A8-4CBE-A731-7CA8D7771C7B}" destId="{D5C4290A-307B-4B46-9EC4-B19074C74AFE}" srcOrd="0" destOrd="0" presId="urn:microsoft.com/office/officeart/2005/8/layout/vList2"/>
    <dgm:cxn modelId="{B5A6B058-5D18-4B5E-B0CB-B440EEF5E9A7}" srcId="{40078FAA-320C-481E-8B07-B70CFC14E803}" destId="{6B43F8C4-B994-4DFC-A775-131F81C10C30}" srcOrd="1" destOrd="0" parTransId="{451BD80A-180F-43CA-8B90-2BD502CC1712}" sibTransId="{B4B381A9-2720-4AA3-9225-054C531F64A1}"/>
    <dgm:cxn modelId="{84171A8A-11A3-404E-8116-590A13B08F83}" type="presOf" srcId="{3E1EA605-6A74-4F9E-B5A9-A7D104E93845}" destId="{0C1C4C26-097C-4C67-BBEC-213BBEA8D64F}" srcOrd="0" destOrd="0" presId="urn:microsoft.com/office/officeart/2005/8/layout/vList2"/>
    <dgm:cxn modelId="{FD23AAAA-AEA7-46EF-B64F-ABC07FA9771A}" srcId="{40078FAA-320C-481E-8B07-B70CFC14E803}" destId="{CEFE9AF5-D7FE-4A38-824F-672CBBB8EF9A}" srcOrd="3" destOrd="0" parTransId="{8562E286-C439-4BB2-9034-5440F9619C2E}" sibTransId="{A7714682-A264-4905-9D98-2D07FDC47E35}"/>
    <dgm:cxn modelId="{D4E6DBD5-9E46-4E28-A7C8-BD214948F953}" type="presOf" srcId="{6B43F8C4-B994-4DFC-A775-131F81C10C30}" destId="{9B4FADF1-86A8-4118-87DA-95116287EEBC}" srcOrd="0" destOrd="0" presId="urn:microsoft.com/office/officeart/2005/8/layout/vList2"/>
    <dgm:cxn modelId="{5A6E96DF-5FE2-4CE0-A247-06A40CF37EEB}" srcId="{40078FAA-320C-481E-8B07-B70CFC14E803}" destId="{B95E86D3-E4A8-4CBE-A731-7CA8D7771C7B}" srcOrd="0" destOrd="0" parTransId="{5F6FA568-C3F8-4525-993D-C6B9FACAB156}" sibTransId="{74345F84-0B69-43BE-9339-B9921C9E1FF1}"/>
    <dgm:cxn modelId="{BAC08FEB-7BE1-4875-84CE-067800D49AF1}" type="presOf" srcId="{329FF3E6-C59B-40B4-8959-520C8A19413E}" destId="{DF68B71B-4BFA-48C5-A686-DFF12EF25C3D}" srcOrd="0" destOrd="0" presId="urn:microsoft.com/office/officeart/2005/8/layout/vList2"/>
    <dgm:cxn modelId="{6D6AAAF4-B1F9-4748-A75C-9B5DD2855F5C}" srcId="{40078FAA-320C-481E-8B07-B70CFC14E803}" destId="{3E1EA605-6A74-4F9E-B5A9-A7D104E93845}" srcOrd="2" destOrd="0" parTransId="{BB76DF9D-1550-411A-AEBD-325AA74F283E}" sibTransId="{D4EC104E-B2EB-4E19-B96B-99C7C1CB1376}"/>
    <dgm:cxn modelId="{6026505D-A0AF-46E6-B64D-83D4932FC57B}" type="presParOf" srcId="{392D9134-469F-4607-91BA-A4C378BA0531}" destId="{D5C4290A-307B-4B46-9EC4-B19074C74AFE}" srcOrd="0" destOrd="0" presId="urn:microsoft.com/office/officeart/2005/8/layout/vList2"/>
    <dgm:cxn modelId="{77034D84-8890-4088-AC30-439868702AA5}" type="presParOf" srcId="{392D9134-469F-4607-91BA-A4C378BA0531}" destId="{1D9E6F88-BECD-441D-A1F0-4852764F7254}" srcOrd="1" destOrd="0" presId="urn:microsoft.com/office/officeart/2005/8/layout/vList2"/>
    <dgm:cxn modelId="{69800883-95A1-4423-8F39-996F3F32101C}" type="presParOf" srcId="{392D9134-469F-4607-91BA-A4C378BA0531}" destId="{9B4FADF1-86A8-4118-87DA-95116287EEBC}" srcOrd="2" destOrd="0" presId="urn:microsoft.com/office/officeart/2005/8/layout/vList2"/>
    <dgm:cxn modelId="{9DE7C164-AB91-421C-946A-3D764A4E6247}" type="presParOf" srcId="{392D9134-469F-4607-91BA-A4C378BA0531}" destId="{36B86CEB-E456-4E0D-BC07-FFBB31855AFB}" srcOrd="3" destOrd="0" presId="urn:microsoft.com/office/officeart/2005/8/layout/vList2"/>
    <dgm:cxn modelId="{99CA2BA2-B8AD-4E20-A321-7EABF2570F15}" type="presParOf" srcId="{392D9134-469F-4607-91BA-A4C378BA0531}" destId="{0C1C4C26-097C-4C67-BBEC-213BBEA8D64F}" srcOrd="4" destOrd="0" presId="urn:microsoft.com/office/officeart/2005/8/layout/vList2"/>
    <dgm:cxn modelId="{DF8346CB-89CF-46B9-ABF5-81C5437DE772}" type="presParOf" srcId="{392D9134-469F-4607-91BA-A4C378BA0531}" destId="{CC17093D-A5A5-4E41-9AF4-60CD48C2E98D}" srcOrd="5" destOrd="0" presId="urn:microsoft.com/office/officeart/2005/8/layout/vList2"/>
    <dgm:cxn modelId="{281B0CE2-9182-4BCF-86DD-3834846AFDDF}" type="presParOf" srcId="{392D9134-469F-4607-91BA-A4C378BA0531}" destId="{B851ED84-9AE8-4C04-A9FA-28D0FEF97E89}" srcOrd="6" destOrd="0" presId="urn:microsoft.com/office/officeart/2005/8/layout/vList2"/>
    <dgm:cxn modelId="{CD807632-E753-4960-B593-971EF2E2EF5C}" type="presParOf" srcId="{392D9134-469F-4607-91BA-A4C378BA0531}" destId="{BA73A7B5-9D83-48F4-B06F-D1CD483276E6}" srcOrd="7" destOrd="0" presId="urn:microsoft.com/office/officeart/2005/8/layout/vList2"/>
    <dgm:cxn modelId="{F186F685-B4C8-42FD-B8D2-D1A1AB41C7E7}" type="presParOf" srcId="{392D9134-469F-4607-91BA-A4C378BA0531}" destId="{DF68B71B-4BFA-48C5-A686-DFF12EF25C3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0FB31-F508-45A3-8CC3-B64D5A3336F0}">
      <dsp:nvSpPr>
        <dsp:cNvPr id="0" name=""/>
        <dsp:cNvSpPr/>
      </dsp:nvSpPr>
      <dsp:spPr>
        <a:xfrm>
          <a:off x="0" y="473276"/>
          <a:ext cx="5183188" cy="758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Διαδοχικές τραπεζικές πτωχεύσεις στις ΗΠΑ</a:t>
          </a:r>
          <a:endParaRPr lang="en-US" sz="1900" kern="1200" dirty="0"/>
        </a:p>
      </dsp:txBody>
      <dsp:txXfrm>
        <a:off x="37032" y="510308"/>
        <a:ext cx="5109124" cy="684534"/>
      </dsp:txXfrm>
    </dsp:sp>
    <dsp:sp modelId="{EDD97E9E-6ACC-4C42-8146-CDC2CD8C1997}">
      <dsp:nvSpPr>
        <dsp:cNvPr id="0" name=""/>
        <dsp:cNvSpPr/>
      </dsp:nvSpPr>
      <dsp:spPr>
        <a:xfrm>
          <a:off x="0" y="1286594"/>
          <a:ext cx="5183188" cy="758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Απόσυρση αμερικανικών κεφαλαίων από την Ευρώπη και κυρίως από τη Γερμανία</a:t>
          </a:r>
          <a:endParaRPr lang="en-US" sz="1900" kern="1200" dirty="0"/>
        </a:p>
      </dsp:txBody>
      <dsp:txXfrm>
        <a:off x="37032" y="1323626"/>
        <a:ext cx="5109124" cy="684534"/>
      </dsp:txXfrm>
    </dsp:sp>
    <dsp:sp modelId="{66647516-5645-42C8-9754-128FBAA39135}">
      <dsp:nvSpPr>
        <dsp:cNvPr id="0" name=""/>
        <dsp:cNvSpPr/>
      </dsp:nvSpPr>
      <dsp:spPr>
        <a:xfrm>
          <a:off x="0" y="2099913"/>
          <a:ext cx="5183188" cy="758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Μείωση βιομηχανικής παραγωγής και των εμπορικών συναλλαγών σε παγκόσμια κλίμακα</a:t>
          </a:r>
          <a:endParaRPr lang="en-US" sz="1900" kern="1200" dirty="0"/>
        </a:p>
      </dsp:txBody>
      <dsp:txXfrm>
        <a:off x="37032" y="2136945"/>
        <a:ext cx="5109124" cy="684534"/>
      </dsp:txXfrm>
    </dsp:sp>
    <dsp:sp modelId="{41C169DB-0749-4D36-B928-3BA93035B7B5}">
      <dsp:nvSpPr>
        <dsp:cNvPr id="0" name=""/>
        <dsp:cNvSpPr/>
      </dsp:nvSpPr>
      <dsp:spPr>
        <a:xfrm>
          <a:off x="0" y="2913232"/>
          <a:ext cx="5183188" cy="758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Αποδιοργάνωση του διεθνούς νομισματικού συστήματος και υποτίμηση της αγγλικής λίρας</a:t>
          </a:r>
          <a:endParaRPr lang="en-US" sz="1900" kern="1200" dirty="0"/>
        </a:p>
      </dsp:txBody>
      <dsp:txXfrm>
        <a:off x="37032" y="2950264"/>
        <a:ext cx="5109124" cy="684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0AB20-5DBC-4DAC-A2F7-61069915AD77}">
      <dsp:nvSpPr>
        <dsp:cNvPr id="0" name=""/>
        <dsp:cNvSpPr/>
      </dsp:nvSpPr>
      <dsp:spPr>
        <a:xfrm>
          <a:off x="1087545" y="228075"/>
          <a:ext cx="3095053" cy="309505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/>
            <a:t>Χρηματιστηριακό κραχ</a:t>
          </a:r>
          <a:endParaRPr lang="en-US" sz="900" kern="1200"/>
        </a:p>
      </dsp:txBody>
      <dsp:txXfrm>
        <a:off x="2702131" y="748339"/>
        <a:ext cx="994838" cy="663225"/>
      </dsp:txXfrm>
    </dsp:sp>
    <dsp:sp modelId="{83B3502A-2B2A-4C66-84C6-EF7FE545EB78}">
      <dsp:nvSpPr>
        <dsp:cNvPr id="0" name=""/>
        <dsp:cNvSpPr/>
      </dsp:nvSpPr>
      <dsp:spPr>
        <a:xfrm>
          <a:off x="1114074" y="310610"/>
          <a:ext cx="3095053" cy="309505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/>
            <a:t>Πτώχευση των Τραπεζών</a:t>
          </a:r>
          <a:endParaRPr lang="en-US" sz="900" kern="1200"/>
        </a:p>
      </dsp:txBody>
      <dsp:txXfrm>
        <a:off x="3107436" y="1724755"/>
        <a:ext cx="921147" cy="736917"/>
      </dsp:txXfrm>
    </dsp:sp>
    <dsp:sp modelId="{07DE1A78-C812-415B-815F-380F59322492}">
      <dsp:nvSpPr>
        <dsp:cNvPr id="0" name=""/>
        <dsp:cNvSpPr/>
      </dsp:nvSpPr>
      <dsp:spPr>
        <a:xfrm>
          <a:off x="1044067" y="361458"/>
          <a:ext cx="3095053" cy="309505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/>
            <a:t>Επιστροφή στον χρυσό κανόνα</a:t>
          </a:r>
          <a:endParaRPr lang="en-US" sz="900" kern="1200"/>
        </a:p>
      </dsp:txBody>
      <dsp:txXfrm>
        <a:off x="2149443" y="2535365"/>
        <a:ext cx="884301" cy="810609"/>
      </dsp:txXfrm>
    </dsp:sp>
    <dsp:sp modelId="{0CFBAB34-F5D2-4B71-AEF2-22B35DE32E66}">
      <dsp:nvSpPr>
        <dsp:cNvPr id="0" name=""/>
        <dsp:cNvSpPr/>
      </dsp:nvSpPr>
      <dsp:spPr>
        <a:xfrm>
          <a:off x="974059" y="310610"/>
          <a:ext cx="3095053" cy="309505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/>
            <a:t>Πολλοί πιστεύουν ότι ήταν μια αποτυχία της ελεύθερης αγοράς</a:t>
          </a:r>
          <a:endParaRPr lang="en-US" sz="900" kern="1200"/>
        </a:p>
      </dsp:txBody>
      <dsp:txXfrm>
        <a:off x="1154604" y="1724755"/>
        <a:ext cx="921147" cy="736917"/>
      </dsp:txXfrm>
    </dsp:sp>
    <dsp:sp modelId="{2AB50AD2-A3F4-48DE-800C-E9A4BDA58810}">
      <dsp:nvSpPr>
        <dsp:cNvPr id="0" name=""/>
        <dsp:cNvSpPr/>
      </dsp:nvSpPr>
      <dsp:spPr>
        <a:xfrm>
          <a:off x="1000588" y="228075"/>
          <a:ext cx="3095053" cy="309505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900" kern="1200"/>
            <a:t>Κεϋνσιανό μοντέλο: υποκατανάλωση και υπερεπένδυση</a:t>
          </a:r>
          <a:endParaRPr lang="en-US" sz="900" kern="1200"/>
        </a:p>
      </dsp:txBody>
      <dsp:txXfrm>
        <a:off x="1486217" y="748339"/>
        <a:ext cx="994838" cy="663225"/>
      </dsp:txXfrm>
    </dsp:sp>
    <dsp:sp modelId="{21654566-A638-40C1-B5BD-95530B751786}">
      <dsp:nvSpPr>
        <dsp:cNvPr id="0" name=""/>
        <dsp:cNvSpPr/>
      </dsp:nvSpPr>
      <dsp:spPr>
        <a:xfrm>
          <a:off x="895800" y="36477"/>
          <a:ext cx="3478251" cy="347825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30580-6FF8-4097-9D25-6064CCA5889E}">
      <dsp:nvSpPr>
        <dsp:cNvPr id="0" name=""/>
        <dsp:cNvSpPr/>
      </dsp:nvSpPr>
      <dsp:spPr>
        <a:xfrm>
          <a:off x="922689" y="118985"/>
          <a:ext cx="3478251" cy="347825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6B81D-191A-4857-B034-76D397AE1361}">
      <dsp:nvSpPr>
        <dsp:cNvPr id="0" name=""/>
        <dsp:cNvSpPr/>
      </dsp:nvSpPr>
      <dsp:spPr>
        <a:xfrm>
          <a:off x="852468" y="169987"/>
          <a:ext cx="3478251" cy="347825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4909F-326D-430C-B610-269E92B8ED70}">
      <dsp:nvSpPr>
        <dsp:cNvPr id="0" name=""/>
        <dsp:cNvSpPr/>
      </dsp:nvSpPr>
      <dsp:spPr>
        <a:xfrm>
          <a:off x="782247" y="118985"/>
          <a:ext cx="3478251" cy="347825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09453-7479-492E-92B0-EDE0EA5FCA16}">
      <dsp:nvSpPr>
        <dsp:cNvPr id="0" name=""/>
        <dsp:cNvSpPr/>
      </dsp:nvSpPr>
      <dsp:spPr>
        <a:xfrm>
          <a:off x="809136" y="36477"/>
          <a:ext cx="3478251" cy="347825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4290A-307B-4B46-9EC4-B19074C74AFE}">
      <dsp:nvSpPr>
        <dsp:cNvPr id="0" name=""/>
        <dsp:cNvSpPr/>
      </dsp:nvSpPr>
      <dsp:spPr>
        <a:xfrm>
          <a:off x="0" y="632964"/>
          <a:ext cx="5157787" cy="442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1931 κατάληψη της Μαντζουρίας από την Ιαπωνία</a:t>
          </a:r>
          <a:endParaRPr lang="en-US" sz="1800" kern="1200"/>
        </a:p>
      </dsp:txBody>
      <dsp:txXfrm>
        <a:off x="21589" y="654553"/>
        <a:ext cx="5114609" cy="399082"/>
      </dsp:txXfrm>
    </dsp:sp>
    <dsp:sp modelId="{9B4FADF1-86A8-4118-87DA-95116287EEBC}">
      <dsp:nvSpPr>
        <dsp:cNvPr id="0" name=""/>
        <dsp:cNvSpPr/>
      </dsp:nvSpPr>
      <dsp:spPr>
        <a:xfrm>
          <a:off x="0" y="1127064"/>
          <a:ext cx="5157787" cy="442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1935-36 Εισβολή της Ιταλίας στην Αιθιοπία</a:t>
          </a:r>
          <a:endParaRPr lang="en-US" sz="1800" kern="1200"/>
        </a:p>
      </dsp:txBody>
      <dsp:txXfrm>
        <a:off x="21589" y="1148653"/>
        <a:ext cx="5114609" cy="399082"/>
      </dsp:txXfrm>
    </dsp:sp>
    <dsp:sp modelId="{0C1C4C26-097C-4C67-BBEC-213BBEA8D64F}">
      <dsp:nvSpPr>
        <dsp:cNvPr id="0" name=""/>
        <dsp:cNvSpPr/>
      </dsp:nvSpPr>
      <dsp:spPr>
        <a:xfrm>
          <a:off x="0" y="1621164"/>
          <a:ext cx="5157787" cy="442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1936-39 Ισπανικός εμφύλιος πόλεμος</a:t>
          </a:r>
          <a:endParaRPr lang="en-US" sz="1800" kern="1200"/>
        </a:p>
      </dsp:txBody>
      <dsp:txXfrm>
        <a:off x="21589" y="1642753"/>
        <a:ext cx="5114609" cy="399082"/>
      </dsp:txXfrm>
    </dsp:sp>
    <dsp:sp modelId="{B851ED84-9AE8-4C04-A9FA-28D0FEF97E89}">
      <dsp:nvSpPr>
        <dsp:cNvPr id="0" name=""/>
        <dsp:cNvSpPr/>
      </dsp:nvSpPr>
      <dsp:spPr>
        <a:xfrm>
          <a:off x="0" y="2115264"/>
          <a:ext cx="5157787" cy="442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1936 δικτατορία 4</a:t>
          </a:r>
          <a:r>
            <a:rPr lang="el-GR" sz="1800" kern="1200" baseline="30000"/>
            <a:t>ης</a:t>
          </a:r>
          <a:r>
            <a:rPr lang="el-GR" sz="1800" kern="1200"/>
            <a:t> Αυγούστου (Μεταξάς)</a:t>
          </a:r>
          <a:endParaRPr lang="en-US" sz="1800" kern="1200"/>
        </a:p>
      </dsp:txBody>
      <dsp:txXfrm>
        <a:off x="21589" y="2136853"/>
        <a:ext cx="5114609" cy="399082"/>
      </dsp:txXfrm>
    </dsp:sp>
    <dsp:sp modelId="{DF68B71B-4BFA-48C5-A686-DFF12EF25C3D}">
      <dsp:nvSpPr>
        <dsp:cNvPr id="0" name=""/>
        <dsp:cNvSpPr/>
      </dsp:nvSpPr>
      <dsp:spPr>
        <a:xfrm>
          <a:off x="0" y="2609364"/>
          <a:ext cx="5157787" cy="442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1938 προσάρτηση της Σουδητίας στη Γερμανία</a:t>
          </a:r>
          <a:endParaRPr lang="en-US" sz="1800" kern="1200"/>
        </a:p>
      </dsp:txBody>
      <dsp:txXfrm>
        <a:off x="21589" y="2630953"/>
        <a:ext cx="5114609" cy="399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AF852F-1186-61FC-A97F-AF908B8B1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F098F8F-273D-0BE9-806D-3DF5E2E22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EAAB89B-F1C7-486D-2980-80D04046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18/2/2025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09BB3D-46B0-441D-B4B0-973670A1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85BFE06-55FB-FC9F-6003-EB921654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99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746C3A-61F8-2DD6-6D2F-7675D5B7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E4C9A85-84AF-894A-D369-31900923D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F39D4B2-5DD1-F71F-9C5D-F7B63BCF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18/2/2025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906BC5-86B2-A3D6-36B3-A7293F9B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7D1BA2-6D4D-DC24-4446-EB985439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734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3B3BD85-C720-5364-7857-1BA4B5BAE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9FD624A-1542-30FD-4A48-1EB85D9AA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5F89776-F6E9-AC32-EB66-823AEAF5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18/2/2025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2FD8B9-64AA-6429-EE10-5239847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8CDBC5D-1A94-BFF6-7BF9-863A601A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423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8CCD49-4B01-A7A7-2648-9B9C30C0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3C3C48-13AA-DF1B-E6E2-FB9AFA712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AE6978-7BDE-26E5-A1F0-00A1ACDD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18/2/2025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2BDC85-4ADD-E626-E9A4-9BBDB1B5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8EBD7D3-78F9-7CDC-52F5-8554EE95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25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6C15B2-E384-D57D-D2C8-0C78C6F9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6B2FDED-5A01-6BCE-A3D3-16274727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10D472-58CE-83BE-902F-595A9FF1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18/2/2025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6FC7BA2-AE4B-1681-B022-FA37EC18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51C0079-ABB4-8261-2888-1CC87233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213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2E0B0E-E5CC-6396-2B5C-5E2A2D81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E0EBFD-EDF9-B9AC-597E-AC60A7329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C5081AC-4571-D9A1-515A-2E404F69E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9D47327-3EFB-A65D-9F48-3E9789A5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18/2/2025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95A2D5E-63E6-D7F2-3A70-290F8E59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3E0F6FF-A125-2B5F-3A2F-042C0517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37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FC1096-FA84-25E7-6C75-517369927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B8EE029-80E0-0A94-E921-A8975D39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1F2EFE7-EB97-F404-8BEE-2952D3C9C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5AA8587-8A05-3DF6-838F-D60684D70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31D478F-2AF4-0D36-F350-6744D22F1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0EF691D-90D3-781E-8E47-95F9A69B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18/2/2025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195D0E7-09A1-833F-BAA5-7DAB227D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9181F34-7064-CA9D-34A3-63B0CD9B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805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8449C4-5946-F8ED-1EC8-140E026F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325DFD6-1AF5-0070-A6FF-8C7066BF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18/2/2025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628C6D4-32C5-EA95-DD6D-6166F811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FADBB2B-57EE-A627-34EC-BB818D48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139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3F4913A-BB0C-680B-AAB1-446BB0BC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18/2/2025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301CE79-0F33-44F5-A1AB-46081FD06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25C54F1-F9B7-B8FF-B836-411D21D5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424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89A5F2-3089-06E0-A151-3D7452A8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FAF385-B68A-B3FF-3322-7601F3232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045E19F-AC3C-3802-AC38-E7F85BA19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6874D60-FD28-59FD-7BB1-37DAAC6A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18/2/2025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10E9551-6230-68E7-0149-33B5D486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724925D-BBE1-BD87-211D-22C882B4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06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D709CD-8913-2895-3C65-E7318258C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1B204AD-87FA-1CAD-554A-84CFB0E2E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17CD086-5736-5FB2-6A12-6E7A4CE08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610E0FE-C977-0BFC-2700-9BEE38D6C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7DBA-3CF7-4885-B264-DDB5F800FCCD}" type="datetimeFigureOut">
              <a:rPr lang="el-GR" smtClean="0"/>
              <a:t>18/2/2025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F33D1C0-7F8C-9AE6-8F37-7762A525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6C86587-D11F-DB98-FF8F-DBBCE366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106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6772204-46C1-A8D6-4CC2-72CDD7A7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C8E271B-C804-1F56-9FCB-AFBAFB0AA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4AA929A-3091-7CD6-F4C7-E3BD0D60E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257DBA-3CF7-4885-B264-DDB5F800FCCD}" type="datetimeFigureOut">
              <a:rPr lang="el-GR" smtClean="0"/>
              <a:t>18/2/2025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F645F3-84D5-D456-5231-02A124772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F0A315-A741-9041-9904-C186E3F39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9D10-E7AA-4F0A-B42F-FE57E5E1A32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C0FBB30-07D6-526E-47F6-7FA3B24DF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 fontScale="90000"/>
          </a:bodyPr>
          <a:lstStyle/>
          <a:p>
            <a:pPr algn="r"/>
            <a:r>
              <a:rPr lang="el-GR" sz="8000" dirty="0">
                <a:solidFill>
                  <a:srgbClr val="FFFFFF"/>
                </a:solidFill>
              </a:rPr>
              <a:t>Η ΔΙΕΘΝΗΣ ΟΙΚΟΝΟΜΙΚΗ ΚΡΙΣΗ ΚΑΙ ΟΙ ΣΥΝΕΠΕΙΕΣ ΤΗΣ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F049C8B-B431-6CFC-08A2-6D5B2E6B3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l"/>
            <a:r>
              <a:rPr lang="el-GR" sz="2000" dirty="0">
                <a:solidFill>
                  <a:srgbClr val="FFFFFF"/>
                </a:solidFill>
              </a:rPr>
              <a:t>Μ.ΚΕΚΡΟΠΟΎΛΟΥ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2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8E1F0F-75ED-DAC8-A3F0-3C2243C1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Οικονομική ανάπτυξη στην Ελλάδα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D2626D-D0F0-583A-48D9-C1CBF54511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1907 νομοθεσία για την απαλλοτρίωση εδαφών ώστε να δοθούν στους ακτήμονες</a:t>
            </a:r>
          </a:p>
          <a:p>
            <a:r>
              <a:rPr lang="el-GR" dirty="0"/>
              <a:t>1917 ο Βενιζέλος ολοκληρώνει την μεταρρύθμιση:</a:t>
            </a:r>
          </a:p>
          <a:p>
            <a:r>
              <a:rPr lang="el-GR" dirty="0"/>
              <a:t>1917-1920  απαλλοτριώσεις 64</a:t>
            </a:r>
          </a:p>
          <a:p>
            <a:r>
              <a:rPr lang="el-GR" dirty="0"/>
              <a:t>1921-1922                                     12</a:t>
            </a:r>
          </a:p>
          <a:p>
            <a:r>
              <a:rPr lang="el-GR" dirty="0"/>
              <a:t>1923-1925                               1.203</a:t>
            </a: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A0C132A-E82B-D0EA-5226-95B88169F8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dirty="0"/>
              <a:t>Η αγροτική κρίση αντιμετωπίστηκε με υπερπόντια μετανάστευση:</a:t>
            </a:r>
          </a:p>
          <a:p>
            <a:r>
              <a:rPr lang="el-GR" sz="2400" dirty="0"/>
              <a:t>1896-1900                 11.000</a:t>
            </a:r>
          </a:p>
          <a:p>
            <a:r>
              <a:rPr lang="el-GR" sz="2400" dirty="0"/>
              <a:t>1901-1905                  51.000</a:t>
            </a:r>
          </a:p>
          <a:p>
            <a:r>
              <a:rPr lang="el-GR" sz="2400" dirty="0"/>
              <a:t>1906-1910                122.000</a:t>
            </a:r>
          </a:p>
          <a:p>
            <a:r>
              <a:rPr lang="el-GR" sz="2400" dirty="0"/>
              <a:t>1911-1915                 128.000</a:t>
            </a:r>
          </a:p>
          <a:p>
            <a:r>
              <a:rPr lang="el-GR" sz="2400" dirty="0"/>
              <a:t>1916-1920                    67.000</a:t>
            </a:r>
          </a:p>
          <a:p>
            <a:r>
              <a:rPr lang="el-GR" sz="2400" dirty="0"/>
              <a:t>1921-1925                    50.000</a:t>
            </a:r>
          </a:p>
          <a:p>
            <a:r>
              <a:rPr lang="el-GR" sz="2400" dirty="0"/>
              <a:t>1926-1930                    41.000</a:t>
            </a:r>
          </a:p>
          <a:p>
            <a:r>
              <a:rPr lang="el-GR" sz="2400" dirty="0"/>
              <a:t>1931-1935                   15.000</a:t>
            </a:r>
          </a:p>
          <a:p>
            <a:r>
              <a:rPr lang="el-G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305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2E634-8D9F-16AB-2A50-2D950B40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δούμε μερικά στοιχεία ...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5BBA1-C4C4-5C3E-1A07-A22062D47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αγροτική οικονομία της Ελλάδας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0E2CF-9707-7D14-86B6-41CA21B5CD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19</a:t>
            </a:r>
            <a:r>
              <a:rPr lang="el-GR" baseline="30000" dirty="0"/>
              <a:t>ος</a:t>
            </a:r>
            <a:r>
              <a:rPr lang="el-GR" dirty="0"/>
              <a:t> αι. : 90% του ΑΕΠ</a:t>
            </a:r>
          </a:p>
          <a:p>
            <a:r>
              <a:rPr lang="el-GR" dirty="0"/>
              <a:t>Έως τον μεσοπόλεμο:  70%</a:t>
            </a:r>
          </a:p>
          <a:p>
            <a:r>
              <a:rPr lang="el-GR" dirty="0"/>
              <a:t>Έως τα τέλη του 20ούαι.: το ποσοστό είναι υψηλό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C4A8F-4F00-BF5C-C956-0633499B9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Ο πληθυσμός της υπαίθρου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4DD6E8-4E0B-B281-4A01-56937C9D38E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/>
              <a:t>19</a:t>
            </a:r>
            <a:r>
              <a:rPr lang="el-GR" baseline="30000" dirty="0"/>
              <a:t>ος</a:t>
            </a:r>
            <a:r>
              <a:rPr lang="el-GR" dirty="0"/>
              <a:t> αι: 80%</a:t>
            </a:r>
          </a:p>
          <a:p>
            <a:r>
              <a:rPr lang="el-GR" dirty="0"/>
              <a:t>Μεσοπόλεμος: 60%</a:t>
            </a:r>
          </a:p>
          <a:p>
            <a:r>
              <a:rPr lang="el-GR" dirty="0"/>
              <a:t>1950 : 35%</a:t>
            </a:r>
          </a:p>
          <a:p>
            <a:r>
              <a:rPr lang="el-GR" dirty="0"/>
              <a:t>2000 :20% (από τα υψηλά της Ευρώπης)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4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988A1E5-396D-B205-0E31-4946C2EB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/>
              <a:t>1929-1932 ΟΙΚΟΝΟΜΙΚΉ ΚΡΊΣΗ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651AE567-D150-5593-101D-F7B13523A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997" b="-3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853AA8F-3CD3-DDCD-6761-E19121898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9048" y="2530376"/>
            <a:ext cx="4195673" cy="3313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>
                    <a:alpha val="80000"/>
                  </a:schemeClr>
                </a:solidFill>
              </a:rPr>
              <a:t>Ξεκινάει από την Αμερική. Ραγδαία πτώση τιμών στο χρηματιστήριο.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>
                    <a:alpha val="80000"/>
                  </a:schemeClr>
                </a:solidFill>
              </a:rPr>
              <a:t>Οι ΗΠΑ ζητούν από τις ευρωπαϊκές χώρες τα κεφάλαια που διέθεσαν για τον πόλεμο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>
                    <a:alpha val="80000"/>
                  </a:schemeClr>
                </a:solidFill>
              </a:rPr>
              <a:t>Σ</a:t>
            </a:r>
          </a:p>
        </p:txBody>
      </p:sp>
      <p:sp>
        <p:nvSpPr>
          <p:cNvPr id="2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47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>
            <a:extLst>
              <a:ext uri="{FF2B5EF4-FFF2-40B4-BE49-F238E27FC236}">
                <a16:creationId xmlns:a16="http://schemas.microsoft.com/office/drawing/2014/main" id="{277781A7-E78A-B6F6-5E8A-EA82F492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Επιπτώσεις από την πτώση τιμών στο χρηματιστήριο</a:t>
            </a:r>
          </a:p>
        </p:txBody>
      </p:sp>
      <p:sp>
        <p:nvSpPr>
          <p:cNvPr id="11" name="Θέση κειμένου 10">
            <a:extLst>
              <a:ext uri="{FF2B5EF4-FFF2-40B4-BE49-F238E27FC236}">
                <a16:creationId xmlns:a16="http://schemas.microsoft.com/office/drawing/2014/main" id="{7E630376-0670-581C-57E6-0CC0DC3BF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14945"/>
            <a:ext cx="5157787" cy="690130"/>
          </a:xfrm>
        </p:spPr>
        <p:txBody>
          <a:bodyPr>
            <a:normAutofit/>
          </a:bodyPr>
          <a:lstStyle/>
          <a:p>
            <a:pPr algn="ctr"/>
            <a:r>
              <a:rPr lang="el-GR" sz="2000" i="1" dirty="0">
                <a:latin typeface="Calibri" panose="020F0502020204030204" pitchFamily="34" charset="0"/>
                <a:cs typeface="Calibri" panose="020F0502020204030204" pitchFamily="34" charset="0"/>
              </a:rPr>
              <a:t>Μετά την κατάρρευση του χρηματιστηρίου στη </a:t>
            </a:r>
            <a:r>
              <a:rPr lang="el-GR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Γουόλ</a:t>
            </a:r>
            <a:r>
              <a:rPr lang="el-GR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Στρητ</a:t>
            </a:r>
            <a:endParaRPr lang="el-GR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Θέση κειμένου 11">
            <a:extLst>
              <a:ext uri="{FF2B5EF4-FFF2-40B4-BE49-F238E27FC236}">
                <a16:creationId xmlns:a16="http://schemas.microsoft.com/office/drawing/2014/main" id="{BE45E042-5A15-32A2-E896-9F78C7BFA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1"/>
            <a:ext cx="5183188" cy="823913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l-GR" sz="1800" b="0" dirty="0">
              <a:solidFill>
                <a:prstClr val="black"/>
              </a:solidFill>
              <a:latin typeface="Aptos" panose="02110004020202020204"/>
            </a:endParaRPr>
          </a:p>
          <a:p>
            <a:endParaRPr lang="el-GR" dirty="0"/>
          </a:p>
        </p:txBody>
      </p:sp>
      <p:graphicFrame>
        <p:nvGraphicFramePr>
          <p:cNvPr id="15" name="Θέση περιεχομένου 12">
            <a:extLst>
              <a:ext uri="{FF2B5EF4-FFF2-40B4-BE49-F238E27FC236}">
                <a16:creationId xmlns:a16="http://schemas.microsoft.com/office/drawing/2014/main" id="{FE0D5578-AAAB-3CE6-4EE5-4DD90014A00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67004714"/>
              </p:ext>
            </p:extLst>
          </p:nvPr>
        </p:nvGraphicFramePr>
        <p:xfrm>
          <a:off x="6172200" y="2505074"/>
          <a:ext cx="5183188" cy="4145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3899AD06-720D-F64B-7601-04D1E3506A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971550" y="2505075"/>
            <a:ext cx="459105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9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A6D645-596A-81BE-C66C-BDF866DE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l-GR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Κοινωνικές συνέπειες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Θέση κειμένου 9">
            <a:extLst>
              <a:ext uri="{FF2B5EF4-FFF2-40B4-BE49-F238E27FC236}">
                <a16:creationId xmlns:a16="http://schemas.microsoft.com/office/drawing/2014/main" id="{428EBC32-E700-C483-1677-2AAE6EA61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απεργίες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50DA081A-ACA2-E62A-5D2A-6725FBF02B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95425" y="2505075"/>
            <a:ext cx="2923381" cy="3505199"/>
          </a:xfrm>
          <a:prstGeom prst="rect">
            <a:avLst/>
          </a:prstGeom>
        </p:spPr>
      </p:pic>
      <p:sp>
        <p:nvSpPr>
          <p:cNvPr id="11" name="Θέση κειμένου 10">
            <a:extLst>
              <a:ext uri="{FF2B5EF4-FFF2-40B4-BE49-F238E27FC236}">
                <a16:creationId xmlns:a16="http://schemas.microsoft.com/office/drawing/2014/main" id="{2AF6A7CF-2488-8054-9847-7A14BD498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Λόγοι που οδήγησαν σε γενικευμένη κρίση</a:t>
            </a: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CC6E561B-3E36-7156-AE6E-AA4440BB5CDA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851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12430E5-70F3-A5E1-4C45-5E065C1B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Πολιτική λύση…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20C9B8-ADE1-61C2-375B-5B030D002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4760467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κοινοβουλευτική δημοκρατία δέχεται αυστηρή κριτική </a:t>
            </a:r>
          </a:p>
          <a:p>
            <a:pPr marL="0" indent="0">
              <a:buNone/>
            </a:pPr>
            <a:r>
              <a:rPr lang="el-GR" dirty="0"/>
              <a:t>α) σταλινική Ρωσία</a:t>
            </a:r>
          </a:p>
          <a:p>
            <a:pPr marL="0" indent="0">
              <a:buNone/>
            </a:pPr>
            <a:r>
              <a:rPr lang="el-GR" dirty="0"/>
              <a:t>β) φασιστική Ιταλία</a:t>
            </a:r>
          </a:p>
          <a:p>
            <a:pPr marL="0" indent="0">
              <a:buNone/>
            </a:pPr>
            <a:r>
              <a:rPr lang="el-GR" dirty="0"/>
              <a:t>γ) ναζιστική Γερμανία [1928: 2,6 % &amp; 1933: 44 %]</a:t>
            </a:r>
          </a:p>
          <a:p>
            <a:pPr marL="0" indent="0">
              <a:buNone/>
            </a:pPr>
            <a:r>
              <a:rPr lang="el-GR" dirty="0"/>
              <a:t>Χρησιμοποιεί τη βία για να επιβάλει τις απόψεις του το εθνικοσοσιαλιστικό κόμμα</a:t>
            </a:r>
          </a:p>
          <a:p>
            <a:r>
              <a:rPr lang="el-GR" dirty="0"/>
              <a:t>Μείωση των τιμών των αγροτικών προϊόντων και η δυσκολία που αντιμετωπίζει ο αγροτικός κόσμος</a:t>
            </a:r>
          </a:p>
          <a:p>
            <a:r>
              <a:rPr lang="el-GR" dirty="0"/>
              <a:t>Εν τούτοις, υπάρχει η πεποίθηση ότι όλα αυτά θα αντιμετωπιστούν.</a:t>
            </a:r>
          </a:p>
        </p:txBody>
      </p:sp>
    </p:spTree>
    <p:extLst>
      <p:ext uri="{BB962C8B-B14F-4D97-AF65-F5344CB8AC3E}">
        <p14:creationId xmlns:p14="http://schemas.microsoft.com/office/powerpoint/2010/main" val="233679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Τίτλος 6">
            <a:extLst>
              <a:ext uri="{FF2B5EF4-FFF2-40B4-BE49-F238E27FC236}">
                <a16:creationId xmlns:a16="http://schemas.microsoft.com/office/drawing/2014/main" id="{0710AE62-8789-A347-6DFB-C384D267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246755"/>
            <a:ext cx="6251110" cy="13738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l-GR" sz="5400" dirty="0"/>
              <a:t>Ολοκληρωτική επικράτηση ναζισμού</a:t>
            </a:r>
            <a:endParaRPr lang="en-US" sz="5400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97DCFE12-9573-0E06-BFD6-8DD0EE99E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0" y="2027976"/>
            <a:ext cx="6251111" cy="418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Απ</a:t>
            </a:r>
            <a:r>
              <a:rPr lang="en-US" sz="2400" dirty="0" err="1"/>
              <a:t>οτελεσμ</a:t>
            </a:r>
            <a:r>
              <a:rPr lang="en-US" sz="2400" dirty="0"/>
              <a:t>ατικότητα της  προπαγάνδας (Γκέμπελς)</a:t>
            </a:r>
            <a:endParaRPr lang="el-GR" sz="2400" dirty="0"/>
          </a:p>
          <a:p>
            <a:r>
              <a:rPr lang="el-GR" sz="2400" dirty="0"/>
              <a:t>Αποτελεσματική αντιμετώπιση των προβλημάτων της οικονομίας</a:t>
            </a:r>
          </a:p>
          <a:p>
            <a:r>
              <a:rPr lang="el-GR" sz="2400" dirty="0"/>
              <a:t>Δραστική μείωση της ανεργίας</a:t>
            </a:r>
          </a:p>
          <a:p>
            <a:r>
              <a:rPr lang="el-GR" sz="2400" dirty="0"/>
              <a:t>Βίαιη καταστολή κάθε αντίδρασης</a:t>
            </a:r>
          </a:p>
          <a:p>
            <a:r>
              <a:rPr lang="el-GR" sz="2400" dirty="0"/>
              <a:t>Ιδεολογία της </a:t>
            </a:r>
            <a:r>
              <a:rPr lang="el-GR" sz="2400" dirty="0" err="1"/>
              <a:t>αρίας</a:t>
            </a:r>
            <a:r>
              <a:rPr lang="el-GR" sz="2400" dirty="0"/>
              <a:t> (καθαρότητα) φυλής, στο έργο  «Ο Αγών μου» ο Χίτλερ επιχειρεί να συνενώσει όσους μιλούν την ίδια γλώσσα &amp; την επέκταση του ζωτικού χώρου</a:t>
            </a:r>
            <a:endParaRPr lang="en-US" sz="2400" dirty="0"/>
          </a:p>
        </p:txBody>
      </p:sp>
      <p:pic>
        <p:nvPicPr>
          <p:cNvPr id="5" name="Θέση περιεχομένου 4" descr="Εικόνα που περιέχει ανθρώπινο πρόσωπο, άτομο, ρουχισμός, πορτραίτ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D75C1855-3036-29F5-F8E1-6BA8209312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7330" r="1328" b="-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2AC76E-2C6C-E3CB-1B20-19313C59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160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ΚΤ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0EE593E0-E4BB-40D8-6EE8-CFB8FA081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/>
              <a:t>Άλυτα προβλήματα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D6389F3-90D4-966B-E797-677F255848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r>
              <a:rPr lang="el-GR" sz="1700" dirty="0"/>
              <a:t>Η ΚΤΕ αδυνατεί να αντιμετωπίσει τα αναφυόμενα προβλήματα από τα ολοκληρωτικά καθεστώτα (άξονας Ιταλίας, Γερμανίας, Ισπανίας, Ιαπωνίας)</a:t>
            </a:r>
          </a:p>
          <a:p>
            <a:r>
              <a:rPr lang="el-GR" sz="1700" dirty="0"/>
              <a:t>Αδυνατεί να επιβάλει το σύστημα της συλλογικής ασφάλειας</a:t>
            </a:r>
            <a:br>
              <a:rPr lang="el-GR" sz="1700" dirty="0"/>
            </a:br>
            <a:endParaRPr lang="el-GR" sz="1700" dirty="0"/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22499611-89CC-61AB-F805-46113B013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/>
              <a:t>Γεγονότα</a:t>
            </a:r>
          </a:p>
        </p:txBody>
      </p:sp>
      <p:graphicFrame>
        <p:nvGraphicFramePr>
          <p:cNvPr id="19" name="Θέση περιεχομένου 2">
            <a:extLst>
              <a:ext uri="{FF2B5EF4-FFF2-40B4-BE49-F238E27FC236}">
                <a16:creationId xmlns:a16="http://schemas.microsoft.com/office/drawing/2014/main" id="{11BA7206-7CD9-3D3D-CE5D-AB0678DA9E0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296754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6000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428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Θέμα του Office</vt:lpstr>
      <vt:lpstr>Η ΔΙΕΘΝΗΣ ΟΙΚΟΝΟΜΙΚΗ ΚΡΙΣΗ ΚΑΙ ΟΙ ΣΥΝΕΠΕΙΕΣ ΤΗΣ</vt:lpstr>
      <vt:lpstr>Οικονομική ανάπτυξη στην Ελλάδα</vt:lpstr>
      <vt:lpstr>Ας δούμε μερικά στοιχεία ...</vt:lpstr>
      <vt:lpstr>1929-1932 ΟΙΚΟΝΟΜΙΚΉ ΚΡΊΣΗ</vt:lpstr>
      <vt:lpstr>Επιπτώσεις από την πτώση τιμών στο χρηματιστήριο</vt:lpstr>
      <vt:lpstr>Κοινωνικές συνέπειες</vt:lpstr>
      <vt:lpstr>Πολιτική λύση…</vt:lpstr>
      <vt:lpstr>Ολοκληρωτική επικράτηση ναζισμού</vt:lpstr>
      <vt:lpstr>ΚΤ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ogdoolykeio@outlook.com</dc:creator>
  <cp:lastModifiedBy>ΜΑΡΙΑ ΚΕΚΡΟΠΟΥΛΟΥ</cp:lastModifiedBy>
  <cp:revision>7</cp:revision>
  <dcterms:created xsi:type="dcterms:W3CDTF">2025-01-14T07:22:31Z</dcterms:created>
  <dcterms:modified xsi:type="dcterms:W3CDTF">2025-02-18T18:34:28Z</dcterms:modified>
</cp:coreProperties>
</file>