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CE66C-A85E-4022-BA66-DFDD3AA944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13CAF-9947-4E41-9057-32274F994D88}">
      <dgm:prSet custT="1"/>
      <dgm:spPr/>
      <dgm:t>
        <a:bodyPr/>
        <a:lstStyle/>
        <a:p>
          <a:r>
            <a:rPr lang="el-GR" sz="1800" dirty="0"/>
            <a:t>Αρχικά προσάρτησε τη Σουδητία από την Τσεχοσλοβακία.</a:t>
          </a:r>
        </a:p>
        <a:p>
          <a:r>
            <a:rPr lang="el-GR" sz="1800" dirty="0"/>
            <a:t>1939 προσαρτά όλη την Τσαχοσλοβακία</a:t>
          </a:r>
          <a:endParaRPr lang="en-US" sz="1800" dirty="0"/>
        </a:p>
      </dgm:t>
    </dgm:pt>
    <dgm:pt modelId="{80A2E568-9B6C-4285-AAAB-B25B8DFB7388}" type="parTrans" cxnId="{54C436C7-7551-4DFC-A14A-579ADAF5FD98}">
      <dgm:prSet/>
      <dgm:spPr/>
      <dgm:t>
        <a:bodyPr/>
        <a:lstStyle/>
        <a:p>
          <a:endParaRPr lang="en-US"/>
        </a:p>
      </dgm:t>
    </dgm:pt>
    <dgm:pt modelId="{DEB9B024-9EFC-45CD-9A1D-55576827342D}" type="sibTrans" cxnId="{54C436C7-7551-4DFC-A14A-579ADAF5FD98}">
      <dgm:prSet/>
      <dgm:spPr/>
      <dgm:t>
        <a:bodyPr/>
        <a:lstStyle/>
        <a:p>
          <a:endParaRPr lang="en-US"/>
        </a:p>
      </dgm:t>
    </dgm:pt>
    <dgm:pt modelId="{29849C33-E5ED-4960-B462-1A3133DF5FCD}">
      <dgm:prSet custT="1"/>
      <dgm:spPr/>
      <dgm:t>
        <a:bodyPr/>
        <a:lstStyle/>
        <a:p>
          <a:r>
            <a:rPr lang="el-GR" sz="1800" dirty="0"/>
            <a:t>1939 Σύμφωνο Μολότωφ-Ρίμπεντροπ,  συνθήκη μή επίθεσης με την ΕΣΣΔ</a:t>
          </a:r>
        </a:p>
      </dgm:t>
    </dgm:pt>
    <dgm:pt modelId="{6C1483A1-B223-45C5-B28D-2353CFAF553E}" type="parTrans" cxnId="{86C7E2BE-2D57-481A-9A8B-88772969A084}">
      <dgm:prSet/>
      <dgm:spPr/>
      <dgm:t>
        <a:bodyPr/>
        <a:lstStyle/>
        <a:p>
          <a:endParaRPr lang="en-US"/>
        </a:p>
      </dgm:t>
    </dgm:pt>
    <dgm:pt modelId="{47350999-2D9A-483C-BAB1-1EF55BCAF947}" type="sibTrans" cxnId="{86C7E2BE-2D57-481A-9A8B-88772969A084}">
      <dgm:prSet/>
      <dgm:spPr/>
      <dgm:t>
        <a:bodyPr/>
        <a:lstStyle/>
        <a:p>
          <a:endParaRPr lang="en-US"/>
        </a:p>
      </dgm:t>
    </dgm:pt>
    <dgm:pt modelId="{6B016A58-A3C9-4A1C-8B30-AFE8FCA2917E}">
      <dgm:prSet/>
      <dgm:spPr/>
      <dgm:t>
        <a:bodyPr/>
        <a:lstStyle/>
        <a:p>
          <a:r>
            <a:rPr lang="el-GR" dirty="0"/>
            <a:t>Διεκδικεί την ελεύθερη ζώνη του Ντάντσιχ, από την Πολωνία.  Η Αγγλία &amp; η Γαλλία προκειμένου  να αποφευχθεί ο πόλεμος προτείνουν συμβιβαστική λύση.</a:t>
          </a:r>
          <a:endParaRPr lang="en-US" dirty="0"/>
        </a:p>
      </dgm:t>
    </dgm:pt>
    <dgm:pt modelId="{9A072492-B426-4074-8E83-1C94676D8883}" type="sibTrans" cxnId="{F7E7C8A0-F14F-4656-A5B2-A145A7FD2C56}">
      <dgm:prSet/>
      <dgm:spPr/>
      <dgm:t>
        <a:bodyPr/>
        <a:lstStyle/>
        <a:p>
          <a:endParaRPr lang="en-US"/>
        </a:p>
      </dgm:t>
    </dgm:pt>
    <dgm:pt modelId="{57E01CF0-7042-4B51-8C00-E46ABCB77854}" type="parTrans" cxnId="{F7E7C8A0-F14F-4656-A5B2-A145A7FD2C56}">
      <dgm:prSet/>
      <dgm:spPr/>
      <dgm:t>
        <a:bodyPr/>
        <a:lstStyle/>
        <a:p>
          <a:endParaRPr lang="en-US"/>
        </a:p>
      </dgm:t>
    </dgm:pt>
    <dgm:pt modelId="{41F6E14A-EC7E-4988-B925-81C9F33FEC24}" type="pres">
      <dgm:prSet presAssocID="{620CE66C-A85E-4022-BA66-DFDD3AA9442C}" presName="linear" presStyleCnt="0">
        <dgm:presLayoutVars>
          <dgm:animLvl val="lvl"/>
          <dgm:resizeHandles val="exact"/>
        </dgm:presLayoutVars>
      </dgm:prSet>
      <dgm:spPr/>
    </dgm:pt>
    <dgm:pt modelId="{FA77FBD6-AF2D-4773-B877-8AAB0236179D}" type="pres">
      <dgm:prSet presAssocID="{2B613CAF-9947-4E41-9057-32274F994D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47DE77-3A62-4F88-AC79-7FF5263DCFF6}" type="pres">
      <dgm:prSet presAssocID="{DEB9B024-9EFC-45CD-9A1D-55576827342D}" presName="spacer" presStyleCnt="0"/>
      <dgm:spPr/>
    </dgm:pt>
    <dgm:pt modelId="{01084AE6-65F1-4881-B6DD-6F28C3CB5443}" type="pres">
      <dgm:prSet presAssocID="{6B016A58-A3C9-4A1C-8B30-AFE8FCA2917E}" presName="parentText" presStyleLbl="node1" presStyleIdx="1" presStyleCnt="3" custLinFactNeighborX="431" custLinFactNeighborY="10155">
        <dgm:presLayoutVars>
          <dgm:chMax val="0"/>
          <dgm:bulletEnabled val="1"/>
        </dgm:presLayoutVars>
      </dgm:prSet>
      <dgm:spPr/>
    </dgm:pt>
    <dgm:pt modelId="{6ED457A3-6105-4742-9EBF-EEC5DCE6D708}" type="pres">
      <dgm:prSet presAssocID="{9A072492-B426-4074-8E83-1C94676D8883}" presName="spacer" presStyleCnt="0"/>
      <dgm:spPr/>
    </dgm:pt>
    <dgm:pt modelId="{67BBC2C7-54F7-4E9E-9136-2F2B23DC89AC}" type="pres">
      <dgm:prSet presAssocID="{29849C33-E5ED-4960-B462-1A3133DF5FCD}" presName="parentText" presStyleLbl="node1" presStyleIdx="2" presStyleCnt="3" custLinFactY="-1500" custLinFactNeighborY="-100000">
        <dgm:presLayoutVars>
          <dgm:chMax val="0"/>
          <dgm:bulletEnabled val="1"/>
        </dgm:presLayoutVars>
      </dgm:prSet>
      <dgm:spPr/>
    </dgm:pt>
  </dgm:ptLst>
  <dgm:cxnLst>
    <dgm:cxn modelId="{3E5A6640-7962-49D2-BEFD-405C1D637317}" type="presOf" srcId="{29849C33-E5ED-4960-B462-1A3133DF5FCD}" destId="{67BBC2C7-54F7-4E9E-9136-2F2B23DC89AC}" srcOrd="0" destOrd="0" presId="urn:microsoft.com/office/officeart/2005/8/layout/vList2"/>
    <dgm:cxn modelId="{BC09D66D-B0C8-455B-B044-06FEE93E4F28}" type="presOf" srcId="{2B613CAF-9947-4E41-9057-32274F994D88}" destId="{FA77FBD6-AF2D-4773-B877-8AAB0236179D}" srcOrd="0" destOrd="0" presId="urn:microsoft.com/office/officeart/2005/8/layout/vList2"/>
    <dgm:cxn modelId="{F7E7C8A0-F14F-4656-A5B2-A145A7FD2C56}" srcId="{620CE66C-A85E-4022-BA66-DFDD3AA9442C}" destId="{6B016A58-A3C9-4A1C-8B30-AFE8FCA2917E}" srcOrd="1" destOrd="0" parTransId="{57E01CF0-7042-4B51-8C00-E46ABCB77854}" sibTransId="{9A072492-B426-4074-8E83-1C94676D8883}"/>
    <dgm:cxn modelId="{BB403CA7-E022-4CB6-966C-720104AC4F45}" type="presOf" srcId="{6B016A58-A3C9-4A1C-8B30-AFE8FCA2917E}" destId="{01084AE6-65F1-4881-B6DD-6F28C3CB5443}" srcOrd="0" destOrd="0" presId="urn:microsoft.com/office/officeart/2005/8/layout/vList2"/>
    <dgm:cxn modelId="{86C7E2BE-2D57-481A-9A8B-88772969A084}" srcId="{620CE66C-A85E-4022-BA66-DFDD3AA9442C}" destId="{29849C33-E5ED-4960-B462-1A3133DF5FCD}" srcOrd="2" destOrd="0" parTransId="{6C1483A1-B223-45C5-B28D-2353CFAF553E}" sibTransId="{47350999-2D9A-483C-BAB1-1EF55BCAF947}"/>
    <dgm:cxn modelId="{54C436C7-7551-4DFC-A14A-579ADAF5FD98}" srcId="{620CE66C-A85E-4022-BA66-DFDD3AA9442C}" destId="{2B613CAF-9947-4E41-9057-32274F994D88}" srcOrd="0" destOrd="0" parTransId="{80A2E568-9B6C-4285-AAAB-B25B8DFB7388}" sibTransId="{DEB9B024-9EFC-45CD-9A1D-55576827342D}"/>
    <dgm:cxn modelId="{03BEACD3-74DC-4AA5-B162-563509805851}" type="presOf" srcId="{620CE66C-A85E-4022-BA66-DFDD3AA9442C}" destId="{41F6E14A-EC7E-4988-B925-81C9F33FEC24}" srcOrd="0" destOrd="0" presId="urn:microsoft.com/office/officeart/2005/8/layout/vList2"/>
    <dgm:cxn modelId="{9195891E-BB24-4A29-A679-2FBEB63231AF}" type="presParOf" srcId="{41F6E14A-EC7E-4988-B925-81C9F33FEC24}" destId="{FA77FBD6-AF2D-4773-B877-8AAB0236179D}" srcOrd="0" destOrd="0" presId="urn:microsoft.com/office/officeart/2005/8/layout/vList2"/>
    <dgm:cxn modelId="{41114ECD-E699-4C0B-8007-249D3C7DEEFF}" type="presParOf" srcId="{41F6E14A-EC7E-4988-B925-81C9F33FEC24}" destId="{3C47DE77-3A62-4F88-AC79-7FF5263DCFF6}" srcOrd="1" destOrd="0" presId="urn:microsoft.com/office/officeart/2005/8/layout/vList2"/>
    <dgm:cxn modelId="{58740F76-1110-474B-A7CD-4447A8BA9BC2}" type="presParOf" srcId="{41F6E14A-EC7E-4988-B925-81C9F33FEC24}" destId="{01084AE6-65F1-4881-B6DD-6F28C3CB5443}" srcOrd="2" destOrd="0" presId="urn:microsoft.com/office/officeart/2005/8/layout/vList2"/>
    <dgm:cxn modelId="{252B63C0-5EDA-4E8B-A850-CF3132A21FFD}" type="presParOf" srcId="{41F6E14A-EC7E-4988-B925-81C9F33FEC24}" destId="{6ED457A3-6105-4742-9EBF-EEC5DCE6D708}" srcOrd="3" destOrd="0" presId="urn:microsoft.com/office/officeart/2005/8/layout/vList2"/>
    <dgm:cxn modelId="{1118FC96-766E-4D49-813B-CC7B805083AA}" type="presParOf" srcId="{41F6E14A-EC7E-4988-B925-81C9F33FEC24}" destId="{67BBC2C7-54F7-4E9E-9136-2F2B23DC89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FBD6-AF2D-4773-B877-8AAB0236179D}">
      <dsp:nvSpPr>
        <dsp:cNvPr id="0" name=""/>
        <dsp:cNvSpPr/>
      </dsp:nvSpPr>
      <dsp:spPr>
        <a:xfrm>
          <a:off x="0" y="139493"/>
          <a:ext cx="5157787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Αρχικά προσάρτησε τη Σουδητία από την Τσεχοσλοβακία.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1939 προσαρτά όλη την Τσαχοσλοβακία</a:t>
          </a:r>
          <a:endParaRPr lang="en-US" sz="1800" kern="1200" dirty="0"/>
        </a:p>
      </dsp:txBody>
      <dsp:txXfrm>
        <a:off x="53916" y="193409"/>
        <a:ext cx="5049955" cy="996648"/>
      </dsp:txXfrm>
    </dsp:sp>
    <dsp:sp modelId="{01084AE6-65F1-4881-B6DD-6F28C3CB5443}">
      <dsp:nvSpPr>
        <dsp:cNvPr id="0" name=""/>
        <dsp:cNvSpPr/>
      </dsp:nvSpPr>
      <dsp:spPr>
        <a:xfrm>
          <a:off x="0" y="1294733"/>
          <a:ext cx="5157787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Διεκδικεί την ελεύθερη ζώνη του Ντάντσιχ, από την Πολωνία.  Η Αγγλία &amp; η Γαλλία προκειμένου  να αποφευχθεί ο πόλεμος προτείνουν συμβιβαστική λύση.</a:t>
          </a:r>
          <a:endParaRPr lang="en-US" sz="1600" kern="1200" dirty="0"/>
        </a:p>
      </dsp:txBody>
      <dsp:txXfrm>
        <a:off x="53916" y="1348649"/>
        <a:ext cx="5049955" cy="996648"/>
      </dsp:txXfrm>
    </dsp:sp>
    <dsp:sp modelId="{67BBC2C7-54F7-4E9E-9136-2F2B23DC89AC}">
      <dsp:nvSpPr>
        <dsp:cNvPr id="0" name=""/>
        <dsp:cNvSpPr/>
      </dsp:nvSpPr>
      <dsp:spPr>
        <a:xfrm>
          <a:off x="0" y="2377966"/>
          <a:ext cx="5157787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1939 Σύμφωνο Μολότωφ-Ρίμπεντροπ,  συνθήκη μή επίθεσης με την ΕΣΣΔ</a:t>
          </a:r>
        </a:p>
      </dsp:txBody>
      <dsp:txXfrm>
        <a:off x="53916" y="2431882"/>
        <a:ext cx="5049955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AF852F-1186-61FC-A97F-AF908B8B1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F098F8F-273D-0BE9-806D-3DF5E2E22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AAB89B-F1C7-486D-2980-80D04046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09BB3D-46B0-441D-B4B0-973670A1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5BFE06-55FB-FC9F-6003-EB921654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99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46C3A-61F8-2DD6-6D2F-7675D5B7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4C9A85-84AF-894A-D369-31900923D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39D4B2-5DD1-F71F-9C5D-F7B63BCF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906BC5-86B2-A3D6-36B3-A7293F9B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D1BA2-6D4D-DC24-4446-EB985439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34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3B3BD85-C720-5364-7857-1BA4B5BAE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FD624A-1542-30FD-4A48-1EB85D9AA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F89776-F6E9-AC32-EB66-823AEAF5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2FD8B9-64AA-6429-EE10-5239847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CDBC5D-1A94-BFF6-7BF9-863A601A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23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8CCD49-4B01-A7A7-2648-9B9C30C0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3C3C48-13AA-DF1B-E6E2-FB9AFA71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AE6978-7BDE-26E5-A1F0-00A1ACDD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2BDC85-4ADD-E626-E9A4-9BBDB1B5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EBD7D3-78F9-7CDC-52F5-8554EE95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2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C15B2-E384-D57D-D2C8-0C78C6F9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B2FDED-5A01-6BCE-A3D3-16274727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10D472-58CE-83BE-902F-595A9FF1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FC7BA2-AE4B-1681-B022-FA37EC18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1C0079-ABB4-8261-2888-1CC87233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1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E0B0E-E5CC-6396-2B5C-5E2A2D81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E0EBFD-EDF9-B9AC-597E-AC60A7329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C5081AC-4571-D9A1-515A-2E404F69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D47327-3EFB-A65D-9F48-3E9789A5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5A2D5E-63E6-D7F2-3A70-290F8E59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E0F6FF-A125-2B5F-3A2F-042C0517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C1096-FA84-25E7-6C75-51736992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8EE029-80E0-0A94-E921-A8975D39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F2EFE7-EB97-F404-8BEE-2952D3C9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5AA8587-8A05-3DF6-838F-D60684D70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1D478F-2AF4-0D36-F350-6744D22F1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0EF691D-90D3-781E-8E47-95F9A69B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195D0E7-09A1-833F-BAA5-7DAB227D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9181F34-7064-CA9D-34A3-63B0CD9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05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449C4-5946-F8ED-1EC8-140E026F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325DFD6-1AF5-0070-A6FF-8C7066BF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628C6D4-32C5-EA95-DD6D-6166F81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FADBB2B-57EE-A627-34EC-BB818D48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3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F4913A-BB0C-680B-AAB1-446BB0BC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01CE79-0F33-44F5-A1AB-46081FD0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5C54F1-F9B7-B8FF-B836-411D21D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2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89A5F2-3089-06E0-A151-3D7452A8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FAF385-B68A-B3FF-3322-7601F323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45E19F-AC3C-3802-AC38-E7F85BA19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874D60-FD28-59FD-7BB1-37DAAC6A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0E9551-6230-68E7-0149-33B5D486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24925D-BBE1-BD87-211D-22C882B4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709CD-8913-2895-3C65-E7318258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1B204AD-87FA-1CAD-554A-84CFB0E2E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7CD086-5736-5FB2-6A12-6E7A4CE08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10E0FE-C977-0BFC-2700-9BEE38D6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33D1C0-7F8C-9AE6-8F37-7762A525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C86587-D11F-DB98-FF8F-DBBCE366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06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6772204-46C1-A8D6-4CC2-72CDD7A7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8E271B-C804-1F56-9FCB-AFBAFB0AA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AA929A-3091-7CD6-F4C7-E3BD0D60E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57DBA-3CF7-4885-B264-DDB5F800FCCD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F645F3-84D5-D456-5231-02A124772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F0A315-A741-9041-9904-C186E3F39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0FBB30-07D6-526E-47F6-7FA3B24D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l-GR" sz="8000" dirty="0">
                <a:solidFill>
                  <a:srgbClr val="FFFFFF"/>
                </a:solidFill>
              </a:rPr>
              <a:t>Β΄ΠΑΓΚΟΣΜΙΟΣ ΠΟΛΕΜΟΣ-</a:t>
            </a:r>
            <a:br>
              <a:rPr lang="el-GR" sz="8000" dirty="0">
                <a:solidFill>
                  <a:srgbClr val="FFFFFF"/>
                </a:solidFill>
              </a:rPr>
            </a:br>
            <a:r>
              <a:rPr lang="el-GR" sz="8000" dirty="0">
                <a:solidFill>
                  <a:srgbClr val="FFFFFF"/>
                </a:solidFill>
              </a:rPr>
              <a:t>Η ΣΥΜΜΕΤΟΧΗ ΤΗΣ ΕΛΛΑΔΑΣ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F049C8B-B431-6CFC-08A2-6D5B2E6B3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l-GR" sz="2000" dirty="0">
                <a:solidFill>
                  <a:srgbClr val="FFFFFF"/>
                </a:solidFill>
              </a:rPr>
              <a:t>Μ.ΚΕΚΡΟΠΟΎΛΟΥ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2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63C4-2531-FC9D-CE47-3B508535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ήττα...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08CF-2E19-0DE7-81A0-D1826F59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2381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ΕΣΣΔ :Στάλινγκραντ (1943)</a:t>
            </a:r>
          </a:p>
          <a:p>
            <a:r>
              <a:rPr lang="el-GR" dirty="0"/>
              <a:t>Βόρεια Αφρική: Ελ Αλαμέιν (βρετανικός στρατός, συμμετοχή Ελλήνων που έφυγαν με την Κατοχή)</a:t>
            </a:r>
          </a:p>
          <a:p>
            <a:r>
              <a:rPr lang="el-GR" dirty="0"/>
              <a:t>                             αγγλομαερικανική απόβαση στο Μαρόκο &amp; την Αλγερία</a:t>
            </a:r>
          </a:p>
          <a:p>
            <a:r>
              <a:rPr lang="el-GR" dirty="0"/>
              <a:t>1943                  απόβαση συμμάχων στη Σικελία</a:t>
            </a:r>
          </a:p>
          <a:p>
            <a:r>
              <a:rPr lang="el-GR" dirty="0"/>
              <a:t>Καλοκαίρι 1944 οι σοβιετικοί εοσβάλλουν στην ανατολική Ευρώπη</a:t>
            </a:r>
          </a:p>
          <a:p>
            <a:r>
              <a:rPr lang="el-GR" dirty="0"/>
              <a:t>                                 απόβαση στη Νορμανδία</a:t>
            </a:r>
          </a:p>
          <a:p>
            <a:r>
              <a:rPr lang="el-GR" dirty="0"/>
              <a:t>Προέλαση δυνάμεων προς το Βερολίνο</a:t>
            </a:r>
          </a:p>
          <a:p>
            <a:r>
              <a:rPr lang="el-GR" dirty="0"/>
              <a:t>Ειρηνικός: η μόνη λύση για τον τερματισμό του πολέμου η χρήση ατομικών βομβών (1945)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EAD-5596-C315-2838-A99BCB07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τέλος του πολέμου...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1CA1D-0FC5-9BED-95FB-02B2B80BF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Απόβαση στη Νορμανδία, παραλία Σουόρντ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A2789C-3D4B-3B61-3A8D-ABB373AD1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3999" y="2506217"/>
            <a:ext cx="3749365" cy="36823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6696F-2987-BD89-3159-608E89A37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Η ρίψη των ατομικών βομβών, Χιροσίμα &amp; Ναγκασάκι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688CFB3-C1E3-A7EB-5B75-5D71AD95CB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09089"/>
            <a:ext cx="5183188" cy="35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0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281B-6CE0-DDE9-9AE6-68B58C4F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εγκλήματα πολέμου-Ολοκαύτωμα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43D7A-190A-4CB3-1169-1BE9BADB0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«καθαρή λύση» η εξόντωση του εβραϊκού στοιχείου, περίπου έξι εκατομ. Εβραίοι οδηγήθηκαν στον θάνατο, αφού τους πήραν όλα τους τα υπάρχοντα και τις περιουσίες</a:t>
            </a:r>
          </a:p>
          <a:p>
            <a:r>
              <a:rPr lang="el-GR" dirty="0"/>
              <a:t>Εγκλήματα πολέμου – Η δίκη της Νυρεμβέργης</a:t>
            </a:r>
          </a:p>
          <a:p>
            <a:r>
              <a:rPr lang="el-GR" dirty="0"/>
              <a:t>Οδηγήθηκαν σε δίκη όλοι οι ανώτεροι και κατώτεροι αξιωματούχοι που εμπλέκονταν στη γενοκτονία. ΌΛΟΙ;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3FAA09-4BE6-4E0D-1002-E451B94595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30056" y="1863725"/>
            <a:ext cx="1800225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5C41D-C069-898E-F5FB-3D090B84C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28" y="1825625"/>
            <a:ext cx="2086356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BB076-83D2-B2C2-3EC9-667B1E39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62" y="3840480"/>
            <a:ext cx="2058922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EEED5-50C2-971C-0C1C-E79619AF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715" y="3751262"/>
            <a:ext cx="1877566" cy="22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ADAD-C645-88A4-8319-B0131D3F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στρατόπεδο των νικητών...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30AF-331F-EC64-D9E3-45028B5E36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Συνθήκη της Γιάλτας 1945</a:t>
            </a:r>
          </a:p>
          <a:p>
            <a:r>
              <a:rPr lang="el-GR" dirty="0"/>
              <a:t>Η μοίρα των λαών καθορίστηκε με τις σφαίρες επιρροής, το «σιδηρούν παραπέτασμα», η βαλκανική υπό τον ασφυκτικό εναγκαλισμό της ΕΣΣΔ.</a:t>
            </a:r>
          </a:p>
          <a:p>
            <a:r>
              <a:rPr lang="el-GR" dirty="0"/>
              <a:t>Δεκεμβριανά (</a:t>
            </a:r>
            <a:r>
              <a:rPr lang="el-GR"/>
              <a:t>1944)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DBC9B-DA1D-E8E0-5B58-891F6D7FD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5056" y="2072640"/>
            <a:ext cx="4303776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3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275E-1583-F6FB-E78A-55627C48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ΠΑΡΑΜΟΝΕΣ Β΄ΠΑΓΚΟΣΜΙΟΥ ΠΟΛΕΜΟΥ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34FE8F-D556-668F-E7DD-CA72F46FFE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07" b="38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D11CC-4BFE-6518-91BF-8A3967CE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Κινήσεις Γερμανίας - Χίτλερ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1936 στρατικοποίηση της Ρηνανίας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η Γερμανία αναμετρά την αποφασιστικότητα των Ευρωπαϊκών χωρών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ενσωμάτωση της Αυστρίας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1938-9    διαμελισμός Τσεχοσλοβακίας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προσάρτηση της Βοημίας &amp; της Μοραβίας στο Γ΄Ράιχ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8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2619A38D-0591-2442-EF22-6FFD1008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ΠΑΡΑΜΟΝΕΣ Β΄ΠΑΓΚΟΣΜΙΟΥ ΠΟΛΕΜΟΥ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B64B0CF0-3DB4-28DD-2983-E982064AF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Πολιτική κατευνασμού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18B0CD95-B5D1-3771-89E4-55AFC83C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Νέβιλ Τσάμπερλαιν, πρωθυπουργός Μ. Βρετανίας (1937-40)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2189-D300-65A8-94F4-F27E212AD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1938 Συμφωνία του Μονάχου (τετραμερής: Αγγλία, Γαλλία, Γερμανία, Ιταλία)</a:t>
            </a:r>
          </a:p>
          <a:p>
            <a:r>
              <a:rPr lang="el-GR" dirty="0"/>
              <a:t>Ακολουθείται η πολιτική του κατευνασμού, αποδέχονται τις απαιτήσεις της Γερμανίας με αντάλλαγμα τις καλές σχέσεις</a:t>
            </a:r>
          </a:p>
          <a:p>
            <a:r>
              <a:rPr lang="el-GR" i="1" dirty="0"/>
              <a:t>ειρήνη για εκατό χρόνια</a:t>
            </a:r>
          </a:p>
          <a:p>
            <a:r>
              <a:rPr lang="el-GR" dirty="0"/>
              <a:t>Σε λιγότερο από έναν χρόνο η Γερμανία προσαρτά  όλη την Τσεχοσλοβακία (1939)</a:t>
            </a: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AFF52B7-539E-2D52-FE8A-5A49E19D12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10400" y="2505075"/>
            <a:ext cx="2705894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>
            <a:extLst>
              <a:ext uri="{FF2B5EF4-FFF2-40B4-BE49-F238E27FC236}">
                <a16:creationId xmlns:a16="http://schemas.microsoft.com/office/drawing/2014/main" id="{277781A7-E78A-B6F6-5E8A-EA82F492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Οδεύοντας σε έναν νέο πόλεμο...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7E630376-0670-581C-57E6-0CC0DC3B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4945"/>
            <a:ext cx="5157787" cy="690130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Αυξανόμενες οι εδαφικές διεκδικήσεις της Γερμανίας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BE45E042-5A15-32A2-E896-9F78C7BFA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1"/>
            <a:ext cx="5183188" cy="82391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sz="1800" b="0" dirty="0">
              <a:solidFill>
                <a:prstClr val="black"/>
              </a:solidFill>
              <a:latin typeface="Aptos" panose="02110004020202020204"/>
            </a:endParaRPr>
          </a:p>
          <a:p>
            <a:endParaRPr lang="el-GR" dirty="0"/>
          </a:p>
        </p:txBody>
      </p:sp>
      <p:graphicFrame>
        <p:nvGraphicFramePr>
          <p:cNvPr id="16" name="Θέση περιεχομένου 2">
            <a:extLst>
              <a:ext uri="{FF2B5EF4-FFF2-40B4-BE49-F238E27FC236}">
                <a16:creationId xmlns:a16="http://schemas.microsoft.com/office/drawing/2014/main" id="{50C11D5B-32CF-BD0A-EC3C-DA1B4555F5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57575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ECF20-ABAE-8A9A-CC18-0D0843A444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72200" y="2517056"/>
            <a:ext cx="5183188" cy="36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9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96756-8EFC-38FA-A744-57EBF084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Ελλάδα στον Β΄παγκόσμιο πόλεμο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8513B3-3E59-FD59-895A-7AC95B2FA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Και ενώ η Γερμανία συνεχίζει την επεκτατική της  πολιτική...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73D14E6-E51B-78FF-77AB-37DB06BBD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55000" lnSpcReduction="20000"/>
          </a:bodyPr>
          <a:lstStyle/>
          <a:p>
            <a:r>
              <a:rPr lang="el-GR" sz="3600" dirty="0"/>
              <a:t>1</a:t>
            </a:r>
            <a:r>
              <a:rPr lang="el-GR" sz="3600" baseline="30000" dirty="0"/>
              <a:t>η</a:t>
            </a:r>
            <a:r>
              <a:rPr lang="el-GR" sz="3600" dirty="0"/>
              <a:t> Σεπτεμβρίου 1939 εισβολή στην Πολωνία (Κεραυνοβόλος πόλεμος) Η ΕΣΣΔ εισβάλλει και διεκδικεί τις περιοχές της Πολωνίας όπου κατοικούν Λευκορώσοι και Ουκρανοί</a:t>
            </a:r>
          </a:p>
          <a:p>
            <a:r>
              <a:rPr lang="el-GR" sz="3600" dirty="0"/>
              <a:t>1939 κατάληψη της Αλβανίας από τους Ιταλούς</a:t>
            </a:r>
          </a:p>
          <a:p>
            <a:r>
              <a:rPr lang="el-GR" sz="3600" dirty="0"/>
              <a:t>1940 Κατάληψη της Δανίας</a:t>
            </a:r>
          </a:p>
          <a:p>
            <a:r>
              <a:rPr lang="el-GR" sz="3600" dirty="0"/>
              <a:t>10 Μαΐου 1940 εισβολή στην Ολλανδία, παραδίνεται σε 4 μέρες</a:t>
            </a:r>
          </a:p>
          <a:p>
            <a:r>
              <a:rPr lang="el-GR" sz="3600" dirty="0"/>
              <a:t>Εισβολή στο Βέλγιο, παραδίνεται σε 18 μέρες</a:t>
            </a:r>
          </a:p>
          <a:p>
            <a:r>
              <a:rPr lang="el-GR" sz="3600" dirty="0"/>
              <a:t>Κατάληψη Γαλλίας</a:t>
            </a:r>
          </a:p>
          <a:p>
            <a:r>
              <a:rPr lang="el-GR" sz="3600" dirty="0"/>
              <a:t>Οκτώβριος 1940 η Ελλάδα στον πόλεμο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AECF4D1-6A6B-9475-8C16-99A3A9B63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Κατάληψη του Βελγίου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85CFBA-7C25-9480-2B6F-8F3C513F83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20128" y="2609088"/>
            <a:ext cx="3560063" cy="33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1883B0-EFBE-01F8-91BD-1C936B9B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Η προαναγγελία ενός πολέμου...</a:t>
            </a:r>
          </a:p>
        </p:txBody>
      </p:sp>
      <p:grpSp>
        <p:nvGrpSpPr>
          <p:cNvPr id="2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DEB8780-C969-5A31-0749-7CD1501D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πολιτική της Ελλάδας ήταν η τήρηση της ουδετερότητας, είχε τη διαβεβαίωση της Γερμανίας ότι δεν πρόκειται να εμπλακεί σε πόλεμο με την Ελλάδα.</a:t>
            </a:r>
          </a:p>
          <a:p>
            <a:r>
              <a:rPr lang="el-GR" dirty="0">
                <a:solidFill>
                  <a:schemeClr val="bg1"/>
                </a:solidFill>
              </a:rPr>
              <a:t>Ο Μεταξάς κρατά τη φιλοαγγλική πολιτική</a:t>
            </a:r>
          </a:p>
          <a:p>
            <a:r>
              <a:rPr lang="el-GR" dirty="0">
                <a:solidFill>
                  <a:schemeClr val="bg1"/>
                </a:solidFill>
              </a:rPr>
              <a:t>Τα σχέδια των Ιταλών είναι διαφορετικά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EEBA5-AA9C-30E7-4A02-312CFF7D8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89" y="290700"/>
            <a:ext cx="3291840" cy="3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0C70-6B17-0EBA-B62D-9B2D1188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Ιταλία κηρύσσει τον πόλεμο εναντίον της Ελλάδας...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B642-74D6-34E9-B58F-847F37C8A8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 τορπιλισμός της Έλλης ήταν ένα πλήγμα στην καρδιά της Ελλάδας.</a:t>
            </a:r>
          </a:p>
          <a:p>
            <a:r>
              <a:rPr lang="el-GR" dirty="0"/>
              <a:t>Η στάση της κυβέρνησης ίσως ενίσχυσε την επεκτατική τακτική της Ιταλίας. </a:t>
            </a:r>
          </a:p>
          <a:p>
            <a:r>
              <a:rPr lang="el-GR" dirty="0"/>
              <a:t>Το ΟΧΙ του Μεταξά</a:t>
            </a:r>
          </a:p>
          <a:p>
            <a:r>
              <a:rPr lang="el-GR" dirty="0"/>
              <a:t>Το Αλβανικό Έπος</a:t>
            </a:r>
          </a:p>
          <a:p>
            <a:r>
              <a:rPr lang="el-GR" dirty="0"/>
              <a:t>Η εαρινή επίθεση της Γερμανίας</a:t>
            </a:r>
          </a:p>
          <a:p>
            <a:r>
              <a:rPr lang="el-GR" dirty="0"/>
              <a:t>Η μάχη της Κρήτης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E01A4-D587-E408-C208-D71799110D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4784" y="2109216"/>
            <a:ext cx="2871216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0172-485A-6F25-3349-36820041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καινούργια δεδομένα στον πόλεμο...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FE20-32B0-B73B-87B2-9DC9253A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από αέρος πόλεμος (βομβαρδισμοί, αλεξιπτωτιστές)</a:t>
            </a:r>
          </a:p>
          <a:p>
            <a:r>
              <a:rPr lang="el-GR" dirty="0"/>
              <a:t>Καινούργια οπλικά συστήματα (τανκς, φλογοβόλα όπλα, βόμβες, χημικά όπλα)</a:t>
            </a:r>
          </a:p>
          <a:p>
            <a:r>
              <a:rPr lang="el-GR" dirty="0"/>
              <a:t>Μέθοδος αιφνιδιασμού του αντιπάλου</a:t>
            </a:r>
          </a:p>
          <a:p>
            <a:endParaRPr lang="el-GR" dirty="0"/>
          </a:p>
          <a:p>
            <a:r>
              <a:rPr lang="el-GR" dirty="0"/>
              <a:t>Η Ελλάδα καταλαμβάνεται (τριπλή κατοχή) &amp; εφαρμόζεται η «καθαρή λύση», όπως και στις άλλες χώρες που κατέλαβε η Γερμανία</a:t>
            </a:r>
          </a:p>
          <a:p>
            <a:r>
              <a:rPr lang="el-GR" dirty="0"/>
              <a:t>Η αφαίμαξη του ελληνικού λαού και η πείνα</a:t>
            </a:r>
          </a:p>
          <a:p>
            <a:r>
              <a:rPr lang="el-GR" dirty="0"/>
              <a:t>Η αντίσταση δεν έχει πρόσωπο πολιτικής παράταξης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6A54-1FB8-F879-DDE7-9F3059F5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ενώ οι πενιχρές δυνάμεις της χώρας συσπειρώνονται...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BD17-015E-4353-6773-071FABA7B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κυβέρνηση είναι εξόριστη στο Κάιρο, μακριά από το κέντρο της δράσης</a:t>
            </a:r>
          </a:p>
          <a:p>
            <a:r>
              <a:rPr lang="el-GR" dirty="0"/>
              <a:t>Στην Ελλάδα μένουν εγκλωβισμένοι αρκετές χιλιάδες Άγγλοι στρατιώτες</a:t>
            </a:r>
          </a:p>
          <a:p>
            <a:r>
              <a:rPr lang="el-GR" dirty="0"/>
              <a:t>Δημιουργούνται πυρήνες αντίστασης που βρίσκουν ασφάλεια στους ορεινούς όγκους.</a:t>
            </a:r>
          </a:p>
          <a:p>
            <a:r>
              <a:rPr lang="el-GR" dirty="0"/>
              <a:t>Εκεί οργανώνονται για την επόμενη ημέρα, όταν απελευθερωθεί η χώρα: παιδεία, θέατρο, σχέσεις με τις ανάλογες δυνάμεις του εξωτερικού.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0FCD3-B51D-056B-0404-1B98A5887F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7520" y="2157984"/>
            <a:ext cx="40477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335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672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Θέμα του Office</vt:lpstr>
      <vt:lpstr>Β΄ΠΑΓΚΟΣΜΙΟΣ ΠΟΛΕΜΟΣ- Η ΣΥΜΜΕΤΟΧΗ ΤΗΣ ΕΛΛΑΔΑΣ</vt:lpstr>
      <vt:lpstr>ΠΑΡΑΜΟΝΕΣ Β΄ΠΑΓΚΟΣΜΙΟΥ ΠΟΛΕΜΟΥ</vt:lpstr>
      <vt:lpstr>ΠΑΡΑΜΟΝΕΣ Β΄ΠΑΓΚΟΣΜΙΟΥ ΠΟΛΕΜΟΥ</vt:lpstr>
      <vt:lpstr>Οδεύοντας σε έναν νέο πόλεμο...</vt:lpstr>
      <vt:lpstr>Η Ελλάδα στον Β΄παγκόσμιο πόλεμο</vt:lpstr>
      <vt:lpstr>Η προαναγγελία ενός πολέμου...</vt:lpstr>
      <vt:lpstr>Η Ιταλία κηρύσσει τον πόλεμο εναντίον της Ελλάδας...</vt:lpstr>
      <vt:lpstr>Τα καινούργια δεδομένα στον πόλεμο...</vt:lpstr>
      <vt:lpstr>Και ενώ οι πενιχρές δυνάμεις της χώρας συσπειρώνονται...</vt:lpstr>
      <vt:lpstr>Η ήττα...</vt:lpstr>
      <vt:lpstr>Το τέλος του πολέμου...</vt:lpstr>
      <vt:lpstr>Τα εγκλήματα πολέμου-Ολοκαύτωμα</vt:lpstr>
      <vt:lpstr>Το στρατόπεδο των νικητών...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ogdoolykeio@outlook.com</dc:creator>
  <cp:lastModifiedBy>ΜΑΡΙΑ ΚΕΚΡΟΠΟΥΛΟΥ</cp:lastModifiedBy>
  <cp:revision>6</cp:revision>
  <dcterms:created xsi:type="dcterms:W3CDTF">2025-01-14T07:22:31Z</dcterms:created>
  <dcterms:modified xsi:type="dcterms:W3CDTF">2025-03-31T15:28:15Z</dcterms:modified>
</cp:coreProperties>
</file>