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11"/>
  </p:notesMasterIdLst>
  <p:sldIdLst>
    <p:sldId id="268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</p:sldIdLst>
  <p:sldSz cx="9144000" cy="5143500" type="screen16x9"/>
  <p:notesSz cx="6858000" cy="9144000"/>
  <p:embeddedFontLst>
    <p:embeddedFont>
      <p:font typeface="Garamond" panose="02020404030301010803" pitchFamily="18" charset="0"/>
      <p:regular r:id="rId12"/>
      <p:bold r:id="rId13"/>
      <p:italic r:id="rId1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ΜΑΡΙΑ ΚΕΚΡΟΠΟΥΛΟΥ" initials="ΜΚ" lastIdx="1" clrIdx="0">
    <p:extLst>
      <p:ext uri="{19B8F6BF-5375-455C-9EA6-DF929625EA0E}">
        <p15:presenceInfo xmlns:p15="http://schemas.microsoft.com/office/powerpoint/2012/main" userId="S::kekropoulou.maria@iep.edu.gr::61e7084c-a185-4c58-92b3-96bc7f92e70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396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700" y="0"/>
            <a:ext cx="9173370" cy="5142161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299" y="1403349"/>
            <a:ext cx="5111752" cy="1136650"/>
          </a:xfrm>
        </p:spPr>
        <p:txBody>
          <a:bodyPr anchor="b">
            <a:noAutofit/>
          </a:bodyPr>
          <a:lstStyle>
            <a:lvl1pPr algn="ctr">
              <a:defRPr sz="405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299" y="2743198"/>
            <a:ext cx="5111752" cy="990602"/>
          </a:xfrm>
        </p:spPr>
        <p:txBody>
          <a:bodyPr anchor="t">
            <a:normAutofit/>
          </a:bodyPr>
          <a:lstStyle>
            <a:lvl1pPr marL="0" indent="0" algn="ctr">
              <a:buNone/>
              <a:defRPr sz="1575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7425" y="3778247"/>
            <a:ext cx="673100" cy="20955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9298" y="3778247"/>
            <a:ext cx="3910976" cy="2095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7676" y="3778247"/>
            <a:ext cx="413375" cy="2095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299" y="2641598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50666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3611561"/>
            <a:ext cx="7207250" cy="425054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1070" y="781050"/>
            <a:ext cx="7579479" cy="2501902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4036615"/>
            <a:ext cx="7207250" cy="370284"/>
          </a:xfrm>
        </p:spPr>
        <p:txBody>
          <a:bodyPr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98048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901" y="736599"/>
            <a:ext cx="7194549" cy="2216151"/>
          </a:xfrm>
        </p:spPr>
        <p:txBody>
          <a:bodyPr anchor="ctr"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7901" y="3257550"/>
            <a:ext cx="7194549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23885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736599"/>
            <a:ext cx="6972299" cy="177800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109" y="2514600"/>
            <a:ext cx="6629402" cy="43815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5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257550"/>
            <a:ext cx="7207250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50200" y="2120903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94542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2" y="2481436"/>
            <a:ext cx="7207251" cy="11016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3036"/>
            <a:ext cx="7207251" cy="6453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78403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736599"/>
            <a:ext cx="6972299" cy="168275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971551" y="2729484"/>
            <a:ext cx="7207251" cy="66522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397250"/>
            <a:ext cx="7207251" cy="10096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50200" y="1949446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07191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736599"/>
            <a:ext cx="7207250" cy="1682751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971551" y="2722626"/>
            <a:ext cx="7207251" cy="63093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1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3352800"/>
            <a:ext cx="7207253" cy="10541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80293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2865275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9518" y="736599"/>
            <a:ext cx="1418171" cy="3670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49" y="736599"/>
            <a:ext cx="5574769" cy="36703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647918" y="742950"/>
            <a:ext cx="0" cy="36576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33397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10/1/2024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93556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2" y="1314454"/>
            <a:ext cx="6119016" cy="1366886"/>
          </a:xfrm>
        </p:spPr>
        <p:txBody>
          <a:bodyPr anchor="b">
            <a:normAutofit/>
          </a:bodyPr>
          <a:lstStyle>
            <a:lvl1pPr algn="ctr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300" y="2884539"/>
            <a:ext cx="6119018" cy="71591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509542" y="2782939"/>
            <a:ext cx="612253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260486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3836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008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10/1/2024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92405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1993900"/>
            <a:ext cx="3538728" cy="432197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550" y="2432447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5503" y="1993900"/>
            <a:ext cx="3538728" cy="432197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5503" y="2432447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564973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43217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02720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359" y="1041401"/>
            <a:ext cx="2788841" cy="10287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1" y="736599"/>
            <a:ext cx="4102100" cy="3670301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0359" y="2273299"/>
            <a:ext cx="2788841" cy="1828803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047127" y="2184400"/>
            <a:ext cx="26358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07649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49" y="1412874"/>
            <a:ext cx="4681362" cy="1028700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71124" y="781050"/>
            <a:ext cx="2297510" cy="35814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49" y="2441574"/>
            <a:ext cx="4681362" cy="1371600"/>
          </a:xfrm>
        </p:spPr>
        <p:txBody>
          <a:bodyPr anchor="t"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01869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802" y="0"/>
            <a:ext cx="9172472" cy="5142161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552" y="736600"/>
            <a:ext cx="7200897" cy="9779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1917699"/>
            <a:ext cx="7200897" cy="2489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126" y="4476750"/>
            <a:ext cx="1200150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551" y="4476750"/>
            <a:ext cx="5479425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5426" y="4476750"/>
            <a:ext cx="407023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4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p:hf sldNum="0"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3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2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1D0F4-58DB-FE51-6508-4324F48B9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 ΕΥΡΩΠΗ ΚΑΙ ΤΟ ΣΥΝΕΔΡΙΟ ΤΗΣ ΕΙΡΗΝΗΣ 1815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851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E9A980-6871-DC3E-0400-3CE6B9ED2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" y="420624"/>
            <a:ext cx="7452360" cy="439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590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F48BD-95B1-6C0B-548F-916D5EAF9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b="1" dirty="0"/>
              <a:t>τι προηγήθηκε; </a:t>
            </a:r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83F068-0E1A-871D-BB7F-4520076192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1550" y="1847088"/>
            <a:ext cx="3538728" cy="579009"/>
          </a:xfrm>
        </p:spPr>
        <p:txBody>
          <a:bodyPr/>
          <a:lstStyle/>
          <a:p>
            <a:r>
              <a:rPr lang="el-GR" sz="2000" dirty="0"/>
              <a:t>Ναπολεόντειοι   πόλεμοι(1803-1815)</a:t>
            </a:r>
            <a:endParaRPr lang="en-US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A68AE-F8D7-1A41-68A7-82A1E1B3D03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/>
              <a:t>1815 ο Ναπολέων δραπετεύει από την Έλβα. Στη Γαλλία συγκροτεί έναν στρατό περ. 130.000 Γάλλων</a:t>
            </a:r>
          </a:p>
          <a:p>
            <a:r>
              <a:rPr lang="el-GR" dirty="0"/>
              <a:t>Μάχη του Βατερλό : Μπλύχερ, Ουέλλιγκτον</a:t>
            </a:r>
          </a:p>
          <a:p>
            <a:r>
              <a:rPr lang="el-GR" dirty="0"/>
              <a:t>Εξορία του Ναπολέοντα στην Αγ. Ελένη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34E9EB-B716-F802-12FC-0DA723E2A2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BBAF697-2738-99A6-D33C-12DC9F675B8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111496" y="1847088"/>
            <a:ext cx="2587752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77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4C08D-9F8E-0570-54C6-D766BA557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μετά τη μάχη του Βατερλό...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80097-112B-500C-961D-BAE6C0827A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Οι νικητές αποφάσισαν:</a:t>
            </a:r>
          </a:p>
          <a:p>
            <a:r>
              <a:rPr lang="el-GR" dirty="0"/>
              <a:t>Σύγκληση του </a:t>
            </a:r>
            <a:r>
              <a:rPr lang="el-GR" b="1" dirty="0"/>
              <a:t>Συνεδρίου Ειρήνης </a:t>
            </a:r>
            <a:r>
              <a:rPr lang="el-GR" dirty="0"/>
              <a:t>στη Βιέννη</a:t>
            </a:r>
            <a:r>
              <a:rPr lang="ar-AE" dirty="0"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۰</a:t>
            </a:r>
            <a:r>
              <a:rPr lang="el-GR" dirty="0"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συμμετοχή όλων των βασιλείων της Ευρώπης αλλά αποφάσεις έλαβαν 4 χώρες :Αυστρία, Πρωσσία, Ρωσία και Αγγλία, οι νικητές του Ναπολέοντα  </a:t>
            </a:r>
          </a:p>
          <a:p>
            <a:r>
              <a:rPr lang="el-GR" dirty="0"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Σκοπός του Συνεδρίου ήταν ο </a:t>
            </a:r>
            <a:r>
              <a:rPr lang="el-GR" b="1" dirty="0"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τερματισμός του πολέμου </a:t>
            </a:r>
            <a:r>
              <a:rPr lang="el-GR" dirty="0"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και επαναφορά της </a:t>
            </a:r>
            <a:r>
              <a:rPr lang="el-GR" b="1" dirty="0"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αρχής της νομιμότητας </a:t>
            </a:r>
            <a:r>
              <a:rPr lang="el-GR" dirty="0"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που ταυτιζόταν με την </a:t>
            </a:r>
            <a:r>
              <a:rPr lang="el-GR" b="1" dirty="0"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παλινόρθωση του Παλαιού Καθεστώτος</a:t>
            </a:r>
            <a:r>
              <a:rPr lang="el-GR" dirty="0"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δηλαδή της απόλυτης μοναρχίας.</a:t>
            </a:r>
            <a:endParaRPr lang="en-US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957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5F417-E135-68F0-384B-3ACA6F438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Συνέδριο της Βιέννης: «το Συνέδριο δεν προχωρά, χορεύει...»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E62F21-3045-310B-42E0-6C83A637BED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73138" y="1783080"/>
            <a:ext cx="3540125" cy="269748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5F3139-2420-CE83-2B92-5F0EC91C56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l-GR" sz="2600" dirty="0"/>
              <a:t>Επαναφορά προνομίων αριστοκρατίας</a:t>
            </a:r>
          </a:p>
          <a:p>
            <a:r>
              <a:rPr lang="el-GR" sz="2600" dirty="0"/>
              <a:t>Περιορισμός της Γαλλίας στα παλαιά της σύνορα (πριν τους </a:t>
            </a:r>
          </a:p>
          <a:p>
            <a:r>
              <a:rPr lang="el-GR" sz="2600" dirty="0"/>
              <a:t>Σταθερή ισορροπία μεταξύ ισοδύναμων κρατών</a:t>
            </a:r>
          </a:p>
          <a:p>
            <a:r>
              <a:rPr lang="el-GR" sz="2600" dirty="0"/>
              <a:t>Συγκρότηση Ιεράς Συμμαχίας (Πρωσσία, Ρωσία, Αυστρία &amp; αργότερα η Γαλλία &amp; η Αγγλία ως παρατηρητές)</a:t>
            </a:r>
          </a:p>
          <a:p>
            <a:endParaRPr lang="el-GR" dirty="0"/>
          </a:p>
          <a:p>
            <a:pPr marL="0" indent="0">
              <a:buNone/>
            </a:pPr>
            <a:r>
              <a:rPr lang="el-GR" dirty="0"/>
              <a:t>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029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EEF8A-08CA-EE4E-F53F-04D4D33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2" y="484632"/>
            <a:ext cx="7200897" cy="1229868"/>
          </a:xfrm>
        </p:spPr>
        <p:txBody>
          <a:bodyPr>
            <a:normAutofit/>
          </a:bodyPr>
          <a:lstStyle/>
          <a:p>
            <a:r>
              <a:rPr lang="el-GR" dirty="0"/>
              <a:t>Ιερά Συμμαχία</a:t>
            </a:r>
            <a:br>
              <a:rPr lang="en-US" dirty="0"/>
            </a:br>
            <a:r>
              <a:rPr lang="el-GR"/>
              <a:t>«χριστιανική αλληλεγγύη»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5F9CE3A-6344-96F5-5FAF-B6A052F8AC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12080" y="1801368"/>
            <a:ext cx="2651759" cy="260077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F110B88-EE44-E72C-8FAD-D161E9E42D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l-GR" dirty="0"/>
              <a:t>ΗΓΕΜΟΝΕΣ Αλέξανδρος ο Α΄(Ρωσία), Φραγκίσκος ο Α΄(Αυστρία), Φρειδερίκος Γουλιέλμος (Πρωσσία)</a:t>
            </a:r>
          </a:p>
          <a:p>
            <a:r>
              <a:rPr lang="el-GR" dirty="0"/>
              <a:t>Καταπολέμηση κάθε επαναστατικού κινήματος</a:t>
            </a:r>
          </a:p>
          <a:p>
            <a:r>
              <a:rPr lang="el-GR" dirty="0"/>
              <a:t>Καθιέρωση συστήματος Συνεδρίων:</a:t>
            </a:r>
          </a:p>
          <a:p>
            <a:r>
              <a:rPr lang="el-GR" dirty="0"/>
              <a:t>1918 Αιξ Λα Σαπέλ </a:t>
            </a:r>
          </a:p>
          <a:p>
            <a:r>
              <a:rPr lang="el-GR" dirty="0"/>
              <a:t>1920 Τροπάου </a:t>
            </a:r>
          </a:p>
          <a:p>
            <a:r>
              <a:rPr lang="el-GR" dirty="0"/>
              <a:t>1921 Λάυμπαχ</a:t>
            </a:r>
          </a:p>
          <a:p>
            <a:r>
              <a:rPr lang="el-GR" dirty="0"/>
              <a:t> 1923 Βερόνα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09143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0BD9C-1AF7-D671-A137-667BD1ACE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εθνικά και φιλελεύθερα κινήματα στην Ευρώπη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6199B3-2ED1-409F-B4E2-6C7060108A7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l-GR" sz="1600" dirty="0"/>
              <a:t>Εθνικά κινήματα  θεωρούμε τις κινήσεις μεταξύ ανθρώπινων κοινοτέτων</a:t>
            </a:r>
          </a:p>
          <a:p>
            <a:r>
              <a:rPr lang="el-GR" sz="1600" dirty="0"/>
              <a:t>με κοινή γλώσσα και θρήσκευμα,</a:t>
            </a:r>
          </a:p>
          <a:p>
            <a:r>
              <a:rPr lang="el-GR" sz="1600" dirty="0"/>
              <a:t>με διακριτές παραδόσεις και ιστορία,</a:t>
            </a:r>
          </a:p>
          <a:p>
            <a:r>
              <a:rPr lang="el-GR" sz="1600" dirty="0"/>
              <a:t>με αντίληψη κοινής ταυτότητας μεταξύ των μελών τους,</a:t>
            </a:r>
          </a:p>
          <a:p>
            <a:r>
              <a:rPr lang="el-GR" sz="1600" dirty="0"/>
              <a:t> με στόχο την ανεξαρτησία τους από την εξουσία άλλης διακριτές κοινότητας.</a:t>
            </a:r>
            <a:endParaRPr lang="en-US" sz="16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744B97-9357-1210-0DDA-A9A06CAAFEF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l-GR" sz="2000" dirty="0"/>
              <a:t>Φιλελεύθερα κινήματα θεωρούμε τις κινήσεις που προωθούσαν συνταγματικούς και κοινοβουλευτικούς θεσμούς για την εξασφάλιση των πολιτικών δικαιωμάτων και ελευθεριών των πολιτών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95616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F68DD-06D1-F59E-C530-E3735F72D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‘Εννοιες «έθνος» &amp; «λαός»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D7383-CED6-016F-10E8-30F0A503F1D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l-GR" dirty="0"/>
              <a:t>Τα εθνικά κινήματα αποσκοπούν στην  προβολή και επικράτηση ενός έθνους, μιας πολιτιστικής κοινότητας</a:t>
            </a:r>
          </a:p>
          <a:p>
            <a:r>
              <a:rPr lang="el-GR" dirty="0"/>
              <a:t>Τα φιλελεύθερα κινήματα επεδίωκαν την κατοχύρωση των δικαιωμάτων του λαού, την έννοια της πολιτικής κοινότητας, αποκτά υπόσταση &amp; ρόλο στο πλαίσιο καταστατικού χάρτη.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916A03-AD43-D878-A412-764D28E3C8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35500" y="1952045"/>
            <a:ext cx="3538538" cy="241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9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FE3DA84-F524-BD3D-AEAD-809235FD8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Επαναστατικά κινήματα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4F52B2-5767-9BAA-783F-BE91FBC9F3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Αμερικανική Επανάσταση 1774</a:t>
            </a:r>
          </a:p>
          <a:p>
            <a:r>
              <a:rPr lang="el-GR" dirty="0"/>
              <a:t>Εθνικό κίνημα των Γερμανών – επιδιώκουν την ενοποίηση σε ενιαίο κράτος</a:t>
            </a:r>
          </a:p>
          <a:p>
            <a:r>
              <a:rPr lang="el-GR" dirty="0"/>
              <a:t>Ισπανία: 1820 κίνημα κατά της νομιμότητας της βασιλείας</a:t>
            </a:r>
          </a:p>
          <a:p>
            <a:r>
              <a:rPr lang="el-GR" dirty="0"/>
              <a:t>Πορτογαλία:1820 επανάσταση</a:t>
            </a:r>
          </a:p>
          <a:p>
            <a:r>
              <a:rPr lang="el-GR" dirty="0"/>
              <a:t>Ιταλία: 1821 ενοποίηση σε ενιαίο κράτος, φιλελεύθερες μεταρρυθμίσεις &amp; οικονομική ανάπτυξη (</a:t>
            </a:r>
            <a:r>
              <a:rPr lang="en-US" dirty="0"/>
              <a:t>Carbonari)</a:t>
            </a:r>
          </a:p>
          <a:p>
            <a:r>
              <a:rPr lang="el-GR"/>
              <a:t>Ελληνική Επανάσταση 1821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7075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184</TotalTime>
  <Words>378</Words>
  <Application>Microsoft Office PowerPoint</Application>
  <PresentationFormat>On-screen Show (16:9)</PresentationFormat>
  <Paragraphs>42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Garamond</vt:lpstr>
      <vt:lpstr>Arial</vt:lpstr>
      <vt:lpstr>Organic</vt:lpstr>
      <vt:lpstr>Η ΕΥΡΩΠΗ ΚΑΙ ΤΟ ΣΥΝΕΔΡΙΟ ΤΗΣ ΕΙΡΗΝΗΣ 1815</vt:lpstr>
      <vt:lpstr>PowerPoint Presentation</vt:lpstr>
      <vt:lpstr>τι προηγήθηκε; </vt:lpstr>
      <vt:lpstr>μετά τη μάχη του Βατερλό...</vt:lpstr>
      <vt:lpstr>Συνέδριο της Βιέννης: «το Συνέδριο δεν προχωρά, χορεύει...»</vt:lpstr>
      <vt:lpstr>Ιερά Συμμαχία «χριστιανική αλληλεγγύη»</vt:lpstr>
      <vt:lpstr>εθνικά και φιλελεύθερα κινήματα στην Ευρώπη</vt:lpstr>
      <vt:lpstr>‘Εννοιες «έθνος» &amp; «λαός»</vt:lpstr>
      <vt:lpstr>Επαναστατικά κινήματα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mary</dc:creator>
  <cp:lastModifiedBy>ΜΑΡΙΑ ΚΕΚΡΟΠΟΥΛΟΥ</cp:lastModifiedBy>
  <cp:revision>7</cp:revision>
  <dcterms:modified xsi:type="dcterms:W3CDTF">2024-10-01T17:16:30Z</dcterms:modified>
</cp:coreProperties>
</file>