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77" r:id="rId6"/>
    <p:sldId id="259" r:id="rId7"/>
    <p:sldId id="260" r:id="rId8"/>
    <p:sldId id="28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Αρχή" id="{74FE6E62-9066-4367-980B-4F2D56A3582D}">
          <p14:sldIdLst>
            <p14:sldId id="256"/>
            <p14:sldId id="257"/>
          </p14:sldIdLst>
        </p14:section>
        <p14:section name="Τα μαθηματικά ως εργαλείο" id="{36C0E27A-06ED-4B6E-B8EE-85A87A21E65A}">
          <p14:sldIdLst>
            <p14:sldId id="258"/>
            <p14:sldId id="277"/>
            <p14:sldId id="259"/>
            <p14:sldId id="26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70" autoAdjust="0"/>
  </p:normalViewPr>
  <p:slideViewPr>
    <p:cSldViewPr showGuides="1">
      <p:cViewPr varScale="1">
        <p:scale>
          <a:sx n="79" d="100"/>
          <a:sy n="79" d="100"/>
        </p:scale>
        <p:origin x="1176" y="96"/>
      </p:cViewPr>
      <p:guideLst>
        <p:guide orient="horz" pos="2160"/>
        <p:guide pos="2876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64"/>
    </p:cViewPr>
  </p:sorterViewPr>
  <p:notesViewPr>
    <p:cSldViewPr>
      <p:cViewPr varScale="1">
        <p:scale>
          <a:sx n="84" d="100"/>
          <a:sy n="84" d="100"/>
        </p:scale>
        <p:origin x="-876" y="-90"/>
      </p:cViewPr>
      <p:guideLst>
        <p:guide orient="horz" pos="2880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CAC3-FC9E-413D-9C55-3EFE727668B7}" type="datetimeFigureOut">
              <a:rPr lang="el-GR" smtClean="0"/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9A7F-5786-48AE-B212-077A2B2727D8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70C8-3D44-4197-BB96-328CD4F246B7}" type="datetimeFigureOut">
              <a:rPr lang="el-GR" smtClean="0"/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70F3-46AF-473D-81BC-A0883550EE93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9D9D88-F507-4BE3-B118-9BB3F5274DBD}" type="slidenum">
              <a:rPr lang="el-GR" smtClean="0"/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anose="05000000000000000000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ctr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9D88-F507-4BE3-B118-9BB3F5274DBD}" type="slidenum">
              <a:rPr lang="el-GR" smtClean="0"/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36FD88-B3EA-4D94-B847-7DB12508A552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9D9D88-F507-4BE3-B118-9BB3F5274DBD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ΑΝΑΤΟΛΙΚΟ ΖΗΤΗΜΑ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ΙΣΤΟΡΙΑ Γ΄ΛΥΚΕΙΟΥ ΓΕΝΙΚΗΣ ΠΑΙΔΕΙΑΣ</a:t>
            </a:r>
            <a:endParaRPr lang="el-GR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2800" b="1" u="sng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είναι διεθνές ζητημα</a:t>
            </a:r>
            <a:r>
              <a:rPr lang="en-US" sz="2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σταδιακά υποχώρησε η ισχύς της Οθωμανικής Αυτοκρατορίας</a:t>
            </a:r>
            <a:endParaRPr lang="el-GR" sz="2800" dirty="0"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ΠΩΣ; 1669 κατάκτηση της Κρήτης</a:t>
            </a:r>
            <a:endParaRPr lang="el-GR" sz="2800" dirty="0"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         1683 πολιορκία της Βιέννης</a:t>
            </a:r>
            <a:endParaRPr lang="el-GR" sz="2800" dirty="0"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επομένως εχθροί των Οθωμανών οι </a:t>
            </a:r>
            <a:r>
              <a:rPr lang="el-GR" sz="2800" b="1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Αψβούργο</a:t>
            </a:r>
            <a:r>
              <a:rPr lang="el-GR" sz="2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ι και τον επόμενο αιώνα οι </a:t>
            </a:r>
            <a:r>
              <a:rPr lang="el-GR" sz="2800" b="1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Ρώσοι</a:t>
            </a:r>
            <a:endParaRPr lang="el-GR" sz="2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ΑΝΑΤΟΛΙΚΟ ΖΗΤΗΜΑ: ως ιστορικός όρος</a:t>
            </a:r>
            <a:endParaRPr lang="el-GR" sz="44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el-GR" dirty="0"/>
              <a:t>νέα φάση του Ανατολικού Ζητήματος: την προέλαση των Οθωμανών εναντίον της χριστιανικής Ευρώπης διαδέχθηκε η εκδίωξή τους από τα εδάφη της Ευρώπης </a:t>
            </a:r>
            <a:endParaRPr lang="el-GR" dirty="0"/>
          </a:p>
          <a:p>
            <a:r>
              <a:rPr lang="el-GR" dirty="0"/>
              <a:t>η διανομή των εδαφών της </a:t>
            </a:r>
            <a:endParaRPr lang="el-GR" dirty="0"/>
          </a:p>
          <a:p>
            <a:r>
              <a:rPr lang="el-GR" dirty="0"/>
              <a:t>υλοποίηση των σχεδίων αυτών αναλαμβάνει η Ρωσία &amp; η Αυστρία</a:t>
            </a:r>
            <a:endParaRPr lang="el-GR" dirty="0"/>
          </a:p>
          <a:p>
            <a:r>
              <a:rPr lang="el-GR" dirty="0"/>
              <a:t>η Γαλλία: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1797 κατάληψη Επτανήσων από τους Γάλλους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1798 εκστρατεία στην Αίγυπτο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η Ρωσία καταλαμβάνει τα Στενά του Βοσπόρου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           επιθυμεί να γίνει διεθνής θάλασσα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8340" y="570230"/>
            <a:ext cx="7756525" cy="1109980"/>
          </a:xfrm>
        </p:spPr>
        <p:txBody>
          <a:bodyPr/>
          <a:lstStyle/>
          <a:p>
            <a:r>
              <a:rPr lang="el-GR" sz="4000" dirty="0"/>
              <a:t>ΑΝΑΤΟΛΙΚΟ ΖΗΤΗΜΑ</a:t>
            </a:r>
            <a:br>
              <a:rPr lang="el-GR" sz="4000" dirty="0"/>
            </a:br>
            <a:r>
              <a:rPr lang="el-GR" sz="4000" dirty="0"/>
              <a:t>18ος &amp; 19ος αι</a:t>
            </a:r>
            <a:r>
              <a:rPr lang="el-GR" sz="4000" dirty="0"/>
              <a:t>. </a:t>
            </a:r>
            <a:endParaRPr lang="el-GR" sz="4000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/>
              <a:t>ΣΥΝΘΗΚΕΣ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950" y="2421255"/>
            <a:ext cx="3803904" cy="387705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1829 Συνθήκη Αδριανούπολης : αυτονομία Ελλάδας και Σερβίας</a:t>
            </a:r>
            <a:endParaRPr lang="el-GR" dirty="0"/>
          </a:p>
          <a:p>
            <a:r>
              <a:rPr lang="el-GR" altLang="en-US" dirty="0"/>
              <a:t>1833 Συνθήκη της Κιουτάχειας: ο ρωσικός στόλος εγκαταλείπει τον Βόσπορο, συμμαχία Ρώσων και σουλτάνου</a:t>
            </a:r>
            <a:endParaRPr lang="el-GR" altLang="en-US" dirty="0"/>
          </a:p>
          <a:p>
            <a:r>
              <a:rPr lang="el-GR" altLang="en-US" dirty="0"/>
              <a:t>(Συνθήκη Χιουνκιαρ Ισκελεσί)</a:t>
            </a:r>
            <a:endParaRPr lang="el-GR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4645025" y="2240280"/>
            <a:ext cx="3803650" cy="3877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65" y="2274570"/>
            <a:ext cx="4443095" cy="38112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9247" y="2204865"/>
            <a:ext cx="7977209" cy="3921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1833  Συνθήκη Χιουνκιαρ Ισκελεσί</a:t>
            </a:r>
            <a:endParaRPr lang="el-GR" dirty="0"/>
          </a:p>
          <a:p>
            <a:r>
              <a:rPr lang="el-GR" dirty="0"/>
              <a:t> ο Εύξεινος Πόντος είναι κλειστή θάλασσα της Ρωσίας</a:t>
            </a:r>
            <a:endParaRPr lang="el-GR" dirty="0"/>
          </a:p>
          <a:p>
            <a:r>
              <a:rPr lang="el-GR" dirty="0"/>
              <a:t>αναγνωρίζεται σιωπηρά το δικαίωμα εξόδου των ρωσικών πολεμικών σκαφών στο Αιγαίο </a:t>
            </a:r>
            <a:endParaRPr lang="el-GR" dirty="0"/>
          </a:p>
          <a:p>
            <a:r>
              <a:rPr lang="el-GR" dirty="0"/>
              <a:t>1839  νέος γύρος αναμέτρησης μεταξύ σουλτάνου Κπολης και σουλτάνου Αιγύπτου: Σύμβαση Στενών</a:t>
            </a:r>
            <a:endParaRPr lang="el-GR" dirty="0"/>
          </a:p>
          <a:p>
            <a:r>
              <a:rPr lang="el-GR" dirty="0"/>
              <a:t>τερματίζεται η προνομιακή θέση της Ρωσίας στο ζήτημα των Στενών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96144"/>
          </a:xfrm>
        </p:spPr>
        <p:txBody>
          <a:bodyPr/>
          <a:lstStyle/>
          <a:p>
            <a:r>
              <a:rPr lang="el-GR" sz="4800" dirty="0"/>
              <a:t>ΣΥΝΘΗΚΕΣ</a:t>
            </a:r>
            <a:endParaRPr lang="el-GR" sz="4800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απαίτηση συγκυριαρχίας Ρώσων και Τούρκων στον Εύξεινο -άρνηση της Υψηλής Πύλης</a:t>
            </a:r>
            <a:endParaRPr lang="el-GR" sz="1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1853 εισέρχονται τα ρωσικά στρατεύματα στις Παραδουνάβιες Ηγεμονίες χωρίς κήρυξη πολέμου</a:t>
            </a:r>
            <a:endParaRPr lang="el-GR" sz="1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Αγγλία και Γαλλία αποκλείουν τη Ρωσία στην περιοχή της Κριμαίας</a:t>
            </a:r>
            <a:endParaRPr lang="el-GR" sz="1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l-GR" altLang="en-US" sz="1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Ταυτόχρονα υποκινούνται κινήματα σε Θεσσαλία, Ήπειρο, Χαλκιδική</a:t>
            </a:r>
            <a:endParaRPr lang="el-GR" altLang="en-US" sz="1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l-GR" altLang="en-US" sz="1800" dirty="0">
                <a:effectLst/>
                <a:latin typeface="SouvenirGreek Lt BT"/>
                <a:ea typeface="Times New Roman" panose="02020603050405020304" pitchFamily="18" charset="0"/>
                <a:cs typeface="Times New Roman" panose="02020603050405020304" pitchFamily="18" charset="0"/>
              </a:rPr>
              <a:t>Οι Βρετανοί και οι Γάλλοι υποχρεώνουν τους Έλληνες (Όθωνα) να τερματίσει την εξέγερση. </a:t>
            </a:r>
            <a:endParaRPr lang="en-US" sz="1800" dirty="0">
              <a:effectLst/>
              <a:latin typeface="SouvenirGreek Lt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el-GR" sz="4400" dirty="0"/>
              <a:t>ΚΡΙΜΑΪΚΟΣ ΠΟΛΕΜΟΣ</a:t>
            </a:r>
            <a:endParaRPr lang="el-GR" sz="440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4200" y="2145665"/>
            <a:ext cx="5705475" cy="37788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πολιορκία Σεβαστούπολης</a:t>
            </a:r>
            <a:endParaRPr lang="el-GR" altLang="en-US"/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1683</Words>
  <Application>WPS Presentation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SouvenirGreek Lt BT</vt:lpstr>
      <vt:lpstr>Segoe Print</vt:lpstr>
      <vt:lpstr>Times New Roman</vt:lpstr>
      <vt:lpstr>Symbol</vt:lpstr>
      <vt:lpstr>Book Antiqua</vt:lpstr>
      <vt:lpstr>Microsoft YaHei</vt:lpstr>
      <vt:lpstr>Arial Unicode MS</vt:lpstr>
      <vt:lpstr>Calibri</vt:lpstr>
      <vt:lpstr>Εξώφυλλο</vt:lpstr>
      <vt:lpstr>Περικλέους Επιτάφιος</vt:lpstr>
      <vt:lpstr>Εισαγωγή </vt:lpstr>
      <vt:lpstr>Επιτάφιοι λόγοι </vt:lpstr>
      <vt:lpstr>Ποιός έγραψε τον Επιτάφιο;</vt:lpstr>
      <vt:lpstr>Δεν έγραψε τον  Επιτάφιο ο Περικλής...</vt:lpstr>
      <vt:lpstr>Πού αποσκοπούσε με τον Επιτάφιό του ο Περικλής;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και Πολιτσιμός</dc:title>
  <dc:creator>Evangelos Petrongonas</dc:creator>
  <cp:lastModifiedBy>user</cp:lastModifiedBy>
  <cp:revision>26</cp:revision>
  <dcterms:created xsi:type="dcterms:W3CDTF">2012-05-13T06:44:00Z</dcterms:created>
  <dcterms:modified xsi:type="dcterms:W3CDTF">2024-10-29T11:20:58Z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E02F4EAC5C734907901DBBB2519C24CB_13</vt:lpwstr>
  </property>
  <property fmtid="{D5CDD505-2E9C-101B-9397-08002B2CF9AE}" pid="3" name="KSOProductBuildVer">
    <vt:lpwstr>1033-12.2.0.18607</vt:lpwstr>
  </property>
</Properties>
</file>