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58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“</a:t>
            </a:r>
            <a:endParaRPr kumimoji="0" lang="en-US" sz="1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9288" y="2613025"/>
            <a:ext cx="601663" cy="19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”</a:t>
            </a:r>
            <a:endParaRPr kumimoji="0" lang="en-US" sz="1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algn="ct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algn="ct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algn="ctr">
              <a:buNone/>
            </a:pPr>
            <a:fld id="{9A0DB2DC-4C9A-4742-B13C-FB6460FD3503}" type="slidenum">
              <a:rPr lang="el-GR" altLang="en-US" dirty="0"/>
            </a:fld>
            <a:endParaRPr lang="el-G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n-US" dirty="0">
                <a:latin typeface="Century Gothic" panose="020B0502020202020204" pitchFamily="34" charset="0"/>
              </a:rPr>
            </a:fld>
            <a:endParaRPr lang="el-GR" altLang="en-US" dirty="0">
              <a:latin typeface="Century Gothic" panose="020B0502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  <a:ln/>
        </p:spPr>
        <p:txBody>
          <a:bodyPr vert="horz" wrap="square" lIns="91440" tIns="45720" rIns="91440" bIns="45720" anchor="b" anchorCtr="0"/>
          <a:p>
            <a:pPr algn="ctr" defTabSz="457200">
              <a:buClrTx/>
              <a:buSzTx/>
              <a:buFontTx/>
              <a:buNone/>
            </a:pPr>
            <a:r>
              <a:rPr lang="el-GR" altLang="en-US" kern="1200" dirty="0">
                <a:latin typeface="+mj-lt"/>
                <a:ea typeface="+mj-ea"/>
                <a:cs typeface="+mj-cs"/>
              </a:rPr>
              <a:t>  το ελληνικό κράτος </a:t>
            </a:r>
            <a:br>
              <a:rPr lang="el-GR" altLang="en-US" kern="1200" dirty="0">
                <a:latin typeface="+mj-lt"/>
                <a:ea typeface="+mj-ea"/>
                <a:cs typeface="+mj-cs"/>
              </a:rPr>
            </a:br>
            <a:r>
              <a:rPr lang="el-GR" altLang="en-US" kern="1200" dirty="0">
                <a:latin typeface="+mj-lt"/>
                <a:ea typeface="+mj-ea"/>
                <a:cs typeface="+mj-cs"/>
              </a:rPr>
              <a:t>(1830-1881)</a:t>
            </a:r>
            <a:endParaRPr lang="el-GR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l-GR" altLang="en-US" sz="2000" b="0" i="0" u="none" strike="noStrike" kern="1200" cap="all" spc="0" normalizeH="0" baseline="0" noProof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altLang="en-US" sz="2000" b="0" i="0" u="none" strike="noStrike" kern="1200" cap="all" spc="0" normalizeH="0" baseline="0" noProof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defTabSz="457200">
              <a:buNone/>
            </a:pPr>
            <a:r>
              <a:rPr lang="el-GR" altLang="en-US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Νεοσύστατο ελληνικό κράτος</a:t>
            </a:r>
            <a:br>
              <a:rPr lang="el-GR" altLang="en-US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altLang="en-US" kern="1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27088" y="1905000"/>
            <a:ext cx="3298825" cy="576263"/>
          </a:xfrm>
        </p:spPr>
        <p:txBody>
          <a:bodyPr vert="horz" lIns="91440" tIns="45720" rIns="91440" bIns="45720" rtlCol="0" anchor="b">
            <a:noAutofit/>
          </a:bodyPr>
          <a:p>
            <a:pPr defTabSz="457200">
              <a:buSzPct val="80000"/>
            </a:pPr>
            <a:r>
              <a:rPr lang="el-GR" altLang="x-none" kern="1200" dirty="0">
                <a:solidFill>
                  <a:srgbClr val="8AD0D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Εδαφική επικράτεια</a:t>
            </a:r>
            <a:endParaRPr kern="1200" dirty="0">
              <a:solidFill>
                <a:srgbClr val="8AD0D6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sz="half" idx="2"/>
          </p:nvPr>
        </p:nvSpPr>
        <p:spPr>
          <a:xfrm>
            <a:off x="827088" y="2514600"/>
            <a:ext cx="3298825" cy="3741738"/>
          </a:xfrm>
        </p:spPr>
        <p:txBody>
          <a:bodyPr vert="horz" lIns="91440" tIns="45720" rIns="91440" bIns="45720" rtlCol="0"/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1829 : αυτόνομο ελληνικό κράτος</a:t>
            </a:r>
            <a:endParaRPr lang="el-GR" altLang="en-US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1830 Πρωτόκολλο Ανεξαρτησίας (γραμμή Παγασητικός-Αμβρακικός)</a:t>
            </a:r>
            <a:endParaRPr lang="el-GR" altLang="en-US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1864 : ενσωμάτωση Ιονίων Νήσων</a:t>
            </a:r>
            <a:endParaRPr lang="el-GR" altLang="en-US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1881 Ενσωμάτωση Θεσσαλίας</a:t>
            </a:r>
            <a:endParaRPr lang="el-GR" altLang="en-US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endParaRPr lang="el-GR" altLang="en-US" sz="1900" kern="1200" dirty="0"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endParaRPr lang="en-US" altLang="en-US" sz="17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241800" y="1905000"/>
            <a:ext cx="3298825" cy="576263"/>
          </a:xfrm>
        </p:spPr>
        <p:txBody>
          <a:bodyPr vert="horz" lIns="91440" tIns="45720" rIns="91440" bIns="45720" rtlCol="0" anchor="b">
            <a:noAutofit/>
          </a:bodyPr>
          <a:p>
            <a:pPr defTabSz="457200">
              <a:buClr>
                <a:srgbClr val="8AD0D6"/>
              </a:buClr>
              <a:buSzPct val="80000"/>
            </a:pPr>
            <a:r>
              <a:rPr lang="el-GR" altLang="x-none" kern="1200" dirty="0">
                <a:solidFill>
                  <a:srgbClr val="8AD0D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Πολιτική συγκρότηση</a:t>
            </a:r>
            <a:endParaRPr kern="1200" dirty="0">
              <a:solidFill>
                <a:srgbClr val="8AD0D6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241800" y="2514600"/>
            <a:ext cx="3298825" cy="3741738"/>
          </a:xfrm>
        </p:spPr>
        <p:txBody>
          <a:bodyPr vert="horz" lIns="91440" tIns="45720" rIns="91440" bIns="45720" rtlCol="0"/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1832 Συνθήκη Λονδίνου ορίζει ηγεμόνα τον Όθωνα Α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1844 Επανάσταση 3</a:t>
            </a:r>
            <a:r>
              <a:rPr lang="el-GR" altLang="x-none" sz="1900" kern="1200" baseline="30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ης</a:t>
            </a: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Σεπτεμβρίου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1862 Έξωση του Όθωνα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1864 Γεώργιος ο Α΄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  <a:buFont typeface="Wingdings 3" panose="05040102010807070707" pitchFamily="18" charset="2"/>
              <a:buNone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βασιλεύς των Ελλήνων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  <a:buFont typeface="Wingdings 3" panose="05040102010807070707" pitchFamily="18" charset="2"/>
              <a:buNone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1864 Σύνταγμα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  <a:buFont typeface="Wingdings 3" panose="05040102010807070707" pitchFamily="18" charset="2"/>
              <a:buNone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1875 Αρχή της Δεδηλωμένης -Τρικούπης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  <a:buFont typeface="Wingdings 3" panose="05040102010807070707" pitchFamily="18" charset="2"/>
              <a:buNone/>
            </a:pPr>
            <a:endParaRPr sz="1700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l-GR" altLang="en-US"/>
              <a:t> </a:t>
            </a:r>
            <a:r>
              <a:rPr lang="el-GR" altLang="en-US">
                <a:latin typeface="Calibri" panose="020F0502020204030204" pitchFamily="34" charset="0"/>
                <a:cs typeface="Calibri" panose="020F0502020204030204" pitchFamily="34" charset="0"/>
              </a:rPr>
              <a:t>οι πρωτεργάτες της ανεξαρτησίας</a:t>
            </a:r>
            <a:endParaRPr lang="el-G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1850" y="2503805"/>
            <a:ext cx="2980055" cy="31546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3575" y="2519045"/>
            <a:ext cx="2730500" cy="2942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/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Νεοσύστατο ελληνικό κράτος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Εγγυήτριες δυνάμεις: Αγγλία, Γαλλία, Ρωσία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Οι επιδιώξεις τους ήταν κοινές σε ό,τι αφορούσε την τύχη της ελληνικής επανάστασης, και αυτό οδήγησε στη δημιουργία ανεξάρτητου ελληνικού κράτους.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Το ζήτημα των ορίων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του κράτους ήταν το επίδικο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Οι εσωτερικές εξελίξεις  και οι πολιτικές επιλογές οδήγησαν στη 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σταδιακή αύξηση των ορίων.</a:t>
            </a: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Αλυτρωτισμός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η εθνική πολιτική για την απελευθέρωση των αλύτρωτων ιστορικών τόπων και η υλοποίηση της Μεγάλης Ιδέας δημιούργησαν ευρεία εθνική συναίνεση για την απελεύθερωσή τους.</a:t>
            </a:r>
            <a:endParaRPr lang="el-GR" alt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/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Όθων ο Α΄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298825" cy="5184775"/>
          </a:xfrm>
          <a:ln/>
        </p:spPr>
        <p:txBody>
          <a:bodyPr vert="horz" wrap="square" lIns="91440" tIns="45720" rIns="91440" bIns="45720" anchor="t" anchorCtr="0"/>
          <a:p>
            <a:pPr defTabSz="457200">
              <a:buClr>
                <a:srgbClr val="8AD0D6"/>
              </a:buClr>
              <a:buSzPct val="80000"/>
            </a:pPr>
            <a:r>
              <a:rPr lang="el-GR" altLang="en-US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 Όθων συνοδεύεται από ένα επιτελείο Βαυαρών</a:t>
            </a:r>
            <a:endParaRPr lang="el-GR" altLang="en-US" sz="20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buClr>
                <a:srgbClr val="8AD0D6"/>
              </a:buClr>
              <a:buSzPct val="80000"/>
            </a:pPr>
            <a:r>
              <a:rPr lang="el-GR" altLang="en-US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Η συμβολή τους στη νομοθεσία, διοίκηση, δημόσια διοίκηση,  εκπαίδευση, δημόσιες υπηρεσίες, πολεοδομία: όλα γίνονται από την αρχή[ακολουθώντας το ευρωπαϊκό πρότυπο]</a:t>
            </a:r>
            <a:endParaRPr lang="el-GR" altLang="en-US" sz="20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buClr>
                <a:srgbClr val="8AD0D6"/>
              </a:buClr>
              <a:buSzPct val="80000"/>
            </a:pPr>
            <a:r>
              <a:rPr lang="el-GR" altLang="en-US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Οικονομία και ασφάλεια ήταν τομείς όπου δεν  παρουσιάστηκε η αναμενόμενη πρόοδος. [εθνικές γαίες]</a:t>
            </a:r>
            <a:endParaRPr lang="en-US" altLang="en-US" sz="2000" kern="1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8196" name="Content Placeholder 1"/>
          <p:cNvSpPr>
            <a:spLocks noGrp="1"/>
          </p:cNvSpPr>
          <p:nvPr>
            <p:ph sz="half" idx="2"/>
          </p:nvPr>
        </p:nvSpPr>
        <p:spPr>
          <a:xfrm>
            <a:off x="4256088" y="1328738"/>
            <a:ext cx="3297237" cy="5529262"/>
          </a:xfrm>
          <a:ln/>
        </p:spPr>
        <p:txBody>
          <a:bodyPr vert="horz" wrap="square" lIns="91440" tIns="45720" rIns="91440" bIns="45720" anchor="t" anchorCtr="0"/>
          <a:p>
            <a:pPr defTabSz="457200">
              <a:buClr>
                <a:srgbClr val="8AD0D6"/>
              </a:buClr>
              <a:buSzPct val="80000"/>
            </a:pPr>
            <a:r>
              <a:rPr lang="el-GR" altLang="x-none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1844 Επανάσταση 3</a:t>
            </a:r>
            <a:r>
              <a:rPr lang="el-GR" altLang="x-none" sz="2000" kern="1200" baseline="30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ης</a:t>
            </a:r>
            <a:r>
              <a:rPr lang="el-GR" altLang="x-none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Σεπτεμβρίου</a:t>
            </a:r>
            <a:endParaRPr lang="el-GR" altLang="x-none" sz="20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buClr>
                <a:srgbClr val="8AD0D6"/>
              </a:buClr>
              <a:buSzPct val="80000"/>
            </a:pPr>
            <a:r>
              <a:rPr lang="el-GR" altLang="x-none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Κατά τη διάρκεια της επανάστασης οι παλαιοί άρχοντες διατήρησαν ή ενίσχυσαν την εξουσία τους.</a:t>
            </a:r>
            <a:endParaRPr lang="el-GR" altLang="x-none" sz="20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buClr>
                <a:srgbClr val="8AD0D6"/>
              </a:buClr>
              <a:buSzPct val="80000"/>
            </a:pPr>
            <a:r>
              <a:rPr lang="el-GR" altLang="x-none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Στα χρόνια του Όθωνα βρέθηκαν παραγκωνισμένοι από τα δημόσια πράγματα.</a:t>
            </a:r>
            <a:endParaRPr lang="el-GR" altLang="x-none" sz="20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buClr>
                <a:srgbClr val="8AD0D6"/>
              </a:buClr>
              <a:buSzPct val="80000"/>
            </a:pPr>
            <a:r>
              <a:rPr lang="el-GR" altLang="x-none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Συμμάχησαν κατά της απόλυτης μοναρχίας διεκδικώντας Σύνταγμα</a:t>
            </a:r>
            <a:endParaRPr lang="el-GR" altLang="x-none" sz="20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buClr>
                <a:srgbClr val="8AD0D6"/>
              </a:buClr>
              <a:buSzPct val="80000"/>
            </a:pPr>
            <a:r>
              <a:rPr lang="el-GR" altLang="x-none" sz="20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Δημιουργία αυτοκέφαλης εκκλησίας της Ελλάδας.</a:t>
            </a:r>
            <a:endParaRPr sz="2000" kern="1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l-GR" altLang="en-US"/>
              <a:t> </a:t>
            </a:r>
            <a:r>
              <a:rPr lang="el-GR" altLang="en-US">
                <a:latin typeface="Calibri" panose="020F0502020204030204" pitchFamily="34" charset="0"/>
                <a:cs typeface="Calibri" panose="020F0502020204030204" pitchFamily="34" charset="0"/>
              </a:rPr>
              <a:t>ο Όθων ο Α΄</a:t>
            </a:r>
            <a:endParaRPr lang="el-G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52780" y="2503170"/>
            <a:ext cx="3472815" cy="36245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0" y="2560320"/>
            <a:ext cx="3298190" cy="3435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/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Γεώργιος ο Α΄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 vert="horz" lIns="91440" tIns="45720" rIns="91440" bIns="45720" rtlCol="0"/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7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Οι συγκρούσεις των πολιτικών δυνάμεων με το παλάτι οδήγησαν στην έξωση του Οθωνα</a:t>
            </a:r>
            <a:endParaRPr lang="el-GR" altLang="en-US" sz="17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7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1864 επιλέγεται ο Γεώργιος για τον θρόνο της Ελλάδας</a:t>
            </a:r>
            <a:endParaRPr lang="el-GR" altLang="en-US" sz="17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7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 παρεμβατισμός του στην πολιτική ζωή : αναδείκνυε τις κυβερνήσεις που ο ίδιος επέλεγε</a:t>
            </a:r>
            <a:r>
              <a:rPr lang="en-US" altLang="en-US" sz="17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n-US" altLang="en-US" sz="17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en-US" sz="17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 Χαρίλαος Τρικούπης ασκεί κριτική με δύο δημοσιεύματα ανώνυμα στην εφημερίδα [«Τις πταίει;»,  Παρελθόν και Ενεστώς»</a:t>
            </a:r>
            <a:endParaRPr lang="en-US" altLang="en-US" sz="1700" kern="1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 vert="horz" lIns="91440" tIns="45720" rIns="91440" bIns="45720" rtlCol="0"/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Η αναταραχή που δημιούργησαν τα δύο ανώνυμα δημοσιεύματα οδήγησαν στην ψήφιαση της «αρχής της δεδηλωμένης»</a:t>
            </a:r>
            <a:endParaRPr lang="el-GR" altLang="x-none" sz="19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buClr>
                <a:srgbClr val="8AD0D6"/>
              </a:buClr>
              <a:buSzPct val="80000"/>
            </a:pPr>
            <a:r>
              <a:rPr lang="el-GR" altLang="x-none" sz="19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Είναι η δεδηλωμένη εμπιστοσύνη της Βουλής στην κυβερνηση που συγκροτεί το κόμμα που κερδίζει τις εκλογές.</a:t>
            </a:r>
            <a:endParaRPr sz="1900" kern="12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l-GR" altLang="en-US"/>
              <a:t> </a:t>
            </a:r>
            <a:r>
              <a:rPr lang="el-GR" altLang="en-US">
                <a:latin typeface="Calibri" panose="020F0502020204030204" pitchFamily="34" charset="0"/>
                <a:cs typeface="Calibri" panose="020F0502020204030204" pitchFamily="34" charset="0"/>
              </a:rPr>
              <a:t>οι πρώτοι βασιλείς της Ελλάδας</a:t>
            </a:r>
            <a:endParaRPr lang="el-G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22630" y="2816225"/>
            <a:ext cx="2639060" cy="29991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4885" y="3123565"/>
            <a:ext cx="2236470" cy="23431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2213</Words>
  <Application>WPS Presentation</Application>
  <PresentationFormat/>
  <Paragraphs>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Century Gothic</vt:lpstr>
      <vt:lpstr>Wingdings 3</vt:lpstr>
      <vt:lpstr>Calibri</vt:lpstr>
      <vt:lpstr>Arial</vt:lpstr>
      <vt:lpstr>Microsoft YaHei</vt:lpstr>
      <vt:lpstr>Arial Unicode MS</vt:lpstr>
      <vt:lpstr>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4</cp:revision>
  <dcterms:created xsi:type="dcterms:W3CDTF">2013-10-28T07:28:33Z</dcterms:created>
  <dcterms:modified xsi:type="dcterms:W3CDTF">2024-10-24T07:54:44Z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BE737D4839284598B81C78DF43A7669D_12</vt:lpwstr>
  </property>
  <property fmtid="{D5CDD505-2E9C-101B-9397-08002B2CF9AE}" pid="3" name="KSOProductBuildVer">
    <vt:lpwstr>1033-12.2.0.18607</vt:lpwstr>
  </property>
</Properties>
</file>