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4F5F-B6EB-48D7-BA67-2BD79827535E}" type="datetimeFigureOut">
              <a:rPr lang="el-GR" smtClean="0"/>
              <a:t>4/5/2023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AE18-F90E-49CB-AC16-BB1FBE33D80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4F5F-B6EB-48D7-BA67-2BD79827535E}" type="datetimeFigureOut">
              <a:rPr lang="el-GR" smtClean="0"/>
              <a:t>4/5/2023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AE18-F90E-49CB-AC16-BB1FBE33D80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4F5F-B6EB-48D7-BA67-2BD79827535E}" type="datetimeFigureOut">
              <a:rPr lang="el-GR" smtClean="0"/>
              <a:t>4/5/2023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AE18-F90E-49CB-AC16-BB1FBE33D80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4F5F-B6EB-48D7-BA67-2BD79827535E}" type="datetimeFigureOut">
              <a:rPr lang="el-GR" smtClean="0"/>
              <a:t>4/5/2023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AE18-F90E-49CB-AC16-BB1FBE33D80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4F5F-B6EB-48D7-BA67-2BD79827535E}" type="datetimeFigureOut">
              <a:rPr lang="el-GR" smtClean="0"/>
              <a:t>4/5/2023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AE18-F90E-49CB-AC16-BB1FBE33D80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4F5F-B6EB-48D7-BA67-2BD79827535E}" type="datetimeFigureOut">
              <a:rPr lang="el-GR" smtClean="0"/>
              <a:t>4/5/2023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AE18-F90E-49CB-AC16-BB1FBE33D80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4F5F-B6EB-48D7-BA67-2BD79827535E}" type="datetimeFigureOut">
              <a:rPr lang="el-GR" smtClean="0"/>
              <a:t>4/5/2023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AE18-F90E-49CB-AC16-BB1FBE33D80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4F5F-B6EB-48D7-BA67-2BD79827535E}" type="datetimeFigureOut">
              <a:rPr lang="el-GR" smtClean="0"/>
              <a:t>4/5/2023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AE18-F90E-49CB-AC16-BB1FBE33D80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4F5F-B6EB-48D7-BA67-2BD79827535E}" type="datetimeFigureOut">
              <a:rPr lang="el-GR" smtClean="0"/>
              <a:t>4/5/2023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AE18-F90E-49CB-AC16-BB1FBE33D80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4F5F-B6EB-48D7-BA67-2BD79827535E}" type="datetimeFigureOut">
              <a:rPr lang="el-GR" smtClean="0"/>
              <a:t>4/5/2023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AE18-F90E-49CB-AC16-BB1FBE33D80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4F5F-B6EB-48D7-BA67-2BD79827535E}" type="datetimeFigureOut">
              <a:rPr lang="el-GR" smtClean="0"/>
              <a:t>4/5/2023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AE18-F90E-49CB-AC16-BB1FBE33D80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24F5F-B6EB-48D7-BA67-2BD79827535E}" type="datetimeFigureOut">
              <a:rPr lang="el-GR" smtClean="0"/>
              <a:t>4/5/2023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4AE18-F90E-49CB-AC16-BB1FBE33D80D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100" dirty="0" smtClean="0"/>
              <a:t>ΟΥΣΙΕΣ ΠΟΥ ΠΡΟΚΑΛΟΥΝ ΕΘΙΣΜΟ  </a:t>
            </a:r>
            <a:r>
              <a:rPr lang="el-GR" sz="2200" dirty="0" smtClean="0"/>
              <a:t>(σελ. 61-64)</a:t>
            </a:r>
            <a:endParaRPr lang="el-GR" sz="2200" dirty="0"/>
          </a:p>
        </p:txBody>
      </p:sp>
      <p:sp>
        <p:nvSpPr>
          <p:cNvPr id="4" name="3 - TextBox"/>
          <p:cNvSpPr txBox="1"/>
          <p:nvPr/>
        </p:nvSpPr>
        <p:spPr>
          <a:xfrm>
            <a:off x="642910" y="1500174"/>
            <a:ext cx="778674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/>
              <a:t>Εθισμός</a:t>
            </a:r>
            <a:r>
              <a:rPr lang="el-GR" sz="2400" dirty="0" smtClean="0"/>
              <a:t>: τα νευρικά κύτταρα μεταβάλλουν τη λειτουργία τους ώστε να μην μπορούν να λειτουργήσουν χωρίς τη συνεχή </a:t>
            </a:r>
            <a:r>
              <a:rPr lang="el-GR" sz="2400" dirty="0" err="1" smtClean="0"/>
              <a:t>χρήσ</a:t>
            </a:r>
            <a:r>
              <a:rPr lang="el-GR" sz="2400" dirty="0" smtClean="0"/>
              <a:t> της ουσίας αυτής</a:t>
            </a:r>
          </a:p>
          <a:p>
            <a:r>
              <a:rPr lang="el-GR" sz="2400" dirty="0" smtClean="0"/>
              <a:t>Αλκοόλ, νικοτίνης, ναρκωτικά: </a:t>
            </a:r>
            <a:r>
              <a:rPr lang="el-GR" sz="2400" b="1" dirty="0" smtClean="0"/>
              <a:t>«ανοχή» </a:t>
            </a:r>
            <a:r>
              <a:rPr lang="el-GR" sz="2400" dirty="0" smtClean="0"/>
              <a:t>– </a:t>
            </a:r>
            <a:r>
              <a:rPr lang="el-GR" sz="2400" dirty="0"/>
              <a:t>α</a:t>
            </a:r>
            <a:r>
              <a:rPr lang="el-GR" sz="2400" dirty="0" smtClean="0"/>
              <a:t>παιτούν όλο και μεγαλύτερες ποσότητες από το χρήστη ώστε ο χρήστης να μην μπορεί να ζήσει χωρίς αυτές τις ποσότητες</a:t>
            </a:r>
          </a:p>
          <a:p>
            <a:r>
              <a:rPr lang="el-GR" sz="2400" dirty="0" smtClean="0"/>
              <a:t>Ψυχική εξάρτηση: όταν ο χρήστης δε λαμβάνει την ουσία εμφανίζει επιθετικότητα , μελαγχολία και άλλα συμπτώματα</a:t>
            </a:r>
          </a:p>
          <a:p>
            <a:r>
              <a:rPr lang="el-GR" sz="2400" dirty="0" smtClean="0"/>
              <a:t>Σωματική εξάρτηση: συμπτώματα όπως ναυτία τάση για έμετο κλπ.</a:t>
            </a:r>
            <a:endParaRPr lang="el-G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214282" y="500042"/>
            <a:ext cx="871543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u="sng" dirty="0" smtClean="0"/>
              <a:t>Στερητικό σύνδρομο: </a:t>
            </a:r>
            <a:r>
              <a:rPr lang="el-GR" sz="2400" dirty="0" smtClean="0"/>
              <a:t>επώδυνη κατάσταση (</a:t>
            </a:r>
            <a:r>
              <a:rPr lang="el-GR" sz="2400" dirty="0" err="1" smtClean="0"/>
              <a:t>διέγερση,πόνοι</a:t>
            </a:r>
            <a:r>
              <a:rPr lang="el-GR" sz="2400" dirty="0" smtClean="0"/>
              <a:t>, εφίδρωση, μυϊκές συσπάσεις) μετά την παύση της ουσίας</a:t>
            </a:r>
          </a:p>
          <a:p>
            <a:endParaRPr lang="el-GR" sz="2400" dirty="0"/>
          </a:p>
          <a:p>
            <a:r>
              <a:rPr lang="el-GR" sz="3200" dirty="0" smtClean="0"/>
              <a:t>Εξήγηση: </a:t>
            </a:r>
            <a:r>
              <a:rPr lang="el-GR" sz="2400" dirty="0" smtClean="0"/>
              <a:t>οι </a:t>
            </a:r>
            <a:r>
              <a:rPr lang="el-GR" sz="2400" b="1" dirty="0" err="1" smtClean="0"/>
              <a:t>ενδορφίνες</a:t>
            </a:r>
            <a:r>
              <a:rPr lang="el-GR" sz="2400" b="1" dirty="0" smtClean="0"/>
              <a:t>- </a:t>
            </a:r>
            <a:r>
              <a:rPr lang="el-GR" sz="2400" b="1" dirty="0" err="1" smtClean="0"/>
              <a:t>εγκεφαλίνες</a:t>
            </a:r>
            <a:r>
              <a:rPr lang="el-GR" sz="2400" b="1" dirty="0" smtClean="0"/>
              <a:t> </a:t>
            </a:r>
            <a:r>
              <a:rPr lang="el-GR" sz="2400" dirty="0" smtClean="0"/>
              <a:t>είναι φυσιολογικές ουσίες. Μοιάζουν με μορφίνη, ηρωίνη κλπ. Καταστέλλουν διάφορους (φυσιολογικούς) μικρούς πόνους  που υπάρχουν κάθε στιγμή αλλιώς η ζωή θα ήταν γεμάτη πόνους</a:t>
            </a:r>
          </a:p>
          <a:p>
            <a:r>
              <a:rPr lang="el-GR" sz="2400" dirty="0" smtClean="0"/>
              <a:t>Στους χρήστες μορφίνης κλπ. αναστέλλεται η παραγωγή φυσιολογικών </a:t>
            </a:r>
            <a:r>
              <a:rPr lang="el-GR" sz="2400" dirty="0" err="1" smtClean="0"/>
              <a:t>ενδορφινών</a:t>
            </a:r>
            <a:r>
              <a:rPr lang="el-GR" sz="2400" dirty="0" smtClean="0"/>
              <a:t>.  Χωρίς τη συνεχή χρήση ο χρήστης πονάει και έχει στερητικό σύνδρομο αφού οι φυσιολογικές </a:t>
            </a:r>
            <a:r>
              <a:rPr lang="el-GR" sz="2400" dirty="0" err="1" smtClean="0"/>
              <a:t>ενδορφίνες</a:t>
            </a:r>
            <a:r>
              <a:rPr lang="el-GR" sz="2400" dirty="0" smtClean="0"/>
              <a:t> δεν παράγονται</a:t>
            </a:r>
            <a:endParaRPr lang="el-G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Αλκοόλ </a:t>
            </a:r>
            <a:r>
              <a:rPr lang="el-GR" sz="3600" dirty="0" smtClean="0"/>
              <a:t>- βαρβιτουρικά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Αλκοόλ (οινόπνευμα): προσβάλλει κυρίως </a:t>
            </a:r>
            <a:r>
              <a:rPr lang="el-GR" dirty="0" err="1" smtClean="0"/>
              <a:t>νευρομυϊκό</a:t>
            </a:r>
            <a:r>
              <a:rPr lang="el-GR" dirty="0" smtClean="0"/>
              <a:t>, καρδιαγγειακό, γαστρεντερικό σύστημα</a:t>
            </a:r>
            <a:endParaRPr lang="en-US" dirty="0" smtClean="0"/>
          </a:p>
          <a:p>
            <a:r>
              <a:rPr lang="el-GR" dirty="0" smtClean="0"/>
              <a:t>Ο εγκέφαλος περιέχει πολύ νερό και συγκεντρώνει πολύ οινόπνευμα – άρα επηρεάζεται περισσότερο από άλλα όργανα</a:t>
            </a:r>
          </a:p>
          <a:p>
            <a:r>
              <a:rPr lang="el-GR" dirty="0" smtClean="0"/>
              <a:t>Η </a:t>
            </a:r>
            <a:r>
              <a:rPr lang="el-GR" dirty="0" err="1" smtClean="0"/>
              <a:t>ακτελδεΰδη</a:t>
            </a:r>
            <a:r>
              <a:rPr lang="el-GR" dirty="0" smtClean="0"/>
              <a:t> παράγεται κατά τον καταβολισμό του αλκοόλ – προξενεί καταστροφές κυττάρων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Αλκοόλ (2)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Προκαλεί αύξηση των εκκρίσεων του στομάχου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Ελαττώνει την ικανότητα του εντέρου να απορροφά θρεπτικές ουσίες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Το ήπαρ (συκώτι) </a:t>
            </a:r>
            <a:r>
              <a:rPr lang="el-GR" dirty="0" err="1" smtClean="0"/>
              <a:t>αποθηκέυει</a:t>
            </a:r>
            <a:r>
              <a:rPr lang="el-GR" dirty="0" smtClean="0"/>
              <a:t> λίπη – «κίρρωση» του ήπατος</a:t>
            </a:r>
          </a:p>
          <a:p>
            <a:pPr marL="514350" indent="-514350">
              <a:buNone/>
            </a:pPr>
            <a:r>
              <a:rPr lang="el-GR" dirty="0" smtClean="0"/>
              <a:t>Άλλες συνέπειες: καρδιαγγειακά νοσήματα, δι</a:t>
            </a:r>
            <a:r>
              <a:rPr lang="el-GR" dirty="0"/>
              <a:t>ά</a:t>
            </a:r>
            <a:r>
              <a:rPr lang="el-GR" dirty="0" smtClean="0"/>
              <a:t>φορες μορφές καρκίνου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Νικοτίνη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Εθιστική όσο και η κοκαΐνη</a:t>
            </a:r>
          </a:p>
          <a:p>
            <a:r>
              <a:rPr lang="el-GR" dirty="0" smtClean="0"/>
              <a:t>Επιβλαβής δράση: σύσπαση αγγείων, αύξηση πίεσης αύξηση κινητικότητας του γαστρεντερικού σωλήνα</a:t>
            </a:r>
          </a:p>
          <a:p>
            <a:r>
              <a:rPr lang="el-GR" dirty="0" smtClean="0"/>
              <a:t>Καρδιαγγειακά νοσήματα, παθήσεις του στομάχου,</a:t>
            </a:r>
          </a:p>
          <a:p>
            <a:r>
              <a:rPr lang="el-GR" dirty="0" smtClean="0"/>
              <a:t>Από την πίσσα: καρκίνος του πνεύμονα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286</Words>
  <Application>Microsoft Office PowerPoint</Application>
  <PresentationFormat>Προβολή στην οθόνη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ΟΥΣΙΕΣ ΠΟΥ ΠΡΟΚΑΛΟΥΝ ΕΘΙΣΜΟ  (σελ. 61-64)</vt:lpstr>
      <vt:lpstr>Διαφάνεια 2</vt:lpstr>
      <vt:lpstr>Αλκοόλ - βαρβιτουρικά</vt:lpstr>
      <vt:lpstr>Αλκοόλ (2)</vt:lpstr>
      <vt:lpstr>Νικοτίνη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Στέλιος Ζαχαριουδάκης</dc:creator>
  <cp:lastModifiedBy>Στέλιος Ζαχαριουδάκης</cp:lastModifiedBy>
  <cp:revision>3</cp:revision>
  <dcterms:created xsi:type="dcterms:W3CDTF">2023-05-03T22:30:01Z</dcterms:created>
  <dcterms:modified xsi:type="dcterms:W3CDTF">2023-05-03T22:56:09Z</dcterms:modified>
</cp:coreProperties>
</file>