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653B1C80-40EA-4613-B548-A17D6E0F3ABE}"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PlaceHolder 1"/>
          <p:cNvSpPr>
            <a:spLocks noGrp="1"/>
          </p:cNvSpPr>
          <p:nvPr>
            <p:ph type="sldImg"/>
          </p:nvPr>
        </p:nvSpPr>
        <p:spPr>
          <a:xfrm>
            <a:off x="685800" y="1143000"/>
            <a:ext cx="5486040" cy="3085920"/>
          </a:xfrm>
          <a:prstGeom prst="rect">
            <a:avLst/>
          </a:prstGeom>
          <a:ln w="0">
            <a:noFill/>
          </a:ln>
        </p:spPr>
      </p:sp>
      <p:sp>
        <p:nvSpPr>
          <p:cNvPr id="76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7"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BAABE03E-5882-4AE1-9EE2-15F171C72C0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PlaceHolder 1"/>
          <p:cNvSpPr>
            <a:spLocks noGrp="1"/>
          </p:cNvSpPr>
          <p:nvPr>
            <p:ph type="sldImg"/>
          </p:nvPr>
        </p:nvSpPr>
        <p:spPr>
          <a:xfrm>
            <a:off x="685800" y="1143000"/>
            <a:ext cx="5486040" cy="3085920"/>
          </a:xfrm>
          <a:prstGeom prst="rect">
            <a:avLst/>
          </a:prstGeom>
          <a:ln w="0">
            <a:noFill/>
          </a:ln>
        </p:spPr>
      </p:sp>
      <p:sp>
        <p:nvSpPr>
          <p:cNvPr id="79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F8917C3-0B46-4EEC-B9E8-6305295CDDB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PlaceHolder 1"/>
          <p:cNvSpPr>
            <a:spLocks noGrp="1"/>
          </p:cNvSpPr>
          <p:nvPr>
            <p:ph type="sldImg"/>
          </p:nvPr>
        </p:nvSpPr>
        <p:spPr>
          <a:xfrm>
            <a:off x="685800" y="1143000"/>
            <a:ext cx="5486040" cy="3085920"/>
          </a:xfrm>
          <a:prstGeom prst="rect">
            <a:avLst/>
          </a:prstGeom>
          <a:ln w="0">
            <a:noFill/>
          </a:ln>
        </p:spPr>
      </p:sp>
      <p:sp>
        <p:nvSpPr>
          <p:cNvPr id="79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87DB0715-DF27-4019-AD67-932DFFF789E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8" name="PlaceHolder 1"/>
          <p:cNvSpPr>
            <a:spLocks noGrp="1"/>
          </p:cNvSpPr>
          <p:nvPr>
            <p:ph type="sldImg"/>
          </p:nvPr>
        </p:nvSpPr>
        <p:spPr>
          <a:xfrm>
            <a:off x="685800" y="1143000"/>
            <a:ext cx="5486040" cy="3085920"/>
          </a:xfrm>
          <a:prstGeom prst="rect">
            <a:avLst/>
          </a:prstGeom>
          <a:ln w="0">
            <a:noFill/>
          </a:ln>
        </p:spPr>
      </p:sp>
      <p:sp>
        <p:nvSpPr>
          <p:cNvPr id="79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0"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746CA72-7E3F-44C8-98B2-6A2D34E0A2A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PlaceHolder 1"/>
          <p:cNvSpPr>
            <a:spLocks noGrp="1"/>
          </p:cNvSpPr>
          <p:nvPr>
            <p:ph type="sldImg"/>
          </p:nvPr>
        </p:nvSpPr>
        <p:spPr>
          <a:xfrm>
            <a:off x="685800" y="1143000"/>
            <a:ext cx="5486040" cy="3085920"/>
          </a:xfrm>
          <a:prstGeom prst="rect">
            <a:avLst/>
          </a:prstGeom>
          <a:ln w="0">
            <a:noFill/>
          </a:ln>
        </p:spPr>
      </p:sp>
      <p:sp>
        <p:nvSpPr>
          <p:cNvPr id="80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3"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8A91D868-0A22-434D-BDBB-09362217FA97}"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PlaceHolder 1"/>
          <p:cNvSpPr>
            <a:spLocks noGrp="1"/>
          </p:cNvSpPr>
          <p:nvPr>
            <p:ph type="sldImg"/>
          </p:nvPr>
        </p:nvSpPr>
        <p:spPr>
          <a:xfrm>
            <a:off x="685800" y="1143000"/>
            <a:ext cx="5486040" cy="3085920"/>
          </a:xfrm>
          <a:prstGeom prst="rect">
            <a:avLst/>
          </a:prstGeom>
          <a:ln w="0">
            <a:noFill/>
          </a:ln>
        </p:spPr>
      </p:sp>
      <p:sp>
        <p:nvSpPr>
          <p:cNvPr id="80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A45FB3F-48A3-4FA8-BD98-1701DF29FF1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PlaceHolder 1"/>
          <p:cNvSpPr>
            <a:spLocks noGrp="1"/>
          </p:cNvSpPr>
          <p:nvPr>
            <p:ph type="sldImg"/>
          </p:nvPr>
        </p:nvSpPr>
        <p:spPr>
          <a:xfrm>
            <a:off x="685800" y="1143000"/>
            <a:ext cx="5486040" cy="3085920"/>
          </a:xfrm>
          <a:prstGeom prst="rect">
            <a:avLst/>
          </a:prstGeom>
          <a:ln w="0">
            <a:noFill/>
          </a:ln>
        </p:spPr>
      </p:sp>
      <p:sp>
        <p:nvSpPr>
          <p:cNvPr id="76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0"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9DD77027-E74E-4061-9BA0-D47BC33C87A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PlaceHolder 1"/>
          <p:cNvSpPr>
            <a:spLocks noGrp="1"/>
          </p:cNvSpPr>
          <p:nvPr>
            <p:ph type="sldImg"/>
          </p:nvPr>
        </p:nvSpPr>
        <p:spPr>
          <a:xfrm>
            <a:off x="685800" y="1143000"/>
            <a:ext cx="5486040" cy="3085920"/>
          </a:xfrm>
          <a:prstGeom prst="rect">
            <a:avLst/>
          </a:prstGeom>
          <a:ln w="0">
            <a:noFill/>
          </a:ln>
        </p:spPr>
      </p:sp>
      <p:sp>
        <p:nvSpPr>
          <p:cNvPr id="77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3"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F158DB4-15A7-499A-822E-7036294F831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4" name="PlaceHolder 1"/>
          <p:cNvSpPr>
            <a:spLocks noGrp="1"/>
          </p:cNvSpPr>
          <p:nvPr>
            <p:ph type="sldImg"/>
          </p:nvPr>
        </p:nvSpPr>
        <p:spPr>
          <a:xfrm>
            <a:off x="685800" y="1143000"/>
            <a:ext cx="5486040" cy="3085920"/>
          </a:xfrm>
          <a:prstGeom prst="rect">
            <a:avLst/>
          </a:prstGeom>
          <a:ln w="0">
            <a:noFill/>
          </a:ln>
        </p:spPr>
      </p:sp>
      <p:sp>
        <p:nvSpPr>
          <p:cNvPr id="77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6"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6533FF1-3468-4D31-B34C-6815A83B0B3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7" name="PlaceHolder 1"/>
          <p:cNvSpPr>
            <a:spLocks noGrp="1"/>
          </p:cNvSpPr>
          <p:nvPr>
            <p:ph type="sldImg"/>
          </p:nvPr>
        </p:nvSpPr>
        <p:spPr>
          <a:xfrm>
            <a:off x="685800" y="1143000"/>
            <a:ext cx="5486040" cy="3085920"/>
          </a:xfrm>
          <a:prstGeom prst="rect">
            <a:avLst/>
          </a:prstGeom>
          <a:ln w="0">
            <a:noFill/>
          </a:ln>
        </p:spPr>
      </p:sp>
      <p:sp>
        <p:nvSpPr>
          <p:cNvPr id="77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9"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0548F20-F782-4515-81E8-354B81B09F42}"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0" name="PlaceHolder 1"/>
          <p:cNvSpPr>
            <a:spLocks noGrp="1"/>
          </p:cNvSpPr>
          <p:nvPr>
            <p:ph type="sldImg"/>
          </p:nvPr>
        </p:nvSpPr>
        <p:spPr>
          <a:xfrm>
            <a:off x="685800" y="1143000"/>
            <a:ext cx="5486040" cy="3085920"/>
          </a:xfrm>
          <a:prstGeom prst="rect">
            <a:avLst/>
          </a:prstGeom>
          <a:ln w="0">
            <a:noFill/>
          </a:ln>
        </p:spPr>
      </p:sp>
      <p:sp>
        <p:nvSpPr>
          <p:cNvPr id="78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2"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64B6B38-5CB5-4897-B012-C155CCF1E9E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3" name="PlaceHolder 1"/>
          <p:cNvSpPr>
            <a:spLocks noGrp="1"/>
          </p:cNvSpPr>
          <p:nvPr>
            <p:ph type="sldImg"/>
          </p:nvPr>
        </p:nvSpPr>
        <p:spPr>
          <a:xfrm>
            <a:off x="685800" y="1143000"/>
            <a:ext cx="5486040" cy="3085920"/>
          </a:xfrm>
          <a:prstGeom prst="rect">
            <a:avLst/>
          </a:prstGeom>
          <a:ln w="0">
            <a:noFill/>
          </a:ln>
        </p:spPr>
      </p:sp>
      <p:sp>
        <p:nvSpPr>
          <p:cNvPr id="78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5"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2D18A15-1BC6-4819-A977-68333DE49BF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6" name="PlaceHolder 1"/>
          <p:cNvSpPr>
            <a:spLocks noGrp="1"/>
          </p:cNvSpPr>
          <p:nvPr>
            <p:ph type="sldImg"/>
          </p:nvPr>
        </p:nvSpPr>
        <p:spPr>
          <a:xfrm>
            <a:off x="685800" y="1143000"/>
            <a:ext cx="5486040" cy="3085920"/>
          </a:xfrm>
          <a:prstGeom prst="rect">
            <a:avLst/>
          </a:prstGeom>
          <a:ln w="0">
            <a:noFill/>
          </a:ln>
        </p:spPr>
      </p:sp>
      <p:sp>
        <p:nvSpPr>
          <p:cNvPr id="78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1B2F5D6-D32C-4A90-8077-E258AA99487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9" name="PlaceHolder 1"/>
          <p:cNvSpPr>
            <a:spLocks noGrp="1"/>
          </p:cNvSpPr>
          <p:nvPr>
            <p:ph type="sldImg"/>
          </p:nvPr>
        </p:nvSpPr>
        <p:spPr>
          <a:xfrm>
            <a:off x="685800" y="1143000"/>
            <a:ext cx="5486040" cy="3085920"/>
          </a:xfrm>
          <a:prstGeom prst="rect">
            <a:avLst/>
          </a:prstGeom>
          <a:ln w="0">
            <a:noFill/>
          </a:ln>
        </p:spPr>
      </p:sp>
      <p:sp>
        <p:nvSpPr>
          <p:cNvPr id="79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7D030D5-EDB0-438D-B873-3A7852545848}"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09.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45.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57.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61.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8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9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0" descr="preencoded.png"/>
          <p:cNvPicPr/>
          <p:nvPr/>
        </p:nvPicPr>
        <p:blipFill>
          <a:blip r:embed="rId1"/>
          <a:stretch/>
        </p:blipFill>
        <p:spPr>
          <a:xfrm>
            <a:off x="9144000" y="0"/>
            <a:ext cx="5486040" cy="8229240"/>
          </a:xfrm>
          <a:prstGeom prst="rect">
            <a:avLst/>
          </a:prstGeom>
          <a:ln w="0">
            <a:noFill/>
          </a:ln>
        </p:spPr>
      </p:pic>
      <p:sp>
        <p:nvSpPr>
          <p:cNvPr id="567" name="Text 0"/>
          <p:cNvSpPr/>
          <p:nvPr/>
        </p:nvSpPr>
        <p:spPr>
          <a:xfrm>
            <a:off x="749160" y="1141920"/>
            <a:ext cx="7644960" cy="2954160"/>
          </a:xfrm>
          <a:prstGeom prst="rect">
            <a:avLst/>
          </a:prstGeom>
          <a:noFill/>
          <a:ln w="0">
            <a:noFill/>
          </a:ln>
        </p:spPr>
        <p:style>
          <a:lnRef idx="0"/>
          <a:fillRef idx="0"/>
          <a:effectRef idx="0"/>
          <a:fontRef idx="minor"/>
        </p:style>
        <p:txBody>
          <a:bodyPr lIns="0" rIns="0" tIns="0" bIns="0" anchor="t">
            <a:noAutofit/>
          </a:bodyPr>
          <a:p>
            <a:pPr>
              <a:lnSpc>
                <a:spcPts val="7750"/>
              </a:lnSpc>
              <a:buNone/>
              <a:tabLst>
                <a:tab algn="l" pos="0"/>
              </a:tabLst>
            </a:pPr>
            <a:r>
              <a:rPr b="1" lang="en-US" sz="6200" spc="-1" strike="noStrike">
                <a:solidFill>
                  <a:srgbClr val="ffb393"/>
                </a:solidFill>
                <a:latin typeface="Brygada 1918 Bold"/>
                <a:ea typeface="Brygada 1918 Bold"/>
              </a:rPr>
              <a:t>Η Αρχαϊκή Εποχή και η Γένεση της Πόλης-Κράτους</a:t>
            </a:r>
            <a:endParaRPr b="0" lang="en-US" sz="6200" spc="-1" strike="noStrike">
              <a:latin typeface="Arial"/>
            </a:endParaRPr>
          </a:p>
        </p:txBody>
      </p:sp>
      <p:sp>
        <p:nvSpPr>
          <p:cNvPr id="568" name="Text 1"/>
          <p:cNvSpPr/>
          <p:nvPr/>
        </p:nvSpPr>
        <p:spPr>
          <a:xfrm>
            <a:off x="749160" y="4417560"/>
            <a:ext cx="7644960" cy="20541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Η αρχαϊκή εποχή, από τα μέσα του 8ου έως τις αρχές του 5ου αιώνα π.Χ., αποτέλεσε περίοδο προετοιμασίας και απαρχών για την οικονομική, πολιτική και πολιτιστική εξέλιξη του ελληνικού κόσμου. Κατά τη διάρκεια αυτής της περιόδου, αναδύθηκε ο θεσμός της πόλης-κράτους, ο οποίος έπαιξε καθοριστικό ρόλο στη διαμόρφωση του αρχαίου ελληνικού πολιτισμού.</a:t>
            </a:r>
            <a:endParaRPr b="0" lang="en-US" sz="1650" spc="-1" strike="noStrike">
              <a:latin typeface="Arial"/>
            </a:endParaRPr>
          </a:p>
        </p:txBody>
      </p:sp>
      <p:sp>
        <p:nvSpPr>
          <p:cNvPr id="569" name="Shape 2"/>
          <p:cNvSpPr/>
          <p:nvPr/>
        </p:nvSpPr>
        <p:spPr>
          <a:xfrm>
            <a:off x="749160" y="6729120"/>
            <a:ext cx="342360" cy="342360"/>
          </a:xfrm>
          <a:prstGeom prst="roundRect">
            <a:avLst>
              <a:gd name="adj" fmla="val 26691789"/>
            </a:avLst>
          </a:prstGeom>
          <a:noFill/>
          <a:ln w="7620">
            <a:solidFill>
              <a:srgbClr val="ffffff"/>
            </a:solidFill>
            <a:round/>
          </a:ln>
        </p:spPr>
        <p:style>
          <a:lnRef idx="0"/>
          <a:fillRef idx="0"/>
          <a:effectRef idx="0"/>
          <a:fontRef idx="minor"/>
        </p:style>
      </p:sp>
      <p:pic>
        <p:nvPicPr>
          <p:cNvPr id="570" name="Image 1" descr="preencoded.png"/>
          <p:cNvPicPr/>
          <p:nvPr/>
        </p:nvPicPr>
        <p:blipFill>
          <a:blip r:embed="rId2"/>
          <a:stretch/>
        </p:blipFill>
        <p:spPr>
          <a:xfrm>
            <a:off x="756720" y="6736680"/>
            <a:ext cx="326880" cy="326880"/>
          </a:xfrm>
          <a:prstGeom prst="rect">
            <a:avLst/>
          </a:prstGeom>
          <a:ln w="0">
            <a:noFill/>
          </a:ln>
        </p:spPr>
      </p:pic>
      <p:sp>
        <p:nvSpPr>
          <p:cNvPr id="571" name="Text 3"/>
          <p:cNvSpPr/>
          <p:nvPr/>
        </p:nvSpPr>
        <p:spPr>
          <a:xfrm>
            <a:off x="1198800" y="6712920"/>
            <a:ext cx="2347560" cy="374400"/>
          </a:xfrm>
          <a:prstGeom prst="rect">
            <a:avLst/>
          </a:prstGeom>
          <a:noFill/>
          <a:ln w="0">
            <a:noFill/>
          </a:ln>
        </p:spPr>
        <p:style>
          <a:lnRef idx="0"/>
          <a:fillRef idx="0"/>
          <a:effectRef idx="0"/>
          <a:fontRef idx="minor"/>
        </p:style>
        <p:txBody>
          <a:bodyPr wrap="none" lIns="0" rIns="0" tIns="0" bIns="0" anchor="t">
            <a:noAutofit/>
          </a:bodyPr>
          <a:p>
            <a:pPr>
              <a:lnSpc>
                <a:spcPts val="2951"/>
              </a:lnSpc>
              <a:buNone/>
              <a:tabLst>
                <a:tab algn="l" pos="0"/>
              </a:tabLst>
            </a:pPr>
            <a:r>
              <a:rPr b="1" lang="en-US" sz="2100" spc="-1" strike="noStrike">
                <a:solidFill>
                  <a:srgbClr val="f4cab8"/>
                </a:solidFill>
                <a:latin typeface="Montserrat Bold"/>
                <a:ea typeface="Montserrat Bold"/>
              </a:rPr>
              <a:t>by Elpiniki Rassa</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6" name="Image 0" descr="preencoded.png"/>
          <p:cNvPicPr/>
          <p:nvPr/>
        </p:nvPicPr>
        <p:blipFill>
          <a:blip r:embed="rId1"/>
          <a:stretch/>
        </p:blipFill>
        <p:spPr>
          <a:xfrm>
            <a:off x="0" y="0"/>
            <a:ext cx="5486040" cy="8232840"/>
          </a:xfrm>
          <a:prstGeom prst="rect">
            <a:avLst/>
          </a:prstGeom>
          <a:ln w="0">
            <a:noFill/>
          </a:ln>
        </p:spPr>
      </p:pic>
      <p:sp>
        <p:nvSpPr>
          <p:cNvPr id="687" name="Text 0"/>
          <p:cNvSpPr/>
          <p:nvPr/>
        </p:nvSpPr>
        <p:spPr>
          <a:xfrm>
            <a:off x="6112080" y="491760"/>
            <a:ext cx="7892280" cy="1191600"/>
          </a:xfrm>
          <a:prstGeom prst="rect">
            <a:avLst/>
          </a:prstGeom>
          <a:noFill/>
          <a:ln w="0">
            <a:noFill/>
          </a:ln>
        </p:spPr>
        <p:style>
          <a:lnRef idx="0"/>
          <a:fillRef idx="0"/>
          <a:effectRef idx="0"/>
          <a:fontRef idx="minor"/>
        </p:style>
        <p:txBody>
          <a:bodyPr lIns="0" rIns="0" tIns="0" bIns="0" anchor="t">
            <a:noAutofit/>
          </a:bodyPr>
          <a:p>
            <a:pPr>
              <a:lnSpc>
                <a:spcPts val="4649"/>
              </a:lnSpc>
              <a:buNone/>
              <a:tabLst>
                <a:tab algn="l" pos="0"/>
              </a:tabLst>
            </a:pPr>
            <a:r>
              <a:rPr b="1" lang="en-US" sz="3750" spc="-1" strike="noStrike">
                <a:solidFill>
                  <a:srgbClr val="ffb393"/>
                </a:solidFill>
                <a:latin typeface="Brygada 1918 Bold"/>
                <a:ea typeface="Brygada 1918 Bold"/>
              </a:rPr>
              <a:t>Χρονολογική Εξέλιξη των Πόλεων-Κρατών</a:t>
            </a:r>
            <a:endParaRPr b="0" lang="en-US" sz="3750" spc="-1" strike="noStrike">
              <a:latin typeface="Arial"/>
            </a:endParaRPr>
          </a:p>
        </p:txBody>
      </p:sp>
      <p:sp>
        <p:nvSpPr>
          <p:cNvPr id="688" name="Text 1"/>
          <p:cNvSpPr/>
          <p:nvPr/>
        </p:nvSpPr>
        <p:spPr>
          <a:xfrm>
            <a:off x="6112080" y="1951560"/>
            <a:ext cx="7892280" cy="857880"/>
          </a:xfrm>
          <a:prstGeom prst="rect">
            <a:avLst/>
          </a:prstGeom>
          <a:noFill/>
          <a:ln w="0">
            <a:noFill/>
          </a:ln>
        </p:spPr>
        <p:style>
          <a:lnRef idx="0"/>
          <a:fillRef idx="0"/>
          <a:effectRef idx="0"/>
          <a:fontRef idx="minor"/>
        </p:style>
        <p:txBody>
          <a:bodyPr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Η διαδικασία σχηματισμού των πόλεων-κρατών δεν ήταν ταυτόχρονη σε όλο τον ελληνικό κόσμο. Διαφορετικές περιοχές ακολούθησαν διαφορετικούς ρυθμούς ανάπτυξης, επηρεαζόμενες από τοπικές συνθήκες και ιστορικές συγκυρίες.</a:t>
            </a:r>
            <a:endParaRPr b="0" lang="en-US" sz="1400" spc="-1" strike="noStrike">
              <a:latin typeface="Arial"/>
            </a:endParaRPr>
          </a:p>
        </p:txBody>
      </p:sp>
      <p:sp>
        <p:nvSpPr>
          <p:cNvPr id="689" name="Shape 2"/>
          <p:cNvSpPr/>
          <p:nvPr/>
        </p:nvSpPr>
        <p:spPr>
          <a:xfrm>
            <a:off x="6368760" y="3011040"/>
            <a:ext cx="22680" cy="4730040"/>
          </a:xfrm>
          <a:prstGeom prst="roundRect">
            <a:avLst>
              <a:gd name="adj" fmla="val 117308"/>
            </a:avLst>
          </a:prstGeom>
          <a:solidFill>
            <a:srgbClr val="662e42"/>
          </a:solidFill>
          <a:ln w="0">
            <a:noFill/>
          </a:ln>
        </p:spPr>
        <p:style>
          <a:lnRef idx="0"/>
          <a:fillRef idx="0"/>
          <a:effectRef idx="0"/>
          <a:fontRef idx="minor"/>
        </p:style>
      </p:sp>
      <p:sp>
        <p:nvSpPr>
          <p:cNvPr id="690" name="Shape 3"/>
          <p:cNvSpPr/>
          <p:nvPr/>
        </p:nvSpPr>
        <p:spPr>
          <a:xfrm>
            <a:off x="6558480" y="3401640"/>
            <a:ext cx="625320" cy="22680"/>
          </a:xfrm>
          <a:prstGeom prst="roundRect">
            <a:avLst>
              <a:gd name="adj" fmla="val 117308"/>
            </a:avLst>
          </a:prstGeom>
          <a:solidFill>
            <a:srgbClr val="662e42"/>
          </a:solidFill>
          <a:ln w="0">
            <a:noFill/>
          </a:ln>
        </p:spPr>
        <p:style>
          <a:lnRef idx="0"/>
          <a:fillRef idx="0"/>
          <a:effectRef idx="0"/>
          <a:fontRef idx="minor"/>
        </p:style>
      </p:sp>
      <p:sp>
        <p:nvSpPr>
          <p:cNvPr id="691" name="Shape 4"/>
          <p:cNvSpPr/>
          <p:nvPr/>
        </p:nvSpPr>
        <p:spPr>
          <a:xfrm>
            <a:off x="6179040" y="3211920"/>
            <a:ext cx="401760" cy="401760"/>
          </a:xfrm>
          <a:prstGeom prst="roundRect">
            <a:avLst>
              <a:gd name="adj" fmla="val 6668"/>
            </a:avLst>
          </a:prstGeom>
          <a:solidFill>
            <a:srgbClr val="4d1529"/>
          </a:solidFill>
          <a:ln w="0">
            <a:noFill/>
          </a:ln>
        </p:spPr>
        <p:style>
          <a:lnRef idx="0"/>
          <a:fillRef idx="0"/>
          <a:effectRef idx="0"/>
          <a:fontRef idx="minor"/>
        </p:style>
      </p:sp>
      <p:sp>
        <p:nvSpPr>
          <p:cNvPr id="692" name="Text 5"/>
          <p:cNvSpPr/>
          <p:nvPr/>
        </p:nvSpPr>
        <p:spPr>
          <a:xfrm>
            <a:off x="6308640" y="3270240"/>
            <a:ext cx="142560" cy="2854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1</a:t>
            </a:r>
            <a:endParaRPr b="0" lang="en-US" sz="2250" spc="-1" strike="noStrike">
              <a:latin typeface="Arial"/>
            </a:endParaRPr>
          </a:p>
        </p:txBody>
      </p:sp>
      <p:sp>
        <p:nvSpPr>
          <p:cNvPr id="693" name="Text 6"/>
          <p:cNvSpPr/>
          <p:nvPr/>
        </p:nvSpPr>
        <p:spPr>
          <a:xfrm>
            <a:off x="7363440" y="3189600"/>
            <a:ext cx="2383200" cy="2973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1" lang="en-US" sz="1850" spc="-1" strike="noStrike">
                <a:solidFill>
                  <a:srgbClr val="f4cab8"/>
                </a:solidFill>
                <a:latin typeface="Brygada 1918 Bold"/>
                <a:ea typeface="Brygada 1918 Bold"/>
              </a:rPr>
              <a:t>8ος αιώνας π.Χ.</a:t>
            </a:r>
            <a:endParaRPr b="0" lang="en-US" sz="1850" spc="-1" strike="noStrike">
              <a:latin typeface="Arial"/>
            </a:endParaRPr>
          </a:p>
        </p:txBody>
      </p:sp>
      <p:sp>
        <p:nvSpPr>
          <p:cNvPr id="694" name="Text 7"/>
          <p:cNvSpPr/>
          <p:nvPr/>
        </p:nvSpPr>
        <p:spPr>
          <a:xfrm>
            <a:off x="7363440" y="3594600"/>
            <a:ext cx="6640920" cy="285840"/>
          </a:xfrm>
          <a:prstGeom prst="rect">
            <a:avLst/>
          </a:prstGeom>
          <a:noFill/>
          <a:ln w="0">
            <a:noFill/>
          </a:ln>
        </p:spPr>
        <p:style>
          <a:lnRef idx="0"/>
          <a:fillRef idx="0"/>
          <a:effectRef idx="0"/>
          <a:fontRef idx="minor"/>
        </p:style>
        <p:txBody>
          <a:bodyPr wrap="none"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Εμφάνιση των πρώτων πόλεων-κρατών στη Μικρά Ασία.</a:t>
            </a:r>
            <a:endParaRPr b="0" lang="en-US" sz="1400" spc="-1" strike="noStrike">
              <a:latin typeface="Arial"/>
            </a:endParaRPr>
          </a:p>
        </p:txBody>
      </p:sp>
      <p:sp>
        <p:nvSpPr>
          <p:cNvPr id="695" name="Shape 8"/>
          <p:cNvSpPr/>
          <p:nvPr/>
        </p:nvSpPr>
        <p:spPr>
          <a:xfrm>
            <a:off x="6558480" y="4628880"/>
            <a:ext cx="625320" cy="22680"/>
          </a:xfrm>
          <a:prstGeom prst="roundRect">
            <a:avLst>
              <a:gd name="adj" fmla="val 117308"/>
            </a:avLst>
          </a:prstGeom>
          <a:solidFill>
            <a:srgbClr val="662e42"/>
          </a:solidFill>
          <a:ln w="0">
            <a:noFill/>
          </a:ln>
        </p:spPr>
        <p:style>
          <a:lnRef idx="0"/>
          <a:fillRef idx="0"/>
          <a:effectRef idx="0"/>
          <a:fontRef idx="minor"/>
        </p:style>
      </p:sp>
      <p:sp>
        <p:nvSpPr>
          <p:cNvPr id="696" name="Shape 9"/>
          <p:cNvSpPr/>
          <p:nvPr/>
        </p:nvSpPr>
        <p:spPr>
          <a:xfrm>
            <a:off x="6179040" y="4439520"/>
            <a:ext cx="401760" cy="401760"/>
          </a:xfrm>
          <a:prstGeom prst="roundRect">
            <a:avLst>
              <a:gd name="adj" fmla="val 6668"/>
            </a:avLst>
          </a:prstGeom>
          <a:solidFill>
            <a:srgbClr val="4d1529"/>
          </a:solidFill>
          <a:ln w="0">
            <a:noFill/>
          </a:ln>
        </p:spPr>
        <p:style>
          <a:lnRef idx="0"/>
          <a:fillRef idx="0"/>
          <a:effectRef idx="0"/>
          <a:fontRef idx="minor"/>
        </p:style>
      </p:sp>
      <p:sp>
        <p:nvSpPr>
          <p:cNvPr id="697" name="Text 10"/>
          <p:cNvSpPr/>
          <p:nvPr/>
        </p:nvSpPr>
        <p:spPr>
          <a:xfrm>
            <a:off x="6298560" y="4497480"/>
            <a:ext cx="162720" cy="2854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2</a:t>
            </a:r>
            <a:endParaRPr b="0" lang="en-US" sz="2250" spc="-1" strike="noStrike">
              <a:latin typeface="Arial"/>
            </a:endParaRPr>
          </a:p>
        </p:txBody>
      </p:sp>
      <p:sp>
        <p:nvSpPr>
          <p:cNvPr id="698" name="Text 11"/>
          <p:cNvSpPr/>
          <p:nvPr/>
        </p:nvSpPr>
        <p:spPr>
          <a:xfrm>
            <a:off x="7363440" y="4416840"/>
            <a:ext cx="2383200" cy="2973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1" lang="en-US" sz="1850" spc="-1" strike="noStrike">
                <a:solidFill>
                  <a:srgbClr val="f4cab8"/>
                </a:solidFill>
                <a:latin typeface="Brygada 1918 Bold"/>
                <a:ea typeface="Brygada 1918 Bold"/>
              </a:rPr>
              <a:t>7ος αιώνας π.Χ.</a:t>
            </a:r>
            <a:endParaRPr b="0" lang="en-US" sz="1850" spc="-1" strike="noStrike">
              <a:latin typeface="Arial"/>
            </a:endParaRPr>
          </a:p>
        </p:txBody>
      </p:sp>
      <p:sp>
        <p:nvSpPr>
          <p:cNvPr id="699" name="Text 12"/>
          <p:cNvSpPr/>
          <p:nvPr/>
        </p:nvSpPr>
        <p:spPr>
          <a:xfrm>
            <a:off x="7363440" y="4822200"/>
            <a:ext cx="6640920" cy="285840"/>
          </a:xfrm>
          <a:prstGeom prst="rect">
            <a:avLst/>
          </a:prstGeom>
          <a:noFill/>
          <a:ln w="0">
            <a:noFill/>
          </a:ln>
        </p:spPr>
        <p:style>
          <a:lnRef idx="0"/>
          <a:fillRef idx="0"/>
          <a:effectRef idx="0"/>
          <a:fontRef idx="minor"/>
        </p:style>
        <p:txBody>
          <a:bodyPr wrap="none"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Ανάπτυξη πόλεων-κρατών στην ηπειρωτική Ελλάδα.</a:t>
            </a:r>
            <a:endParaRPr b="0" lang="en-US" sz="1400" spc="-1" strike="noStrike">
              <a:latin typeface="Arial"/>
            </a:endParaRPr>
          </a:p>
        </p:txBody>
      </p:sp>
      <p:sp>
        <p:nvSpPr>
          <p:cNvPr id="700" name="Shape 13"/>
          <p:cNvSpPr/>
          <p:nvPr/>
        </p:nvSpPr>
        <p:spPr>
          <a:xfrm>
            <a:off x="6558480" y="5856480"/>
            <a:ext cx="625320" cy="22680"/>
          </a:xfrm>
          <a:prstGeom prst="roundRect">
            <a:avLst>
              <a:gd name="adj" fmla="val 117308"/>
            </a:avLst>
          </a:prstGeom>
          <a:solidFill>
            <a:srgbClr val="662e42"/>
          </a:solidFill>
          <a:ln w="0">
            <a:noFill/>
          </a:ln>
        </p:spPr>
        <p:style>
          <a:lnRef idx="0"/>
          <a:fillRef idx="0"/>
          <a:effectRef idx="0"/>
          <a:fontRef idx="minor"/>
        </p:style>
      </p:sp>
      <p:sp>
        <p:nvSpPr>
          <p:cNvPr id="701" name="Shape 14"/>
          <p:cNvSpPr/>
          <p:nvPr/>
        </p:nvSpPr>
        <p:spPr>
          <a:xfrm>
            <a:off x="6179040" y="5666760"/>
            <a:ext cx="401760" cy="401760"/>
          </a:xfrm>
          <a:prstGeom prst="roundRect">
            <a:avLst>
              <a:gd name="adj" fmla="val 6668"/>
            </a:avLst>
          </a:prstGeom>
          <a:solidFill>
            <a:srgbClr val="4d1529"/>
          </a:solidFill>
          <a:ln w="0">
            <a:noFill/>
          </a:ln>
        </p:spPr>
        <p:style>
          <a:lnRef idx="0"/>
          <a:fillRef idx="0"/>
          <a:effectRef idx="0"/>
          <a:fontRef idx="minor"/>
        </p:style>
      </p:sp>
      <p:sp>
        <p:nvSpPr>
          <p:cNvPr id="702" name="Text 15"/>
          <p:cNvSpPr/>
          <p:nvPr/>
        </p:nvSpPr>
        <p:spPr>
          <a:xfrm>
            <a:off x="6292800" y="5724720"/>
            <a:ext cx="174240" cy="2854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3</a:t>
            </a:r>
            <a:endParaRPr b="0" lang="en-US" sz="2250" spc="-1" strike="noStrike">
              <a:latin typeface="Arial"/>
            </a:endParaRPr>
          </a:p>
        </p:txBody>
      </p:sp>
      <p:sp>
        <p:nvSpPr>
          <p:cNvPr id="703" name="Text 16"/>
          <p:cNvSpPr/>
          <p:nvPr/>
        </p:nvSpPr>
        <p:spPr>
          <a:xfrm>
            <a:off x="7363440" y="5644440"/>
            <a:ext cx="2383200" cy="2973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1" lang="en-US" sz="1850" spc="-1" strike="noStrike">
                <a:solidFill>
                  <a:srgbClr val="f4cab8"/>
                </a:solidFill>
                <a:latin typeface="Brygada 1918 Bold"/>
                <a:ea typeface="Brygada 1918 Bold"/>
              </a:rPr>
              <a:t>6ος αιώνας π.Χ.</a:t>
            </a:r>
            <a:endParaRPr b="0" lang="en-US" sz="1850" spc="-1" strike="noStrike">
              <a:latin typeface="Arial"/>
            </a:endParaRPr>
          </a:p>
        </p:txBody>
      </p:sp>
      <p:sp>
        <p:nvSpPr>
          <p:cNvPr id="704" name="Text 17"/>
          <p:cNvSpPr/>
          <p:nvPr/>
        </p:nvSpPr>
        <p:spPr>
          <a:xfrm>
            <a:off x="7363440" y="6049440"/>
            <a:ext cx="6640920" cy="285840"/>
          </a:xfrm>
          <a:prstGeom prst="rect">
            <a:avLst/>
          </a:prstGeom>
          <a:noFill/>
          <a:ln w="0">
            <a:noFill/>
          </a:ln>
        </p:spPr>
        <p:style>
          <a:lnRef idx="0"/>
          <a:fillRef idx="0"/>
          <a:effectRef idx="0"/>
          <a:fontRef idx="minor"/>
        </p:style>
        <p:txBody>
          <a:bodyPr wrap="none"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Εδραίωση του θεσμού και εξάπλωση στις αποικίες.</a:t>
            </a:r>
            <a:endParaRPr b="0" lang="en-US" sz="1400" spc="-1" strike="noStrike">
              <a:latin typeface="Arial"/>
            </a:endParaRPr>
          </a:p>
        </p:txBody>
      </p:sp>
      <p:sp>
        <p:nvSpPr>
          <p:cNvPr id="705" name="Shape 18"/>
          <p:cNvSpPr/>
          <p:nvPr/>
        </p:nvSpPr>
        <p:spPr>
          <a:xfrm>
            <a:off x="6558480" y="7083720"/>
            <a:ext cx="625320" cy="22680"/>
          </a:xfrm>
          <a:prstGeom prst="roundRect">
            <a:avLst>
              <a:gd name="adj" fmla="val 117308"/>
            </a:avLst>
          </a:prstGeom>
          <a:solidFill>
            <a:srgbClr val="662e42"/>
          </a:solidFill>
          <a:ln w="0">
            <a:noFill/>
          </a:ln>
        </p:spPr>
        <p:style>
          <a:lnRef idx="0"/>
          <a:fillRef idx="0"/>
          <a:effectRef idx="0"/>
          <a:fontRef idx="minor"/>
        </p:style>
      </p:sp>
      <p:sp>
        <p:nvSpPr>
          <p:cNvPr id="706" name="Shape 19"/>
          <p:cNvSpPr/>
          <p:nvPr/>
        </p:nvSpPr>
        <p:spPr>
          <a:xfrm>
            <a:off x="6179040" y="6894000"/>
            <a:ext cx="401760" cy="401760"/>
          </a:xfrm>
          <a:prstGeom prst="roundRect">
            <a:avLst>
              <a:gd name="adj" fmla="val 6668"/>
            </a:avLst>
          </a:prstGeom>
          <a:solidFill>
            <a:srgbClr val="4d1529"/>
          </a:solidFill>
          <a:ln w="0">
            <a:noFill/>
          </a:ln>
        </p:spPr>
        <p:style>
          <a:lnRef idx="0"/>
          <a:fillRef idx="0"/>
          <a:effectRef idx="0"/>
          <a:fontRef idx="minor"/>
        </p:style>
      </p:sp>
      <p:sp>
        <p:nvSpPr>
          <p:cNvPr id="707" name="Text 20"/>
          <p:cNvSpPr/>
          <p:nvPr/>
        </p:nvSpPr>
        <p:spPr>
          <a:xfrm>
            <a:off x="6289920" y="6951960"/>
            <a:ext cx="179640" cy="28548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4</a:t>
            </a:r>
            <a:endParaRPr b="0" lang="en-US" sz="2250" spc="-1" strike="noStrike">
              <a:latin typeface="Arial"/>
            </a:endParaRPr>
          </a:p>
        </p:txBody>
      </p:sp>
      <p:sp>
        <p:nvSpPr>
          <p:cNvPr id="708" name="Text 21"/>
          <p:cNvSpPr/>
          <p:nvPr/>
        </p:nvSpPr>
        <p:spPr>
          <a:xfrm>
            <a:off x="7363440" y="6871680"/>
            <a:ext cx="2383200" cy="2973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1" lang="en-US" sz="1850" spc="-1" strike="noStrike">
                <a:solidFill>
                  <a:srgbClr val="f4cab8"/>
                </a:solidFill>
                <a:latin typeface="Brygada 1918 Bold"/>
                <a:ea typeface="Brygada 1918 Bold"/>
              </a:rPr>
              <a:t>5ος αιώνας π.Χ.</a:t>
            </a:r>
            <a:endParaRPr b="0" lang="en-US" sz="1850" spc="-1" strike="noStrike">
              <a:latin typeface="Arial"/>
            </a:endParaRPr>
          </a:p>
        </p:txBody>
      </p:sp>
      <p:sp>
        <p:nvSpPr>
          <p:cNvPr id="709" name="Text 22"/>
          <p:cNvSpPr/>
          <p:nvPr/>
        </p:nvSpPr>
        <p:spPr>
          <a:xfrm>
            <a:off x="7363440" y="7276680"/>
            <a:ext cx="6640920" cy="285840"/>
          </a:xfrm>
          <a:prstGeom prst="rect">
            <a:avLst/>
          </a:prstGeom>
          <a:noFill/>
          <a:ln w="0">
            <a:noFill/>
          </a:ln>
        </p:spPr>
        <p:style>
          <a:lnRef idx="0"/>
          <a:fillRef idx="0"/>
          <a:effectRef idx="0"/>
          <a:fontRef idx="minor"/>
        </p:style>
        <p:txBody>
          <a:bodyPr wrap="none"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Ακμή των μεγάλων πόλεων-κρατών όπως η Αθήνα και η Σπάρτη.</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Text 0"/>
          <p:cNvSpPr/>
          <p:nvPr/>
        </p:nvSpPr>
        <p:spPr>
          <a:xfrm>
            <a:off x="749160" y="2078640"/>
            <a:ext cx="11818440" cy="713160"/>
          </a:xfrm>
          <a:prstGeom prst="rect">
            <a:avLst/>
          </a:prstGeom>
          <a:noFill/>
          <a:ln w="0">
            <a:noFill/>
          </a:ln>
        </p:spPr>
        <p:style>
          <a:lnRef idx="0"/>
          <a:fillRef idx="0"/>
          <a:effectRef idx="0"/>
          <a:fontRef idx="minor"/>
        </p:style>
        <p:txBody>
          <a:bodyPr wrap="none" lIns="0" rIns="0" tIns="0" bIns="0" anchor="t">
            <a:noAutofit/>
          </a:bodyPr>
          <a:p>
            <a:pPr>
              <a:lnSpc>
                <a:spcPts val="5601"/>
              </a:lnSpc>
              <a:buNone/>
              <a:tabLst>
                <a:tab algn="l" pos="0"/>
              </a:tabLst>
            </a:pPr>
            <a:r>
              <a:rPr b="1" lang="en-US" sz="4450" spc="-1" strike="noStrike">
                <a:solidFill>
                  <a:srgbClr val="ffb393"/>
                </a:solidFill>
                <a:latin typeface="Brygada 1918 Bold"/>
                <a:ea typeface="Brygada 1918 Bold"/>
              </a:rPr>
              <a:t>Οικονομική Οργάνωση των Πόλεων-Κρατών</a:t>
            </a:r>
            <a:endParaRPr b="0" lang="en-US" sz="4450" spc="-1" strike="noStrike">
              <a:latin typeface="Arial"/>
            </a:endParaRPr>
          </a:p>
        </p:txBody>
      </p:sp>
      <p:sp>
        <p:nvSpPr>
          <p:cNvPr id="711" name="Text 1"/>
          <p:cNvSpPr/>
          <p:nvPr/>
        </p:nvSpPr>
        <p:spPr>
          <a:xfrm>
            <a:off x="749160" y="3220200"/>
            <a:ext cx="1313136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Η οικονομική οργάνωση των πόλεων-κρατών βασιζόταν στην αρχή της αυτάρκειας. Κάθε πόλη-κράτος επιδίωκε να παράγει τα απαραίτητα αγαθά για την επιβίωση και ευημερία των πολιτών της.</a:t>
            </a:r>
            <a:endParaRPr b="0" lang="en-US" sz="1650" spc="-1" strike="noStrike">
              <a:latin typeface="Arial"/>
            </a:endParaRPr>
          </a:p>
        </p:txBody>
      </p:sp>
      <p:sp>
        <p:nvSpPr>
          <p:cNvPr id="712" name="Text 2"/>
          <p:cNvSpPr/>
          <p:nvPr/>
        </p:nvSpPr>
        <p:spPr>
          <a:xfrm>
            <a:off x="749160" y="435996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Αγροτική Παραγωγή</a:t>
            </a:r>
            <a:endParaRPr b="0" lang="en-US" sz="2200" spc="-1" strike="noStrike">
              <a:latin typeface="Arial"/>
            </a:endParaRPr>
          </a:p>
        </p:txBody>
      </p:sp>
      <p:sp>
        <p:nvSpPr>
          <p:cNvPr id="713" name="Text 3"/>
          <p:cNvSpPr/>
          <p:nvPr/>
        </p:nvSpPr>
        <p:spPr>
          <a:xfrm>
            <a:off x="749160" y="4930920"/>
            <a:ext cx="4028400" cy="1027080"/>
          </a:xfrm>
          <a:prstGeom prst="rect">
            <a:avLst/>
          </a:prstGeom>
          <a:noFill/>
          <a:ln w="0">
            <a:noFill/>
          </a:ln>
        </p:spPr>
        <p:style>
          <a:lnRef idx="0"/>
          <a:fillRef idx="0"/>
          <a:effectRef idx="0"/>
          <a:fontRef idx="minor"/>
        </p:style>
        <p:txBody>
          <a:bodyPr lIns="0" rIns="0" tIns="0" bIns="0" anchor="t">
            <a:noAutofit/>
          </a:bodyPr>
          <a:p>
            <a:r>
              <a:rPr b="0" lang="en-US" sz="1650" spc="-1" strike="noStrike">
                <a:solidFill>
                  <a:srgbClr val="f4cab8"/>
                </a:solidFill>
                <a:latin typeface="Montserrat Medium"/>
                <a:ea typeface="Montserrat Medium"/>
              </a:rPr>
              <a:t>- Καλλιέργεια δημητριακών</a:t>
            </a:r>
            <a:endParaRPr b="0" lang="en-US" sz="1650" spc="-1" strike="noStrike">
              <a:latin typeface="Arial"/>
            </a:endParaRPr>
          </a:p>
          <a:p>
            <a:r>
              <a:rPr b="0" lang="en-US" sz="1650" spc="-1" strike="noStrike">
                <a:solidFill>
                  <a:srgbClr val="f4cab8"/>
                </a:solidFill>
                <a:latin typeface="Montserrat Medium"/>
                <a:ea typeface="Montserrat Medium"/>
              </a:rPr>
              <a:t>- Ελαιοκαλλιέργεια</a:t>
            </a:r>
            <a:endParaRPr b="0" lang="en-US" sz="1650" spc="-1" strike="noStrike">
              <a:latin typeface="Arial"/>
            </a:endParaRPr>
          </a:p>
          <a:p>
            <a:pPr>
              <a:lnSpc>
                <a:spcPts val="2650"/>
              </a:lnSpc>
              <a:buNone/>
              <a:tabLst>
                <a:tab algn="l" pos="0"/>
              </a:tabLst>
            </a:pPr>
            <a:r>
              <a:rPr b="0" lang="en-US" sz="1650" spc="-1" strike="noStrike">
                <a:solidFill>
                  <a:srgbClr val="f4cab8"/>
                </a:solidFill>
                <a:latin typeface="Montserrat Medium"/>
                <a:ea typeface="Montserrat Medium"/>
              </a:rPr>
              <a:t>- Αμπελουργία</a:t>
            </a:r>
            <a:endParaRPr b="0" lang="en-US" sz="1650" spc="-1" strike="noStrike">
              <a:latin typeface="Arial"/>
            </a:endParaRPr>
          </a:p>
        </p:txBody>
      </p:sp>
      <p:sp>
        <p:nvSpPr>
          <p:cNvPr id="714" name="Text 4"/>
          <p:cNvSpPr/>
          <p:nvPr/>
        </p:nvSpPr>
        <p:spPr>
          <a:xfrm>
            <a:off x="5307840" y="435996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Βιοτεχνία</a:t>
            </a:r>
            <a:endParaRPr b="0" lang="en-US" sz="2200" spc="-1" strike="noStrike">
              <a:latin typeface="Arial"/>
            </a:endParaRPr>
          </a:p>
        </p:txBody>
      </p:sp>
      <p:sp>
        <p:nvSpPr>
          <p:cNvPr id="715" name="Text 5"/>
          <p:cNvSpPr/>
          <p:nvPr/>
        </p:nvSpPr>
        <p:spPr>
          <a:xfrm>
            <a:off x="5307840" y="4930920"/>
            <a:ext cx="4028400" cy="1027080"/>
          </a:xfrm>
          <a:prstGeom prst="rect">
            <a:avLst/>
          </a:prstGeom>
          <a:noFill/>
          <a:ln w="0">
            <a:noFill/>
          </a:ln>
        </p:spPr>
        <p:style>
          <a:lnRef idx="0"/>
          <a:fillRef idx="0"/>
          <a:effectRef idx="0"/>
          <a:fontRef idx="minor"/>
        </p:style>
        <p:txBody>
          <a:bodyPr lIns="0" rIns="0" tIns="0" bIns="0" anchor="t">
            <a:noAutofit/>
          </a:bodyPr>
          <a:p>
            <a:r>
              <a:rPr b="0" lang="en-US" sz="1650" spc="-1" strike="noStrike">
                <a:solidFill>
                  <a:srgbClr val="f4cab8"/>
                </a:solidFill>
                <a:latin typeface="Montserrat Medium"/>
                <a:ea typeface="Montserrat Medium"/>
              </a:rPr>
              <a:t>- Κεραμική</a:t>
            </a:r>
            <a:endParaRPr b="0" lang="en-US" sz="1650" spc="-1" strike="noStrike">
              <a:latin typeface="Arial"/>
            </a:endParaRPr>
          </a:p>
          <a:p>
            <a:r>
              <a:rPr b="0" lang="en-US" sz="1650" spc="-1" strike="noStrike">
                <a:solidFill>
                  <a:srgbClr val="f4cab8"/>
                </a:solidFill>
                <a:latin typeface="Montserrat Medium"/>
                <a:ea typeface="Montserrat Medium"/>
              </a:rPr>
              <a:t>- Μεταλλουργία</a:t>
            </a:r>
            <a:endParaRPr b="0" lang="en-US" sz="1650" spc="-1" strike="noStrike">
              <a:latin typeface="Arial"/>
            </a:endParaRPr>
          </a:p>
          <a:p>
            <a:pPr>
              <a:lnSpc>
                <a:spcPts val="2650"/>
              </a:lnSpc>
              <a:buNone/>
              <a:tabLst>
                <a:tab algn="l" pos="0"/>
              </a:tabLst>
            </a:pPr>
            <a:r>
              <a:rPr b="0" lang="en-US" sz="1650" spc="-1" strike="noStrike">
                <a:solidFill>
                  <a:srgbClr val="f4cab8"/>
                </a:solidFill>
                <a:latin typeface="Montserrat Medium"/>
                <a:ea typeface="Montserrat Medium"/>
              </a:rPr>
              <a:t>- Υφαντουργία</a:t>
            </a:r>
            <a:endParaRPr b="0" lang="en-US" sz="1650" spc="-1" strike="noStrike">
              <a:latin typeface="Arial"/>
            </a:endParaRPr>
          </a:p>
        </p:txBody>
      </p:sp>
      <p:sp>
        <p:nvSpPr>
          <p:cNvPr id="716" name="Text 6"/>
          <p:cNvSpPr/>
          <p:nvPr/>
        </p:nvSpPr>
        <p:spPr>
          <a:xfrm>
            <a:off x="9866160" y="435996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Εμπόριο</a:t>
            </a:r>
            <a:endParaRPr b="0" lang="en-US" sz="2200" spc="-1" strike="noStrike">
              <a:latin typeface="Arial"/>
            </a:endParaRPr>
          </a:p>
        </p:txBody>
      </p:sp>
      <p:sp>
        <p:nvSpPr>
          <p:cNvPr id="717" name="Text 7"/>
          <p:cNvSpPr/>
          <p:nvPr/>
        </p:nvSpPr>
        <p:spPr>
          <a:xfrm>
            <a:off x="9866160" y="4930920"/>
            <a:ext cx="4028400" cy="1027080"/>
          </a:xfrm>
          <a:prstGeom prst="rect">
            <a:avLst/>
          </a:prstGeom>
          <a:noFill/>
          <a:ln w="0">
            <a:noFill/>
          </a:ln>
        </p:spPr>
        <p:style>
          <a:lnRef idx="0"/>
          <a:fillRef idx="0"/>
          <a:effectRef idx="0"/>
          <a:fontRef idx="minor"/>
        </p:style>
        <p:txBody>
          <a:bodyPr lIns="0" rIns="0" tIns="0" bIns="0" anchor="t">
            <a:noAutofit/>
          </a:bodyPr>
          <a:p>
            <a:r>
              <a:rPr b="0" lang="en-US" sz="1650" spc="-1" strike="noStrike">
                <a:solidFill>
                  <a:srgbClr val="f4cab8"/>
                </a:solidFill>
                <a:latin typeface="Montserrat Medium"/>
                <a:ea typeface="Montserrat Medium"/>
              </a:rPr>
              <a:t>- Τοπικές αγορές</a:t>
            </a:r>
            <a:endParaRPr b="0" lang="en-US" sz="1650" spc="-1" strike="noStrike">
              <a:latin typeface="Arial"/>
            </a:endParaRPr>
          </a:p>
          <a:p>
            <a:r>
              <a:rPr b="0" lang="en-US" sz="1650" spc="-1" strike="noStrike">
                <a:solidFill>
                  <a:srgbClr val="f4cab8"/>
                </a:solidFill>
                <a:latin typeface="Montserrat Medium"/>
                <a:ea typeface="Montserrat Medium"/>
              </a:rPr>
              <a:t>- Θαλάσσιο εμπόριο</a:t>
            </a:r>
            <a:endParaRPr b="0" lang="en-US" sz="1650" spc="-1" strike="noStrike">
              <a:latin typeface="Arial"/>
            </a:endParaRPr>
          </a:p>
          <a:p>
            <a:pPr>
              <a:lnSpc>
                <a:spcPts val="2650"/>
              </a:lnSpc>
              <a:buNone/>
              <a:tabLst>
                <a:tab algn="l" pos="0"/>
              </a:tabLst>
            </a:pPr>
            <a:r>
              <a:rPr b="0" lang="en-US" sz="1650" spc="-1" strike="noStrike">
                <a:solidFill>
                  <a:srgbClr val="f4cab8"/>
                </a:solidFill>
                <a:latin typeface="Montserrat Medium"/>
                <a:ea typeface="Montserrat Medium"/>
              </a:rPr>
              <a:t>- Ανταλλαγές με αποικίες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Text 0"/>
          <p:cNvSpPr/>
          <p:nvPr/>
        </p:nvSpPr>
        <p:spPr>
          <a:xfrm>
            <a:off x="6200640" y="725040"/>
            <a:ext cx="7715160" cy="1360080"/>
          </a:xfrm>
          <a:prstGeom prst="rect">
            <a:avLst/>
          </a:prstGeom>
          <a:noFill/>
          <a:ln w="0">
            <a:noFill/>
          </a:ln>
        </p:spPr>
        <p:style>
          <a:lnRef idx="0"/>
          <a:fillRef idx="0"/>
          <a:effectRef idx="0"/>
          <a:fontRef idx="minor"/>
        </p:style>
        <p:txBody>
          <a:bodyPr lIns="0" rIns="0" tIns="0" bIns="0" anchor="t">
            <a:noAutofit/>
          </a:bodyPr>
          <a:p>
            <a:pPr>
              <a:lnSpc>
                <a:spcPts val="5349"/>
              </a:lnSpc>
              <a:buNone/>
              <a:tabLst>
                <a:tab algn="l" pos="0"/>
              </a:tabLst>
            </a:pPr>
            <a:r>
              <a:rPr b="1" lang="en-US" sz="4250" spc="-1" strike="noStrike">
                <a:solidFill>
                  <a:srgbClr val="ffb393"/>
                </a:solidFill>
                <a:latin typeface="Brygada 1918 Bold"/>
                <a:ea typeface="Brygada 1918 Bold"/>
              </a:rPr>
              <a:t>Κοινωνική Διάρθρωση των Πόλεων-Κρατών</a:t>
            </a:r>
            <a:endParaRPr b="0" lang="en-US" sz="4250" spc="-1" strike="noStrike">
              <a:latin typeface="Arial"/>
            </a:endParaRPr>
          </a:p>
        </p:txBody>
      </p:sp>
      <p:sp>
        <p:nvSpPr>
          <p:cNvPr id="719" name="Text 1"/>
          <p:cNvSpPr/>
          <p:nvPr/>
        </p:nvSpPr>
        <p:spPr>
          <a:xfrm>
            <a:off x="6200640" y="2391480"/>
            <a:ext cx="7715160" cy="9792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Η κοινωνική οργάνωση των πόλεων-κρατών χαρακτηριζόταν από μια ιεραρχική δομή, αν και υπήρχαν διαφορές μεταξύ των πόλεων. Γενικά, η κοινωνία διαιρούνταν σε διάφορες τάξεις με διαφορετικά δικαιώματα και υποχρεώσεις.</a:t>
            </a:r>
            <a:endParaRPr b="0" lang="en-US" sz="1600" spc="-1" strike="noStrike">
              <a:latin typeface="Arial"/>
            </a:endParaRPr>
          </a:p>
        </p:txBody>
      </p:sp>
      <p:sp>
        <p:nvSpPr>
          <p:cNvPr id="720" name="Shape 2"/>
          <p:cNvSpPr/>
          <p:nvPr/>
        </p:nvSpPr>
        <p:spPr>
          <a:xfrm>
            <a:off x="6200640" y="3600360"/>
            <a:ext cx="3755520" cy="1849680"/>
          </a:xfrm>
          <a:prstGeom prst="roundRect">
            <a:avLst>
              <a:gd name="adj" fmla="val 1655"/>
            </a:avLst>
          </a:prstGeom>
          <a:solidFill>
            <a:srgbClr val="4d1529"/>
          </a:solidFill>
          <a:ln w="0">
            <a:noFill/>
          </a:ln>
        </p:spPr>
        <p:style>
          <a:lnRef idx="0"/>
          <a:fillRef idx="0"/>
          <a:effectRef idx="0"/>
          <a:fontRef idx="minor"/>
        </p:style>
      </p:sp>
      <p:sp>
        <p:nvSpPr>
          <p:cNvPr id="721" name="Text 3"/>
          <p:cNvSpPr/>
          <p:nvPr/>
        </p:nvSpPr>
        <p:spPr>
          <a:xfrm>
            <a:off x="6404760" y="3804480"/>
            <a:ext cx="2720520" cy="33984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Πολίτες</a:t>
            </a:r>
            <a:endParaRPr b="0" lang="en-US" sz="2100" spc="-1" strike="noStrike">
              <a:latin typeface="Arial"/>
            </a:endParaRPr>
          </a:p>
        </p:txBody>
      </p:sp>
      <p:sp>
        <p:nvSpPr>
          <p:cNvPr id="722" name="Text 4"/>
          <p:cNvSpPr/>
          <p:nvPr/>
        </p:nvSpPr>
        <p:spPr>
          <a:xfrm>
            <a:off x="6404760" y="4267080"/>
            <a:ext cx="3347280" cy="9792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Άνδρες με πλήρη πολιτικά δικαιώματα, συμμετείχαν στη λήψη αποφάσεων.</a:t>
            </a:r>
            <a:endParaRPr b="0" lang="en-US" sz="1600" spc="-1" strike="noStrike">
              <a:latin typeface="Arial"/>
            </a:endParaRPr>
          </a:p>
        </p:txBody>
      </p:sp>
      <p:sp>
        <p:nvSpPr>
          <p:cNvPr id="723" name="Shape 5"/>
          <p:cNvSpPr/>
          <p:nvPr/>
        </p:nvSpPr>
        <p:spPr>
          <a:xfrm>
            <a:off x="10160280" y="3600360"/>
            <a:ext cx="3755520" cy="1849680"/>
          </a:xfrm>
          <a:prstGeom prst="roundRect">
            <a:avLst>
              <a:gd name="adj" fmla="val 1655"/>
            </a:avLst>
          </a:prstGeom>
          <a:solidFill>
            <a:srgbClr val="4d1529"/>
          </a:solidFill>
          <a:ln w="0">
            <a:noFill/>
          </a:ln>
        </p:spPr>
        <p:style>
          <a:lnRef idx="0"/>
          <a:fillRef idx="0"/>
          <a:effectRef idx="0"/>
          <a:fontRef idx="minor"/>
        </p:style>
      </p:sp>
      <p:sp>
        <p:nvSpPr>
          <p:cNvPr id="724" name="Text 6"/>
          <p:cNvSpPr/>
          <p:nvPr/>
        </p:nvSpPr>
        <p:spPr>
          <a:xfrm>
            <a:off x="10364400" y="3804480"/>
            <a:ext cx="2720520" cy="33984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Μέτοικοι</a:t>
            </a:r>
            <a:endParaRPr b="0" lang="en-US" sz="2100" spc="-1" strike="noStrike">
              <a:latin typeface="Arial"/>
            </a:endParaRPr>
          </a:p>
        </p:txBody>
      </p:sp>
      <p:sp>
        <p:nvSpPr>
          <p:cNvPr id="725" name="Text 7"/>
          <p:cNvSpPr/>
          <p:nvPr/>
        </p:nvSpPr>
        <p:spPr>
          <a:xfrm>
            <a:off x="10364400" y="4267080"/>
            <a:ext cx="3347280" cy="9792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Ξένοι κάτοικοι με περιορισμένα δικαιώματα, συνέβαλλαν στην οικονομία.</a:t>
            </a:r>
            <a:endParaRPr b="0" lang="en-US" sz="1600" spc="-1" strike="noStrike">
              <a:latin typeface="Arial"/>
            </a:endParaRPr>
          </a:p>
        </p:txBody>
      </p:sp>
      <p:sp>
        <p:nvSpPr>
          <p:cNvPr id="726" name="Shape 8"/>
          <p:cNvSpPr/>
          <p:nvPr/>
        </p:nvSpPr>
        <p:spPr>
          <a:xfrm>
            <a:off x="6200640" y="5654520"/>
            <a:ext cx="3755520" cy="1849680"/>
          </a:xfrm>
          <a:prstGeom prst="roundRect">
            <a:avLst>
              <a:gd name="adj" fmla="val 1655"/>
            </a:avLst>
          </a:prstGeom>
          <a:solidFill>
            <a:srgbClr val="4d1529"/>
          </a:solidFill>
          <a:ln w="0">
            <a:noFill/>
          </a:ln>
        </p:spPr>
        <p:style>
          <a:lnRef idx="0"/>
          <a:fillRef idx="0"/>
          <a:effectRef idx="0"/>
          <a:fontRef idx="minor"/>
        </p:style>
      </p:sp>
      <p:sp>
        <p:nvSpPr>
          <p:cNvPr id="727" name="Text 9"/>
          <p:cNvSpPr/>
          <p:nvPr/>
        </p:nvSpPr>
        <p:spPr>
          <a:xfrm>
            <a:off x="6404760" y="5858640"/>
            <a:ext cx="2720520" cy="33984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Δούλοι</a:t>
            </a:r>
            <a:endParaRPr b="0" lang="en-US" sz="2100" spc="-1" strike="noStrike">
              <a:latin typeface="Arial"/>
            </a:endParaRPr>
          </a:p>
        </p:txBody>
      </p:sp>
      <p:sp>
        <p:nvSpPr>
          <p:cNvPr id="728" name="Text 10"/>
          <p:cNvSpPr/>
          <p:nvPr/>
        </p:nvSpPr>
        <p:spPr>
          <a:xfrm>
            <a:off x="6404760" y="6320880"/>
            <a:ext cx="3347280" cy="9792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Χωρίς δικαιώματα, αποτελούσαν σημαντικό μέρος του εργατικού δυναμικού.</a:t>
            </a:r>
            <a:endParaRPr b="0" lang="en-US" sz="1600" spc="-1" strike="noStrike">
              <a:latin typeface="Arial"/>
            </a:endParaRPr>
          </a:p>
        </p:txBody>
      </p:sp>
      <p:sp>
        <p:nvSpPr>
          <p:cNvPr id="729" name="Shape 11"/>
          <p:cNvSpPr/>
          <p:nvPr/>
        </p:nvSpPr>
        <p:spPr>
          <a:xfrm>
            <a:off x="10160280" y="5654520"/>
            <a:ext cx="3755520" cy="1849680"/>
          </a:xfrm>
          <a:prstGeom prst="roundRect">
            <a:avLst>
              <a:gd name="adj" fmla="val 1655"/>
            </a:avLst>
          </a:prstGeom>
          <a:solidFill>
            <a:srgbClr val="4d1529"/>
          </a:solidFill>
          <a:ln w="0">
            <a:noFill/>
          </a:ln>
        </p:spPr>
        <p:style>
          <a:lnRef idx="0"/>
          <a:fillRef idx="0"/>
          <a:effectRef idx="0"/>
          <a:fontRef idx="minor"/>
        </p:style>
      </p:sp>
      <p:sp>
        <p:nvSpPr>
          <p:cNvPr id="730" name="Text 12"/>
          <p:cNvSpPr/>
          <p:nvPr/>
        </p:nvSpPr>
        <p:spPr>
          <a:xfrm>
            <a:off x="10364400" y="5858640"/>
            <a:ext cx="2720520" cy="33984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Γυναίκες</a:t>
            </a:r>
            <a:endParaRPr b="0" lang="en-US" sz="2100" spc="-1" strike="noStrike">
              <a:latin typeface="Arial"/>
            </a:endParaRPr>
          </a:p>
        </p:txBody>
      </p:sp>
      <p:sp>
        <p:nvSpPr>
          <p:cNvPr id="731" name="Text 13"/>
          <p:cNvSpPr/>
          <p:nvPr/>
        </p:nvSpPr>
        <p:spPr>
          <a:xfrm>
            <a:off x="10364400" y="6320880"/>
            <a:ext cx="3347280" cy="65268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Περιορισμένα δικαιώματα, κυρίως στον οικιακό τομέα.</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Text 0"/>
          <p:cNvSpPr/>
          <p:nvPr/>
        </p:nvSpPr>
        <p:spPr>
          <a:xfrm>
            <a:off x="6170400" y="537480"/>
            <a:ext cx="7775640" cy="1302840"/>
          </a:xfrm>
          <a:prstGeom prst="rect">
            <a:avLst/>
          </a:prstGeom>
          <a:noFill/>
          <a:ln w="0">
            <a:noFill/>
          </a:ln>
        </p:spPr>
        <p:style>
          <a:lnRef idx="0"/>
          <a:fillRef idx="0"/>
          <a:effectRef idx="0"/>
          <a:fontRef idx="minor"/>
        </p:style>
        <p:txBody>
          <a:bodyPr lIns="0" rIns="0" tIns="0" bIns="0" anchor="t">
            <a:noAutofit/>
          </a:bodyPr>
          <a:p>
            <a:pPr>
              <a:lnSpc>
                <a:spcPts val="5100"/>
              </a:lnSpc>
              <a:buNone/>
              <a:tabLst>
                <a:tab algn="l" pos="0"/>
              </a:tabLst>
            </a:pPr>
            <a:r>
              <a:rPr b="1" lang="en-US" sz="4100" spc="-1" strike="noStrike">
                <a:solidFill>
                  <a:srgbClr val="ffb393"/>
                </a:solidFill>
                <a:latin typeface="Brygada 1918 Bold"/>
                <a:ea typeface="Brygada 1918 Bold"/>
              </a:rPr>
              <a:t>Πολιτική Οργάνωση και Πολιτεύματα</a:t>
            </a:r>
            <a:endParaRPr b="0" lang="en-US" sz="4100" spc="-1" strike="noStrike">
              <a:latin typeface="Arial"/>
            </a:endParaRPr>
          </a:p>
        </p:txBody>
      </p:sp>
      <p:sp>
        <p:nvSpPr>
          <p:cNvPr id="733" name="Text 1"/>
          <p:cNvSpPr/>
          <p:nvPr/>
        </p:nvSpPr>
        <p:spPr>
          <a:xfrm>
            <a:off x="6170400" y="2133720"/>
            <a:ext cx="7775640" cy="93780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00" spc="-1" strike="noStrike">
                <a:solidFill>
                  <a:srgbClr val="f4cab8"/>
                </a:solidFill>
                <a:latin typeface="Montserrat Medium"/>
                <a:ea typeface="Montserrat Medium"/>
              </a:rPr>
              <a:t>Η πολιτική οργάνωση των πόλεων-κρατών ποίκιλλε, με διάφορα πολιτεύματα να αναπτύσσονται ανάλογα με τις τοπικές συνθήκες και την ιστορική εξέλιξη. Τα κύρια πολιτεύματα που εμφανίστηκαν ήταν:</a:t>
            </a:r>
            <a:endParaRPr b="0" lang="en-US" sz="1500" spc="-1" strike="noStrike">
              <a:latin typeface="Arial"/>
            </a:endParaRPr>
          </a:p>
        </p:txBody>
      </p:sp>
      <p:pic>
        <p:nvPicPr>
          <p:cNvPr id="734" name="Image 1" descr="preencoded.png"/>
          <p:cNvPicPr/>
          <p:nvPr/>
        </p:nvPicPr>
        <p:blipFill>
          <a:blip r:embed="rId1"/>
          <a:stretch/>
        </p:blipFill>
        <p:spPr>
          <a:xfrm>
            <a:off x="6170400" y="3291840"/>
            <a:ext cx="488160" cy="488160"/>
          </a:xfrm>
          <a:prstGeom prst="rect">
            <a:avLst/>
          </a:prstGeom>
          <a:ln w="0">
            <a:noFill/>
          </a:ln>
        </p:spPr>
      </p:pic>
      <p:sp>
        <p:nvSpPr>
          <p:cNvPr id="735" name="Text 2"/>
          <p:cNvSpPr/>
          <p:nvPr/>
        </p:nvSpPr>
        <p:spPr>
          <a:xfrm>
            <a:off x="6170400" y="3975840"/>
            <a:ext cx="2605680" cy="3254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Βασιλεία</a:t>
            </a:r>
            <a:endParaRPr b="0" lang="en-US" sz="2050" spc="-1" strike="noStrike">
              <a:latin typeface="Arial"/>
            </a:endParaRPr>
          </a:p>
        </p:txBody>
      </p:sp>
      <p:sp>
        <p:nvSpPr>
          <p:cNvPr id="736" name="Text 3"/>
          <p:cNvSpPr/>
          <p:nvPr/>
        </p:nvSpPr>
        <p:spPr>
          <a:xfrm>
            <a:off x="6170400" y="4418640"/>
            <a:ext cx="3741120" cy="6253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00" spc="-1" strike="noStrike">
                <a:solidFill>
                  <a:srgbClr val="f4cab8"/>
                </a:solidFill>
                <a:latin typeface="Montserrat Medium"/>
                <a:ea typeface="Montserrat Medium"/>
              </a:rPr>
              <a:t>Κληρονομική μοναρχία, συχνά με θρησκευτικές λειτουργίες.</a:t>
            </a:r>
            <a:endParaRPr b="0" lang="en-US" sz="1500" spc="-1" strike="noStrike">
              <a:latin typeface="Arial"/>
            </a:endParaRPr>
          </a:p>
        </p:txBody>
      </p:sp>
      <p:pic>
        <p:nvPicPr>
          <p:cNvPr id="737" name="Image 2" descr="preencoded.png"/>
          <p:cNvPicPr/>
          <p:nvPr/>
        </p:nvPicPr>
        <p:blipFill>
          <a:blip r:embed="rId2"/>
          <a:stretch/>
        </p:blipFill>
        <p:spPr>
          <a:xfrm>
            <a:off x="10204920" y="3291840"/>
            <a:ext cx="488160" cy="488160"/>
          </a:xfrm>
          <a:prstGeom prst="rect">
            <a:avLst/>
          </a:prstGeom>
          <a:ln w="0">
            <a:noFill/>
          </a:ln>
        </p:spPr>
      </p:pic>
      <p:sp>
        <p:nvSpPr>
          <p:cNvPr id="738" name="Text 4"/>
          <p:cNvSpPr/>
          <p:nvPr/>
        </p:nvSpPr>
        <p:spPr>
          <a:xfrm>
            <a:off x="10204920" y="3975840"/>
            <a:ext cx="2605680" cy="3254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Αριστοκρατία</a:t>
            </a:r>
            <a:endParaRPr b="0" lang="en-US" sz="2050" spc="-1" strike="noStrike">
              <a:latin typeface="Arial"/>
            </a:endParaRPr>
          </a:p>
        </p:txBody>
      </p:sp>
      <p:sp>
        <p:nvSpPr>
          <p:cNvPr id="739" name="Text 5"/>
          <p:cNvSpPr/>
          <p:nvPr/>
        </p:nvSpPr>
        <p:spPr>
          <a:xfrm>
            <a:off x="10204920" y="4418640"/>
            <a:ext cx="3741120" cy="6253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00" spc="-1" strike="noStrike">
                <a:solidFill>
                  <a:srgbClr val="f4cab8"/>
                </a:solidFill>
                <a:latin typeface="Montserrat Medium"/>
                <a:ea typeface="Montserrat Medium"/>
              </a:rPr>
              <a:t>Διακυβέρνηση από ομάδα ευγενών ή πλουσίων πολιτών.</a:t>
            </a:r>
            <a:endParaRPr b="0" lang="en-US" sz="1500" spc="-1" strike="noStrike">
              <a:latin typeface="Arial"/>
            </a:endParaRPr>
          </a:p>
        </p:txBody>
      </p:sp>
      <p:pic>
        <p:nvPicPr>
          <p:cNvPr id="740" name="Image 3" descr="preencoded.png"/>
          <p:cNvPicPr/>
          <p:nvPr/>
        </p:nvPicPr>
        <p:blipFill>
          <a:blip r:embed="rId3"/>
          <a:stretch/>
        </p:blipFill>
        <p:spPr>
          <a:xfrm>
            <a:off x="6170400" y="5630760"/>
            <a:ext cx="488160" cy="488160"/>
          </a:xfrm>
          <a:prstGeom prst="rect">
            <a:avLst/>
          </a:prstGeom>
          <a:ln w="0">
            <a:noFill/>
          </a:ln>
        </p:spPr>
      </p:pic>
      <p:sp>
        <p:nvSpPr>
          <p:cNvPr id="741" name="Text 6"/>
          <p:cNvSpPr/>
          <p:nvPr/>
        </p:nvSpPr>
        <p:spPr>
          <a:xfrm>
            <a:off x="6170400" y="6314760"/>
            <a:ext cx="2605680" cy="3254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Ολιγαρχία</a:t>
            </a:r>
            <a:endParaRPr b="0" lang="en-US" sz="2050" spc="-1" strike="noStrike">
              <a:latin typeface="Arial"/>
            </a:endParaRPr>
          </a:p>
        </p:txBody>
      </p:sp>
      <p:sp>
        <p:nvSpPr>
          <p:cNvPr id="742" name="Text 7"/>
          <p:cNvSpPr/>
          <p:nvPr/>
        </p:nvSpPr>
        <p:spPr>
          <a:xfrm>
            <a:off x="6170400" y="6757920"/>
            <a:ext cx="3741120" cy="6253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00" spc="-1" strike="noStrike">
                <a:solidFill>
                  <a:srgbClr val="f4cab8"/>
                </a:solidFill>
                <a:latin typeface="Montserrat Medium"/>
                <a:ea typeface="Montserrat Medium"/>
              </a:rPr>
              <a:t>Εξουσία συγκεντρωμένη σε λίγα άτομα, συχνά βασισμένη στον πλούτο.</a:t>
            </a:r>
            <a:endParaRPr b="0" lang="en-US" sz="1500" spc="-1" strike="noStrike">
              <a:latin typeface="Arial"/>
            </a:endParaRPr>
          </a:p>
        </p:txBody>
      </p:sp>
      <p:pic>
        <p:nvPicPr>
          <p:cNvPr id="743" name="Image 4" descr="preencoded.png"/>
          <p:cNvPicPr/>
          <p:nvPr/>
        </p:nvPicPr>
        <p:blipFill>
          <a:blip r:embed="rId4"/>
          <a:stretch/>
        </p:blipFill>
        <p:spPr>
          <a:xfrm>
            <a:off x="10204920" y="5630760"/>
            <a:ext cx="488160" cy="488160"/>
          </a:xfrm>
          <a:prstGeom prst="rect">
            <a:avLst/>
          </a:prstGeom>
          <a:ln w="0">
            <a:noFill/>
          </a:ln>
        </p:spPr>
      </p:pic>
      <p:sp>
        <p:nvSpPr>
          <p:cNvPr id="744" name="Text 8"/>
          <p:cNvSpPr/>
          <p:nvPr/>
        </p:nvSpPr>
        <p:spPr>
          <a:xfrm>
            <a:off x="10204920" y="6314760"/>
            <a:ext cx="2605680" cy="3254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Δημοκρατία</a:t>
            </a:r>
            <a:endParaRPr b="0" lang="en-US" sz="2050" spc="-1" strike="noStrike">
              <a:latin typeface="Arial"/>
            </a:endParaRPr>
          </a:p>
        </p:txBody>
      </p:sp>
      <p:sp>
        <p:nvSpPr>
          <p:cNvPr id="745" name="Text 9"/>
          <p:cNvSpPr/>
          <p:nvPr/>
        </p:nvSpPr>
        <p:spPr>
          <a:xfrm>
            <a:off x="10204920" y="6757920"/>
            <a:ext cx="3741120" cy="93780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00" spc="-1" strike="noStrike">
                <a:solidFill>
                  <a:srgbClr val="f4cab8"/>
                </a:solidFill>
                <a:latin typeface="Montserrat Medium"/>
                <a:ea typeface="Montserrat Medium"/>
              </a:rPr>
              <a:t>Συμμετοχή όλων των πολιτών στη λήψη αποφάσεων, με κορυφαίο παράδειγμα την Αθήνα.</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6" name="Image 0" descr="preencoded.png"/>
          <p:cNvPicPr/>
          <p:nvPr/>
        </p:nvPicPr>
        <p:blipFill>
          <a:blip r:embed="rId1"/>
          <a:stretch/>
        </p:blipFill>
        <p:spPr>
          <a:xfrm>
            <a:off x="0" y="0"/>
            <a:ext cx="5486040" cy="8229240"/>
          </a:xfrm>
          <a:prstGeom prst="rect">
            <a:avLst/>
          </a:prstGeom>
          <a:ln w="0">
            <a:noFill/>
          </a:ln>
        </p:spPr>
      </p:pic>
      <p:sp>
        <p:nvSpPr>
          <p:cNvPr id="747" name="Text 0"/>
          <p:cNvSpPr/>
          <p:nvPr/>
        </p:nvSpPr>
        <p:spPr>
          <a:xfrm>
            <a:off x="6177600" y="-4680"/>
            <a:ext cx="7761240" cy="1316520"/>
          </a:xfrm>
          <a:prstGeom prst="rect">
            <a:avLst/>
          </a:prstGeom>
          <a:noFill/>
          <a:ln w="0">
            <a:noFill/>
          </a:ln>
        </p:spPr>
        <p:style>
          <a:lnRef idx="0"/>
          <a:fillRef idx="0"/>
          <a:effectRef idx="0"/>
          <a:fontRef idx="minor"/>
        </p:style>
        <p:txBody>
          <a:bodyPr lIns="0" rIns="0" tIns="0" bIns="0" anchor="t">
            <a:noAutofit/>
          </a:bodyPr>
          <a:p>
            <a:pPr>
              <a:lnSpc>
                <a:spcPts val="5151"/>
              </a:lnSpc>
              <a:buNone/>
              <a:tabLst>
                <a:tab algn="l" pos="0"/>
              </a:tabLst>
            </a:pPr>
            <a:r>
              <a:rPr b="1" lang="en-US" sz="4100" spc="-1" strike="noStrike">
                <a:solidFill>
                  <a:srgbClr val="ffb393"/>
                </a:solidFill>
                <a:latin typeface="Brygada 1918 Bold"/>
                <a:ea typeface="Brygada 1918 Bold"/>
              </a:rPr>
              <a:t>Η Κληρονομιά των Ελληνικών Πόλεων-Κρατών</a:t>
            </a:r>
            <a:endParaRPr b="0" lang="en-US" sz="4100" spc="-1" strike="noStrike">
              <a:latin typeface="Arial"/>
            </a:endParaRPr>
          </a:p>
        </p:txBody>
      </p:sp>
      <p:sp>
        <p:nvSpPr>
          <p:cNvPr id="748" name="Text 1"/>
          <p:cNvSpPr/>
          <p:nvPr/>
        </p:nvSpPr>
        <p:spPr>
          <a:xfrm>
            <a:off x="6177600" y="2297160"/>
            <a:ext cx="7761240" cy="126360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Οι ελληνικές πόλεις-κράτη άφησαν μια ανεξίτηλη κληρονομιά στον παγκόσμιο πολιτισμό. Παρά τις εσωτερικές τους διαμάχες και τον τοπικισμό, συνέβαλαν καθοριστικά στην ανάπτυξη της δημοκρατίας, της φιλοσοφίας, των τεχνών και των επιστημών.</a:t>
            </a:r>
            <a:endParaRPr b="0" lang="en-US" sz="1550" spc="-1" strike="noStrike">
              <a:latin typeface="Arial"/>
            </a:endParaRPr>
          </a:p>
        </p:txBody>
      </p:sp>
      <p:sp>
        <p:nvSpPr>
          <p:cNvPr id="749" name="Shape 2"/>
          <p:cNvSpPr/>
          <p:nvPr/>
        </p:nvSpPr>
        <p:spPr>
          <a:xfrm>
            <a:off x="6177600" y="4005360"/>
            <a:ext cx="443880" cy="443880"/>
          </a:xfrm>
          <a:prstGeom prst="roundRect">
            <a:avLst>
              <a:gd name="adj" fmla="val 6668"/>
            </a:avLst>
          </a:prstGeom>
          <a:solidFill>
            <a:srgbClr val="4d1529"/>
          </a:solidFill>
          <a:ln w="0">
            <a:noFill/>
          </a:ln>
        </p:spPr>
        <p:style>
          <a:lnRef idx="0"/>
          <a:fillRef idx="0"/>
          <a:effectRef idx="0"/>
          <a:fontRef idx="minor"/>
        </p:style>
      </p:sp>
      <p:sp>
        <p:nvSpPr>
          <p:cNvPr id="750" name="Text 3"/>
          <p:cNvSpPr/>
          <p:nvPr/>
        </p:nvSpPr>
        <p:spPr>
          <a:xfrm>
            <a:off x="6320880" y="4069440"/>
            <a:ext cx="157680" cy="3157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1</a:t>
            </a:r>
            <a:endParaRPr b="0" lang="en-US" sz="2450" spc="-1" strike="noStrike">
              <a:latin typeface="Arial"/>
            </a:endParaRPr>
          </a:p>
        </p:txBody>
      </p:sp>
      <p:sp>
        <p:nvSpPr>
          <p:cNvPr id="751" name="Text 4"/>
          <p:cNvSpPr/>
          <p:nvPr/>
        </p:nvSpPr>
        <p:spPr>
          <a:xfrm>
            <a:off x="6819480" y="4005360"/>
            <a:ext cx="2633040" cy="32868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Πολιτική Σκέψη</a:t>
            </a:r>
            <a:endParaRPr b="0" lang="en-US" sz="2050" spc="-1" strike="noStrike">
              <a:latin typeface="Arial"/>
            </a:endParaRPr>
          </a:p>
        </p:txBody>
      </p:sp>
      <p:sp>
        <p:nvSpPr>
          <p:cNvPr id="752" name="Text 5"/>
          <p:cNvSpPr/>
          <p:nvPr/>
        </p:nvSpPr>
        <p:spPr>
          <a:xfrm>
            <a:off x="6819480" y="4453200"/>
            <a:ext cx="3139920" cy="63180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Ανάπτυξη δημοκρατικών θεσμών και πολιτικής φιλοσοφίας.</a:t>
            </a:r>
            <a:endParaRPr b="0" lang="en-US" sz="1550" spc="-1" strike="noStrike">
              <a:latin typeface="Arial"/>
            </a:endParaRPr>
          </a:p>
        </p:txBody>
      </p:sp>
      <p:sp>
        <p:nvSpPr>
          <p:cNvPr id="753" name="Shape 6"/>
          <p:cNvSpPr/>
          <p:nvPr/>
        </p:nvSpPr>
        <p:spPr>
          <a:xfrm>
            <a:off x="10157040" y="4005360"/>
            <a:ext cx="443880" cy="443880"/>
          </a:xfrm>
          <a:prstGeom prst="roundRect">
            <a:avLst>
              <a:gd name="adj" fmla="val 6668"/>
            </a:avLst>
          </a:prstGeom>
          <a:solidFill>
            <a:srgbClr val="4d1529"/>
          </a:solidFill>
          <a:ln w="0">
            <a:noFill/>
          </a:ln>
        </p:spPr>
        <p:style>
          <a:lnRef idx="0"/>
          <a:fillRef idx="0"/>
          <a:effectRef idx="0"/>
          <a:fontRef idx="minor"/>
        </p:style>
      </p:sp>
      <p:sp>
        <p:nvSpPr>
          <p:cNvPr id="754" name="Text 7"/>
          <p:cNvSpPr/>
          <p:nvPr/>
        </p:nvSpPr>
        <p:spPr>
          <a:xfrm>
            <a:off x="10289160" y="4069440"/>
            <a:ext cx="179640" cy="3157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2</a:t>
            </a:r>
            <a:endParaRPr b="0" lang="en-US" sz="2450" spc="-1" strike="noStrike">
              <a:latin typeface="Arial"/>
            </a:endParaRPr>
          </a:p>
        </p:txBody>
      </p:sp>
      <p:sp>
        <p:nvSpPr>
          <p:cNvPr id="755" name="Text 8"/>
          <p:cNvSpPr/>
          <p:nvPr/>
        </p:nvSpPr>
        <p:spPr>
          <a:xfrm>
            <a:off x="10798920" y="4005360"/>
            <a:ext cx="3139920" cy="65808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Πολιτισμικά Επιτεύγματα</a:t>
            </a:r>
            <a:endParaRPr b="0" lang="en-US" sz="2050" spc="-1" strike="noStrike">
              <a:latin typeface="Arial"/>
            </a:endParaRPr>
          </a:p>
        </p:txBody>
      </p:sp>
      <p:sp>
        <p:nvSpPr>
          <p:cNvPr id="756" name="Text 9"/>
          <p:cNvSpPr/>
          <p:nvPr/>
        </p:nvSpPr>
        <p:spPr>
          <a:xfrm>
            <a:off x="10798920" y="4782240"/>
            <a:ext cx="3139920" cy="9475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Άνθηση της λογοτεχνίας, του θεάτρου, της αρχιτεκτονικής και των εικαστικών τεχνών.</a:t>
            </a:r>
            <a:endParaRPr b="0" lang="en-US" sz="1550" spc="-1" strike="noStrike">
              <a:latin typeface="Arial"/>
            </a:endParaRPr>
          </a:p>
        </p:txBody>
      </p:sp>
      <p:sp>
        <p:nvSpPr>
          <p:cNvPr id="757" name="Shape 10"/>
          <p:cNvSpPr/>
          <p:nvPr/>
        </p:nvSpPr>
        <p:spPr>
          <a:xfrm>
            <a:off x="6177600" y="6149880"/>
            <a:ext cx="443880" cy="443880"/>
          </a:xfrm>
          <a:prstGeom prst="roundRect">
            <a:avLst>
              <a:gd name="adj" fmla="val 6668"/>
            </a:avLst>
          </a:prstGeom>
          <a:solidFill>
            <a:srgbClr val="4d1529"/>
          </a:solidFill>
          <a:ln w="0">
            <a:noFill/>
          </a:ln>
        </p:spPr>
        <p:style>
          <a:lnRef idx="0"/>
          <a:fillRef idx="0"/>
          <a:effectRef idx="0"/>
          <a:fontRef idx="minor"/>
        </p:style>
      </p:sp>
      <p:sp>
        <p:nvSpPr>
          <p:cNvPr id="758" name="Text 11"/>
          <p:cNvSpPr/>
          <p:nvPr/>
        </p:nvSpPr>
        <p:spPr>
          <a:xfrm>
            <a:off x="6303240" y="6213960"/>
            <a:ext cx="192240" cy="3157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3</a:t>
            </a:r>
            <a:endParaRPr b="0" lang="en-US" sz="2450" spc="-1" strike="noStrike">
              <a:latin typeface="Arial"/>
            </a:endParaRPr>
          </a:p>
        </p:txBody>
      </p:sp>
      <p:sp>
        <p:nvSpPr>
          <p:cNvPr id="759" name="Text 12"/>
          <p:cNvSpPr/>
          <p:nvPr/>
        </p:nvSpPr>
        <p:spPr>
          <a:xfrm>
            <a:off x="6819480" y="6149880"/>
            <a:ext cx="2885040" cy="32868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Επιστημονική Πρόοδος</a:t>
            </a:r>
            <a:endParaRPr b="0" lang="en-US" sz="2050" spc="-1" strike="noStrike">
              <a:latin typeface="Arial"/>
            </a:endParaRPr>
          </a:p>
        </p:txBody>
      </p:sp>
      <p:sp>
        <p:nvSpPr>
          <p:cNvPr id="760" name="Text 13"/>
          <p:cNvSpPr/>
          <p:nvPr/>
        </p:nvSpPr>
        <p:spPr>
          <a:xfrm>
            <a:off x="6819480" y="6597360"/>
            <a:ext cx="3139920" cy="9475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Θεμελίωση των μαθηματικών, της αστρονομίας και της ιατρικής.</a:t>
            </a:r>
            <a:endParaRPr b="0" lang="en-US" sz="1550" spc="-1" strike="noStrike">
              <a:latin typeface="Arial"/>
            </a:endParaRPr>
          </a:p>
        </p:txBody>
      </p:sp>
      <p:sp>
        <p:nvSpPr>
          <p:cNvPr id="761" name="Shape 14"/>
          <p:cNvSpPr/>
          <p:nvPr/>
        </p:nvSpPr>
        <p:spPr>
          <a:xfrm>
            <a:off x="10157040" y="6149880"/>
            <a:ext cx="443880" cy="443880"/>
          </a:xfrm>
          <a:prstGeom prst="roundRect">
            <a:avLst>
              <a:gd name="adj" fmla="val 6668"/>
            </a:avLst>
          </a:prstGeom>
          <a:solidFill>
            <a:srgbClr val="4d1529"/>
          </a:solidFill>
          <a:ln w="0">
            <a:noFill/>
          </a:ln>
        </p:spPr>
        <p:style>
          <a:lnRef idx="0"/>
          <a:fillRef idx="0"/>
          <a:effectRef idx="0"/>
          <a:fontRef idx="minor"/>
        </p:style>
      </p:sp>
      <p:sp>
        <p:nvSpPr>
          <p:cNvPr id="762" name="Text 15"/>
          <p:cNvSpPr/>
          <p:nvPr/>
        </p:nvSpPr>
        <p:spPr>
          <a:xfrm>
            <a:off x="10279440" y="6213960"/>
            <a:ext cx="198720" cy="3157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4</a:t>
            </a:r>
            <a:endParaRPr b="0" lang="en-US" sz="2450" spc="-1" strike="noStrike">
              <a:latin typeface="Arial"/>
            </a:endParaRPr>
          </a:p>
        </p:txBody>
      </p:sp>
      <p:sp>
        <p:nvSpPr>
          <p:cNvPr id="763" name="Text 16"/>
          <p:cNvSpPr/>
          <p:nvPr/>
        </p:nvSpPr>
        <p:spPr>
          <a:xfrm>
            <a:off x="10798920" y="6149880"/>
            <a:ext cx="2633040" cy="32868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Φιλοσοφική Σκέψη</a:t>
            </a:r>
            <a:endParaRPr b="0" lang="en-US" sz="2050" spc="-1" strike="noStrike">
              <a:latin typeface="Arial"/>
            </a:endParaRPr>
          </a:p>
        </p:txBody>
      </p:sp>
      <p:sp>
        <p:nvSpPr>
          <p:cNvPr id="764" name="Text 17"/>
          <p:cNvSpPr/>
          <p:nvPr/>
        </p:nvSpPr>
        <p:spPr>
          <a:xfrm>
            <a:off x="10798920" y="6597360"/>
            <a:ext cx="3139920" cy="9475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Ανάπτυξη φιλοσοφικών ρευμάτων που επηρέασαν τη δυτική σκέψη.</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2" name="Image 0" descr="preencoded.png"/>
          <p:cNvPicPr/>
          <p:nvPr/>
        </p:nvPicPr>
        <p:blipFill>
          <a:blip r:embed="rId1"/>
          <a:stretch/>
        </p:blipFill>
        <p:spPr>
          <a:xfrm>
            <a:off x="0" y="0"/>
            <a:ext cx="5486040" cy="8229240"/>
          </a:xfrm>
          <a:prstGeom prst="rect">
            <a:avLst/>
          </a:prstGeom>
          <a:ln w="0">
            <a:noFill/>
          </a:ln>
        </p:spPr>
      </p:pic>
      <p:sp>
        <p:nvSpPr>
          <p:cNvPr id="573" name="Text 0"/>
          <p:cNvSpPr/>
          <p:nvPr/>
        </p:nvSpPr>
        <p:spPr>
          <a:xfrm>
            <a:off x="5857920" y="267840"/>
            <a:ext cx="7762680" cy="1314720"/>
          </a:xfrm>
          <a:prstGeom prst="rect">
            <a:avLst/>
          </a:prstGeom>
          <a:noFill/>
          <a:ln w="0">
            <a:noFill/>
          </a:ln>
        </p:spPr>
        <p:style>
          <a:lnRef idx="0"/>
          <a:fillRef idx="0"/>
          <a:effectRef idx="0"/>
          <a:fontRef idx="minor"/>
        </p:style>
        <p:txBody>
          <a:bodyPr lIns="0" rIns="0" tIns="0" bIns="0" anchor="t">
            <a:noAutofit/>
          </a:bodyPr>
          <a:p>
            <a:pPr>
              <a:lnSpc>
                <a:spcPts val="5151"/>
              </a:lnSpc>
              <a:buNone/>
              <a:tabLst>
                <a:tab algn="l" pos="0"/>
              </a:tabLst>
            </a:pPr>
            <a:r>
              <a:rPr b="1" lang="en-US" sz="4100" spc="-1" strike="noStrike">
                <a:solidFill>
                  <a:srgbClr val="ffb393"/>
                </a:solidFill>
                <a:latin typeface="Brygada 1918 Bold"/>
                <a:ea typeface="Brygada 1918 Bold"/>
              </a:rPr>
              <a:t>Ορισμός και Χαρακτηριστικά της Πόλης-Κράτους</a:t>
            </a:r>
            <a:endParaRPr b="0" lang="en-US" sz="4100" spc="-1" strike="noStrike">
              <a:latin typeface="Arial"/>
            </a:endParaRPr>
          </a:p>
        </p:txBody>
      </p:sp>
      <p:sp>
        <p:nvSpPr>
          <p:cNvPr id="574" name="Text 1"/>
          <p:cNvSpPr/>
          <p:nvPr/>
        </p:nvSpPr>
        <p:spPr>
          <a:xfrm>
            <a:off x="6176880" y="2779200"/>
            <a:ext cx="7762680" cy="94644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Η πόλη-κράτος αποτελούσε μια οργανωμένη κοινότητα ανθρώπων με συγκεκριμένη εξουσία και κυριαρχία σε ορισμένο χώρο. Τα βασικά συστατικά στοιχεία της ήταν:</a:t>
            </a:r>
            <a:endParaRPr b="0" lang="en-US" sz="1550" spc="-1" strike="noStrike">
              <a:latin typeface="Arial"/>
            </a:endParaRPr>
          </a:p>
        </p:txBody>
      </p:sp>
      <p:sp>
        <p:nvSpPr>
          <p:cNvPr id="575" name="Shape 2"/>
          <p:cNvSpPr/>
          <p:nvPr/>
        </p:nvSpPr>
        <p:spPr>
          <a:xfrm>
            <a:off x="6176880" y="4169880"/>
            <a:ext cx="443520" cy="443520"/>
          </a:xfrm>
          <a:prstGeom prst="roundRect">
            <a:avLst>
              <a:gd name="adj" fmla="val 6668"/>
            </a:avLst>
          </a:prstGeom>
          <a:solidFill>
            <a:srgbClr val="4d1529"/>
          </a:solidFill>
          <a:ln w="0">
            <a:noFill/>
          </a:ln>
        </p:spPr>
        <p:style>
          <a:lnRef idx="0"/>
          <a:fillRef idx="0"/>
          <a:effectRef idx="0"/>
          <a:fontRef idx="minor"/>
        </p:style>
      </p:sp>
      <p:sp>
        <p:nvSpPr>
          <p:cNvPr id="576" name="Text 3"/>
          <p:cNvSpPr/>
          <p:nvPr/>
        </p:nvSpPr>
        <p:spPr>
          <a:xfrm>
            <a:off x="6319800" y="4233960"/>
            <a:ext cx="157680" cy="31536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1</a:t>
            </a:r>
            <a:endParaRPr b="0" lang="en-US" sz="2450" spc="-1" strike="noStrike">
              <a:latin typeface="Arial"/>
            </a:endParaRPr>
          </a:p>
        </p:txBody>
      </p:sp>
      <p:sp>
        <p:nvSpPr>
          <p:cNvPr id="577" name="Text 4"/>
          <p:cNvSpPr/>
          <p:nvPr/>
        </p:nvSpPr>
        <p:spPr>
          <a:xfrm>
            <a:off x="6818040" y="4169880"/>
            <a:ext cx="298260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Γεωγραφική Διάρθρωση</a:t>
            </a:r>
            <a:endParaRPr b="0" lang="en-US" sz="2050" spc="-1" strike="noStrike">
              <a:latin typeface="Arial"/>
            </a:endParaRPr>
          </a:p>
        </p:txBody>
      </p:sp>
      <p:sp>
        <p:nvSpPr>
          <p:cNvPr id="578" name="Text 5"/>
          <p:cNvSpPr/>
          <p:nvPr/>
        </p:nvSpPr>
        <p:spPr>
          <a:xfrm>
            <a:off x="6818040" y="4617000"/>
            <a:ext cx="3141360" cy="94644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Περιλάμβανε το άστυ (τειχισμένο κέντρο) και την ύπαιθρο χώρα με διάσπαρτους οικισμούς (κώμες).</a:t>
            </a:r>
            <a:endParaRPr b="0" lang="en-US" sz="1550" spc="-1" strike="noStrike">
              <a:latin typeface="Arial"/>
            </a:endParaRPr>
          </a:p>
        </p:txBody>
      </p:sp>
      <p:sp>
        <p:nvSpPr>
          <p:cNvPr id="579" name="Shape 6"/>
          <p:cNvSpPr/>
          <p:nvPr/>
        </p:nvSpPr>
        <p:spPr>
          <a:xfrm>
            <a:off x="10600560" y="4128480"/>
            <a:ext cx="443520" cy="443520"/>
          </a:xfrm>
          <a:prstGeom prst="roundRect">
            <a:avLst>
              <a:gd name="adj" fmla="val 6668"/>
            </a:avLst>
          </a:prstGeom>
          <a:solidFill>
            <a:srgbClr val="4d1529"/>
          </a:solidFill>
          <a:ln w="0">
            <a:noFill/>
          </a:ln>
        </p:spPr>
        <p:style>
          <a:lnRef idx="0"/>
          <a:fillRef idx="0"/>
          <a:effectRef idx="0"/>
          <a:fontRef idx="minor"/>
        </p:style>
      </p:sp>
      <p:sp>
        <p:nvSpPr>
          <p:cNvPr id="580" name="Text 7"/>
          <p:cNvSpPr/>
          <p:nvPr/>
        </p:nvSpPr>
        <p:spPr>
          <a:xfrm>
            <a:off x="10289160" y="4233960"/>
            <a:ext cx="179640" cy="31536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       </a:t>
            </a:r>
            <a:r>
              <a:rPr b="1" lang="en-US" sz="2450" spc="-1" strike="noStrike">
                <a:solidFill>
                  <a:srgbClr val="f4cab8"/>
                </a:solidFill>
                <a:latin typeface="Brygada 1918 Bold"/>
                <a:ea typeface="Brygada 1918 Bold"/>
              </a:rPr>
              <a:t>2</a:t>
            </a:r>
            <a:endParaRPr b="0" lang="en-US" sz="2450" spc="-1" strike="noStrike">
              <a:latin typeface="Arial"/>
            </a:endParaRPr>
          </a:p>
        </p:txBody>
      </p:sp>
      <p:sp>
        <p:nvSpPr>
          <p:cNvPr id="581" name="Text 8"/>
          <p:cNvSpPr/>
          <p:nvPr/>
        </p:nvSpPr>
        <p:spPr>
          <a:xfrm>
            <a:off x="10798200" y="4169880"/>
            <a:ext cx="263052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Οργανωτική Δομή</a:t>
            </a:r>
            <a:endParaRPr b="0" lang="en-US" sz="2050" spc="-1" strike="noStrike">
              <a:latin typeface="Arial"/>
            </a:endParaRPr>
          </a:p>
        </p:txBody>
      </p:sp>
      <p:sp>
        <p:nvSpPr>
          <p:cNvPr id="582" name="Text 9"/>
          <p:cNvSpPr/>
          <p:nvPr/>
        </p:nvSpPr>
        <p:spPr>
          <a:xfrm>
            <a:off x="11031840" y="4572000"/>
            <a:ext cx="3141360" cy="94644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Οι πολίτες συμμετείχαν στη διαχείριση των κοινών και στη λήψη αποφάσεων.</a:t>
            </a:r>
            <a:endParaRPr b="0" lang="en-US" sz="1550" spc="-1" strike="noStrike">
              <a:latin typeface="Arial"/>
            </a:endParaRPr>
          </a:p>
        </p:txBody>
      </p:sp>
      <p:sp>
        <p:nvSpPr>
          <p:cNvPr id="583" name="Shape 10"/>
          <p:cNvSpPr/>
          <p:nvPr/>
        </p:nvSpPr>
        <p:spPr>
          <a:xfrm>
            <a:off x="6176880" y="5983200"/>
            <a:ext cx="443520" cy="443520"/>
          </a:xfrm>
          <a:prstGeom prst="roundRect">
            <a:avLst>
              <a:gd name="adj" fmla="val 6668"/>
            </a:avLst>
          </a:prstGeom>
          <a:solidFill>
            <a:srgbClr val="4d1529"/>
          </a:solidFill>
          <a:ln w="0">
            <a:noFill/>
          </a:ln>
        </p:spPr>
        <p:style>
          <a:lnRef idx="0"/>
          <a:fillRef idx="0"/>
          <a:effectRef idx="0"/>
          <a:fontRef idx="minor"/>
        </p:style>
      </p:sp>
      <p:sp>
        <p:nvSpPr>
          <p:cNvPr id="584" name="Text 11"/>
          <p:cNvSpPr/>
          <p:nvPr/>
        </p:nvSpPr>
        <p:spPr>
          <a:xfrm>
            <a:off x="6302520" y="6047280"/>
            <a:ext cx="192240" cy="31536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3</a:t>
            </a:r>
            <a:endParaRPr b="0" lang="en-US" sz="2450" spc="-1" strike="noStrike">
              <a:latin typeface="Arial"/>
            </a:endParaRPr>
          </a:p>
        </p:txBody>
      </p:sp>
      <p:sp>
        <p:nvSpPr>
          <p:cNvPr id="585" name="Text 12"/>
          <p:cNvSpPr/>
          <p:nvPr/>
        </p:nvSpPr>
        <p:spPr>
          <a:xfrm>
            <a:off x="6818040" y="5983200"/>
            <a:ext cx="263052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Πολίτευμα</a:t>
            </a:r>
            <a:endParaRPr b="0" lang="en-US" sz="2050" spc="-1" strike="noStrike">
              <a:latin typeface="Arial"/>
            </a:endParaRPr>
          </a:p>
        </p:txBody>
      </p:sp>
      <p:sp>
        <p:nvSpPr>
          <p:cNvPr id="586" name="Text 13"/>
          <p:cNvSpPr/>
          <p:nvPr/>
        </p:nvSpPr>
        <p:spPr>
          <a:xfrm>
            <a:off x="6818040" y="6430320"/>
            <a:ext cx="7121520" cy="63108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Καθόριζε τον τρόπο άσκησης της εξουσίας και τη συμμετοχή των πολιτών σε αυτήν.</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Text 0"/>
          <p:cNvSpPr/>
          <p:nvPr/>
        </p:nvSpPr>
        <p:spPr>
          <a:xfrm>
            <a:off x="749160" y="2121480"/>
            <a:ext cx="8533440" cy="713160"/>
          </a:xfrm>
          <a:prstGeom prst="rect">
            <a:avLst/>
          </a:prstGeom>
          <a:noFill/>
          <a:ln w="0">
            <a:noFill/>
          </a:ln>
        </p:spPr>
        <p:style>
          <a:lnRef idx="0"/>
          <a:fillRef idx="0"/>
          <a:effectRef idx="0"/>
          <a:fontRef idx="minor"/>
        </p:style>
        <p:txBody>
          <a:bodyPr wrap="none" lIns="0" rIns="0" tIns="0" bIns="0" anchor="t">
            <a:noAutofit/>
          </a:bodyPr>
          <a:p>
            <a:pPr>
              <a:lnSpc>
                <a:spcPts val="5601"/>
              </a:lnSpc>
              <a:buNone/>
              <a:tabLst>
                <a:tab algn="l" pos="0"/>
              </a:tabLst>
            </a:pPr>
            <a:r>
              <a:rPr b="1" lang="en-US" sz="4450" spc="-1" strike="noStrike">
                <a:solidFill>
                  <a:srgbClr val="ffb393"/>
                </a:solidFill>
                <a:latin typeface="Brygada 1918 Bold"/>
                <a:ea typeface="Brygada 1918 Bold"/>
              </a:rPr>
              <a:t>Βασικές Επιδιώξεις των Πολιτών</a:t>
            </a:r>
            <a:endParaRPr b="0" lang="en-US" sz="4450" spc="-1" strike="noStrike">
              <a:latin typeface="Arial"/>
            </a:endParaRPr>
          </a:p>
        </p:txBody>
      </p:sp>
      <p:sp>
        <p:nvSpPr>
          <p:cNvPr id="588" name="Text 1"/>
          <p:cNvSpPr/>
          <p:nvPr/>
        </p:nvSpPr>
        <p:spPr>
          <a:xfrm>
            <a:off x="749160" y="3263040"/>
            <a:ext cx="1313136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Οι πολίτες της πόλης-κράτους είχαν τρεις θεμελιώδεις επιδιώξεις, οι οποίες αποτελούσαν ταυτόχρονα και προϋποθέσεις για την ύπαρξη της πόλης-κράτους:</a:t>
            </a:r>
            <a:endParaRPr b="0" lang="en-US" sz="1650" spc="-1" strike="noStrike">
              <a:latin typeface="Arial"/>
            </a:endParaRPr>
          </a:p>
        </p:txBody>
      </p:sp>
      <p:pic>
        <p:nvPicPr>
          <p:cNvPr id="589" name="Image 0" descr="preencoded.png"/>
          <p:cNvPicPr/>
          <p:nvPr/>
        </p:nvPicPr>
        <p:blipFill>
          <a:blip r:embed="rId1"/>
          <a:stretch/>
        </p:blipFill>
        <p:spPr>
          <a:xfrm>
            <a:off x="749160" y="4188960"/>
            <a:ext cx="534960" cy="534960"/>
          </a:xfrm>
          <a:prstGeom prst="rect">
            <a:avLst/>
          </a:prstGeom>
          <a:ln w="0">
            <a:noFill/>
          </a:ln>
        </p:spPr>
      </p:pic>
      <p:sp>
        <p:nvSpPr>
          <p:cNvPr id="590" name="Text 2"/>
          <p:cNvSpPr/>
          <p:nvPr/>
        </p:nvSpPr>
        <p:spPr>
          <a:xfrm>
            <a:off x="749160" y="493812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4cab8"/>
                </a:solidFill>
                <a:latin typeface="Brygada 1918 Bold"/>
                <a:ea typeface="Brygada 1918 Bold"/>
              </a:rPr>
              <a:t>Ελευθερία</a:t>
            </a:r>
            <a:endParaRPr b="0" lang="en-US" sz="2200" spc="-1" strike="noStrike">
              <a:latin typeface="Arial"/>
            </a:endParaRPr>
          </a:p>
        </p:txBody>
      </p:sp>
      <p:sp>
        <p:nvSpPr>
          <p:cNvPr id="591" name="Text 3"/>
          <p:cNvSpPr/>
          <p:nvPr/>
        </p:nvSpPr>
        <p:spPr>
          <a:xfrm>
            <a:off x="749160" y="5423400"/>
            <a:ext cx="416268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Αγώνας για την ανεξαρτησία και υπεράσπιση της ελευθερίας της πόλης.</a:t>
            </a:r>
            <a:endParaRPr b="0" lang="en-US" sz="1650" spc="-1" strike="noStrike">
              <a:latin typeface="Arial"/>
            </a:endParaRPr>
          </a:p>
        </p:txBody>
      </p:sp>
      <p:pic>
        <p:nvPicPr>
          <p:cNvPr id="592" name="Image 1" descr="preencoded.png"/>
          <p:cNvPicPr/>
          <p:nvPr/>
        </p:nvPicPr>
        <p:blipFill>
          <a:blip r:embed="rId2"/>
          <a:stretch/>
        </p:blipFill>
        <p:spPr>
          <a:xfrm>
            <a:off x="5233680" y="4188960"/>
            <a:ext cx="534960" cy="534960"/>
          </a:xfrm>
          <a:prstGeom prst="rect">
            <a:avLst/>
          </a:prstGeom>
          <a:ln w="0">
            <a:noFill/>
          </a:ln>
        </p:spPr>
      </p:pic>
      <p:sp>
        <p:nvSpPr>
          <p:cNvPr id="593" name="Text 4"/>
          <p:cNvSpPr/>
          <p:nvPr/>
        </p:nvSpPr>
        <p:spPr>
          <a:xfrm>
            <a:off x="5233680" y="493812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4cab8"/>
                </a:solidFill>
                <a:latin typeface="Brygada 1918 Bold"/>
                <a:ea typeface="Brygada 1918 Bold"/>
              </a:rPr>
              <a:t>Αυτονομία</a:t>
            </a:r>
            <a:endParaRPr b="0" lang="en-US" sz="2200" spc="-1" strike="noStrike">
              <a:latin typeface="Arial"/>
            </a:endParaRPr>
          </a:p>
        </p:txBody>
      </p:sp>
      <p:sp>
        <p:nvSpPr>
          <p:cNvPr id="594" name="Text 5"/>
          <p:cNvSpPr/>
          <p:nvPr/>
        </p:nvSpPr>
        <p:spPr>
          <a:xfrm>
            <a:off x="5233680" y="5423400"/>
            <a:ext cx="416304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Συμμετοχή στη διακυβέρνηση με νόμους που οι ίδιοι θέσπιζαν.</a:t>
            </a:r>
            <a:endParaRPr b="0" lang="en-US" sz="1650" spc="-1" strike="noStrike">
              <a:latin typeface="Arial"/>
            </a:endParaRPr>
          </a:p>
        </p:txBody>
      </p:sp>
      <p:pic>
        <p:nvPicPr>
          <p:cNvPr id="595" name="Image 2" descr="preencoded.png"/>
          <p:cNvPicPr/>
          <p:nvPr/>
        </p:nvPicPr>
        <p:blipFill>
          <a:blip r:embed="rId3"/>
          <a:stretch/>
        </p:blipFill>
        <p:spPr>
          <a:xfrm>
            <a:off x="9717840" y="4188960"/>
            <a:ext cx="534960" cy="534960"/>
          </a:xfrm>
          <a:prstGeom prst="rect">
            <a:avLst/>
          </a:prstGeom>
          <a:ln w="0">
            <a:noFill/>
          </a:ln>
        </p:spPr>
      </p:pic>
      <p:sp>
        <p:nvSpPr>
          <p:cNvPr id="596" name="Text 6"/>
          <p:cNvSpPr/>
          <p:nvPr/>
        </p:nvSpPr>
        <p:spPr>
          <a:xfrm>
            <a:off x="9717840" y="493812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4cab8"/>
                </a:solidFill>
                <a:latin typeface="Brygada 1918 Bold"/>
                <a:ea typeface="Brygada 1918 Bold"/>
              </a:rPr>
              <a:t>Αυτάρκεια</a:t>
            </a:r>
            <a:endParaRPr b="0" lang="en-US" sz="2200" spc="-1" strike="noStrike">
              <a:latin typeface="Arial"/>
            </a:endParaRPr>
          </a:p>
        </p:txBody>
      </p:sp>
      <p:sp>
        <p:nvSpPr>
          <p:cNvPr id="597" name="Text 7"/>
          <p:cNvSpPr/>
          <p:nvPr/>
        </p:nvSpPr>
        <p:spPr>
          <a:xfrm>
            <a:off x="9717840" y="5423400"/>
            <a:ext cx="416304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Συμμετοχή στην παραγωγή για την κάλυψη των αναγκών της πόλης.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8" name="Image 0" descr="preencoded.png"/>
          <p:cNvPicPr/>
          <p:nvPr/>
        </p:nvPicPr>
        <p:blipFill>
          <a:blip r:embed="rId1"/>
          <a:stretch/>
        </p:blipFill>
        <p:spPr>
          <a:xfrm>
            <a:off x="0" y="0"/>
            <a:ext cx="14630040" cy="2248920"/>
          </a:xfrm>
          <a:prstGeom prst="rect">
            <a:avLst/>
          </a:prstGeom>
          <a:ln w="0">
            <a:noFill/>
          </a:ln>
        </p:spPr>
      </p:pic>
      <p:sp>
        <p:nvSpPr>
          <p:cNvPr id="599" name="Text 0"/>
          <p:cNvSpPr/>
          <p:nvPr/>
        </p:nvSpPr>
        <p:spPr>
          <a:xfrm>
            <a:off x="629640" y="2745720"/>
            <a:ext cx="9620280" cy="599400"/>
          </a:xfrm>
          <a:prstGeom prst="rect">
            <a:avLst/>
          </a:prstGeom>
          <a:noFill/>
          <a:ln w="0">
            <a:noFill/>
          </a:ln>
        </p:spPr>
        <p:style>
          <a:lnRef idx="0"/>
          <a:fillRef idx="0"/>
          <a:effectRef idx="0"/>
          <a:fontRef idx="minor"/>
        </p:style>
        <p:txBody>
          <a:bodyPr wrap="none" lIns="0" rIns="0" tIns="0" bIns="0" anchor="t">
            <a:noAutofit/>
          </a:bodyPr>
          <a:p>
            <a:pPr>
              <a:lnSpc>
                <a:spcPts val="4700"/>
              </a:lnSpc>
              <a:buNone/>
              <a:tabLst>
                <a:tab algn="l" pos="0"/>
              </a:tabLst>
            </a:pPr>
            <a:r>
              <a:rPr b="1" lang="en-US" sz="3750" spc="-1" strike="noStrike">
                <a:solidFill>
                  <a:srgbClr val="ffb393"/>
                </a:solidFill>
                <a:latin typeface="Brygada 1918 Bold"/>
                <a:ea typeface="Brygada 1918 Bold"/>
              </a:rPr>
              <a:t>Η Σημασία του Θεσμού της Πόλης-Κράτους</a:t>
            </a:r>
            <a:endParaRPr b="0" lang="en-US" sz="3750" spc="-1" strike="noStrike">
              <a:latin typeface="Arial"/>
            </a:endParaRPr>
          </a:p>
        </p:txBody>
      </p:sp>
      <p:sp>
        <p:nvSpPr>
          <p:cNvPr id="600" name="Text 1"/>
          <p:cNvSpPr/>
          <p:nvPr/>
        </p:nvSpPr>
        <p:spPr>
          <a:xfrm>
            <a:off x="629640" y="3615120"/>
            <a:ext cx="13370760" cy="575280"/>
          </a:xfrm>
          <a:prstGeom prst="rect">
            <a:avLst/>
          </a:prstGeom>
          <a:noFill/>
          <a:ln w="0">
            <a:noFill/>
          </a:ln>
        </p:spPr>
        <p:style>
          <a:lnRef idx="0"/>
          <a:fillRef idx="0"/>
          <a:effectRef idx="0"/>
          <a:fontRef idx="minor"/>
        </p:style>
        <p:txBody>
          <a:bodyPr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Ο θεσμός της πόλης-κράτους αποτέλεσε σημαντική καινοτομία με μεγάλες συνέπειες για την εξέλιξη του πολιτισμού. Παρά το ότι εμπόδιζε την οργάνωση των Ελλήνων σε ενιαίο κράτος, αποτέλεσε τη γενεσιουργό δύναμη των πολιτισμικών επιτευγμάτων τους.</a:t>
            </a:r>
            <a:endParaRPr b="0" lang="en-US" sz="1400" spc="-1" strike="noStrike">
              <a:latin typeface="Arial"/>
            </a:endParaRPr>
          </a:p>
        </p:txBody>
      </p:sp>
      <p:sp>
        <p:nvSpPr>
          <p:cNvPr id="601" name="Shape 2"/>
          <p:cNvSpPr/>
          <p:nvPr/>
        </p:nvSpPr>
        <p:spPr>
          <a:xfrm>
            <a:off x="7303680" y="4393080"/>
            <a:ext cx="22680" cy="3339720"/>
          </a:xfrm>
          <a:prstGeom prst="roundRect">
            <a:avLst>
              <a:gd name="adj" fmla="val 118072"/>
            </a:avLst>
          </a:prstGeom>
          <a:solidFill>
            <a:srgbClr val="662e42"/>
          </a:solidFill>
          <a:ln w="0">
            <a:noFill/>
          </a:ln>
        </p:spPr>
        <p:style>
          <a:lnRef idx="0"/>
          <a:fillRef idx="0"/>
          <a:effectRef idx="0"/>
          <a:fontRef idx="minor"/>
        </p:style>
      </p:sp>
      <p:sp>
        <p:nvSpPr>
          <p:cNvPr id="602" name="Shape 3"/>
          <p:cNvSpPr/>
          <p:nvPr/>
        </p:nvSpPr>
        <p:spPr>
          <a:xfrm>
            <a:off x="6505920" y="4786560"/>
            <a:ext cx="629280" cy="22680"/>
          </a:xfrm>
          <a:prstGeom prst="roundRect">
            <a:avLst>
              <a:gd name="adj" fmla="val 118072"/>
            </a:avLst>
          </a:prstGeom>
          <a:solidFill>
            <a:srgbClr val="662e42"/>
          </a:solidFill>
          <a:ln w="0">
            <a:noFill/>
          </a:ln>
        </p:spPr>
        <p:style>
          <a:lnRef idx="0"/>
          <a:fillRef idx="0"/>
          <a:effectRef idx="0"/>
          <a:fontRef idx="minor"/>
        </p:style>
      </p:sp>
      <p:sp>
        <p:nvSpPr>
          <p:cNvPr id="603" name="Shape 4"/>
          <p:cNvSpPr/>
          <p:nvPr/>
        </p:nvSpPr>
        <p:spPr>
          <a:xfrm>
            <a:off x="7112880" y="4595400"/>
            <a:ext cx="404280" cy="404280"/>
          </a:xfrm>
          <a:prstGeom prst="roundRect">
            <a:avLst>
              <a:gd name="adj" fmla="val 6668"/>
            </a:avLst>
          </a:prstGeom>
          <a:solidFill>
            <a:srgbClr val="4d1529"/>
          </a:solidFill>
          <a:ln w="0">
            <a:noFill/>
          </a:ln>
        </p:spPr>
        <p:style>
          <a:lnRef idx="0"/>
          <a:fillRef idx="0"/>
          <a:effectRef idx="0"/>
          <a:fontRef idx="minor"/>
        </p:style>
      </p:sp>
      <p:sp>
        <p:nvSpPr>
          <p:cNvPr id="604" name="Text 5"/>
          <p:cNvSpPr/>
          <p:nvPr/>
        </p:nvSpPr>
        <p:spPr>
          <a:xfrm>
            <a:off x="7243200" y="4654080"/>
            <a:ext cx="143640" cy="28764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1</a:t>
            </a:r>
            <a:endParaRPr b="0" lang="en-US" sz="2250" spc="-1" strike="noStrike">
              <a:latin typeface="Arial"/>
            </a:endParaRPr>
          </a:p>
        </p:txBody>
      </p:sp>
      <p:sp>
        <p:nvSpPr>
          <p:cNvPr id="605" name="Text 6"/>
          <p:cNvSpPr/>
          <p:nvPr/>
        </p:nvSpPr>
        <p:spPr>
          <a:xfrm>
            <a:off x="3578760" y="4573080"/>
            <a:ext cx="2746440" cy="299520"/>
          </a:xfrm>
          <a:prstGeom prst="rect">
            <a:avLst/>
          </a:prstGeom>
          <a:noFill/>
          <a:ln w="0">
            <a:noFill/>
          </a:ln>
        </p:spPr>
        <p:style>
          <a:lnRef idx="0"/>
          <a:fillRef idx="0"/>
          <a:effectRef idx="0"/>
          <a:fontRef idx="minor"/>
        </p:style>
        <p:txBody>
          <a:bodyPr wrap="none" lIns="0" rIns="0" tIns="0" bIns="0" anchor="t">
            <a:noAutofit/>
          </a:bodyPr>
          <a:p>
            <a:pPr algn="r">
              <a:lnSpc>
                <a:spcPts val="2350"/>
              </a:lnSpc>
              <a:buNone/>
              <a:tabLst>
                <a:tab algn="l" pos="0"/>
              </a:tabLst>
            </a:pPr>
            <a:r>
              <a:rPr b="1" lang="en-US" sz="1850" spc="-1" strike="noStrike">
                <a:solidFill>
                  <a:srgbClr val="f4cab8"/>
                </a:solidFill>
                <a:latin typeface="Brygada 1918 Bold"/>
                <a:ea typeface="Brygada 1918 Bold"/>
              </a:rPr>
              <a:t>Ανάπτυξη Πατριωτισμού</a:t>
            </a:r>
            <a:endParaRPr b="0" lang="en-US" sz="1850" spc="-1" strike="noStrike">
              <a:latin typeface="Arial"/>
            </a:endParaRPr>
          </a:p>
        </p:txBody>
      </p:sp>
      <p:sp>
        <p:nvSpPr>
          <p:cNvPr id="606" name="Text 7"/>
          <p:cNvSpPr/>
          <p:nvPr/>
        </p:nvSpPr>
        <p:spPr>
          <a:xfrm>
            <a:off x="629640" y="4980600"/>
            <a:ext cx="5695560" cy="575280"/>
          </a:xfrm>
          <a:prstGeom prst="rect">
            <a:avLst/>
          </a:prstGeom>
          <a:noFill/>
          <a:ln w="0">
            <a:noFill/>
          </a:ln>
        </p:spPr>
        <p:style>
          <a:lnRef idx="0"/>
          <a:fillRef idx="0"/>
          <a:effectRef idx="0"/>
          <a:fontRef idx="minor"/>
        </p:style>
        <p:txBody>
          <a:bodyPr lIns="0" rIns="0" tIns="0" bIns="0" anchor="t">
            <a:noAutofit/>
          </a:bodyPr>
          <a:p>
            <a:pPr algn="r">
              <a:lnSpc>
                <a:spcPts val="2251"/>
              </a:lnSpc>
              <a:buNone/>
              <a:tabLst>
                <a:tab algn="l" pos="0"/>
              </a:tabLst>
            </a:pPr>
            <a:r>
              <a:rPr b="0" lang="en-US" sz="1400" spc="-1" strike="noStrike">
                <a:solidFill>
                  <a:srgbClr val="f4cab8"/>
                </a:solidFill>
                <a:latin typeface="Montserrat Medium"/>
                <a:ea typeface="Montserrat Medium"/>
              </a:rPr>
              <a:t>Ο αγώνας για ελευθερία, αυτονομία και αυτάρκεια οδήγησε σε έντονο τοπικιστικό πνεύμα.</a:t>
            </a:r>
            <a:endParaRPr b="0" lang="en-US" sz="1400" spc="-1" strike="noStrike">
              <a:latin typeface="Arial"/>
            </a:endParaRPr>
          </a:p>
        </p:txBody>
      </p:sp>
      <p:sp>
        <p:nvSpPr>
          <p:cNvPr id="607" name="Shape 8"/>
          <p:cNvSpPr/>
          <p:nvPr/>
        </p:nvSpPr>
        <p:spPr>
          <a:xfrm>
            <a:off x="7494840" y="5686200"/>
            <a:ext cx="629280" cy="22680"/>
          </a:xfrm>
          <a:prstGeom prst="roundRect">
            <a:avLst>
              <a:gd name="adj" fmla="val 118072"/>
            </a:avLst>
          </a:prstGeom>
          <a:solidFill>
            <a:srgbClr val="662e42"/>
          </a:solidFill>
          <a:ln w="0">
            <a:noFill/>
          </a:ln>
        </p:spPr>
        <p:style>
          <a:lnRef idx="0"/>
          <a:fillRef idx="0"/>
          <a:effectRef idx="0"/>
          <a:fontRef idx="minor"/>
        </p:style>
      </p:sp>
      <p:sp>
        <p:nvSpPr>
          <p:cNvPr id="608" name="Shape 9"/>
          <p:cNvSpPr/>
          <p:nvPr/>
        </p:nvSpPr>
        <p:spPr>
          <a:xfrm>
            <a:off x="7112880" y="5495040"/>
            <a:ext cx="404280" cy="404280"/>
          </a:xfrm>
          <a:prstGeom prst="roundRect">
            <a:avLst>
              <a:gd name="adj" fmla="val 6668"/>
            </a:avLst>
          </a:prstGeom>
          <a:solidFill>
            <a:srgbClr val="4d1529"/>
          </a:solidFill>
          <a:ln w="0">
            <a:noFill/>
          </a:ln>
        </p:spPr>
        <p:style>
          <a:lnRef idx="0"/>
          <a:fillRef idx="0"/>
          <a:effectRef idx="0"/>
          <a:fontRef idx="minor"/>
        </p:style>
      </p:sp>
      <p:sp>
        <p:nvSpPr>
          <p:cNvPr id="609" name="Text 10"/>
          <p:cNvSpPr/>
          <p:nvPr/>
        </p:nvSpPr>
        <p:spPr>
          <a:xfrm>
            <a:off x="7233120" y="5553720"/>
            <a:ext cx="163800" cy="28764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2</a:t>
            </a:r>
            <a:endParaRPr b="0" lang="en-US" sz="2250" spc="-1" strike="noStrike">
              <a:latin typeface="Arial"/>
            </a:endParaRPr>
          </a:p>
        </p:txBody>
      </p:sp>
      <p:sp>
        <p:nvSpPr>
          <p:cNvPr id="610" name="Text 11"/>
          <p:cNvSpPr/>
          <p:nvPr/>
        </p:nvSpPr>
        <p:spPr>
          <a:xfrm>
            <a:off x="8304840" y="5472720"/>
            <a:ext cx="2813400" cy="29952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1" lang="en-US" sz="1850" spc="-1" strike="noStrike">
                <a:solidFill>
                  <a:srgbClr val="f4cab8"/>
                </a:solidFill>
                <a:latin typeface="Brygada 1918 Bold"/>
                <a:ea typeface="Brygada 1918 Bold"/>
              </a:rPr>
              <a:t>Πολιτική Δραστηριότητα</a:t>
            </a:r>
            <a:endParaRPr b="0" lang="en-US" sz="1850" spc="-1" strike="noStrike">
              <a:latin typeface="Arial"/>
            </a:endParaRPr>
          </a:p>
        </p:txBody>
      </p:sp>
      <p:sp>
        <p:nvSpPr>
          <p:cNvPr id="611" name="Text 12"/>
          <p:cNvSpPr/>
          <p:nvPr/>
        </p:nvSpPr>
        <p:spPr>
          <a:xfrm>
            <a:off x="8304840" y="5880240"/>
            <a:ext cx="5695560" cy="575280"/>
          </a:xfrm>
          <a:prstGeom prst="rect">
            <a:avLst/>
          </a:prstGeom>
          <a:noFill/>
          <a:ln w="0">
            <a:noFill/>
          </a:ln>
        </p:spPr>
        <p:style>
          <a:lnRef idx="0"/>
          <a:fillRef idx="0"/>
          <a:effectRef idx="0"/>
          <a:fontRef idx="minor"/>
        </p:style>
        <p:txBody>
          <a:bodyPr lIns="0" rIns="0" tIns="0" bIns="0" anchor="t">
            <a:noAutofit/>
          </a:bodyPr>
          <a:p>
            <a:pPr>
              <a:lnSpc>
                <a:spcPts val="2251"/>
              </a:lnSpc>
              <a:buNone/>
              <a:tabLst>
                <a:tab algn="l" pos="0"/>
              </a:tabLst>
            </a:pPr>
            <a:r>
              <a:rPr b="0" lang="en-US" sz="1400" spc="-1" strike="noStrike">
                <a:solidFill>
                  <a:srgbClr val="f4cab8"/>
                </a:solidFill>
                <a:latin typeface="Montserrat Medium"/>
                <a:ea typeface="Montserrat Medium"/>
              </a:rPr>
              <a:t>Για πρώτη φορά, οι έννοιες του "πολίτη" και της "πολιτικής" απέκτησαν υπόσταση.</a:t>
            </a:r>
            <a:endParaRPr b="0" lang="en-US" sz="1400" spc="-1" strike="noStrike">
              <a:latin typeface="Arial"/>
            </a:endParaRPr>
          </a:p>
        </p:txBody>
      </p:sp>
      <p:sp>
        <p:nvSpPr>
          <p:cNvPr id="612" name="Shape 13"/>
          <p:cNvSpPr/>
          <p:nvPr/>
        </p:nvSpPr>
        <p:spPr>
          <a:xfrm>
            <a:off x="6505920" y="6495840"/>
            <a:ext cx="629280" cy="22680"/>
          </a:xfrm>
          <a:prstGeom prst="roundRect">
            <a:avLst>
              <a:gd name="adj" fmla="val 118072"/>
            </a:avLst>
          </a:prstGeom>
          <a:solidFill>
            <a:srgbClr val="662e42"/>
          </a:solidFill>
          <a:ln w="0">
            <a:noFill/>
          </a:ln>
        </p:spPr>
        <p:style>
          <a:lnRef idx="0"/>
          <a:fillRef idx="0"/>
          <a:effectRef idx="0"/>
          <a:fontRef idx="minor"/>
        </p:style>
      </p:sp>
      <p:sp>
        <p:nvSpPr>
          <p:cNvPr id="613" name="Shape 14"/>
          <p:cNvSpPr/>
          <p:nvPr/>
        </p:nvSpPr>
        <p:spPr>
          <a:xfrm>
            <a:off x="7112880" y="6304680"/>
            <a:ext cx="404280" cy="404280"/>
          </a:xfrm>
          <a:prstGeom prst="roundRect">
            <a:avLst>
              <a:gd name="adj" fmla="val 6668"/>
            </a:avLst>
          </a:prstGeom>
          <a:solidFill>
            <a:srgbClr val="4d1529"/>
          </a:solidFill>
          <a:ln w="0">
            <a:noFill/>
          </a:ln>
        </p:spPr>
        <p:style>
          <a:lnRef idx="0"/>
          <a:fillRef idx="0"/>
          <a:effectRef idx="0"/>
          <a:fontRef idx="minor"/>
        </p:style>
      </p:sp>
      <p:sp>
        <p:nvSpPr>
          <p:cNvPr id="614" name="Text 15"/>
          <p:cNvSpPr/>
          <p:nvPr/>
        </p:nvSpPr>
        <p:spPr>
          <a:xfrm>
            <a:off x="7227360" y="6363000"/>
            <a:ext cx="175320" cy="287640"/>
          </a:xfrm>
          <a:prstGeom prst="rect">
            <a:avLst/>
          </a:prstGeom>
          <a:noFill/>
          <a:ln w="0">
            <a:noFill/>
          </a:ln>
        </p:spPr>
        <p:style>
          <a:lnRef idx="0"/>
          <a:fillRef idx="0"/>
          <a:effectRef idx="0"/>
          <a:fontRef idx="minor"/>
        </p:style>
        <p:txBody>
          <a:bodyPr wrap="none" lIns="0" rIns="0" tIns="0" bIns="0" anchor="t">
            <a:noAutofit/>
          </a:bodyPr>
          <a:p>
            <a:pPr algn="ctr">
              <a:lnSpc>
                <a:spcPts val="2251"/>
              </a:lnSpc>
              <a:buNone/>
              <a:tabLst>
                <a:tab algn="l" pos="0"/>
              </a:tabLst>
            </a:pPr>
            <a:r>
              <a:rPr b="1" lang="en-US" sz="2250" spc="-1" strike="noStrike">
                <a:solidFill>
                  <a:srgbClr val="f4cab8"/>
                </a:solidFill>
                <a:latin typeface="Brygada 1918 Bold"/>
                <a:ea typeface="Brygada 1918 Bold"/>
              </a:rPr>
              <a:t>3</a:t>
            </a:r>
            <a:endParaRPr b="0" lang="en-US" sz="2250" spc="-1" strike="noStrike">
              <a:latin typeface="Arial"/>
            </a:endParaRPr>
          </a:p>
        </p:txBody>
      </p:sp>
      <p:sp>
        <p:nvSpPr>
          <p:cNvPr id="615" name="Text 16"/>
          <p:cNvSpPr/>
          <p:nvPr/>
        </p:nvSpPr>
        <p:spPr>
          <a:xfrm>
            <a:off x="3452040" y="6282360"/>
            <a:ext cx="2873160" cy="299520"/>
          </a:xfrm>
          <a:prstGeom prst="rect">
            <a:avLst/>
          </a:prstGeom>
          <a:noFill/>
          <a:ln w="0">
            <a:noFill/>
          </a:ln>
        </p:spPr>
        <p:style>
          <a:lnRef idx="0"/>
          <a:fillRef idx="0"/>
          <a:effectRef idx="0"/>
          <a:fontRef idx="minor"/>
        </p:style>
        <p:txBody>
          <a:bodyPr wrap="none" lIns="0" rIns="0" tIns="0" bIns="0" anchor="t">
            <a:noAutofit/>
          </a:bodyPr>
          <a:p>
            <a:pPr algn="r">
              <a:lnSpc>
                <a:spcPts val="2350"/>
              </a:lnSpc>
              <a:buNone/>
              <a:tabLst>
                <a:tab algn="l" pos="0"/>
              </a:tabLst>
            </a:pPr>
            <a:r>
              <a:rPr b="1" lang="en-US" sz="1850" spc="-1" strike="noStrike">
                <a:solidFill>
                  <a:srgbClr val="f4cab8"/>
                </a:solidFill>
                <a:latin typeface="Brygada 1918 Bold"/>
                <a:ea typeface="Brygada 1918 Bold"/>
              </a:rPr>
              <a:t>Πολιτισμικά Επιτεύγματα</a:t>
            </a:r>
            <a:endParaRPr b="0" lang="en-US" sz="1850" spc="-1" strike="noStrike">
              <a:latin typeface="Arial"/>
            </a:endParaRPr>
          </a:p>
        </p:txBody>
      </p:sp>
      <p:sp>
        <p:nvSpPr>
          <p:cNvPr id="616" name="Text 17"/>
          <p:cNvSpPr/>
          <p:nvPr/>
        </p:nvSpPr>
        <p:spPr>
          <a:xfrm>
            <a:off x="629640" y="6689880"/>
            <a:ext cx="5695560" cy="862920"/>
          </a:xfrm>
          <a:prstGeom prst="rect">
            <a:avLst/>
          </a:prstGeom>
          <a:noFill/>
          <a:ln w="0">
            <a:noFill/>
          </a:ln>
        </p:spPr>
        <p:style>
          <a:lnRef idx="0"/>
          <a:fillRef idx="0"/>
          <a:effectRef idx="0"/>
          <a:fontRef idx="minor"/>
        </p:style>
        <p:txBody>
          <a:bodyPr lIns="0" rIns="0" tIns="0" bIns="0" anchor="t">
            <a:noAutofit/>
          </a:bodyPr>
          <a:p>
            <a:pPr algn="r">
              <a:lnSpc>
                <a:spcPts val="2251"/>
              </a:lnSpc>
              <a:buNone/>
              <a:tabLst>
                <a:tab algn="l" pos="0"/>
              </a:tabLst>
            </a:pPr>
            <a:r>
              <a:rPr b="0" lang="en-US" sz="1400" spc="-1" strike="noStrike">
                <a:solidFill>
                  <a:srgbClr val="f4cab8"/>
                </a:solidFill>
                <a:latin typeface="Montserrat Medium"/>
                <a:ea typeface="Montserrat Medium"/>
              </a:rPr>
              <a:t>Η δημοκρατία, η ποίηση, το θέατρο, η φιλοσοφία και άλλα επιτεύγματα γεννήθηκαν μέσα από τη λειτουργία της πόλης-κράτους.</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Text 0"/>
          <p:cNvSpPr/>
          <p:nvPr/>
        </p:nvSpPr>
        <p:spPr>
          <a:xfrm>
            <a:off x="783720" y="1248840"/>
            <a:ext cx="12707640" cy="713160"/>
          </a:xfrm>
          <a:prstGeom prst="rect">
            <a:avLst/>
          </a:prstGeom>
          <a:noFill/>
          <a:ln w="0">
            <a:noFill/>
          </a:ln>
        </p:spPr>
        <p:style>
          <a:lnRef idx="0"/>
          <a:fillRef idx="0"/>
          <a:effectRef idx="0"/>
          <a:fontRef idx="minor"/>
        </p:style>
        <p:txBody>
          <a:bodyPr wrap="none" lIns="0" rIns="0" tIns="0" bIns="0" anchor="t">
            <a:noAutofit/>
          </a:bodyPr>
          <a:p>
            <a:pPr>
              <a:lnSpc>
                <a:spcPts val="5601"/>
              </a:lnSpc>
              <a:buNone/>
              <a:tabLst>
                <a:tab algn="l" pos="0"/>
              </a:tabLst>
            </a:pPr>
            <a:r>
              <a:rPr b="1" lang="en-US" sz="4450" spc="-1" strike="noStrike">
                <a:solidFill>
                  <a:srgbClr val="ffb393"/>
                </a:solidFill>
                <a:latin typeface="Brygada 1918 Bold"/>
                <a:ea typeface="Brygada 1918 Bold"/>
              </a:rPr>
              <a:t>Η Μοναδικότητα της Ελληνικής</a:t>
            </a:r>
            <a:endParaRPr b="0" lang="en-US" sz="4450" spc="-1" strike="noStrike">
              <a:latin typeface="Arial"/>
            </a:endParaRPr>
          </a:p>
          <a:p>
            <a:pPr>
              <a:lnSpc>
                <a:spcPts val="5601"/>
              </a:lnSpc>
              <a:buNone/>
              <a:tabLst>
                <a:tab algn="l" pos="0"/>
              </a:tabLst>
            </a:pPr>
            <a:r>
              <a:rPr b="1" lang="en-US" sz="4450" spc="-1" strike="noStrike">
                <a:solidFill>
                  <a:srgbClr val="ffb393"/>
                </a:solidFill>
                <a:latin typeface="Brygada 1918 Bold"/>
                <a:ea typeface="Brygada 1918 Bold"/>
              </a:rPr>
              <a:t> </a:t>
            </a:r>
            <a:r>
              <a:rPr b="1" lang="en-US" sz="4450" spc="-1" strike="noStrike">
                <a:solidFill>
                  <a:srgbClr val="ffb393"/>
                </a:solidFill>
                <a:latin typeface="Brygada 1918 Bold"/>
                <a:ea typeface="Brygada 1918 Bold"/>
              </a:rPr>
              <a:t>Πόλης-Κράτους</a:t>
            </a:r>
            <a:endParaRPr b="0" lang="en-US" sz="4450" spc="-1" strike="noStrike">
              <a:latin typeface="Arial"/>
            </a:endParaRPr>
          </a:p>
          <a:p>
            <a:pPr>
              <a:lnSpc>
                <a:spcPts val="5601"/>
              </a:lnSpc>
              <a:buNone/>
              <a:tabLst>
                <a:tab algn="l" pos="0"/>
              </a:tabLst>
            </a:pPr>
            <a:endParaRPr b="0" lang="en-US" sz="4450" spc="-1" strike="noStrike">
              <a:latin typeface="Arial"/>
            </a:endParaRPr>
          </a:p>
        </p:txBody>
      </p:sp>
      <p:sp>
        <p:nvSpPr>
          <p:cNvPr id="618" name="Text 1"/>
          <p:cNvSpPr/>
          <p:nvPr/>
        </p:nvSpPr>
        <p:spPr>
          <a:xfrm>
            <a:off x="749160" y="3049200"/>
            <a:ext cx="13131360" cy="1027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Αν και η οργάνωση των ανθρώπων σε πόλεις δεν ήταν καινούργιο φαινόμενο, η ελληνική πόλη-κράτος ξεχώρισε για την πολιτική της διάσταση. Σε αντίθεση με άλλους αρχαίους πολιτισμούς, όπως οι Σουμέριοι, μόνο στις ελληνικές πόλεις-κράτη οι κάτοικοι ανέπτυξαν πραγματική πολιτική δραστηριότητα.</a:t>
            </a:r>
            <a:endParaRPr b="0" lang="en-US" sz="1650" spc="-1" strike="noStrike">
              <a:latin typeface="Arial"/>
            </a:endParaRPr>
          </a:p>
        </p:txBody>
      </p:sp>
      <p:sp>
        <p:nvSpPr>
          <p:cNvPr id="619" name="Text 2"/>
          <p:cNvSpPr/>
          <p:nvPr/>
        </p:nvSpPr>
        <p:spPr>
          <a:xfrm>
            <a:off x="749160" y="4531320"/>
            <a:ext cx="313452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Ελληνική Πόλη-Κράτος</a:t>
            </a:r>
            <a:endParaRPr b="0" lang="en-US" sz="2200" spc="-1" strike="noStrike">
              <a:latin typeface="Arial"/>
            </a:endParaRPr>
          </a:p>
        </p:txBody>
      </p:sp>
      <p:sp>
        <p:nvSpPr>
          <p:cNvPr id="620" name="Text 3"/>
          <p:cNvSpPr/>
          <p:nvPr/>
        </p:nvSpPr>
        <p:spPr>
          <a:xfrm>
            <a:off x="749160" y="5102280"/>
            <a:ext cx="6304320" cy="1027080"/>
          </a:xfrm>
          <a:prstGeom prst="rect">
            <a:avLst/>
          </a:prstGeom>
          <a:noFill/>
          <a:ln w="0">
            <a:noFill/>
          </a:ln>
        </p:spPr>
        <p:style>
          <a:lnRef idx="0"/>
          <a:fillRef idx="0"/>
          <a:effectRef idx="0"/>
          <a:fontRef idx="minor"/>
        </p:style>
        <p:txBody>
          <a:bodyPr lIns="0" rIns="0" tIns="0" bIns="0" anchor="t">
            <a:noAutofit/>
          </a:bodyPr>
          <a:p>
            <a:r>
              <a:rPr b="0" lang="en-US" sz="1650" spc="-1" strike="noStrike">
                <a:solidFill>
                  <a:srgbClr val="f4cab8"/>
                </a:solidFill>
                <a:latin typeface="Montserrat Medium"/>
                <a:ea typeface="Montserrat Medium"/>
              </a:rPr>
              <a:t>- Ενεργή συμμετοχή πολιτών</a:t>
            </a:r>
            <a:endParaRPr b="0" lang="en-US" sz="1650" spc="-1" strike="noStrike">
              <a:latin typeface="Arial"/>
            </a:endParaRPr>
          </a:p>
          <a:p>
            <a:r>
              <a:rPr b="0" lang="en-US" sz="1650" spc="-1" strike="noStrike">
                <a:solidFill>
                  <a:srgbClr val="f4cab8"/>
                </a:solidFill>
                <a:latin typeface="Montserrat Medium"/>
                <a:ea typeface="Montserrat Medium"/>
              </a:rPr>
              <a:t>- Έννοιες ελευθερίας και αυτοδιάθεσης</a:t>
            </a:r>
            <a:endParaRPr b="0" lang="en-US" sz="1650" spc="-1" strike="noStrike">
              <a:latin typeface="Arial"/>
            </a:endParaRPr>
          </a:p>
          <a:p>
            <a:pPr>
              <a:lnSpc>
                <a:spcPts val="2650"/>
              </a:lnSpc>
              <a:buNone/>
              <a:tabLst>
                <a:tab algn="l" pos="0"/>
              </a:tabLst>
            </a:pPr>
            <a:r>
              <a:rPr b="0" lang="en-US" sz="1650" spc="-1" strike="noStrike">
                <a:solidFill>
                  <a:srgbClr val="f4cab8"/>
                </a:solidFill>
                <a:latin typeface="Montserrat Medium"/>
                <a:ea typeface="Montserrat Medium"/>
              </a:rPr>
              <a:t>- Κατοχύρωση δικαιωμάτων</a:t>
            </a:r>
            <a:endParaRPr b="0" lang="en-US" sz="1650" spc="-1" strike="noStrike">
              <a:latin typeface="Arial"/>
            </a:endParaRPr>
          </a:p>
        </p:txBody>
      </p:sp>
      <p:sp>
        <p:nvSpPr>
          <p:cNvPr id="621" name="Text 4"/>
          <p:cNvSpPr/>
          <p:nvPr/>
        </p:nvSpPr>
        <p:spPr>
          <a:xfrm>
            <a:off x="7583760" y="4531320"/>
            <a:ext cx="286740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Άλλες Αρχαίες Πόλεις</a:t>
            </a:r>
            <a:endParaRPr b="0" lang="en-US" sz="2200" spc="-1" strike="noStrike">
              <a:latin typeface="Arial"/>
            </a:endParaRPr>
          </a:p>
        </p:txBody>
      </p:sp>
      <p:sp>
        <p:nvSpPr>
          <p:cNvPr id="622" name="Text 5"/>
          <p:cNvSpPr/>
          <p:nvPr/>
        </p:nvSpPr>
        <p:spPr>
          <a:xfrm>
            <a:off x="7583760" y="5102280"/>
            <a:ext cx="6304320" cy="1027080"/>
          </a:xfrm>
          <a:prstGeom prst="rect">
            <a:avLst/>
          </a:prstGeom>
          <a:noFill/>
          <a:ln w="0">
            <a:noFill/>
          </a:ln>
        </p:spPr>
        <p:style>
          <a:lnRef idx="0"/>
          <a:fillRef idx="0"/>
          <a:effectRef idx="0"/>
          <a:fontRef idx="minor"/>
        </p:style>
        <p:txBody>
          <a:bodyPr lIns="0" rIns="0" tIns="0" bIns="0" anchor="t">
            <a:noAutofit/>
          </a:bodyPr>
          <a:p>
            <a:r>
              <a:rPr b="0" lang="en-US" sz="1650" spc="-1" strike="noStrike">
                <a:solidFill>
                  <a:srgbClr val="f4cab8"/>
                </a:solidFill>
                <a:latin typeface="Montserrat Medium"/>
                <a:ea typeface="Montserrat Medium"/>
              </a:rPr>
              <a:t>- Περιορισμένη πολιτική δράση</a:t>
            </a:r>
            <a:endParaRPr b="0" lang="en-US" sz="1650" spc="-1" strike="noStrike">
              <a:latin typeface="Arial"/>
            </a:endParaRPr>
          </a:p>
          <a:p>
            <a:r>
              <a:rPr b="0" lang="en-US" sz="1650" spc="-1" strike="noStrike">
                <a:solidFill>
                  <a:srgbClr val="f4cab8"/>
                </a:solidFill>
                <a:latin typeface="Montserrat Medium"/>
                <a:ea typeface="Montserrat Medium"/>
              </a:rPr>
              <a:t>- Έλλειψη έννοιας του πολίτη</a:t>
            </a:r>
            <a:endParaRPr b="0" lang="en-US" sz="1650" spc="-1" strike="noStrike">
              <a:latin typeface="Arial"/>
            </a:endParaRPr>
          </a:p>
          <a:p>
            <a:pPr>
              <a:lnSpc>
                <a:spcPts val="2650"/>
              </a:lnSpc>
              <a:buNone/>
              <a:tabLst>
                <a:tab algn="l" pos="0"/>
              </a:tabLst>
            </a:pPr>
            <a:r>
              <a:rPr b="0" lang="en-US" sz="1650" spc="-1" strike="noStrike">
                <a:solidFill>
                  <a:srgbClr val="f4cab8"/>
                </a:solidFill>
                <a:latin typeface="Montserrat Medium"/>
                <a:ea typeface="Montserrat Medium"/>
              </a:rPr>
              <a:t>- Απουσία αυτόβουλης δράσης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3" name="Image 0" descr="preencoded.png"/>
          <p:cNvPicPr/>
          <p:nvPr/>
        </p:nvPicPr>
        <p:blipFill>
          <a:blip r:embed="rId1"/>
          <a:stretch/>
        </p:blipFill>
        <p:spPr>
          <a:xfrm>
            <a:off x="9144000" y="0"/>
            <a:ext cx="5486040" cy="8229240"/>
          </a:xfrm>
          <a:prstGeom prst="rect">
            <a:avLst/>
          </a:prstGeom>
          <a:ln w="0">
            <a:noFill/>
          </a:ln>
        </p:spPr>
      </p:pic>
      <p:sp>
        <p:nvSpPr>
          <p:cNvPr id="624" name="Text 0"/>
          <p:cNvSpPr/>
          <p:nvPr/>
        </p:nvSpPr>
        <p:spPr>
          <a:xfrm>
            <a:off x="690120" y="687960"/>
            <a:ext cx="7405200" cy="657000"/>
          </a:xfrm>
          <a:prstGeom prst="rect">
            <a:avLst/>
          </a:prstGeom>
          <a:noFill/>
          <a:ln w="0">
            <a:noFill/>
          </a:ln>
        </p:spPr>
        <p:style>
          <a:lnRef idx="0"/>
          <a:fillRef idx="0"/>
          <a:effectRef idx="0"/>
          <a:fontRef idx="minor"/>
        </p:style>
        <p:txBody>
          <a:bodyPr wrap="none" lIns="0" rIns="0" tIns="0" bIns="0" anchor="t">
            <a:noAutofit/>
          </a:bodyPr>
          <a:p>
            <a:pPr>
              <a:lnSpc>
                <a:spcPts val="5151"/>
              </a:lnSpc>
              <a:buNone/>
              <a:tabLst>
                <a:tab algn="l" pos="0"/>
              </a:tabLst>
            </a:pPr>
            <a:r>
              <a:rPr b="1" lang="en-US" sz="4100" spc="-1" strike="noStrike">
                <a:solidFill>
                  <a:srgbClr val="ffb393"/>
                </a:solidFill>
                <a:latin typeface="Brygada 1918 Bold"/>
                <a:ea typeface="Brygada 1918 Bold"/>
              </a:rPr>
              <a:t>Η Γένεση των Πόλεων-Κρατών</a:t>
            </a:r>
            <a:endParaRPr b="0" lang="en-US" sz="4100" spc="-1" strike="noStrike">
              <a:latin typeface="Arial"/>
            </a:endParaRPr>
          </a:p>
        </p:txBody>
      </p:sp>
      <p:sp>
        <p:nvSpPr>
          <p:cNvPr id="625" name="Text 1"/>
          <p:cNvSpPr/>
          <p:nvPr/>
        </p:nvSpPr>
        <p:spPr>
          <a:xfrm>
            <a:off x="690120" y="1640880"/>
            <a:ext cx="7763400" cy="9457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Η συγκρότηση των πόλεων-κρατών συνδέεται άμεσα με τις οικονομικές, κοινωνικές και πολιτικές συνθήκες των ομηρικών κοινωνιών. Η διαδικασία αυτή δεν ήταν ομοιόμορφη και διέφερε από περιοχή σε περιοχή.</a:t>
            </a:r>
            <a:endParaRPr b="0" lang="en-US" sz="1550" spc="-1" strike="noStrike">
              <a:latin typeface="Arial"/>
            </a:endParaRPr>
          </a:p>
        </p:txBody>
      </p:sp>
      <p:pic>
        <p:nvPicPr>
          <p:cNvPr id="626" name="Image 1" descr="preencoded.png"/>
          <p:cNvPicPr/>
          <p:nvPr/>
        </p:nvPicPr>
        <p:blipFill>
          <a:blip r:embed="rId2"/>
          <a:stretch/>
        </p:blipFill>
        <p:spPr>
          <a:xfrm>
            <a:off x="690120" y="2809080"/>
            <a:ext cx="985680" cy="1577160"/>
          </a:xfrm>
          <a:prstGeom prst="rect">
            <a:avLst/>
          </a:prstGeom>
          <a:ln w="0">
            <a:noFill/>
          </a:ln>
        </p:spPr>
      </p:pic>
      <p:sp>
        <p:nvSpPr>
          <p:cNvPr id="627" name="Text 2"/>
          <p:cNvSpPr/>
          <p:nvPr/>
        </p:nvSpPr>
        <p:spPr>
          <a:xfrm>
            <a:off x="1972080" y="3006000"/>
            <a:ext cx="262908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Αυτονόμηση Φύλων</a:t>
            </a:r>
            <a:endParaRPr b="0" lang="en-US" sz="2050" spc="-1" strike="noStrike">
              <a:latin typeface="Arial"/>
            </a:endParaRPr>
          </a:p>
        </p:txBody>
      </p:sp>
      <p:sp>
        <p:nvSpPr>
          <p:cNvPr id="628" name="Text 3"/>
          <p:cNvSpPr/>
          <p:nvPr/>
        </p:nvSpPr>
        <p:spPr>
          <a:xfrm>
            <a:off x="1972080" y="3452760"/>
            <a:ext cx="648144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Τμήματα ελληνικών φύλων αυτονομήθηκαν κατά την περίοδο των μετακινήσεων.</a:t>
            </a:r>
            <a:endParaRPr b="0" lang="en-US" sz="1550" spc="-1" strike="noStrike">
              <a:latin typeface="Arial"/>
            </a:endParaRPr>
          </a:p>
        </p:txBody>
      </p:sp>
      <p:pic>
        <p:nvPicPr>
          <p:cNvPr id="629" name="Image 2" descr="preencoded.png"/>
          <p:cNvPicPr/>
          <p:nvPr/>
        </p:nvPicPr>
        <p:blipFill>
          <a:blip r:embed="rId3"/>
          <a:stretch/>
        </p:blipFill>
        <p:spPr>
          <a:xfrm>
            <a:off x="690120" y="4386600"/>
            <a:ext cx="985680" cy="1577160"/>
          </a:xfrm>
          <a:prstGeom prst="rect">
            <a:avLst/>
          </a:prstGeom>
          <a:ln w="0">
            <a:noFill/>
          </a:ln>
        </p:spPr>
      </p:pic>
      <p:sp>
        <p:nvSpPr>
          <p:cNvPr id="630" name="Text 4"/>
          <p:cNvSpPr/>
          <p:nvPr/>
        </p:nvSpPr>
        <p:spPr>
          <a:xfrm>
            <a:off x="1972080" y="4583520"/>
            <a:ext cx="269748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Μόνιμη Εγκατάσταση</a:t>
            </a:r>
            <a:endParaRPr b="0" lang="en-US" sz="2050" spc="-1" strike="noStrike">
              <a:latin typeface="Arial"/>
            </a:endParaRPr>
          </a:p>
        </p:txBody>
      </p:sp>
      <p:sp>
        <p:nvSpPr>
          <p:cNvPr id="631" name="Text 5"/>
          <p:cNvSpPr/>
          <p:nvPr/>
        </p:nvSpPr>
        <p:spPr>
          <a:xfrm>
            <a:off x="1972080" y="5030640"/>
            <a:ext cx="648144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Οι ομάδες απέκτησαν μόνιμη εγκατάσταση σε συγκεκριμένες περιοχές.</a:t>
            </a:r>
            <a:endParaRPr b="0" lang="en-US" sz="1550" spc="-1" strike="noStrike">
              <a:latin typeface="Arial"/>
            </a:endParaRPr>
          </a:p>
        </p:txBody>
      </p:sp>
      <p:pic>
        <p:nvPicPr>
          <p:cNvPr id="632" name="Image 3" descr="preencoded.png"/>
          <p:cNvPicPr/>
          <p:nvPr/>
        </p:nvPicPr>
        <p:blipFill>
          <a:blip r:embed="rId4"/>
          <a:stretch/>
        </p:blipFill>
        <p:spPr>
          <a:xfrm>
            <a:off x="690120" y="5964120"/>
            <a:ext cx="985680" cy="1577160"/>
          </a:xfrm>
          <a:prstGeom prst="rect">
            <a:avLst/>
          </a:prstGeom>
          <a:ln w="0">
            <a:noFill/>
          </a:ln>
        </p:spPr>
      </p:pic>
      <p:sp>
        <p:nvSpPr>
          <p:cNvPr id="633" name="Text 6"/>
          <p:cNvSpPr/>
          <p:nvPr/>
        </p:nvSpPr>
        <p:spPr>
          <a:xfrm>
            <a:off x="1972080" y="6161400"/>
            <a:ext cx="262908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Οργάνωση</a:t>
            </a:r>
            <a:endParaRPr b="0" lang="en-US" sz="2050" spc="-1" strike="noStrike">
              <a:latin typeface="Arial"/>
            </a:endParaRPr>
          </a:p>
        </p:txBody>
      </p:sp>
      <p:sp>
        <p:nvSpPr>
          <p:cNvPr id="634" name="Text 7"/>
          <p:cNvSpPr/>
          <p:nvPr/>
        </p:nvSpPr>
        <p:spPr>
          <a:xfrm>
            <a:off x="1972080" y="6608160"/>
            <a:ext cx="648144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Συνδυασμός παραγόντων όπως χωροταξική οργάνωση και τοπικές λατρείες οδήγησε στη δημιουργία πόλεων-κρατών.</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5" name="Image 0" descr="preencoded.png"/>
          <p:cNvPicPr/>
          <p:nvPr/>
        </p:nvPicPr>
        <p:blipFill>
          <a:blip r:embed="rId1"/>
          <a:stretch/>
        </p:blipFill>
        <p:spPr>
          <a:xfrm>
            <a:off x="9144000" y="0"/>
            <a:ext cx="5486040" cy="8229960"/>
          </a:xfrm>
          <a:prstGeom prst="rect">
            <a:avLst/>
          </a:prstGeom>
          <a:ln w="0">
            <a:noFill/>
          </a:ln>
        </p:spPr>
      </p:pic>
      <p:sp>
        <p:nvSpPr>
          <p:cNvPr id="636" name="Text 0"/>
          <p:cNvSpPr/>
          <p:nvPr/>
        </p:nvSpPr>
        <p:spPr>
          <a:xfrm>
            <a:off x="735840" y="578160"/>
            <a:ext cx="7672320" cy="1401120"/>
          </a:xfrm>
          <a:prstGeom prst="rect">
            <a:avLst/>
          </a:prstGeom>
          <a:noFill/>
          <a:ln w="0">
            <a:noFill/>
          </a:ln>
        </p:spPr>
        <p:style>
          <a:lnRef idx="0"/>
          <a:fillRef idx="0"/>
          <a:effectRef idx="0"/>
          <a:fontRef idx="minor"/>
        </p:style>
        <p:txBody>
          <a:bodyPr lIns="0" rIns="0" tIns="0" bIns="0" anchor="t">
            <a:noAutofit/>
          </a:bodyPr>
          <a:p>
            <a:pPr>
              <a:lnSpc>
                <a:spcPts val="5499"/>
              </a:lnSpc>
              <a:buNone/>
              <a:tabLst>
                <a:tab algn="l" pos="0"/>
              </a:tabLst>
            </a:pPr>
            <a:r>
              <a:rPr b="1" lang="en-US" sz="4400" spc="-1" strike="noStrike">
                <a:solidFill>
                  <a:srgbClr val="ffb393"/>
                </a:solidFill>
                <a:latin typeface="Brygada 1918 Bold"/>
                <a:ea typeface="Brygada 1918 Bold"/>
              </a:rPr>
              <a:t>Πρώτες Πόλεις-Κράτη στη Μικρά Ασία</a:t>
            </a:r>
            <a:endParaRPr b="0" lang="en-US" sz="4400" spc="-1" strike="noStrike">
              <a:latin typeface="Arial"/>
            </a:endParaRPr>
          </a:p>
        </p:txBody>
      </p:sp>
      <p:sp>
        <p:nvSpPr>
          <p:cNvPr id="637" name="Text 1"/>
          <p:cNvSpPr/>
          <p:nvPr/>
        </p:nvSpPr>
        <p:spPr>
          <a:xfrm>
            <a:off x="735840" y="2294640"/>
            <a:ext cx="7672320" cy="134496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Σύμφωνα με μια εκδοχή, οι πρώτες πόλεις-κράτη σχηματίστηκαν στα παράλια της Μικράς Ασίας κατά τη διάρκεια του πρώτου αποικισμού. Αυτή η διαδικασία πιθανότατα περιλάμβανε την ανάμειξη διαφορετικών φυλετικών ομάδων και την προσαρμογή τους στις νέες συνθήκες.</a:t>
            </a:r>
            <a:endParaRPr b="0" lang="en-US" sz="1650" spc="-1" strike="noStrike">
              <a:latin typeface="Arial"/>
            </a:endParaRPr>
          </a:p>
        </p:txBody>
      </p:sp>
      <p:sp>
        <p:nvSpPr>
          <p:cNvPr id="638" name="Shape 2"/>
          <p:cNvSpPr/>
          <p:nvPr/>
        </p:nvSpPr>
        <p:spPr>
          <a:xfrm>
            <a:off x="735840" y="3876480"/>
            <a:ext cx="7672320" cy="3775320"/>
          </a:xfrm>
          <a:prstGeom prst="roundRect">
            <a:avLst>
              <a:gd name="adj" fmla="val 835"/>
            </a:avLst>
          </a:prstGeom>
          <a:noFill/>
          <a:ln w="7620">
            <a:solidFill>
              <a:srgbClr val="ffffff">
                <a:alpha val="24000"/>
              </a:srgbClr>
            </a:solidFill>
            <a:round/>
          </a:ln>
        </p:spPr>
        <p:style>
          <a:lnRef idx="0"/>
          <a:fillRef idx="0"/>
          <a:effectRef idx="0"/>
          <a:fontRef idx="minor"/>
        </p:style>
      </p:sp>
      <p:sp>
        <p:nvSpPr>
          <p:cNvPr id="639" name="Shape 3"/>
          <p:cNvSpPr/>
          <p:nvPr/>
        </p:nvSpPr>
        <p:spPr>
          <a:xfrm>
            <a:off x="743400" y="3884040"/>
            <a:ext cx="7656120" cy="603360"/>
          </a:xfrm>
          <a:prstGeom prst="rect">
            <a:avLst/>
          </a:prstGeom>
          <a:solidFill>
            <a:srgbClr val="ffffff">
              <a:alpha val="4000"/>
            </a:srgbClr>
          </a:solidFill>
          <a:ln w="0">
            <a:noFill/>
          </a:ln>
        </p:spPr>
        <p:style>
          <a:lnRef idx="0"/>
          <a:fillRef idx="0"/>
          <a:effectRef idx="0"/>
          <a:fontRef idx="minor"/>
        </p:style>
      </p:sp>
      <p:sp>
        <p:nvSpPr>
          <p:cNvPr id="640" name="Text 4"/>
          <p:cNvSpPr/>
          <p:nvPr/>
        </p:nvSpPr>
        <p:spPr>
          <a:xfrm>
            <a:off x="954360" y="4017960"/>
            <a:ext cx="21272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Περιοχή</a:t>
            </a:r>
            <a:endParaRPr b="0" lang="en-US" sz="1650" spc="-1" strike="noStrike">
              <a:latin typeface="Arial"/>
            </a:endParaRPr>
          </a:p>
        </p:txBody>
      </p:sp>
      <p:sp>
        <p:nvSpPr>
          <p:cNvPr id="641" name="Text 5"/>
          <p:cNvSpPr/>
          <p:nvPr/>
        </p:nvSpPr>
        <p:spPr>
          <a:xfrm>
            <a:off x="3510000" y="4017960"/>
            <a:ext cx="21236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Χρονική Περίοδος</a:t>
            </a:r>
            <a:endParaRPr b="0" lang="en-US" sz="1650" spc="-1" strike="noStrike">
              <a:latin typeface="Arial"/>
            </a:endParaRPr>
          </a:p>
        </p:txBody>
      </p:sp>
      <p:sp>
        <p:nvSpPr>
          <p:cNvPr id="642" name="Text 6"/>
          <p:cNvSpPr/>
          <p:nvPr/>
        </p:nvSpPr>
        <p:spPr>
          <a:xfrm>
            <a:off x="6062040" y="4017960"/>
            <a:ext cx="21272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Χαρακτηριστικά</a:t>
            </a:r>
            <a:endParaRPr b="0" lang="en-US" sz="1650" spc="-1" strike="noStrike">
              <a:latin typeface="Arial"/>
            </a:endParaRPr>
          </a:p>
        </p:txBody>
      </p:sp>
      <p:sp>
        <p:nvSpPr>
          <p:cNvPr id="643" name="Shape 7"/>
          <p:cNvSpPr/>
          <p:nvPr/>
        </p:nvSpPr>
        <p:spPr>
          <a:xfrm>
            <a:off x="743400" y="4488120"/>
            <a:ext cx="7656120" cy="939600"/>
          </a:xfrm>
          <a:prstGeom prst="rect">
            <a:avLst/>
          </a:prstGeom>
          <a:solidFill>
            <a:srgbClr val="000000">
              <a:alpha val="4000"/>
            </a:srgbClr>
          </a:solidFill>
          <a:ln w="0">
            <a:noFill/>
          </a:ln>
        </p:spPr>
        <p:style>
          <a:lnRef idx="0"/>
          <a:fillRef idx="0"/>
          <a:effectRef idx="0"/>
          <a:fontRef idx="minor"/>
        </p:style>
      </p:sp>
      <p:sp>
        <p:nvSpPr>
          <p:cNvPr id="644" name="Text 8"/>
          <p:cNvSpPr/>
          <p:nvPr/>
        </p:nvSpPr>
        <p:spPr>
          <a:xfrm>
            <a:off x="954360" y="4621680"/>
            <a:ext cx="21272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Παράλια Μ. Ασίας</a:t>
            </a:r>
            <a:endParaRPr b="0" lang="en-US" sz="1650" spc="-1" strike="noStrike">
              <a:latin typeface="Arial"/>
            </a:endParaRPr>
          </a:p>
        </p:txBody>
      </p:sp>
      <p:sp>
        <p:nvSpPr>
          <p:cNvPr id="645" name="Text 9"/>
          <p:cNvSpPr/>
          <p:nvPr/>
        </p:nvSpPr>
        <p:spPr>
          <a:xfrm>
            <a:off x="3510000" y="4621680"/>
            <a:ext cx="21236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Πρώτος αποικισμός</a:t>
            </a:r>
            <a:endParaRPr b="0" lang="en-US" sz="1650" spc="-1" strike="noStrike">
              <a:latin typeface="Arial"/>
            </a:endParaRPr>
          </a:p>
        </p:txBody>
      </p:sp>
      <p:sp>
        <p:nvSpPr>
          <p:cNvPr id="646" name="Text 10"/>
          <p:cNvSpPr/>
          <p:nvPr/>
        </p:nvSpPr>
        <p:spPr>
          <a:xfrm>
            <a:off x="6062040" y="4621680"/>
            <a:ext cx="2127240" cy="67248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Αυτονόμηση φυλετικών ομάδων</a:t>
            </a:r>
            <a:endParaRPr b="0" lang="en-US" sz="1650" spc="-1" strike="noStrike">
              <a:latin typeface="Arial"/>
            </a:endParaRPr>
          </a:p>
        </p:txBody>
      </p:sp>
      <p:sp>
        <p:nvSpPr>
          <p:cNvPr id="647" name="Shape 11"/>
          <p:cNvSpPr/>
          <p:nvPr/>
        </p:nvSpPr>
        <p:spPr>
          <a:xfrm>
            <a:off x="743400" y="5428080"/>
            <a:ext cx="7656120" cy="1276200"/>
          </a:xfrm>
          <a:prstGeom prst="rect">
            <a:avLst/>
          </a:prstGeom>
          <a:solidFill>
            <a:srgbClr val="ffffff">
              <a:alpha val="4000"/>
            </a:srgbClr>
          </a:solidFill>
          <a:ln w="0">
            <a:noFill/>
          </a:ln>
        </p:spPr>
        <p:style>
          <a:lnRef idx="0"/>
          <a:fillRef idx="0"/>
          <a:effectRef idx="0"/>
          <a:fontRef idx="minor"/>
        </p:style>
      </p:sp>
      <p:sp>
        <p:nvSpPr>
          <p:cNvPr id="648" name="Text 12"/>
          <p:cNvSpPr/>
          <p:nvPr/>
        </p:nvSpPr>
        <p:spPr>
          <a:xfrm>
            <a:off x="954360" y="5561640"/>
            <a:ext cx="21272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Ιωνία</a:t>
            </a:r>
            <a:endParaRPr b="0" lang="en-US" sz="1650" spc="-1" strike="noStrike">
              <a:latin typeface="Arial"/>
            </a:endParaRPr>
          </a:p>
        </p:txBody>
      </p:sp>
      <p:sp>
        <p:nvSpPr>
          <p:cNvPr id="649" name="Text 13"/>
          <p:cNvSpPr/>
          <p:nvPr/>
        </p:nvSpPr>
        <p:spPr>
          <a:xfrm>
            <a:off x="3510000" y="5561640"/>
            <a:ext cx="21236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11ος-9ος αι. π.Χ.</a:t>
            </a:r>
            <a:endParaRPr b="0" lang="en-US" sz="1650" spc="-1" strike="noStrike">
              <a:latin typeface="Arial"/>
            </a:endParaRPr>
          </a:p>
        </p:txBody>
      </p:sp>
      <p:sp>
        <p:nvSpPr>
          <p:cNvPr id="650" name="Text 14"/>
          <p:cNvSpPr/>
          <p:nvPr/>
        </p:nvSpPr>
        <p:spPr>
          <a:xfrm>
            <a:off x="6062040" y="5561640"/>
            <a:ext cx="2127240" cy="100872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Ανάμειξη με τοπικούς πληθυσμούς</a:t>
            </a:r>
            <a:endParaRPr b="0" lang="en-US" sz="1650" spc="-1" strike="noStrike">
              <a:latin typeface="Arial"/>
            </a:endParaRPr>
          </a:p>
        </p:txBody>
      </p:sp>
      <p:sp>
        <p:nvSpPr>
          <p:cNvPr id="651" name="Shape 15"/>
          <p:cNvSpPr/>
          <p:nvPr/>
        </p:nvSpPr>
        <p:spPr>
          <a:xfrm>
            <a:off x="743400" y="6704640"/>
            <a:ext cx="7656120" cy="939600"/>
          </a:xfrm>
          <a:prstGeom prst="rect">
            <a:avLst/>
          </a:prstGeom>
          <a:solidFill>
            <a:srgbClr val="000000">
              <a:alpha val="4000"/>
            </a:srgbClr>
          </a:solidFill>
          <a:ln w="0">
            <a:noFill/>
          </a:ln>
        </p:spPr>
        <p:style>
          <a:lnRef idx="0"/>
          <a:fillRef idx="0"/>
          <a:effectRef idx="0"/>
          <a:fontRef idx="minor"/>
        </p:style>
      </p:sp>
      <p:sp>
        <p:nvSpPr>
          <p:cNvPr id="652" name="Text 16"/>
          <p:cNvSpPr/>
          <p:nvPr/>
        </p:nvSpPr>
        <p:spPr>
          <a:xfrm>
            <a:off x="954360" y="6838200"/>
            <a:ext cx="21272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Αιολίδα</a:t>
            </a:r>
            <a:endParaRPr b="0" lang="en-US" sz="1650" spc="-1" strike="noStrike">
              <a:latin typeface="Arial"/>
            </a:endParaRPr>
          </a:p>
        </p:txBody>
      </p:sp>
      <p:sp>
        <p:nvSpPr>
          <p:cNvPr id="653" name="Text 17"/>
          <p:cNvSpPr/>
          <p:nvPr/>
        </p:nvSpPr>
        <p:spPr>
          <a:xfrm>
            <a:off x="3510000" y="6838200"/>
            <a:ext cx="2123640" cy="3358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11ος-9ος αι. π.Χ.</a:t>
            </a:r>
            <a:endParaRPr b="0" lang="en-US" sz="1650" spc="-1" strike="noStrike">
              <a:latin typeface="Arial"/>
            </a:endParaRPr>
          </a:p>
        </p:txBody>
      </p:sp>
      <p:sp>
        <p:nvSpPr>
          <p:cNvPr id="654" name="Text 18"/>
          <p:cNvSpPr/>
          <p:nvPr/>
        </p:nvSpPr>
        <p:spPr>
          <a:xfrm>
            <a:off x="6062040" y="6838200"/>
            <a:ext cx="2127240" cy="67248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50" spc="-1" strike="noStrike">
                <a:solidFill>
                  <a:srgbClr val="f4cab8"/>
                </a:solidFill>
                <a:latin typeface="Montserrat Medium"/>
                <a:ea typeface="Montserrat Medium"/>
              </a:rPr>
              <a:t>Προσαρμογή σε νέες συνθήκες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5" name="Image 0" descr="preencoded.png"/>
          <p:cNvPicPr/>
          <p:nvPr/>
        </p:nvPicPr>
        <p:blipFill>
          <a:blip r:embed="rId1"/>
          <a:stretch/>
        </p:blipFill>
        <p:spPr>
          <a:xfrm>
            <a:off x="0" y="0"/>
            <a:ext cx="14630040" cy="2601000"/>
          </a:xfrm>
          <a:prstGeom prst="rect">
            <a:avLst/>
          </a:prstGeom>
          <a:ln w="0">
            <a:noFill/>
          </a:ln>
        </p:spPr>
      </p:pic>
      <p:sp>
        <p:nvSpPr>
          <p:cNvPr id="656" name="Text 0"/>
          <p:cNvSpPr/>
          <p:nvPr/>
        </p:nvSpPr>
        <p:spPr>
          <a:xfrm>
            <a:off x="728280" y="2971800"/>
            <a:ext cx="13170960" cy="693360"/>
          </a:xfrm>
          <a:prstGeom prst="rect">
            <a:avLst/>
          </a:prstGeom>
          <a:noFill/>
          <a:ln w="0">
            <a:noFill/>
          </a:ln>
        </p:spPr>
        <p:style>
          <a:lnRef idx="0"/>
          <a:fillRef idx="0"/>
          <a:effectRef idx="0"/>
          <a:fontRef idx="minor"/>
        </p:style>
        <p:txBody>
          <a:bodyPr wrap="none" lIns="0" rIns="0" tIns="0" bIns="0" anchor="t">
            <a:noAutofit/>
          </a:bodyPr>
          <a:p>
            <a:pPr>
              <a:lnSpc>
                <a:spcPts val="5451"/>
              </a:lnSpc>
              <a:buNone/>
              <a:tabLst>
                <a:tab algn="l" pos="0"/>
              </a:tabLst>
            </a:pPr>
            <a:r>
              <a:rPr b="1" lang="en-US" sz="4350" spc="-1" strike="noStrike">
                <a:solidFill>
                  <a:srgbClr val="ffb393"/>
                </a:solidFill>
                <a:latin typeface="Brygada 1918 Bold"/>
                <a:ea typeface="Brygada 1918 Bold"/>
              </a:rPr>
              <a:t>Σχηματισμός Πόλεων-Κρατών </a:t>
            </a:r>
            <a:endParaRPr b="0" lang="en-US" sz="4350" spc="-1" strike="noStrike">
              <a:latin typeface="Arial"/>
            </a:endParaRPr>
          </a:p>
          <a:p>
            <a:pPr>
              <a:lnSpc>
                <a:spcPts val="5451"/>
              </a:lnSpc>
              <a:buNone/>
              <a:tabLst>
                <a:tab algn="l" pos="0"/>
              </a:tabLst>
            </a:pPr>
            <a:r>
              <a:rPr b="1" lang="en-US" sz="4350" spc="-1" strike="noStrike">
                <a:solidFill>
                  <a:srgbClr val="ffb393"/>
                </a:solidFill>
                <a:latin typeface="Brygada 1918 Bold"/>
                <a:ea typeface="Brygada 1918 Bold"/>
              </a:rPr>
              <a:t>στον Ελλαδικό Χώρο</a:t>
            </a:r>
            <a:endParaRPr b="0" lang="en-US" sz="4350" spc="-1" strike="noStrike">
              <a:latin typeface="Arial"/>
            </a:endParaRPr>
          </a:p>
        </p:txBody>
      </p:sp>
      <p:sp>
        <p:nvSpPr>
          <p:cNvPr id="657" name="Text 1"/>
          <p:cNvSpPr/>
          <p:nvPr/>
        </p:nvSpPr>
        <p:spPr>
          <a:xfrm>
            <a:off x="728280" y="4525200"/>
            <a:ext cx="13173120" cy="66528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f4cab8"/>
                </a:solidFill>
                <a:latin typeface="Montserrat Medium"/>
                <a:ea typeface="Montserrat Medium"/>
              </a:rPr>
              <a:t>Στον ελλαδικό χώρο, ο σχηματισμός των πόλεων-κρατών ακολούθησε διαφορετικές πορείες. Τρεις κύριες θεωρίες εξηγούν αυτή τη διαδικασία:</a:t>
            </a:r>
            <a:endParaRPr b="0" lang="en-US" sz="1600" spc="-1" strike="noStrike">
              <a:latin typeface="Arial"/>
            </a:endParaRPr>
          </a:p>
        </p:txBody>
      </p:sp>
      <p:sp>
        <p:nvSpPr>
          <p:cNvPr id="658" name="Shape 2"/>
          <p:cNvSpPr/>
          <p:nvPr/>
        </p:nvSpPr>
        <p:spPr>
          <a:xfrm>
            <a:off x="728280" y="5425200"/>
            <a:ext cx="4251960" cy="1886040"/>
          </a:xfrm>
          <a:prstGeom prst="roundRect">
            <a:avLst>
              <a:gd name="adj" fmla="val 1655"/>
            </a:avLst>
          </a:prstGeom>
          <a:solidFill>
            <a:srgbClr val="4d1529"/>
          </a:solidFill>
          <a:ln w="0">
            <a:noFill/>
          </a:ln>
        </p:spPr>
        <p:style>
          <a:lnRef idx="0"/>
          <a:fillRef idx="0"/>
          <a:effectRef idx="0"/>
          <a:fontRef idx="minor"/>
        </p:style>
      </p:sp>
      <p:sp>
        <p:nvSpPr>
          <p:cNvPr id="659" name="Text 3"/>
          <p:cNvSpPr/>
          <p:nvPr/>
        </p:nvSpPr>
        <p:spPr>
          <a:xfrm>
            <a:off x="936720" y="5633280"/>
            <a:ext cx="3419640" cy="3463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1" lang="en-US" sz="2150" spc="-1" strike="noStrike">
                <a:solidFill>
                  <a:srgbClr val="f4cab8"/>
                </a:solidFill>
                <a:latin typeface="Brygada 1918 Bold"/>
                <a:ea typeface="Brygada 1918 Bold"/>
              </a:rPr>
              <a:t>Ανεξαρτητοποίηση Φύλων</a:t>
            </a:r>
            <a:endParaRPr b="0" lang="en-US" sz="2150" spc="-1" strike="noStrike">
              <a:latin typeface="Arial"/>
            </a:endParaRPr>
          </a:p>
        </p:txBody>
      </p:sp>
      <p:sp>
        <p:nvSpPr>
          <p:cNvPr id="660" name="Text 4"/>
          <p:cNvSpPr/>
          <p:nvPr/>
        </p:nvSpPr>
        <p:spPr>
          <a:xfrm>
            <a:off x="936720" y="6104880"/>
            <a:ext cx="3835800" cy="99828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f4cab8"/>
                </a:solidFill>
                <a:latin typeface="Montserrat Medium"/>
                <a:ea typeface="Montserrat Medium"/>
              </a:rPr>
              <a:t>Τμήματα διαφορετικών φύλων ανεξαρτητοποιήθηκαν και οργανώθηκαν μεταξύ τους.</a:t>
            </a:r>
            <a:endParaRPr b="0" lang="en-US" sz="1600" spc="-1" strike="noStrike">
              <a:latin typeface="Arial"/>
            </a:endParaRPr>
          </a:p>
        </p:txBody>
      </p:sp>
      <p:sp>
        <p:nvSpPr>
          <p:cNvPr id="661" name="Shape 5"/>
          <p:cNvSpPr/>
          <p:nvPr/>
        </p:nvSpPr>
        <p:spPr>
          <a:xfrm>
            <a:off x="5189040" y="5425200"/>
            <a:ext cx="4251960" cy="1886040"/>
          </a:xfrm>
          <a:prstGeom prst="roundRect">
            <a:avLst>
              <a:gd name="adj" fmla="val 1655"/>
            </a:avLst>
          </a:prstGeom>
          <a:solidFill>
            <a:srgbClr val="4d1529"/>
          </a:solidFill>
          <a:ln w="0">
            <a:noFill/>
          </a:ln>
        </p:spPr>
        <p:style>
          <a:lnRef idx="0"/>
          <a:fillRef idx="0"/>
          <a:effectRef idx="0"/>
          <a:fontRef idx="minor"/>
        </p:style>
      </p:sp>
      <p:sp>
        <p:nvSpPr>
          <p:cNvPr id="662" name="Text 6"/>
          <p:cNvSpPr/>
          <p:nvPr/>
        </p:nvSpPr>
        <p:spPr>
          <a:xfrm>
            <a:off x="5397120" y="5633280"/>
            <a:ext cx="2774520" cy="3463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1" lang="en-US" sz="2150" spc="-1" strike="noStrike">
                <a:solidFill>
                  <a:srgbClr val="f4cab8"/>
                </a:solidFill>
                <a:latin typeface="Brygada 1918 Bold"/>
                <a:ea typeface="Brygada 1918 Bold"/>
              </a:rPr>
              <a:t>Ένωση Κοινοτήτων</a:t>
            </a:r>
            <a:endParaRPr b="0" lang="en-US" sz="2150" spc="-1" strike="noStrike">
              <a:latin typeface="Arial"/>
            </a:endParaRPr>
          </a:p>
        </p:txBody>
      </p:sp>
      <p:sp>
        <p:nvSpPr>
          <p:cNvPr id="663" name="Text 7"/>
          <p:cNvSpPr/>
          <p:nvPr/>
        </p:nvSpPr>
        <p:spPr>
          <a:xfrm>
            <a:off x="5397120" y="6104880"/>
            <a:ext cx="3835800" cy="99828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f4cab8"/>
                </a:solidFill>
                <a:latin typeface="Montserrat Medium"/>
                <a:ea typeface="Montserrat Medium"/>
              </a:rPr>
              <a:t>Γειτονικές κοινότητες ενώθηκαν σε ενιαίο χώρο, δημιουργώντας μεγαλύτερες πολιτικές οντότητες.</a:t>
            </a:r>
            <a:endParaRPr b="0" lang="en-US" sz="1600" spc="-1" strike="noStrike">
              <a:latin typeface="Arial"/>
            </a:endParaRPr>
          </a:p>
        </p:txBody>
      </p:sp>
      <p:sp>
        <p:nvSpPr>
          <p:cNvPr id="664" name="Shape 8"/>
          <p:cNvSpPr/>
          <p:nvPr/>
        </p:nvSpPr>
        <p:spPr>
          <a:xfrm>
            <a:off x="9649440" y="5425200"/>
            <a:ext cx="4251960" cy="1886040"/>
          </a:xfrm>
          <a:prstGeom prst="roundRect">
            <a:avLst>
              <a:gd name="adj" fmla="val 1655"/>
            </a:avLst>
          </a:prstGeom>
          <a:solidFill>
            <a:srgbClr val="4d1529"/>
          </a:solidFill>
          <a:ln w="0">
            <a:noFill/>
          </a:ln>
        </p:spPr>
        <p:style>
          <a:lnRef idx="0"/>
          <a:fillRef idx="0"/>
          <a:effectRef idx="0"/>
          <a:fontRef idx="minor"/>
        </p:style>
      </p:sp>
      <p:sp>
        <p:nvSpPr>
          <p:cNvPr id="665" name="Text 9"/>
          <p:cNvSpPr/>
          <p:nvPr/>
        </p:nvSpPr>
        <p:spPr>
          <a:xfrm>
            <a:off x="9857520" y="5633280"/>
            <a:ext cx="2774520" cy="3463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1" lang="en-US" sz="2150" spc="-1" strike="noStrike">
                <a:solidFill>
                  <a:srgbClr val="f4cab8"/>
                </a:solidFill>
                <a:latin typeface="Brygada 1918 Bold"/>
                <a:ea typeface="Brygada 1918 Bold"/>
              </a:rPr>
              <a:t>Συνοικισμός</a:t>
            </a:r>
            <a:endParaRPr b="0" lang="en-US" sz="2150" spc="-1" strike="noStrike">
              <a:latin typeface="Arial"/>
            </a:endParaRPr>
          </a:p>
        </p:txBody>
      </p:sp>
      <p:sp>
        <p:nvSpPr>
          <p:cNvPr id="666" name="Text 10"/>
          <p:cNvSpPr/>
          <p:nvPr/>
        </p:nvSpPr>
        <p:spPr>
          <a:xfrm>
            <a:off x="9857520" y="6104880"/>
            <a:ext cx="3835800" cy="998280"/>
          </a:xfrm>
          <a:prstGeom prst="rect">
            <a:avLst/>
          </a:prstGeom>
          <a:noFill/>
          <a:ln w="0">
            <a:noFill/>
          </a:ln>
        </p:spPr>
        <p:style>
          <a:lnRef idx="0"/>
          <a:fillRef idx="0"/>
          <a:effectRef idx="0"/>
          <a:fontRef idx="minor"/>
        </p:style>
        <p:txBody>
          <a:bodyPr lIns="0" rIns="0" tIns="0" bIns="0" anchor="t">
            <a:noAutofit/>
          </a:bodyPr>
          <a:p>
            <a:pPr>
              <a:lnSpc>
                <a:spcPts val="2599"/>
              </a:lnSpc>
              <a:buNone/>
              <a:tabLst>
                <a:tab algn="l" pos="0"/>
              </a:tabLst>
            </a:pPr>
            <a:r>
              <a:rPr b="0" lang="en-US" sz="1600" spc="-1" strike="noStrike">
                <a:solidFill>
                  <a:srgbClr val="f4cab8"/>
                </a:solidFill>
                <a:latin typeface="Montserrat Medium"/>
                <a:ea typeface="Montserrat Medium"/>
              </a:rPr>
              <a:t>Ομάδες αποσπάστηκαν από κώμες (χωριά) και συγκρότησαν δική τους ενιαία διοίκηση.</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7" name="Image 0" descr="preencoded.png"/>
          <p:cNvPicPr/>
          <p:nvPr/>
        </p:nvPicPr>
        <p:blipFill>
          <a:blip r:embed="rId1"/>
          <a:stretch/>
        </p:blipFill>
        <p:spPr>
          <a:xfrm>
            <a:off x="9144000" y="0"/>
            <a:ext cx="5486040" cy="8229240"/>
          </a:xfrm>
          <a:prstGeom prst="rect">
            <a:avLst/>
          </a:prstGeom>
          <a:ln w="0">
            <a:noFill/>
          </a:ln>
        </p:spPr>
      </p:pic>
      <p:sp>
        <p:nvSpPr>
          <p:cNvPr id="668" name="Text 0"/>
          <p:cNvSpPr/>
          <p:nvPr/>
        </p:nvSpPr>
        <p:spPr>
          <a:xfrm>
            <a:off x="708840" y="718200"/>
            <a:ext cx="6577560" cy="674640"/>
          </a:xfrm>
          <a:prstGeom prst="rect">
            <a:avLst/>
          </a:prstGeom>
          <a:noFill/>
          <a:ln w="0">
            <a:noFill/>
          </a:ln>
        </p:spPr>
        <p:style>
          <a:lnRef idx="0"/>
          <a:fillRef idx="0"/>
          <a:effectRef idx="0"/>
          <a:fontRef idx="minor"/>
        </p:style>
        <p:txBody>
          <a:bodyPr wrap="none" lIns="0" rIns="0" tIns="0" bIns="0" anchor="t">
            <a:noAutofit/>
          </a:bodyPr>
          <a:p>
            <a:pPr>
              <a:lnSpc>
                <a:spcPts val="5301"/>
              </a:lnSpc>
              <a:buNone/>
              <a:tabLst>
                <a:tab algn="l" pos="0"/>
              </a:tabLst>
            </a:pPr>
            <a:r>
              <a:rPr b="1" lang="en-US" sz="4250" spc="-1" strike="noStrike">
                <a:solidFill>
                  <a:srgbClr val="ffb393"/>
                </a:solidFill>
                <a:latin typeface="Brygada 1918 Bold"/>
                <a:ea typeface="Brygada 1918 Bold"/>
              </a:rPr>
              <a:t>Η Έννοια του Συνοικισμού</a:t>
            </a:r>
            <a:endParaRPr b="0" lang="en-US" sz="4250" spc="-1" strike="noStrike">
              <a:latin typeface="Arial"/>
            </a:endParaRPr>
          </a:p>
        </p:txBody>
      </p:sp>
      <p:sp>
        <p:nvSpPr>
          <p:cNvPr id="669" name="Text 1"/>
          <p:cNvSpPr/>
          <p:nvPr/>
        </p:nvSpPr>
        <p:spPr>
          <a:xfrm>
            <a:off x="708840" y="1696680"/>
            <a:ext cx="7726320" cy="97164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f4cab8"/>
                </a:solidFill>
                <a:latin typeface="Montserrat Medium"/>
                <a:ea typeface="Montserrat Medium"/>
              </a:rPr>
              <a:t>Ο συνοικισμός αποτέλεσε μια σημαντική διαδικασία στη δημιουργία πολλών ελληνικών πόλεων-κρατών. Αυτή η διαδικασία περιλάμβανε τη συνένωση μικρότερων οικισμών ή κοινοτήτων σε μια μεγαλύτερη πολιτική οντότητα.</a:t>
            </a:r>
            <a:endParaRPr b="0" lang="en-US" sz="1550" spc="-1" strike="noStrike">
              <a:latin typeface="Arial"/>
            </a:endParaRPr>
          </a:p>
        </p:txBody>
      </p:sp>
      <p:sp>
        <p:nvSpPr>
          <p:cNvPr id="670" name="Shape 2"/>
          <p:cNvSpPr/>
          <p:nvPr/>
        </p:nvSpPr>
        <p:spPr>
          <a:xfrm>
            <a:off x="1000800" y="2896200"/>
            <a:ext cx="22680" cy="4614840"/>
          </a:xfrm>
          <a:prstGeom prst="roundRect">
            <a:avLst>
              <a:gd name="adj" fmla="val 132861"/>
            </a:avLst>
          </a:prstGeom>
          <a:solidFill>
            <a:srgbClr val="662e42"/>
          </a:solidFill>
          <a:ln w="0">
            <a:noFill/>
          </a:ln>
        </p:spPr>
        <p:style>
          <a:lnRef idx="0"/>
          <a:fillRef idx="0"/>
          <a:effectRef idx="0"/>
          <a:fontRef idx="minor"/>
        </p:style>
      </p:sp>
      <p:sp>
        <p:nvSpPr>
          <p:cNvPr id="671" name="Shape 3"/>
          <p:cNvSpPr/>
          <p:nvPr/>
        </p:nvSpPr>
        <p:spPr>
          <a:xfrm>
            <a:off x="1217160" y="3340440"/>
            <a:ext cx="708480" cy="22680"/>
          </a:xfrm>
          <a:prstGeom prst="roundRect">
            <a:avLst>
              <a:gd name="adj" fmla="val 132861"/>
            </a:avLst>
          </a:prstGeom>
          <a:solidFill>
            <a:srgbClr val="662e42"/>
          </a:solidFill>
          <a:ln w="0">
            <a:noFill/>
          </a:ln>
        </p:spPr>
        <p:style>
          <a:lnRef idx="0"/>
          <a:fillRef idx="0"/>
          <a:effectRef idx="0"/>
          <a:fontRef idx="minor"/>
        </p:style>
      </p:sp>
      <p:sp>
        <p:nvSpPr>
          <p:cNvPr id="672" name="Shape 4"/>
          <p:cNvSpPr/>
          <p:nvPr/>
        </p:nvSpPr>
        <p:spPr>
          <a:xfrm>
            <a:off x="784440" y="3124080"/>
            <a:ext cx="455040" cy="455040"/>
          </a:xfrm>
          <a:prstGeom prst="roundRect">
            <a:avLst>
              <a:gd name="adj" fmla="val 6667"/>
            </a:avLst>
          </a:prstGeom>
          <a:solidFill>
            <a:srgbClr val="4d1529"/>
          </a:solidFill>
          <a:ln w="0">
            <a:noFill/>
          </a:ln>
        </p:spPr>
        <p:style>
          <a:lnRef idx="0"/>
          <a:fillRef idx="0"/>
          <a:effectRef idx="0"/>
          <a:fontRef idx="minor"/>
        </p:style>
      </p:sp>
      <p:sp>
        <p:nvSpPr>
          <p:cNvPr id="673" name="Text 5"/>
          <p:cNvSpPr/>
          <p:nvPr/>
        </p:nvSpPr>
        <p:spPr>
          <a:xfrm>
            <a:off x="931320" y="3189600"/>
            <a:ext cx="161640" cy="32364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1" lang="en-US" sz="2550" spc="-1" strike="noStrike">
                <a:solidFill>
                  <a:srgbClr val="f4cab8"/>
                </a:solidFill>
                <a:latin typeface="Brygada 1918 Bold"/>
                <a:ea typeface="Brygada 1918 Bold"/>
              </a:rPr>
              <a:t>1</a:t>
            </a:r>
            <a:endParaRPr b="0" lang="en-US" sz="2550" spc="-1" strike="noStrike">
              <a:latin typeface="Arial"/>
            </a:endParaRPr>
          </a:p>
        </p:txBody>
      </p:sp>
      <p:sp>
        <p:nvSpPr>
          <p:cNvPr id="674" name="Text 6"/>
          <p:cNvSpPr/>
          <p:nvPr/>
        </p:nvSpPr>
        <p:spPr>
          <a:xfrm>
            <a:off x="2125800" y="3098520"/>
            <a:ext cx="2699280" cy="33696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Αρχικοί Οικισμοί</a:t>
            </a:r>
            <a:endParaRPr b="0" lang="en-US" sz="2100" spc="-1" strike="noStrike">
              <a:latin typeface="Arial"/>
            </a:endParaRPr>
          </a:p>
        </p:txBody>
      </p:sp>
      <p:sp>
        <p:nvSpPr>
          <p:cNvPr id="675" name="Text 7"/>
          <p:cNvSpPr/>
          <p:nvPr/>
        </p:nvSpPr>
        <p:spPr>
          <a:xfrm>
            <a:off x="2125800" y="3557520"/>
            <a:ext cx="6309000" cy="3236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0" lang="en-US" sz="1550" spc="-1" strike="noStrike">
                <a:solidFill>
                  <a:srgbClr val="f4cab8"/>
                </a:solidFill>
                <a:latin typeface="Montserrat Medium"/>
                <a:ea typeface="Montserrat Medium"/>
              </a:rPr>
              <a:t>Μικρές, διάσπαρτες κοινότητες με περιορισμένη αυτονομία.</a:t>
            </a:r>
            <a:endParaRPr b="0" lang="en-US" sz="1550" spc="-1" strike="noStrike">
              <a:latin typeface="Arial"/>
            </a:endParaRPr>
          </a:p>
        </p:txBody>
      </p:sp>
      <p:sp>
        <p:nvSpPr>
          <p:cNvPr id="676" name="Shape 8"/>
          <p:cNvSpPr/>
          <p:nvPr/>
        </p:nvSpPr>
        <p:spPr>
          <a:xfrm>
            <a:off x="1217160" y="4730400"/>
            <a:ext cx="708480" cy="22680"/>
          </a:xfrm>
          <a:prstGeom prst="roundRect">
            <a:avLst>
              <a:gd name="adj" fmla="val 132861"/>
            </a:avLst>
          </a:prstGeom>
          <a:solidFill>
            <a:srgbClr val="662e42"/>
          </a:solidFill>
          <a:ln w="0">
            <a:noFill/>
          </a:ln>
        </p:spPr>
        <p:style>
          <a:lnRef idx="0"/>
          <a:fillRef idx="0"/>
          <a:effectRef idx="0"/>
          <a:fontRef idx="minor"/>
        </p:style>
      </p:sp>
      <p:sp>
        <p:nvSpPr>
          <p:cNvPr id="677" name="Shape 9"/>
          <p:cNvSpPr/>
          <p:nvPr/>
        </p:nvSpPr>
        <p:spPr>
          <a:xfrm>
            <a:off x="784440" y="4514040"/>
            <a:ext cx="455040" cy="455040"/>
          </a:xfrm>
          <a:prstGeom prst="roundRect">
            <a:avLst>
              <a:gd name="adj" fmla="val 6667"/>
            </a:avLst>
          </a:prstGeom>
          <a:solidFill>
            <a:srgbClr val="4d1529"/>
          </a:solidFill>
          <a:ln w="0">
            <a:noFill/>
          </a:ln>
        </p:spPr>
        <p:style>
          <a:lnRef idx="0"/>
          <a:fillRef idx="0"/>
          <a:effectRef idx="0"/>
          <a:fontRef idx="minor"/>
        </p:style>
      </p:sp>
      <p:sp>
        <p:nvSpPr>
          <p:cNvPr id="678" name="Text 10"/>
          <p:cNvSpPr/>
          <p:nvPr/>
        </p:nvSpPr>
        <p:spPr>
          <a:xfrm>
            <a:off x="919800" y="4579560"/>
            <a:ext cx="184320" cy="32364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1" lang="en-US" sz="2550" spc="-1" strike="noStrike">
                <a:solidFill>
                  <a:srgbClr val="f4cab8"/>
                </a:solidFill>
                <a:latin typeface="Brygada 1918 Bold"/>
                <a:ea typeface="Brygada 1918 Bold"/>
              </a:rPr>
              <a:t>2</a:t>
            </a:r>
            <a:endParaRPr b="0" lang="en-US" sz="2550" spc="-1" strike="noStrike">
              <a:latin typeface="Arial"/>
            </a:endParaRPr>
          </a:p>
        </p:txBody>
      </p:sp>
      <p:sp>
        <p:nvSpPr>
          <p:cNvPr id="679" name="Text 11"/>
          <p:cNvSpPr/>
          <p:nvPr/>
        </p:nvSpPr>
        <p:spPr>
          <a:xfrm>
            <a:off x="2125800" y="4488480"/>
            <a:ext cx="2855160" cy="33696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Διαδικασία Συνένωσης</a:t>
            </a:r>
            <a:endParaRPr b="0" lang="en-US" sz="2100" spc="-1" strike="noStrike">
              <a:latin typeface="Arial"/>
            </a:endParaRPr>
          </a:p>
        </p:txBody>
      </p:sp>
      <p:sp>
        <p:nvSpPr>
          <p:cNvPr id="680" name="Text 12"/>
          <p:cNvSpPr/>
          <p:nvPr/>
        </p:nvSpPr>
        <p:spPr>
          <a:xfrm>
            <a:off x="2125800" y="4947120"/>
            <a:ext cx="6309000" cy="64764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f4cab8"/>
                </a:solidFill>
                <a:latin typeface="Montserrat Medium"/>
                <a:ea typeface="Montserrat Medium"/>
              </a:rPr>
              <a:t>Σταδιακή συγχώνευση οικισμών για οικονομικούς και αμυντικούς λόγους.</a:t>
            </a:r>
            <a:endParaRPr b="0" lang="en-US" sz="1550" spc="-1" strike="noStrike">
              <a:latin typeface="Arial"/>
            </a:endParaRPr>
          </a:p>
        </p:txBody>
      </p:sp>
      <p:sp>
        <p:nvSpPr>
          <p:cNvPr id="681" name="Shape 13"/>
          <p:cNvSpPr/>
          <p:nvPr/>
        </p:nvSpPr>
        <p:spPr>
          <a:xfrm>
            <a:off x="1217160" y="6444000"/>
            <a:ext cx="708480" cy="22680"/>
          </a:xfrm>
          <a:prstGeom prst="roundRect">
            <a:avLst>
              <a:gd name="adj" fmla="val 132861"/>
            </a:avLst>
          </a:prstGeom>
          <a:solidFill>
            <a:srgbClr val="662e42"/>
          </a:solidFill>
          <a:ln w="0">
            <a:noFill/>
          </a:ln>
        </p:spPr>
        <p:style>
          <a:lnRef idx="0"/>
          <a:fillRef idx="0"/>
          <a:effectRef idx="0"/>
          <a:fontRef idx="minor"/>
        </p:style>
      </p:sp>
      <p:sp>
        <p:nvSpPr>
          <p:cNvPr id="682" name="Shape 14"/>
          <p:cNvSpPr/>
          <p:nvPr/>
        </p:nvSpPr>
        <p:spPr>
          <a:xfrm>
            <a:off x="784440" y="6227640"/>
            <a:ext cx="455040" cy="455040"/>
          </a:xfrm>
          <a:prstGeom prst="roundRect">
            <a:avLst>
              <a:gd name="adj" fmla="val 6667"/>
            </a:avLst>
          </a:prstGeom>
          <a:solidFill>
            <a:srgbClr val="4d1529"/>
          </a:solidFill>
          <a:ln w="0">
            <a:noFill/>
          </a:ln>
        </p:spPr>
        <p:style>
          <a:lnRef idx="0"/>
          <a:fillRef idx="0"/>
          <a:effectRef idx="0"/>
          <a:fontRef idx="minor"/>
        </p:style>
      </p:sp>
      <p:sp>
        <p:nvSpPr>
          <p:cNvPr id="683" name="Text 15"/>
          <p:cNvSpPr/>
          <p:nvPr/>
        </p:nvSpPr>
        <p:spPr>
          <a:xfrm>
            <a:off x="913320" y="6293520"/>
            <a:ext cx="197280" cy="32364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1" lang="en-US" sz="2550" spc="-1" strike="noStrike">
                <a:solidFill>
                  <a:srgbClr val="f4cab8"/>
                </a:solidFill>
                <a:latin typeface="Brygada 1918 Bold"/>
                <a:ea typeface="Brygada 1918 Bold"/>
              </a:rPr>
              <a:t>3</a:t>
            </a:r>
            <a:endParaRPr b="0" lang="en-US" sz="2550" spc="-1" strike="noStrike">
              <a:latin typeface="Arial"/>
            </a:endParaRPr>
          </a:p>
        </p:txBody>
      </p:sp>
      <p:sp>
        <p:nvSpPr>
          <p:cNvPr id="684" name="Text 16"/>
          <p:cNvSpPr/>
          <p:nvPr/>
        </p:nvSpPr>
        <p:spPr>
          <a:xfrm>
            <a:off x="2125800" y="6202440"/>
            <a:ext cx="3510720" cy="33696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Δημιουργία Πόλης-Κράτους</a:t>
            </a:r>
            <a:endParaRPr b="0" lang="en-US" sz="2100" spc="-1" strike="noStrike">
              <a:latin typeface="Arial"/>
            </a:endParaRPr>
          </a:p>
        </p:txBody>
      </p:sp>
      <p:sp>
        <p:nvSpPr>
          <p:cNvPr id="685" name="Text 17"/>
          <p:cNvSpPr/>
          <p:nvPr/>
        </p:nvSpPr>
        <p:spPr>
          <a:xfrm>
            <a:off x="2125800" y="6661080"/>
            <a:ext cx="6309000" cy="64764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f4cab8"/>
                </a:solidFill>
                <a:latin typeface="Montserrat Medium"/>
                <a:ea typeface="Montserrat Medium"/>
              </a:rPr>
              <a:t>Σχηματισμός ενιαίας πολιτικής οντότητας με κοινή διοίκηση και θεσμούς.</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2024-11-12T20:31:57Z</dcterms:created>
  <dc:creator>PptxGenJS</dc:creator>
  <dc:description/>
  <dc:language>en-US</dc:language>
  <cp:lastModifiedBy/>
  <dcterms:modified xsi:type="dcterms:W3CDTF">2024-11-12T22:40:25Z</dcterms:modified>
  <cp:revision>7</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