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4630400" cy="8229600"/>
  <p:notesSz cx="8229600" cy="14630400"/>
  <p:embeddedFontLst>
    <p:embeddedFont>
      <p:font typeface="Raleway"/>
      <p:regular r:id="rId22"/>
    </p:embeddedFont>
    <p:embeddedFont>
      <p:font typeface="Raleway"/>
      <p:regular r:id="rId23"/>
    </p:embeddedFont>
    <p:embeddedFont>
      <p:font typeface="Raleway"/>
      <p:regular r:id="rId24"/>
    </p:embeddedFont>
    <p:embeddedFont>
      <p:font typeface="Raleway"/>
      <p:regular r:id="rId25"/>
    </p:embeddedFont>
    <p:embeddedFont>
      <p:font typeface="Roboto"/>
      <p:regular r:id="rId26"/>
    </p:embeddedFont>
    <p:embeddedFont>
      <p:font typeface="Roboto"/>
      <p:regular r:id="rId27"/>
    </p:embeddedFont>
    <p:embeddedFont>
      <p:font typeface="Roboto"/>
      <p:regular r:id="rId28"/>
    </p:embeddedFont>
    <p:embeddedFont>
      <p:font typeface="Roboto"/>
      <p:regular r:id="rId2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22" Type="http://schemas.openxmlformats.org/officeDocument/2006/relationships/font" Target="fonts/font1.fntdata"/><Relationship Id="rId23" Type="http://schemas.openxmlformats.org/officeDocument/2006/relationships/font" Target="fonts/font2.fntdata"/><Relationship Id="rId24" Type="http://schemas.openxmlformats.org/officeDocument/2006/relationships/font" Target="fonts/font3.fntdata"/><Relationship Id="rId25" Type="http://schemas.openxmlformats.org/officeDocument/2006/relationships/font" Target="fonts/font4.fntdata"/><Relationship Id="rId26" Type="http://schemas.openxmlformats.org/officeDocument/2006/relationships/font" Target="fonts/font5.fntdata"/><Relationship Id="rId27" Type="http://schemas.openxmlformats.org/officeDocument/2006/relationships/font" Target="fonts/font6.fntdata"/><Relationship Id="rId28" Type="http://schemas.openxmlformats.org/officeDocument/2006/relationships/font" Target="fonts/font7.fntdata"/><Relationship Id="rId2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slideLayout" Target="../slideLayouts/slideLayout11.xml"/><Relationship Id="rId8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10897"/>
            <a:ext cx="109402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Εξέλιξη της Βυζαντινής Αυτοκρατορίας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5983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Η ιστορία της Βυζαντινής Αυτοκρατορίας ξεκινά με τον οριστικό χωρισμό της Ρωμαϊκής Αυτοκρατορίας το 395 μ.Χ. Ο Μ. Θεοδόσιος μοίρασε την αυτοκρατορία στους δύο γιους του.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44079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Το ανατολικό τμήμα, που δόθηκε στον Αρκάδιο, επιβίωσε και εξελίχθηκε στη Βυζαντινή Αυτοκρατορία. Το δυτικό τμήμα κατέρρευσε το 476 μ.Χ.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543865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5446276"/>
            <a:ext cx="347663" cy="34766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70040" y="5421749"/>
            <a:ext cx="214634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3C3939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by Elpiniki Rassa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77569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Κωδικοποίηση του Δικαίου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Corpus Juris Civilis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4572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Βάση της νεότερης ευρωπαϊκής νομοθεσίας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32113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Συστηματική Οργάνωση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4094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Συγκέντρωση και οργάνωση των νόμων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Δίγλωσσο Έργο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48885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Λατινικά και ελληνικά για καλύτερη κατανόηση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282071"/>
            <a:ext cx="101650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Το Νομοθετικό Έργο του Ιουστινιανού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3331012"/>
            <a:ext cx="13042821" cy="2616518"/>
          </a:xfrm>
          <a:prstGeom prst="roundRect">
            <a:avLst>
              <a:gd name="adj" fmla="val 364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01410" y="3338632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1028224" y="3482340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Ιουστινιάνειος κώδικας (529 και 534)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45824" y="3482340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Σε λατινική γλώσσα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3988951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8224" y="4132659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Πανδέκτης (533)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45824" y="4132659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Σε λατινική γλώσσα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801410" y="4639270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1028224" y="4782979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Εισηγήσεις (533)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545824" y="4782979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Σε λατινική γλώσσα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801410" y="5289590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1028224" y="5433298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Νεαρές (μετά το 534)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7545824" y="5433298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Σε ελληνική γλώσσα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70127"/>
            <a:ext cx="72800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Το Νέο Διοικητικό Σύστημα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1906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303973" y="3019068"/>
            <a:ext cx="30744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Παραχώρηση Εξουσίας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303973" y="3509486"/>
            <a:ext cx="125326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Στρατιωτικοί διοικητές απέκτησαν πολιτική εξουσία σε περιοχές εκτεθειμένες σε επιθέσεις.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1133951" y="4099203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1644134" y="4099203"/>
            <a:ext cx="30043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Διοικητική Καινοτομία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644134" y="4589621"/>
            <a:ext cx="121924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Αποτέλεσε τη βάση ενός νέου συστήματος που αργότερα επεκτάθηκε σε όλη την αυτοκρατορία.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1474232" y="5179338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984415" y="5179338"/>
            <a:ext cx="48946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Αντιμετώπιση Μεγάλων Γαιοκτησιών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984415" y="5669756"/>
            <a:ext cx="118521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Στόχευε στον περιορισμό της ανάπτυξης των μεγάλων γαιοκτησιών.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7594"/>
            <a:ext cx="97884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Αντιμετώπιση του Εκφεουδαρχισμού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200394" y="4087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Νεαρές του 535 μ.Χ.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191"/>
            <a:ext cx="424184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Διατάγματα που περιόριζαν τη δύναμη των μεγαλοκτηματιών.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274231" y="4412456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430083" y="4536400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481304" y="3089791"/>
            <a:ext cx="38795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Προστασία Μικροϊδιοκτητών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481304" y="3580209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Μέτρα για την προστασία των μικρών γαιοκτημόνων.</a:t>
            </a:r>
            <a:endParaRPr lang="en-US" sz="17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7910393" y="2890361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066246" y="3014305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9481304" y="5085755"/>
            <a:ext cx="31825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Αποτροπή Φεουδαρχίας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9481304" y="5576173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Αποφυγή της κατάστασης που επικράτησε στη Δυτική Ευρώπη.</a:t>
            </a:r>
            <a:endParaRPr lang="en-US" sz="175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6" name="Shape 11"/>
          <p:cNvSpPr/>
          <p:nvPr/>
        </p:nvSpPr>
        <p:spPr>
          <a:xfrm>
            <a:off x="7910393" y="593443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8066246" y="605837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1533"/>
            <a:ext cx="99089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Οι "Δυνατοί" και η Αντιμετώπισή τους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67288"/>
            <a:ext cx="31000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Ποιοι ήταν οι "Δυνατοί"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4843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Οι μεγαλοκτηματίες της εποχής που συγκέντρωναν μεγάλη οικονομική και πολιτική δύναμη.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Αποτελούσαν απειλή για την κεντρική εξουσία και τους μικροϊδιοκτήτες.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067288"/>
            <a:ext cx="29083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Μέτρα Αντιμετώπισης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64843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Ο Ιουστινιανός εξέδωσε ειδικά διατάγματα για τον περιορισμό της δύναμής τους.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Απαγόρευσε την "προστασία" που προσέφεραν στους μικρότερους ιδιοκτήτες.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550818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Ενίσχυσε την εξουσία των κρατικών αξιωματούχων έναντι των τοπικών ισχυρών.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585"/>
            <a:ext cx="85057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Κληρονομιά του Ιουστινιανού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13873"/>
            <a:ext cx="63512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5850" dirty="0"/>
          </a:p>
        </p:txBody>
      </p:sp>
      <p:sp>
        <p:nvSpPr>
          <p:cNvPr id="4" name="Text 2"/>
          <p:cNvSpPr/>
          <p:nvPr/>
        </p:nvSpPr>
        <p:spPr>
          <a:xfrm>
            <a:off x="2551748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Ισχυρή Μοναρχία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936087"/>
            <a:ext cx="6351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Θεμελίωση της απόλυτης μοναρχίας με θεϊκή νομιμοποίηση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485221" y="2413873"/>
            <a:ext cx="63513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9243298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Θρησκεία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485221" y="3936087"/>
            <a:ext cx="63513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Επιβολή ενιαίου δόγματος και εξάπλωση του χριστιανισμού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092779"/>
            <a:ext cx="63512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2551748" y="61245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Νομικά Έργα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93790" y="6614993"/>
            <a:ext cx="6351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Κωδικοποίηση που επηρέασε τη νομοθεσία για αιώνες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485221" y="5092779"/>
            <a:ext cx="63513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5850" dirty="0"/>
          </a:p>
        </p:txBody>
      </p:sp>
      <p:sp>
        <p:nvSpPr>
          <p:cNvPr id="13" name="Text 11"/>
          <p:cNvSpPr/>
          <p:nvPr/>
        </p:nvSpPr>
        <p:spPr>
          <a:xfrm>
            <a:off x="9243298" y="61245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Διοικητικό Σύστημα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485221" y="6614993"/>
            <a:ext cx="63513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Καινοτομίες που απέτρεψαν τον εκφεουδαρχισμό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403033"/>
            <a:ext cx="112653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Ο Οριστικός Χωρισμός της Αυτοκρατορίας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1048941" y="2451973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6" name="Shape 3"/>
          <p:cNvSpPr/>
          <p:nvPr/>
        </p:nvSpPr>
        <p:spPr>
          <a:xfrm>
            <a:off x="1273612" y="2947035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7" name="Shape 4"/>
          <p:cNvSpPr/>
          <p:nvPr/>
        </p:nvSpPr>
        <p:spPr>
          <a:xfrm>
            <a:off x="793790" y="27071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78860" y="274962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2183011" y="26787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395 μ.Χ.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2183011" y="3169206"/>
            <a:ext cx="116535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Οριστικός χωρισμός της αυτοκρατορίας από τον Μ. Θεοδόσιο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273612" y="4480798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12" name="Shape 9"/>
          <p:cNvSpPr/>
          <p:nvPr/>
        </p:nvSpPr>
        <p:spPr>
          <a:xfrm>
            <a:off x="793790" y="424088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8860" y="428339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2183011" y="4212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Ανατολικό Τμήμα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2183011" y="4702969"/>
            <a:ext cx="116535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Δόθηκε στον Αρκάδιο, επιβίωσε και εξελίχθηκε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1273612" y="6014561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</p:sp>
      <p:sp>
        <p:nvSpPr>
          <p:cNvPr id="17" name="Shape 14"/>
          <p:cNvSpPr/>
          <p:nvPr/>
        </p:nvSpPr>
        <p:spPr>
          <a:xfrm>
            <a:off x="793790" y="577465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78860" y="581715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650" dirty="0"/>
          </a:p>
        </p:txBody>
      </p:sp>
      <p:sp>
        <p:nvSpPr>
          <p:cNvPr id="19" name="Text 16"/>
          <p:cNvSpPr/>
          <p:nvPr/>
        </p:nvSpPr>
        <p:spPr>
          <a:xfrm>
            <a:off x="2183011" y="57463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Δυτικό Τμήμα</a:t>
            </a:r>
            <a:endParaRPr lang="en-US" sz="2200" dirty="0"/>
          </a:p>
        </p:txBody>
      </p:sp>
      <p:sp>
        <p:nvSpPr>
          <p:cNvPr id="20" name="Text 17"/>
          <p:cNvSpPr/>
          <p:nvPr/>
        </p:nvSpPr>
        <p:spPr>
          <a:xfrm>
            <a:off x="2183011" y="6236732"/>
            <a:ext cx="116535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Δόθηκε στον Ονώριο, κατέρρευσε το 476 μ.Χ.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549003"/>
            <a:ext cx="101451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Επιβίωση του Ανατολικού Τμήματος</a:t>
            </a:r>
            <a:endParaRPr lang="en-US" sz="4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597944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268022" y="2824758"/>
            <a:ext cx="40295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Αντίσταση στον Εκγερμανισμό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2268022" y="3315176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Έλληνες λόγιοι και πολιτικοί αντιστάθηκαν στην γερμανική επιρροή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58828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268022" y="4185642"/>
            <a:ext cx="30946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Διατήρηση Ελληνισμού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2268022" y="4676061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Ο Ελληνισμός διατηρήθηκε παρά τις βαρβαρικές εισβολές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319713"/>
            <a:ext cx="1134070" cy="13608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268022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Βυζαντινή Μορφή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2268022" y="6036945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Το κράτος μετεξελίχθηκε στη βυζαντινή του μορφή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384822"/>
            <a:ext cx="60145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Το Αντιγοτθικό Κίνημα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3433763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28224" y="3668197"/>
            <a:ext cx="33347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Κίνδυνος Εκγερμανισμού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158615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Μετά το θάνατο του Μ. Θεοδοσίου, παρουσιάστηκε κίνδυνος εκγερμανισμού του κράτους στην Ανατολή.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433763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51396" y="3668197"/>
            <a:ext cx="29447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Αντιγερμανική Κίνηση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451396" y="4158615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Αναπτύχθηκε ισχυρή αντιγερμανική και αντιγοτθική κίνηση από Έλληνες λόγιους και πολιτικούς.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9640133" y="3433763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74568" y="36681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Εθνικό Κόμμα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9874568" y="4158615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Δημιουργήθηκε ένα είδος εθνικού κόμματος που υποκινούσε τον αντιγοτθικό αγώνα.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6487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Ελληνοχριστιανική Οικουμένη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Χριστιανική Πίστη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Βασικό συνδετικό στοιχείο της βυζαντινής κοινωνίας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Ελληνική Παράδοση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Διατήρηση και εξέλιξη του ελληνικού πολιτισμού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Ρωμαϊκή Κληρονομιά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Μετεξέλιξη της ρωμαϊκής οικουμένης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Κοινότητα Λαών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Συνοχή διαφορετικών λαών υπό κοινή ταυτότητα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69452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Εποχή του Ιουστινιανού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39296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Όραμα Ρωμαϊκής Οικουμένης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53100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Εξωτερική πολιτική εμπνευσμένη από το παρελθόν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Καινοτόμες Ιδέες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453080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Εσωτερική οργάνωση με νέες προσεγγίσεις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7C7D0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32436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Βυζαντινή Φυσιογνωμία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55593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Διαμόρφωση της ιδιαίτερης ταυτότητας του κράτους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496026"/>
            <a:ext cx="56982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Απόλυτη Μοναρχία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38001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60" y="3842623"/>
            <a:ext cx="340162" cy="4252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3800118"/>
            <a:ext cx="34592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Ισχυροποίηση Κεντρικής Εξουσίας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530906" y="4644866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Μετά τη Στάση του Νίκα (532 μ.Χ.), ο Ιουστινιανός ενίσχυσε την κεντρική εξουσία.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5216962" y="38001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032" y="3842623"/>
            <a:ext cx="340162" cy="4252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954078" y="3800118"/>
            <a:ext cx="30196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Θεωρητική Θεμελίωση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5954078" y="4290536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Ο αυτοκράτορας θεωρούνταν εκλεκτός του Θεού.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9640133" y="38001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204" y="3842623"/>
            <a:ext cx="340162" cy="425291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377249" y="38001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Θεϊκό Προνόμιο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10377249" y="4290536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Είχε το προνόμιο να κυβερνά για το καλό των υπηκόων του.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46377"/>
            <a:ext cx="107337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Θρησκευτική Πολιτική του Ιουστινιανού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534966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87579" y="3495318"/>
            <a:ext cx="22117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Επιβολή Χριστιανισμού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587579" y="4340066"/>
            <a:ext cx="22117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Σκληρή αντιμετώπιση των αρχαίων θρησκειών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446" y="3534966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933236" y="3495318"/>
            <a:ext cx="2211824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Κλείσιμο Νεοπλατωνικής Σχολής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933236" y="4694396"/>
            <a:ext cx="221182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Έκλεισε τη σχολή των Αθηνών το 529 μ.Χ.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513558" y="3523655"/>
            <a:ext cx="510183" cy="589598"/>
          </a:xfrm>
          <a:prstGeom prst="roundRect">
            <a:avLst>
              <a:gd name="adj" fmla="val 10754"/>
            </a:avLst>
          </a:prstGeom>
          <a:solidFill>
            <a:srgbClr val="E5E0DF"/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221" y="3534966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279011" y="3495318"/>
            <a:ext cx="22118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Αγία Σοφία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8279011" y="3985736"/>
            <a:ext cx="221182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Οικοδόμησε το καύχημα της χριστιανικής αρχιτεκτονικής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997" y="3534966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624786" y="3495318"/>
            <a:ext cx="221182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Ιεραποστολικό Έργο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1624786" y="4340066"/>
            <a:ext cx="221182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Εκχριστιανισμός γειτονικών λαών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17063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Η Αγία Σοφία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3304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Η Αγία Σοφία αποτελεί το κορυφαίο επίτευγμα της βυζαντινής αρχιτεκτονικής. Χτίστηκε επί Ιουστινιανού και αντιπροσωπεύει το μεγαλείο της χριστιανικής πίστης.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2025-04-06T14:21:10Z</dcterms:created>
  <dcterms:modified xsi:type="dcterms:W3CDTF">2025-04-06T14:21:10Z</dcterms:modified>
</cp:coreProperties>
</file>