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notesMasterIdLst>
    <p:notesMasterId r:id="rId17"/>
  </p:notesMasterIdLst>
  <p:sldSz cx="14630400" cy="8229600"/>
  <p:notesSz cx="8229600" cy="14630400"/>
  <p:embeddedFontLst>
    <p:embeddedFont>
      <p:font typeface="Tomorrow Semi Bold"/>
      <p:regular r:id="rId22"/>
    </p:embeddedFont>
    <p:embeddedFont>
      <p:font typeface="Tomorrow Semi Bold"/>
      <p:regular r:id="rId23"/>
    </p:embeddedFont>
    <p:embeddedFont>
      <p:font typeface="Tomorrow Semi Bold"/>
      <p:regular r:id="rId24"/>
    </p:embeddedFont>
    <p:embeddedFont>
      <p:font typeface="Tomorrow Semi Bold"/>
      <p:regular r:id="rId25"/>
    </p:embeddedFont>
    <p:embeddedFont>
      <p:font typeface="Tomorrow"/>
      <p:regular r:id="rId26"/>
    </p:embeddedFont>
    <p:embeddedFont>
      <p:font typeface="Tomorrow"/>
      <p:regular r:id="rId27"/>
    </p:embeddedFont>
    <p:embeddedFont>
      <p:font typeface="Tomorrow"/>
      <p:regular r:id="rId28"/>
    </p:embeddedFont>
    <p:embeddedFont>
      <p:font typeface="Tomorrow"/>
      <p:regular r:id="rId29"/>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presProps" Target="presProps.xml"/><Relationship Id="rId19" Type="http://schemas.openxmlformats.org/officeDocument/2006/relationships/viewProps" Target="viewProps.xml"/><Relationship Id="rId20" Type="http://schemas.openxmlformats.org/officeDocument/2006/relationships/theme" Target="theme/theme1.xml"/><Relationship Id="rId21" Type="http://schemas.openxmlformats.org/officeDocument/2006/relationships/tableStyles" Target="tableStyles.xml"/><Relationship Id="rId22" Type="http://schemas.openxmlformats.org/officeDocument/2006/relationships/font" Target="fonts/font1.fntdata"/><Relationship Id="rId23" Type="http://schemas.openxmlformats.org/officeDocument/2006/relationships/font" Target="fonts/font2.fntdata"/><Relationship Id="rId24" Type="http://schemas.openxmlformats.org/officeDocument/2006/relationships/font" Target="fonts/font3.fntdata"/><Relationship Id="rId25" Type="http://schemas.openxmlformats.org/officeDocument/2006/relationships/font" Target="fonts/font4.fntdata"/><Relationship Id="rId26" Type="http://schemas.openxmlformats.org/officeDocument/2006/relationships/font" Target="fonts/font5.fntdata"/><Relationship Id="rId27" Type="http://schemas.openxmlformats.org/officeDocument/2006/relationships/font" Target="fonts/font6.fntdata"/><Relationship Id="rId28" Type="http://schemas.openxmlformats.org/officeDocument/2006/relationships/font" Target="fonts/font7.fntdata"/><Relationship Id="rId29" Type="http://schemas.openxmlformats.org/officeDocument/2006/relationships/font" Target="fonts/font8.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D0D0C"/>
          </a:solidFill>
          <a:ln/>
        </p:spPr>
      </p:sp>
      <p:sp>
        <p:nvSpPr>
          <p:cNvPr id="3" name="Shape 1"/>
          <p:cNvSpPr/>
          <p:nvPr/>
        </p:nvSpPr>
        <p:spPr>
          <a:xfrm>
            <a:off x="0" y="0"/>
            <a:ext cx="14630400" cy="8229600"/>
          </a:xfrm>
          <a:prstGeom prst="rect">
            <a:avLst/>
          </a:prstGeom>
          <a:solidFill>
            <a:srgbClr val="1D1D1B"/>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D0D0C"/>
          </a:solidFill>
          <a:ln/>
        </p:spPr>
      </p:sp>
      <p:sp>
        <p:nvSpPr>
          <p:cNvPr id="3" name="Shape 1"/>
          <p:cNvSpPr/>
          <p:nvPr/>
        </p:nvSpPr>
        <p:spPr>
          <a:xfrm>
            <a:off x="0" y="0"/>
            <a:ext cx="14630400" cy="8229600"/>
          </a:xfrm>
          <a:prstGeom prst="rect">
            <a:avLst/>
          </a:prstGeom>
          <a:solidFill>
            <a:srgbClr val="1D1D1B"/>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D0D0C"/>
          </a:solidFill>
          <a:ln/>
        </p:spPr>
      </p:sp>
      <p:sp>
        <p:nvSpPr>
          <p:cNvPr id="3" name="Shape 1"/>
          <p:cNvSpPr/>
          <p:nvPr/>
        </p:nvSpPr>
        <p:spPr>
          <a:xfrm>
            <a:off x="0" y="0"/>
            <a:ext cx="14630400" cy="8229600"/>
          </a:xfrm>
          <a:prstGeom prst="rect">
            <a:avLst/>
          </a:prstGeom>
          <a:solidFill>
            <a:srgbClr val="1D1D1B"/>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D0D0C"/>
          </a:solidFill>
          <a:ln/>
        </p:spPr>
      </p:sp>
      <p:sp>
        <p:nvSpPr>
          <p:cNvPr id="3" name="Shape 1"/>
          <p:cNvSpPr/>
          <p:nvPr/>
        </p:nvSpPr>
        <p:spPr>
          <a:xfrm>
            <a:off x="0" y="0"/>
            <a:ext cx="14630400" cy="8229600"/>
          </a:xfrm>
          <a:prstGeom prst="rect">
            <a:avLst/>
          </a:prstGeom>
          <a:solidFill>
            <a:srgbClr val="1D1D1B"/>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D0D0C"/>
          </a:solidFill>
          <a:ln/>
        </p:spPr>
      </p:sp>
      <p:sp>
        <p:nvSpPr>
          <p:cNvPr id="3" name="Shape 1"/>
          <p:cNvSpPr/>
          <p:nvPr/>
        </p:nvSpPr>
        <p:spPr>
          <a:xfrm>
            <a:off x="0" y="0"/>
            <a:ext cx="14630400" cy="8229600"/>
          </a:xfrm>
          <a:prstGeom prst="rect">
            <a:avLst/>
          </a:prstGeom>
          <a:solidFill>
            <a:srgbClr val="1D1D1B"/>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D0D0C"/>
          </a:solidFill>
          <a:ln/>
        </p:spPr>
      </p:sp>
      <p:sp>
        <p:nvSpPr>
          <p:cNvPr id="3" name="Shape 1"/>
          <p:cNvSpPr/>
          <p:nvPr/>
        </p:nvSpPr>
        <p:spPr>
          <a:xfrm>
            <a:off x="0" y="0"/>
            <a:ext cx="14630400" cy="8229600"/>
          </a:xfrm>
          <a:prstGeom prst="rect">
            <a:avLst/>
          </a:prstGeom>
          <a:solidFill>
            <a:srgbClr val="1D1D1B"/>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D0D0C"/>
          </a:solidFill>
          <a:ln/>
        </p:spPr>
      </p:sp>
      <p:sp>
        <p:nvSpPr>
          <p:cNvPr id="3" name="Shape 1"/>
          <p:cNvSpPr/>
          <p:nvPr/>
        </p:nvSpPr>
        <p:spPr>
          <a:xfrm>
            <a:off x="0" y="0"/>
            <a:ext cx="14630400" cy="8229600"/>
          </a:xfrm>
          <a:prstGeom prst="rect">
            <a:avLst/>
          </a:prstGeom>
          <a:solidFill>
            <a:srgbClr val="1D1D1B"/>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D0D0C"/>
          </a:solidFill>
          <a:ln/>
        </p:spPr>
      </p:sp>
      <p:sp>
        <p:nvSpPr>
          <p:cNvPr id="3" name="Shape 1"/>
          <p:cNvSpPr/>
          <p:nvPr/>
        </p:nvSpPr>
        <p:spPr>
          <a:xfrm>
            <a:off x="0" y="0"/>
            <a:ext cx="14630400" cy="8229600"/>
          </a:xfrm>
          <a:prstGeom prst="rect">
            <a:avLst/>
          </a:prstGeom>
          <a:solidFill>
            <a:srgbClr val="1D1D1B"/>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D0D0C"/>
          </a:solidFill>
          <a:ln/>
        </p:spPr>
      </p:sp>
      <p:sp>
        <p:nvSpPr>
          <p:cNvPr id="3" name="Shape 1"/>
          <p:cNvSpPr/>
          <p:nvPr/>
        </p:nvSpPr>
        <p:spPr>
          <a:xfrm>
            <a:off x="0" y="0"/>
            <a:ext cx="14630400" cy="8229600"/>
          </a:xfrm>
          <a:prstGeom prst="rect">
            <a:avLst/>
          </a:prstGeom>
          <a:solidFill>
            <a:srgbClr val="1D1D1B"/>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D0D0C"/>
          </a:solidFill>
          <a:ln/>
        </p:spPr>
      </p:sp>
      <p:sp>
        <p:nvSpPr>
          <p:cNvPr id="3" name="Shape 1"/>
          <p:cNvSpPr/>
          <p:nvPr/>
        </p:nvSpPr>
        <p:spPr>
          <a:xfrm>
            <a:off x="0" y="0"/>
            <a:ext cx="14630400" cy="8229600"/>
          </a:xfrm>
          <a:prstGeom prst="rect">
            <a:avLst/>
          </a:prstGeom>
          <a:solidFill>
            <a:srgbClr val="1D1D1B"/>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D0D0C"/>
          </a:solidFill>
          <a:ln/>
        </p:spPr>
      </p:sp>
      <p:sp>
        <p:nvSpPr>
          <p:cNvPr id="3" name="Shape 1"/>
          <p:cNvSpPr/>
          <p:nvPr/>
        </p:nvSpPr>
        <p:spPr>
          <a:xfrm>
            <a:off x="0" y="0"/>
            <a:ext cx="14630400" cy="8229600"/>
          </a:xfrm>
          <a:prstGeom prst="rect">
            <a:avLst/>
          </a:prstGeom>
          <a:solidFill>
            <a:srgbClr val="1D1D1B"/>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D0D0C"/>
          </a:solidFill>
          <a:ln/>
        </p:spPr>
      </p:sp>
      <p:sp>
        <p:nvSpPr>
          <p:cNvPr id="3" name="Shape 1"/>
          <p:cNvSpPr/>
          <p:nvPr/>
        </p:nvSpPr>
        <p:spPr>
          <a:xfrm>
            <a:off x="0" y="0"/>
            <a:ext cx="14630400" cy="8229600"/>
          </a:xfrm>
          <a:prstGeom prst="rect">
            <a:avLst/>
          </a:prstGeom>
          <a:solidFill>
            <a:srgbClr val="1D1D1B"/>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D0D0C"/>
          </a:solidFill>
          <a:ln/>
        </p:spPr>
      </p:sp>
      <p:sp>
        <p:nvSpPr>
          <p:cNvPr id="3" name="Shape 1"/>
          <p:cNvSpPr/>
          <p:nvPr/>
        </p:nvSpPr>
        <p:spPr>
          <a:xfrm>
            <a:off x="0" y="0"/>
            <a:ext cx="14630400" cy="8229600"/>
          </a:xfrm>
          <a:prstGeom prst="rect">
            <a:avLst/>
          </a:prstGeom>
          <a:solidFill>
            <a:srgbClr val="1D1D1B"/>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D0D0C"/>
          </a:solidFill>
          <a:ln/>
        </p:spPr>
      </p:sp>
      <p:sp>
        <p:nvSpPr>
          <p:cNvPr id="3" name="Shape 1"/>
          <p:cNvSpPr/>
          <p:nvPr/>
        </p:nvSpPr>
        <p:spPr>
          <a:xfrm>
            <a:off x="0" y="0"/>
            <a:ext cx="14630400" cy="8229600"/>
          </a:xfrm>
          <a:prstGeom prst="rect">
            <a:avLst/>
          </a:prstGeom>
          <a:solidFill>
            <a:srgbClr val="1D1D1B"/>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D0D0C"/>
          </a:solidFill>
          <a:ln/>
        </p:spPr>
      </p:sp>
      <p:sp>
        <p:nvSpPr>
          <p:cNvPr id="3" name="Shape 1"/>
          <p:cNvSpPr/>
          <p:nvPr/>
        </p:nvSpPr>
        <p:spPr>
          <a:xfrm>
            <a:off x="0" y="0"/>
            <a:ext cx="14630400" cy="8229600"/>
          </a:xfrm>
          <a:prstGeom prst="rect">
            <a:avLst/>
          </a:prstGeom>
          <a:solidFill>
            <a:srgbClr val="1D1D1B"/>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slideLayout" Target="../slideLayouts/slideLayout2.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png"/><Relationship Id="rId3" Type="http://schemas.openxmlformats.org/officeDocument/2006/relationships/image" Target="../media/image-11-3.png"/><Relationship Id="rId4" Type="http://schemas.openxmlformats.org/officeDocument/2006/relationships/slideLayout" Target="../slideLayouts/slideLayout12.xml"/><Relationship Id="rId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slideLayout" Target="../slideLayouts/slideLayout13.xml"/><Relationship Id="rId3"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png"/><Relationship Id="rId3" Type="http://schemas.openxmlformats.org/officeDocument/2006/relationships/image" Target="../media/image-15-3.png"/><Relationship Id="rId4" Type="http://schemas.openxmlformats.org/officeDocument/2006/relationships/image" Target="../media/image-15-4.png"/><Relationship Id="rId5" Type="http://schemas.openxmlformats.org/officeDocument/2006/relationships/image" Target="../media/image-15-5.png"/><Relationship Id="rId6" Type="http://schemas.openxmlformats.org/officeDocument/2006/relationships/slideLayout" Target="../slideLayouts/slideLayout16.xml"/><Relationship Id="rId7"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3.xml"/><Relationship Id="rId3"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5.xml"/><Relationship Id="rId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slideLayout" Target="../slideLayouts/slideLayout6.xml"/><Relationship Id="rId6"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slideLayout" Target="../slideLayouts/slideLayout9.xml"/><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slideLayout" Target="../slideLayouts/slideLayout10.xml"/><Relationship Id="rId6"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D1D1B">
              <a:alpha val="80000"/>
            </a:srgbClr>
          </a:solidFill>
          <a:ln/>
        </p:spPr>
      </p:sp>
      <p:sp>
        <p:nvSpPr>
          <p:cNvPr id="4" name="Text 1"/>
          <p:cNvSpPr/>
          <p:nvPr/>
        </p:nvSpPr>
        <p:spPr>
          <a:xfrm>
            <a:off x="793790" y="2047994"/>
            <a:ext cx="10925770" cy="708779"/>
          </a:xfrm>
          <a:prstGeom prst="rect">
            <a:avLst/>
          </a:prstGeom>
          <a:noFill/>
          <a:ln/>
        </p:spPr>
        <p:txBody>
          <a:bodyPr wrap="none" lIns="0" tIns="0" rIns="0" bIns="0" rtlCol="0" anchor="t"/>
          <a:lstStyle/>
          <a:p>
            <a:pPr algn="l" indent="0" marL="0">
              <a:lnSpc>
                <a:spcPts val="5550"/>
              </a:lnSpc>
              <a:buNone/>
            </a:pPr>
            <a:r>
              <a:rPr lang="en-US" sz="4450" dirty="0">
                <a:solidFill>
                  <a:srgbClr val="EDEDE8"/>
                </a:solidFill>
                <a:latin typeface="Tomorrow Semi Bold" pitchFamily="34" charset="0"/>
                <a:ea typeface="Tomorrow Semi Bold" pitchFamily="34" charset="-122"/>
                <a:cs typeface="Tomorrow Semi Bold" pitchFamily="34" charset="-120"/>
              </a:rPr>
              <a:t>Η Εποχή του Αυγούστου (27 π.Χ.-14 μ.Χ.)</a:t>
            </a:r>
            <a:endParaRPr lang="en-US" sz="4450" dirty="0"/>
          </a:p>
        </p:txBody>
      </p:sp>
      <p:sp>
        <p:nvSpPr>
          <p:cNvPr id="5" name="Text 2"/>
          <p:cNvSpPr/>
          <p:nvPr/>
        </p:nvSpPr>
        <p:spPr>
          <a:xfrm>
            <a:off x="793790" y="3096935"/>
            <a:ext cx="13042821" cy="1088708"/>
          </a:xfrm>
          <a:prstGeom prst="rect">
            <a:avLst/>
          </a:prstGeom>
          <a:noFill/>
          <a:ln/>
        </p:spPr>
        <p:txBody>
          <a:bodyPr wrap="square" lIns="0" tIns="0" rIns="0" bIns="0" rtlCol="0" anchor="t"/>
          <a:lstStyle/>
          <a:p>
            <a:pPr algn="l" indent="0" marL="0">
              <a:lnSpc>
                <a:spcPts val="2850"/>
              </a:lnSpc>
              <a:buNone/>
            </a:pPr>
            <a:r>
              <a:rPr lang="en-US" sz="1750" dirty="0">
                <a:solidFill>
                  <a:srgbClr val="C9C9C0"/>
                </a:solidFill>
                <a:latin typeface="Tomorrow" pitchFamily="34" charset="0"/>
                <a:ea typeface="Tomorrow" pitchFamily="34" charset="-122"/>
                <a:cs typeface="Tomorrow" pitchFamily="34" charset="-120"/>
              </a:rPr>
              <a:t>Μετά τη ναυμαχία στο Άκτιο, ο ρωμαϊκός κόσμος κουρασμένος από τους συνεχείς εμφύλιους πολέμους προσέβλεπε στην επικράτηση της ειρήνης και της τάξης. Ο Οκταβιανός, άνθρωπος με πολιτική οξυδέρκεια, κατανόησε τα μηνύματα της εποχής και οργάνωσε την πολιτεία σε νέες βάσεις.</a:t>
            </a:r>
            <a:endParaRPr lang="en-US" sz="1750" dirty="0"/>
          </a:p>
        </p:txBody>
      </p:sp>
      <p:sp>
        <p:nvSpPr>
          <p:cNvPr id="6" name="Text 3"/>
          <p:cNvSpPr/>
          <p:nvPr/>
        </p:nvSpPr>
        <p:spPr>
          <a:xfrm>
            <a:off x="793790" y="4440793"/>
            <a:ext cx="13042821" cy="1088708"/>
          </a:xfrm>
          <a:prstGeom prst="rect">
            <a:avLst/>
          </a:prstGeom>
          <a:noFill/>
          <a:ln/>
        </p:spPr>
        <p:txBody>
          <a:bodyPr wrap="square" lIns="0" tIns="0" rIns="0" bIns="0" rtlCol="0" anchor="t"/>
          <a:lstStyle/>
          <a:p>
            <a:pPr algn="l" indent="0" marL="0">
              <a:lnSpc>
                <a:spcPts val="2850"/>
              </a:lnSpc>
              <a:buNone/>
            </a:pPr>
            <a:r>
              <a:rPr lang="en-US" sz="1750" dirty="0">
                <a:solidFill>
                  <a:srgbClr val="C9C9C0"/>
                </a:solidFill>
                <a:latin typeface="Tomorrow" pitchFamily="34" charset="0"/>
                <a:ea typeface="Tomorrow" pitchFamily="34" charset="-122"/>
                <a:cs typeface="Tomorrow" pitchFamily="34" charset="-120"/>
              </a:rPr>
              <a:t>Μόνο η ενίσχυση της κεντρικής εξουσίας μπορούσε να φέρει την ειρήνη και την ασφάλεια στη ρωμαϊκή οικουμένη. Ωστόσο, δε θέλησε να ενοχλήσει τα δημοκρατικά αισθήματα των Ρωμαίων. Δε δέχτηκε το αξίωμα του δικτάτορα, αλλά άφησε τη σύγκλητο και το λαό να του προσφέρουν όλα τα άλλα αξιώματα.</a:t>
            </a:r>
            <a:endParaRPr lang="en-US" sz="1750" dirty="0"/>
          </a:p>
        </p:txBody>
      </p:sp>
      <p:sp>
        <p:nvSpPr>
          <p:cNvPr id="7" name="Shape 4"/>
          <p:cNvSpPr/>
          <p:nvPr/>
        </p:nvSpPr>
        <p:spPr>
          <a:xfrm>
            <a:off x="793790" y="5801558"/>
            <a:ext cx="362903" cy="362903"/>
          </a:xfrm>
          <a:prstGeom prst="roundRect">
            <a:avLst>
              <a:gd name="adj" fmla="val 25194296"/>
            </a:avLst>
          </a:prstGeom>
          <a:noFill/>
          <a:ln w="7620">
            <a:solidFill>
              <a:srgbClr val="FFFFFF"/>
            </a:solidFill>
            <a:prstDash val="solid"/>
          </a:ln>
        </p:spPr>
      </p:sp>
      <p:pic>
        <p:nvPicPr>
          <p:cNvPr id="8" name="Image 1" descr="preencoded.png">    </p:cNvPr>
          <p:cNvPicPr>
            <a:picLocks noChangeAspect="1"/>
          </p:cNvPicPr>
          <p:nvPr/>
        </p:nvPicPr>
        <p:blipFill>
          <a:blip r:embed="rId2"/>
          <a:stretch>
            <a:fillRect/>
          </a:stretch>
        </p:blipFill>
        <p:spPr>
          <a:xfrm>
            <a:off x="801410" y="5809178"/>
            <a:ext cx="347663" cy="347663"/>
          </a:xfrm>
          <a:prstGeom prst="rect">
            <a:avLst/>
          </a:prstGeom>
        </p:spPr>
      </p:pic>
      <p:sp>
        <p:nvSpPr>
          <p:cNvPr id="9" name="Text 5"/>
          <p:cNvSpPr/>
          <p:nvPr/>
        </p:nvSpPr>
        <p:spPr>
          <a:xfrm>
            <a:off x="1270040" y="5784652"/>
            <a:ext cx="2521982" cy="396835"/>
          </a:xfrm>
          <a:prstGeom prst="rect">
            <a:avLst/>
          </a:prstGeom>
          <a:noFill/>
          <a:ln/>
        </p:spPr>
        <p:txBody>
          <a:bodyPr wrap="none" lIns="0" tIns="0" rIns="0" bIns="0" rtlCol="0" anchor="t"/>
          <a:lstStyle/>
          <a:p>
            <a:pPr algn="l" indent="0" marL="0">
              <a:lnSpc>
                <a:spcPts val="3100"/>
              </a:lnSpc>
              <a:buNone/>
            </a:pPr>
            <a:r>
              <a:rPr lang="en-US" sz="2200" b="1" dirty="0">
                <a:solidFill>
                  <a:srgbClr val="C9C9C0"/>
                </a:solidFill>
                <a:latin typeface="Tomorrow Bold" pitchFamily="34" charset="0"/>
                <a:ea typeface="Tomorrow Bold" pitchFamily="34" charset="-122"/>
                <a:cs typeface="Tomorrow Bold" pitchFamily="34" charset="-120"/>
              </a:rPr>
              <a:t>by Elpiniki Rassa</a:t>
            </a:r>
            <a:endParaRPr lang="en-US" sz="22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93790" y="881420"/>
            <a:ext cx="7998500" cy="708779"/>
          </a:xfrm>
          <a:prstGeom prst="rect">
            <a:avLst/>
          </a:prstGeom>
          <a:noFill/>
          <a:ln/>
        </p:spPr>
        <p:txBody>
          <a:bodyPr wrap="none" lIns="0" tIns="0" rIns="0" bIns="0" rtlCol="0" anchor="t"/>
          <a:lstStyle/>
          <a:p>
            <a:pPr algn="l" indent="0" marL="0">
              <a:lnSpc>
                <a:spcPts val="5550"/>
              </a:lnSpc>
              <a:buNone/>
            </a:pPr>
            <a:r>
              <a:rPr lang="en-US" sz="4450" dirty="0">
                <a:solidFill>
                  <a:srgbClr val="EDEDE8"/>
                </a:solidFill>
                <a:latin typeface="Tomorrow Semi Bold" pitchFamily="34" charset="0"/>
                <a:ea typeface="Tomorrow Semi Bold" pitchFamily="34" charset="-122"/>
                <a:cs typeface="Tomorrow Semi Bold" pitchFamily="34" charset="-120"/>
              </a:rPr>
              <a:t>Στρατιωτικές Μεταρρυθμίσεις</a:t>
            </a:r>
            <a:endParaRPr lang="en-US" sz="4450" dirty="0"/>
          </a:p>
        </p:txBody>
      </p:sp>
      <p:sp>
        <p:nvSpPr>
          <p:cNvPr id="3" name="Shape 1"/>
          <p:cNvSpPr/>
          <p:nvPr/>
        </p:nvSpPr>
        <p:spPr>
          <a:xfrm>
            <a:off x="793790" y="1930360"/>
            <a:ext cx="170021" cy="1579126"/>
          </a:xfrm>
          <a:prstGeom prst="roundRect">
            <a:avLst>
              <a:gd name="adj" fmla="val 20012"/>
            </a:avLst>
          </a:prstGeom>
          <a:solidFill>
            <a:srgbClr val="3C3C3A"/>
          </a:solidFill>
          <a:ln/>
        </p:spPr>
      </p:sp>
      <p:sp>
        <p:nvSpPr>
          <p:cNvPr id="4" name="Text 2"/>
          <p:cNvSpPr/>
          <p:nvPr/>
        </p:nvSpPr>
        <p:spPr>
          <a:xfrm>
            <a:off x="1303973" y="1930360"/>
            <a:ext cx="3022521" cy="354330"/>
          </a:xfrm>
          <a:prstGeom prst="rect">
            <a:avLst/>
          </a:prstGeom>
          <a:noFill/>
          <a:ln/>
        </p:spPr>
        <p:txBody>
          <a:bodyPr wrap="none" lIns="0" tIns="0" rIns="0" bIns="0" rtlCol="0" anchor="t"/>
          <a:lstStyle/>
          <a:p>
            <a:pPr algn="l" indent="0" marL="0">
              <a:lnSpc>
                <a:spcPts val="2750"/>
              </a:lnSpc>
              <a:buNone/>
            </a:pPr>
            <a:r>
              <a:rPr lang="en-US" sz="2200" dirty="0">
                <a:solidFill>
                  <a:srgbClr val="C9C9C0"/>
                </a:solidFill>
                <a:latin typeface="Tomorrow Semi Bold" pitchFamily="34" charset="0"/>
                <a:ea typeface="Tomorrow Semi Bold" pitchFamily="34" charset="-122"/>
                <a:cs typeface="Tomorrow Semi Bold" pitchFamily="34" charset="-120"/>
              </a:rPr>
              <a:t>Στήριγμα της Εξουσίας</a:t>
            </a:r>
            <a:endParaRPr lang="en-US" sz="2200" dirty="0"/>
          </a:p>
        </p:txBody>
      </p:sp>
      <p:sp>
        <p:nvSpPr>
          <p:cNvPr id="5" name="Text 3"/>
          <p:cNvSpPr/>
          <p:nvPr/>
        </p:nvSpPr>
        <p:spPr>
          <a:xfrm>
            <a:off x="1303973" y="2420779"/>
            <a:ext cx="12532638" cy="1088708"/>
          </a:xfrm>
          <a:prstGeom prst="rect">
            <a:avLst/>
          </a:prstGeom>
          <a:noFill/>
          <a:ln/>
        </p:spPr>
        <p:txBody>
          <a:bodyPr wrap="square" lIns="0" tIns="0" rIns="0" bIns="0" rtlCol="0" anchor="t"/>
          <a:lstStyle/>
          <a:p>
            <a:pPr algn="l" indent="0" marL="0">
              <a:lnSpc>
                <a:spcPts val="2850"/>
              </a:lnSpc>
              <a:buNone/>
            </a:pPr>
            <a:r>
              <a:rPr lang="en-US" sz="1750" dirty="0">
                <a:solidFill>
                  <a:srgbClr val="C9C9C0"/>
                </a:solidFill>
                <a:latin typeface="Tomorrow" pitchFamily="34" charset="0"/>
                <a:ea typeface="Tomorrow" pitchFamily="34" charset="-122"/>
                <a:cs typeface="Tomorrow" pitchFamily="34" charset="-120"/>
              </a:rPr>
              <a:t>Στήριγμα του νέου μονάρχη αποδείχτηκε ο ίδιος ο στρατός, ο οποίος σε παλαιότερες εποχές είχε εμπλακεί σε εμφύλιες συγκρούσεις. Ο Αύγουστος είχε συναίσθηση του ρόλου του, ως φύλακα των συνόρων, αλλά και ως εγγυητή της εξουσίας του.</a:t>
            </a:r>
            <a:endParaRPr lang="en-US" sz="1750" dirty="0"/>
          </a:p>
        </p:txBody>
      </p:sp>
      <p:sp>
        <p:nvSpPr>
          <p:cNvPr id="6" name="Shape 4"/>
          <p:cNvSpPr/>
          <p:nvPr/>
        </p:nvSpPr>
        <p:spPr>
          <a:xfrm>
            <a:off x="1133951" y="3736300"/>
            <a:ext cx="170021" cy="1579126"/>
          </a:xfrm>
          <a:prstGeom prst="roundRect">
            <a:avLst>
              <a:gd name="adj" fmla="val 20012"/>
            </a:avLst>
          </a:prstGeom>
          <a:solidFill>
            <a:srgbClr val="3C3C3A"/>
          </a:solidFill>
          <a:ln/>
        </p:spPr>
      </p:sp>
      <p:sp>
        <p:nvSpPr>
          <p:cNvPr id="7" name="Text 5"/>
          <p:cNvSpPr/>
          <p:nvPr/>
        </p:nvSpPr>
        <p:spPr>
          <a:xfrm>
            <a:off x="1644134" y="3736300"/>
            <a:ext cx="2873693" cy="354330"/>
          </a:xfrm>
          <a:prstGeom prst="rect">
            <a:avLst/>
          </a:prstGeom>
          <a:noFill/>
          <a:ln/>
        </p:spPr>
        <p:txBody>
          <a:bodyPr wrap="none" lIns="0" tIns="0" rIns="0" bIns="0" rtlCol="0" anchor="t"/>
          <a:lstStyle/>
          <a:p>
            <a:pPr algn="l" indent="0" marL="0">
              <a:lnSpc>
                <a:spcPts val="2750"/>
              </a:lnSpc>
              <a:buNone/>
            </a:pPr>
            <a:r>
              <a:rPr lang="en-US" sz="2200" dirty="0">
                <a:solidFill>
                  <a:srgbClr val="C9C9C0"/>
                </a:solidFill>
                <a:latin typeface="Tomorrow Semi Bold" pitchFamily="34" charset="0"/>
                <a:ea typeface="Tomorrow Semi Bold" pitchFamily="34" charset="-122"/>
                <a:cs typeface="Tomorrow Semi Bold" pitchFamily="34" charset="-120"/>
              </a:rPr>
              <a:t>Φύλαξη των Συνόρων</a:t>
            </a:r>
            <a:endParaRPr lang="en-US" sz="2200" dirty="0"/>
          </a:p>
        </p:txBody>
      </p:sp>
      <p:sp>
        <p:nvSpPr>
          <p:cNvPr id="8" name="Text 6"/>
          <p:cNvSpPr/>
          <p:nvPr/>
        </p:nvSpPr>
        <p:spPr>
          <a:xfrm>
            <a:off x="1644134" y="4226719"/>
            <a:ext cx="12192476" cy="1088708"/>
          </a:xfrm>
          <a:prstGeom prst="rect">
            <a:avLst/>
          </a:prstGeom>
          <a:noFill/>
          <a:ln/>
        </p:spPr>
        <p:txBody>
          <a:bodyPr wrap="square" lIns="0" tIns="0" rIns="0" bIns="0" rtlCol="0" anchor="t"/>
          <a:lstStyle/>
          <a:p>
            <a:pPr algn="l" indent="0" marL="0">
              <a:lnSpc>
                <a:spcPts val="2850"/>
              </a:lnSpc>
              <a:buNone/>
            </a:pPr>
            <a:r>
              <a:rPr lang="en-US" sz="1750" dirty="0">
                <a:solidFill>
                  <a:srgbClr val="C9C9C0"/>
                </a:solidFill>
                <a:latin typeface="Tomorrow" pitchFamily="34" charset="0"/>
                <a:ea typeface="Tomorrow" pitchFamily="34" charset="-122"/>
                <a:cs typeface="Tomorrow" pitchFamily="34" charset="-120"/>
              </a:rPr>
              <a:t>Φρόντισε ώστε το μεγαλύτερο μέρος του στρατού να εγκατασταθεί στα πιο επικίνδυνα σύνορα, όπως στον Ευφράτη, το Δούναβη, το Ρήνο, σε μόνιμες στρατιωτικές βάσεις. Αυτό εξασφάλιζε την προστασία της αυτοκρατορίας από εξωτερικές απειλές.</a:t>
            </a:r>
            <a:endParaRPr lang="en-US" sz="1750" dirty="0"/>
          </a:p>
        </p:txBody>
      </p:sp>
      <p:sp>
        <p:nvSpPr>
          <p:cNvPr id="9" name="Shape 7"/>
          <p:cNvSpPr/>
          <p:nvPr/>
        </p:nvSpPr>
        <p:spPr>
          <a:xfrm>
            <a:off x="1474232" y="5542240"/>
            <a:ext cx="170021" cy="1579126"/>
          </a:xfrm>
          <a:prstGeom prst="roundRect">
            <a:avLst>
              <a:gd name="adj" fmla="val 20012"/>
            </a:avLst>
          </a:prstGeom>
          <a:solidFill>
            <a:srgbClr val="3C3C3A"/>
          </a:solidFill>
          <a:ln/>
        </p:spPr>
      </p:sp>
      <p:sp>
        <p:nvSpPr>
          <p:cNvPr id="10" name="Text 8"/>
          <p:cNvSpPr/>
          <p:nvPr/>
        </p:nvSpPr>
        <p:spPr>
          <a:xfrm>
            <a:off x="1984415" y="5542240"/>
            <a:ext cx="2916555" cy="354330"/>
          </a:xfrm>
          <a:prstGeom prst="rect">
            <a:avLst/>
          </a:prstGeom>
          <a:noFill/>
          <a:ln/>
        </p:spPr>
        <p:txBody>
          <a:bodyPr wrap="none" lIns="0" tIns="0" rIns="0" bIns="0" rtlCol="0" anchor="t"/>
          <a:lstStyle/>
          <a:p>
            <a:pPr algn="l" indent="0" marL="0">
              <a:lnSpc>
                <a:spcPts val="2750"/>
              </a:lnSpc>
              <a:buNone/>
            </a:pPr>
            <a:r>
              <a:rPr lang="en-US" sz="2200" dirty="0">
                <a:solidFill>
                  <a:srgbClr val="C9C9C0"/>
                </a:solidFill>
                <a:latin typeface="Tomorrow Semi Bold" pitchFamily="34" charset="0"/>
                <a:ea typeface="Tomorrow Semi Bold" pitchFamily="34" charset="-122"/>
                <a:cs typeface="Tomorrow Semi Bold" pitchFamily="34" charset="-120"/>
              </a:rPr>
              <a:t>Πραιτωριανή Φρουρά</a:t>
            </a:r>
            <a:endParaRPr lang="en-US" sz="2200" dirty="0"/>
          </a:p>
        </p:txBody>
      </p:sp>
      <p:sp>
        <p:nvSpPr>
          <p:cNvPr id="11" name="Text 9"/>
          <p:cNvSpPr/>
          <p:nvPr/>
        </p:nvSpPr>
        <p:spPr>
          <a:xfrm>
            <a:off x="1984415" y="6032659"/>
            <a:ext cx="11852196" cy="1088708"/>
          </a:xfrm>
          <a:prstGeom prst="rect">
            <a:avLst/>
          </a:prstGeom>
          <a:noFill/>
          <a:ln/>
        </p:spPr>
        <p:txBody>
          <a:bodyPr wrap="square" lIns="0" tIns="0" rIns="0" bIns="0" rtlCol="0" anchor="t"/>
          <a:lstStyle/>
          <a:p>
            <a:pPr algn="l" indent="0" marL="0">
              <a:lnSpc>
                <a:spcPts val="2850"/>
              </a:lnSpc>
              <a:buNone/>
            </a:pPr>
            <a:r>
              <a:rPr lang="en-US" sz="1750" dirty="0">
                <a:solidFill>
                  <a:srgbClr val="C9C9C0"/>
                </a:solidFill>
                <a:latin typeface="Tomorrow" pitchFamily="34" charset="0"/>
                <a:ea typeface="Tomorrow" pitchFamily="34" charset="-122"/>
                <a:cs typeface="Tomorrow" pitchFamily="34" charset="-120"/>
              </a:rPr>
              <a:t>Στη Ρώμη, όπου ήταν η έδρα της εξουσίας, διατήρησε εννέα στρατιωτικές μονάδες, που αριθμούσαν χίλιους στρατιώτες η καθεμιά. Αυτές αποτελούσαν την προσωπική φρουρά του πραιτωρίου, που ήταν παλαιότερα η έδρα του στρατηγού.</a:t>
            </a:r>
            <a:endParaRPr lang="en-US" sz="17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82955" y="616744"/>
            <a:ext cx="7686913" cy="699135"/>
          </a:xfrm>
          <a:prstGeom prst="rect">
            <a:avLst/>
          </a:prstGeom>
          <a:noFill/>
          <a:ln/>
        </p:spPr>
        <p:txBody>
          <a:bodyPr wrap="none" lIns="0" tIns="0" rIns="0" bIns="0" rtlCol="0" anchor="t"/>
          <a:lstStyle/>
          <a:p>
            <a:pPr algn="l" indent="0" marL="0">
              <a:lnSpc>
                <a:spcPts val="5500"/>
              </a:lnSpc>
              <a:buNone/>
            </a:pPr>
            <a:r>
              <a:rPr lang="en-US" sz="4400" dirty="0">
                <a:solidFill>
                  <a:srgbClr val="EDEDE8"/>
                </a:solidFill>
                <a:latin typeface="Tomorrow Semi Bold" pitchFamily="34" charset="0"/>
                <a:ea typeface="Tomorrow Semi Bold" pitchFamily="34" charset="-122"/>
                <a:cs typeface="Tomorrow Semi Bold" pitchFamily="34" charset="-120"/>
              </a:rPr>
              <a:t>Η Δύναμη των Πραιτωριανών</a:t>
            </a:r>
            <a:endParaRPr lang="en-US" sz="4400" dirty="0"/>
          </a:p>
        </p:txBody>
      </p:sp>
      <p:sp>
        <p:nvSpPr>
          <p:cNvPr id="3" name="Text 1"/>
          <p:cNvSpPr/>
          <p:nvPr/>
        </p:nvSpPr>
        <p:spPr>
          <a:xfrm>
            <a:off x="1816418" y="2888694"/>
            <a:ext cx="2796421" cy="349568"/>
          </a:xfrm>
          <a:prstGeom prst="rect">
            <a:avLst/>
          </a:prstGeom>
          <a:noFill/>
          <a:ln/>
        </p:spPr>
        <p:txBody>
          <a:bodyPr wrap="none" lIns="0" tIns="0" rIns="0" bIns="0" rtlCol="0" anchor="t"/>
          <a:lstStyle/>
          <a:p>
            <a:pPr algn="r" indent="0" marL="0">
              <a:lnSpc>
                <a:spcPts val="2750"/>
              </a:lnSpc>
              <a:buNone/>
            </a:pPr>
            <a:r>
              <a:rPr lang="en-US" sz="2200" dirty="0">
                <a:solidFill>
                  <a:srgbClr val="C9C9C0"/>
                </a:solidFill>
                <a:latin typeface="Tomorrow Semi Bold" pitchFamily="34" charset="0"/>
                <a:ea typeface="Tomorrow Semi Bold" pitchFamily="34" charset="-122"/>
                <a:cs typeface="Tomorrow Semi Bold" pitchFamily="34" charset="-120"/>
              </a:rPr>
              <a:t>Πιστοί Φρουροί</a:t>
            </a:r>
            <a:endParaRPr lang="en-US" sz="2200" dirty="0"/>
          </a:p>
        </p:txBody>
      </p:sp>
      <p:sp>
        <p:nvSpPr>
          <p:cNvPr id="4" name="Text 2"/>
          <p:cNvSpPr/>
          <p:nvPr/>
        </p:nvSpPr>
        <p:spPr>
          <a:xfrm>
            <a:off x="782955" y="3372445"/>
            <a:ext cx="3829883" cy="1789509"/>
          </a:xfrm>
          <a:prstGeom prst="rect">
            <a:avLst/>
          </a:prstGeom>
          <a:noFill/>
          <a:ln/>
        </p:spPr>
        <p:txBody>
          <a:bodyPr wrap="square" lIns="0" tIns="0" rIns="0" bIns="0" rtlCol="0" anchor="t"/>
          <a:lstStyle/>
          <a:p>
            <a:pPr algn="r" indent="0" marL="0">
              <a:lnSpc>
                <a:spcPts val="2800"/>
              </a:lnSpc>
              <a:buNone/>
            </a:pPr>
            <a:r>
              <a:rPr lang="en-US" sz="1750" dirty="0">
                <a:solidFill>
                  <a:srgbClr val="C9C9C0"/>
                </a:solidFill>
                <a:latin typeface="Tomorrow" pitchFamily="34" charset="0"/>
                <a:ea typeface="Tomorrow" pitchFamily="34" charset="-122"/>
                <a:cs typeface="Tomorrow" pitchFamily="34" charset="-120"/>
              </a:rPr>
              <a:t>Οι πραιτωριανοί ήταν αρχικά πιστοί στον αυτοκράτορα, εξασφαλίζοντας την προσωπική του ασφάλεια και τη σταθερότητα του καθεστώτος στην πρωτεύουσα.</a:t>
            </a:r>
            <a:endParaRPr lang="en-US" sz="1750" dirty="0"/>
          </a:p>
        </p:txBody>
      </p:sp>
      <p:pic>
        <p:nvPicPr>
          <p:cNvPr id="5" name="Image 0" descr="preencoded.png">    </p:cNvPr>
          <p:cNvPicPr>
            <a:picLocks noChangeAspect="1"/>
          </p:cNvPicPr>
          <p:nvPr/>
        </p:nvPicPr>
        <p:blipFill>
          <a:blip r:embed="rId1"/>
          <a:stretch>
            <a:fillRect/>
          </a:stretch>
        </p:blipFill>
        <p:spPr>
          <a:xfrm>
            <a:off x="5060275" y="1770459"/>
            <a:ext cx="4509849" cy="4509849"/>
          </a:xfrm>
          <a:prstGeom prst="rect">
            <a:avLst/>
          </a:prstGeom>
        </p:spPr>
      </p:pic>
      <p:sp>
        <p:nvSpPr>
          <p:cNvPr id="6" name="Text 3"/>
          <p:cNvSpPr/>
          <p:nvPr/>
        </p:nvSpPr>
        <p:spPr>
          <a:xfrm>
            <a:off x="5592901" y="3544669"/>
            <a:ext cx="334685" cy="418386"/>
          </a:xfrm>
          <a:prstGeom prst="rect">
            <a:avLst/>
          </a:prstGeom>
          <a:noFill/>
          <a:ln/>
        </p:spPr>
        <p:txBody>
          <a:bodyPr wrap="none" lIns="0" tIns="0" rIns="0" bIns="0" rtlCol="0" anchor="t"/>
          <a:lstStyle/>
          <a:p>
            <a:pPr algn="l" indent="0" marL="0">
              <a:lnSpc>
                <a:spcPts val="4200"/>
              </a:lnSpc>
              <a:buNone/>
            </a:pPr>
            <a:r>
              <a:rPr lang="en-US" sz="2600" dirty="0">
                <a:solidFill>
                  <a:srgbClr val="C9C9C0"/>
                </a:solidFill>
                <a:latin typeface="Tomorrow Semi Bold" pitchFamily="34" charset="0"/>
                <a:ea typeface="Tomorrow Semi Bold" pitchFamily="34" charset="-122"/>
                <a:cs typeface="Tomorrow Semi Bold" pitchFamily="34" charset="-120"/>
              </a:rPr>
              <a:t>1</a:t>
            </a:r>
            <a:endParaRPr lang="en-US" sz="2600" dirty="0"/>
          </a:p>
        </p:txBody>
      </p:sp>
      <p:sp>
        <p:nvSpPr>
          <p:cNvPr id="7" name="Text 4"/>
          <p:cNvSpPr/>
          <p:nvPr/>
        </p:nvSpPr>
        <p:spPr>
          <a:xfrm>
            <a:off x="9905643" y="1763316"/>
            <a:ext cx="2796421" cy="349568"/>
          </a:xfrm>
          <a:prstGeom prst="rect">
            <a:avLst/>
          </a:prstGeom>
          <a:noFill/>
          <a:ln/>
        </p:spPr>
        <p:txBody>
          <a:bodyPr wrap="none" lIns="0" tIns="0" rIns="0" bIns="0" rtlCol="0" anchor="t"/>
          <a:lstStyle/>
          <a:p>
            <a:pPr algn="l" indent="0" marL="0">
              <a:lnSpc>
                <a:spcPts val="2750"/>
              </a:lnSpc>
              <a:buNone/>
            </a:pPr>
            <a:r>
              <a:rPr lang="en-US" sz="2200" dirty="0">
                <a:solidFill>
                  <a:srgbClr val="C9C9C0"/>
                </a:solidFill>
                <a:latin typeface="Tomorrow Semi Bold" pitchFamily="34" charset="0"/>
                <a:ea typeface="Tomorrow Semi Bold" pitchFamily="34" charset="-122"/>
                <a:cs typeface="Tomorrow Semi Bold" pitchFamily="34" charset="-120"/>
              </a:rPr>
              <a:t>Αυξανόμενη Επιρροή</a:t>
            </a:r>
            <a:endParaRPr lang="en-US" sz="2200" dirty="0"/>
          </a:p>
        </p:txBody>
      </p:sp>
      <p:sp>
        <p:nvSpPr>
          <p:cNvPr id="8" name="Text 5"/>
          <p:cNvSpPr/>
          <p:nvPr/>
        </p:nvSpPr>
        <p:spPr>
          <a:xfrm>
            <a:off x="9905643" y="2247067"/>
            <a:ext cx="3941802" cy="1431608"/>
          </a:xfrm>
          <a:prstGeom prst="rect">
            <a:avLst/>
          </a:prstGeom>
          <a:noFill/>
          <a:ln/>
        </p:spPr>
        <p:txBody>
          <a:bodyPr wrap="square" lIns="0" tIns="0" rIns="0" bIns="0" rtlCol="0" anchor="t"/>
          <a:lstStyle/>
          <a:p>
            <a:pPr algn="l" indent="0" marL="0">
              <a:lnSpc>
                <a:spcPts val="2800"/>
              </a:lnSpc>
              <a:buNone/>
            </a:pPr>
            <a:r>
              <a:rPr lang="en-US" sz="1750" dirty="0">
                <a:solidFill>
                  <a:srgbClr val="C9C9C0"/>
                </a:solidFill>
                <a:latin typeface="Tomorrow" pitchFamily="34" charset="0"/>
                <a:ea typeface="Tomorrow" pitchFamily="34" charset="-122"/>
                <a:cs typeface="Tomorrow" pitchFamily="34" charset="-120"/>
              </a:rPr>
              <a:t>Σταδιακά απέκτησαν μεγάλη δύναμη και έγιναν επικίνδυνοι για το κράτος, καθώς συνειδητοποίησαν τη στρατηγική τους θέση.</a:t>
            </a:r>
            <a:endParaRPr lang="en-US" sz="1750" dirty="0"/>
          </a:p>
        </p:txBody>
      </p:sp>
      <p:pic>
        <p:nvPicPr>
          <p:cNvPr id="9" name="Image 1" descr="preencoded.png">    </p:cNvPr>
          <p:cNvPicPr>
            <a:picLocks noChangeAspect="1"/>
          </p:cNvPicPr>
          <p:nvPr/>
        </p:nvPicPr>
        <p:blipFill>
          <a:blip r:embed="rId2"/>
          <a:stretch>
            <a:fillRect/>
          </a:stretch>
        </p:blipFill>
        <p:spPr>
          <a:xfrm>
            <a:off x="5060275" y="1770459"/>
            <a:ext cx="4509849" cy="4509849"/>
          </a:xfrm>
          <a:prstGeom prst="rect">
            <a:avLst/>
          </a:prstGeom>
        </p:spPr>
      </p:pic>
      <p:sp>
        <p:nvSpPr>
          <p:cNvPr id="10" name="Text 6"/>
          <p:cNvSpPr/>
          <p:nvPr/>
        </p:nvSpPr>
        <p:spPr>
          <a:xfrm>
            <a:off x="8160246" y="2605147"/>
            <a:ext cx="334685" cy="418386"/>
          </a:xfrm>
          <a:prstGeom prst="rect">
            <a:avLst/>
          </a:prstGeom>
          <a:noFill/>
          <a:ln/>
        </p:spPr>
        <p:txBody>
          <a:bodyPr wrap="none" lIns="0" tIns="0" rIns="0" bIns="0" rtlCol="0" anchor="t"/>
          <a:lstStyle/>
          <a:p>
            <a:pPr algn="l" indent="0" marL="0">
              <a:lnSpc>
                <a:spcPts val="4200"/>
              </a:lnSpc>
              <a:buNone/>
            </a:pPr>
            <a:r>
              <a:rPr lang="en-US" sz="2600" dirty="0">
                <a:solidFill>
                  <a:srgbClr val="C9C9C0"/>
                </a:solidFill>
                <a:latin typeface="Tomorrow Semi Bold" pitchFamily="34" charset="0"/>
                <a:ea typeface="Tomorrow Semi Bold" pitchFamily="34" charset="-122"/>
                <a:cs typeface="Tomorrow Semi Bold" pitchFamily="34" charset="-120"/>
              </a:rPr>
              <a:t>2</a:t>
            </a:r>
            <a:endParaRPr lang="en-US" sz="2600" dirty="0"/>
          </a:p>
        </p:txBody>
      </p:sp>
      <p:sp>
        <p:nvSpPr>
          <p:cNvPr id="11" name="Text 7"/>
          <p:cNvSpPr/>
          <p:nvPr/>
        </p:nvSpPr>
        <p:spPr>
          <a:xfrm>
            <a:off x="9905643" y="4014192"/>
            <a:ext cx="2796421" cy="349568"/>
          </a:xfrm>
          <a:prstGeom prst="rect">
            <a:avLst/>
          </a:prstGeom>
          <a:noFill/>
          <a:ln/>
        </p:spPr>
        <p:txBody>
          <a:bodyPr wrap="none" lIns="0" tIns="0" rIns="0" bIns="0" rtlCol="0" anchor="t"/>
          <a:lstStyle/>
          <a:p>
            <a:pPr algn="l" indent="0" marL="0">
              <a:lnSpc>
                <a:spcPts val="2750"/>
              </a:lnSpc>
              <a:buNone/>
            </a:pPr>
            <a:r>
              <a:rPr lang="en-US" sz="2200" dirty="0">
                <a:solidFill>
                  <a:srgbClr val="C9C9C0"/>
                </a:solidFill>
                <a:latin typeface="Tomorrow Semi Bold" pitchFamily="34" charset="0"/>
                <a:ea typeface="Tomorrow Semi Bold" pitchFamily="34" charset="-122"/>
                <a:cs typeface="Tomorrow Semi Bold" pitchFamily="34" charset="-120"/>
              </a:rPr>
              <a:t>Πολιτική Παρέμβαση</a:t>
            </a:r>
            <a:endParaRPr lang="en-US" sz="2200" dirty="0"/>
          </a:p>
        </p:txBody>
      </p:sp>
      <p:sp>
        <p:nvSpPr>
          <p:cNvPr id="12" name="Text 8"/>
          <p:cNvSpPr/>
          <p:nvPr/>
        </p:nvSpPr>
        <p:spPr>
          <a:xfrm>
            <a:off x="9905643" y="4497943"/>
            <a:ext cx="3941802" cy="1789509"/>
          </a:xfrm>
          <a:prstGeom prst="rect">
            <a:avLst/>
          </a:prstGeom>
          <a:noFill/>
          <a:ln/>
        </p:spPr>
        <p:txBody>
          <a:bodyPr wrap="square" lIns="0" tIns="0" rIns="0" bIns="0" rtlCol="0" anchor="t"/>
          <a:lstStyle/>
          <a:p>
            <a:pPr algn="l" indent="0" marL="0">
              <a:lnSpc>
                <a:spcPts val="2800"/>
              </a:lnSpc>
              <a:buNone/>
            </a:pPr>
            <a:r>
              <a:rPr lang="en-US" sz="1750" dirty="0">
                <a:solidFill>
                  <a:srgbClr val="C9C9C0"/>
                </a:solidFill>
                <a:latin typeface="Tomorrow" pitchFamily="34" charset="0"/>
                <a:ea typeface="Tomorrow" pitchFamily="34" charset="-122"/>
                <a:cs typeface="Tomorrow" pitchFamily="34" charset="-120"/>
              </a:rPr>
              <a:t>Απέκτησαν τη δυνατότητα να ανεβάζουν και να κατεβάζουν αυτοκράτορες σύμφωνα με τις επιθυμίες τους, παρεμβαίνοντας καθοριστικά στην πολιτική ζωή.</a:t>
            </a:r>
            <a:endParaRPr lang="en-US" sz="1750" dirty="0"/>
          </a:p>
        </p:txBody>
      </p:sp>
      <p:pic>
        <p:nvPicPr>
          <p:cNvPr id="13" name="Image 2" descr="preencoded.png">    </p:cNvPr>
          <p:cNvPicPr>
            <a:picLocks noChangeAspect="1"/>
          </p:cNvPicPr>
          <p:nvPr/>
        </p:nvPicPr>
        <p:blipFill>
          <a:blip r:embed="rId3"/>
          <a:stretch>
            <a:fillRect/>
          </a:stretch>
        </p:blipFill>
        <p:spPr>
          <a:xfrm>
            <a:off x="5060275" y="1770459"/>
            <a:ext cx="4509849" cy="4509849"/>
          </a:xfrm>
          <a:prstGeom prst="rect">
            <a:avLst/>
          </a:prstGeom>
        </p:spPr>
      </p:pic>
      <p:sp>
        <p:nvSpPr>
          <p:cNvPr id="14" name="Text 9"/>
          <p:cNvSpPr/>
          <p:nvPr/>
        </p:nvSpPr>
        <p:spPr>
          <a:xfrm>
            <a:off x="7690306" y="5298341"/>
            <a:ext cx="334685" cy="418386"/>
          </a:xfrm>
          <a:prstGeom prst="rect">
            <a:avLst/>
          </a:prstGeom>
          <a:noFill/>
          <a:ln/>
        </p:spPr>
        <p:txBody>
          <a:bodyPr wrap="none" lIns="0" tIns="0" rIns="0" bIns="0" rtlCol="0" anchor="t"/>
          <a:lstStyle/>
          <a:p>
            <a:pPr algn="l" indent="0" marL="0">
              <a:lnSpc>
                <a:spcPts val="4200"/>
              </a:lnSpc>
              <a:buNone/>
            </a:pPr>
            <a:r>
              <a:rPr lang="en-US" sz="2600" dirty="0">
                <a:solidFill>
                  <a:srgbClr val="C9C9C0"/>
                </a:solidFill>
                <a:latin typeface="Tomorrow Semi Bold" pitchFamily="34" charset="0"/>
                <a:ea typeface="Tomorrow Semi Bold" pitchFamily="34" charset="-122"/>
                <a:cs typeface="Tomorrow Semi Bold" pitchFamily="34" charset="-120"/>
              </a:rPr>
              <a:t>3</a:t>
            </a:r>
            <a:endParaRPr lang="en-US" sz="2600" dirty="0"/>
          </a:p>
        </p:txBody>
      </p:sp>
      <p:sp>
        <p:nvSpPr>
          <p:cNvPr id="15" name="Text 10"/>
          <p:cNvSpPr/>
          <p:nvPr/>
        </p:nvSpPr>
        <p:spPr>
          <a:xfrm>
            <a:off x="782955" y="6539032"/>
            <a:ext cx="13064490" cy="1073706"/>
          </a:xfrm>
          <a:prstGeom prst="rect">
            <a:avLst/>
          </a:prstGeom>
          <a:noFill/>
          <a:ln/>
        </p:spPr>
        <p:txBody>
          <a:bodyPr wrap="square" lIns="0" tIns="0" rIns="0" bIns="0" rtlCol="0" anchor="t"/>
          <a:lstStyle/>
          <a:p>
            <a:pPr algn="l" indent="0" marL="0">
              <a:lnSpc>
                <a:spcPts val="2800"/>
              </a:lnSpc>
              <a:buNone/>
            </a:pPr>
            <a:r>
              <a:rPr lang="en-US" sz="1750" dirty="0">
                <a:solidFill>
                  <a:srgbClr val="C9C9C0"/>
                </a:solidFill>
                <a:latin typeface="Tomorrow" pitchFamily="34" charset="0"/>
                <a:ea typeface="Tomorrow" pitchFamily="34" charset="-122"/>
                <a:cs typeface="Tomorrow" pitchFamily="34" charset="-120"/>
              </a:rPr>
              <a:t>Την εποχή του Αυγούστου, ο στρατός παρέμεινε πιστός στα καθήκοντά του. Η αριθμητική του δύναμη, ωστόσο, μόλις που επαρκούσε για τη φύλαξη των συνόρων, μήκους περίπου τεσσάρων χιλιάδων χιλιομέτρων. Αυτό αποτελούσε μια σημαντική πρόκληση για τη διοίκηση της αυτοκρατορίας και την ασφάλειά της.</a:t>
            </a:r>
            <a:endParaRPr lang="en-US" sz="17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550902" y="432792"/>
            <a:ext cx="4719042" cy="491847"/>
          </a:xfrm>
          <a:prstGeom prst="rect">
            <a:avLst/>
          </a:prstGeom>
          <a:noFill/>
          <a:ln/>
        </p:spPr>
        <p:txBody>
          <a:bodyPr wrap="none" lIns="0" tIns="0" rIns="0" bIns="0" rtlCol="0" anchor="t"/>
          <a:lstStyle/>
          <a:p>
            <a:pPr algn="l" indent="0" marL="0">
              <a:lnSpc>
                <a:spcPts val="3850"/>
              </a:lnSpc>
              <a:buNone/>
            </a:pPr>
            <a:r>
              <a:rPr lang="en-US" sz="3050" dirty="0">
                <a:solidFill>
                  <a:srgbClr val="EDEDE8"/>
                </a:solidFill>
                <a:latin typeface="Tomorrow Semi Bold" pitchFamily="34" charset="0"/>
                <a:ea typeface="Tomorrow Semi Bold" pitchFamily="34" charset="-122"/>
                <a:cs typeface="Tomorrow Semi Bold" pitchFamily="34" charset="-120"/>
              </a:rPr>
              <a:t>Η Επέκταση των Συνόρων</a:t>
            </a:r>
            <a:endParaRPr lang="en-US" sz="3050" dirty="0"/>
          </a:p>
        </p:txBody>
      </p:sp>
      <p:pic>
        <p:nvPicPr>
          <p:cNvPr id="3" name="Image 0" descr="preencoded.png">    </p:cNvPr>
          <p:cNvPicPr>
            <a:picLocks noChangeAspect="1"/>
          </p:cNvPicPr>
          <p:nvPr/>
        </p:nvPicPr>
        <p:blipFill>
          <a:blip r:embed="rId1"/>
          <a:stretch>
            <a:fillRect/>
          </a:stretch>
        </p:blipFill>
        <p:spPr>
          <a:xfrm>
            <a:off x="550902" y="1239441"/>
            <a:ext cx="9387959" cy="4911923"/>
          </a:xfrm>
          <a:prstGeom prst="rect">
            <a:avLst/>
          </a:prstGeom>
        </p:spPr>
      </p:pic>
      <p:sp>
        <p:nvSpPr>
          <p:cNvPr id="4" name="Shape 1"/>
          <p:cNvSpPr/>
          <p:nvPr/>
        </p:nvSpPr>
        <p:spPr>
          <a:xfrm>
            <a:off x="834390" y="6181844"/>
            <a:ext cx="157401" cy="157401"/>
          </a:xfrm>
          <a:prstGeom prst="roundRect">
            <a:avLst>
              <a:gd name="adj" fmla="val 11619"/>
            </a:avLst>
          </a:prstGeom>
          <a:solidFill>
            <a:srgbClr val="373734"/>
          </a:solidFill>
          <a:ln/>
        </p:spPr>
      </p:sp>
      <p:sp>
        <p:nvSpPr>
          <p:cNvPr id="5" name="Text 2"/>
          <p:cNvSpPr/>
          <p:nvPr/>
        </p:nvSpPr>
        <p:spPr>
          <a:xfrm>
            <a:off x="1052751" y="6181844"/>
            <a:ext cx="1253728" cy="157401"/>
          </a:xfrm>
          <a:prstGeom prst="rect">
            <a:avLst/>
          </a:prstGeom>
          <a:noFill/>
          <a:ln/>
        </p:spPr>
        <p:txBody>
          <a:bodyPr wrap="none" lIns="0" tIns="0" rIns="0" bIns="0" rtlCol="0" anchor="t"/>
          <a:lstStyle/>
          <a:p>
            <a:pPr algn="l" indent="0" marL="0">
              <a:lnSpc>
                <a:spcPts val="1200"/>
              </a:lnSpc>
              <a:buNone/>
            </a:pPr>
            <a:r>
              <a:rPr lang="en-US" sz="1200" dirty="0">
                <a:solidFill>
                  <a:srgbClr val="C9C9C0"/>
                </a:solidFill>
                <a:latin typeface="Tomorrow" pitchFamily="34" charset="0"/>
                <a:ea typeface="Tomorrow" pitchFamily="34" charset="-122"/>
                <a:cs typeface="Tomorrow" pitchFamily="34" charset="-120"/>
              </a:rPr>
              <a:t>Δυτικές Επαρχίες</a:t>
            </a:r>
            <a:endParaRPr lang="en-US" sz="1200" dirty="0"/>
          </a:p>
        </p:txBody>
      </p:sp>
      <p:sp>
        <p:nvSpPr>
          <p:cNvPr id="6" name="Shape 3"/>
          <p:cNvSpPr/>
          <p:nvPr/>
        </p:nvSpPr>
        <p:spPr>
          <a:xfrm>
            <a:off x="2464475" y="6181844"/>
            <a:ext cx="157401" cy="157401"/>
          </a:xfrm>
          <a:prstGeom prst="roundRect">
            <a:avLst>
              <a:gd name="adj" fmla="val 11619"/>
            </a:avLst>
          </a:prstGeom>
          <a:solidFill>
            <a:srgbClr val="5E5E58"/>
          </a:solidFill>
          <a:ln/>
        </p:spPr>
      </p:sp>
      <p:sp>
        <p:nvSpPr>
          <p:cNvPr id="7" name="Text 4"/>
          <p:cNvSpPr/>
          <p:nvPr/>
        </p:nvSpPr>
        <p:spPr>
          <a:xfrm>
            <a:off x="2682835" y="6181844"/>
            <a:ext cx="1526143" cy="157401"/>
          </a:xfrm>
          <a:prstGeom prst="rect">
            <a:avLst/>
          </a:prstGeom>
          <a:noFill/>
          <a:ln/>
        </p:spPr>
        <p:txBody>
          <a:bodyPr wrap="none" lIns="0" tIns="0" rIns="0" bIns="0" rtlCol="0" anchor="t"/>
          <a:lstStyle/>
          <a:p>
            <a:pPr algn="l" indent="0" marL="0">
              <a:lnSpc>
                <a:spcPts val="1200"/>
              </a:lnSpc>
              <a:buNone/>
            </a:pPr>
            <a:r>
              <a:rPr lang="en-US" sz="1200" dirty="0">
                <a:solidFill>
                  <a:srgbClr val="C9C9C0"/>
                </a:solidFill>
                <a:latin typeface="Tomorrow" pitchFamily="34" charset="0"/>
                <a:ea typeface="Tomorrow" pitchFamily="34" charset="-122"/>
                <a:cs typeface="Tomorrow" pitchFamily="34" charset="-120"/>
              </a:rPr>
              <a:t>Ανατολικές Επαρχίες</a:t>
            </a:r>
            <a:endParaRPr lang="en-US" sz="1200" dirty="0"/>
          </a:p>
        </p:txBody>
      </p:sp>
      <p:sp>
        <p:nvSpPr>
          <p:cNvPr id="8" name="Shape 5"/>
          <p:cNvSpPr/>
          <p:nvPr/>
        </p:nvSpPr>
        <p:spPr>
          <a:xfrm>
            <a:off x="4366974" y="6181844"/>
            <a:ext cx="157401" cy="157401"/>
          </a:xfrm>
          <a:prstGeom prst="roundRect">
            <a:avLst>
              <a:gd name="adj" fmla="val 11619"/>
            </a:avLst>
          </a:prstGeom>
          <a:solidFill>
            <a:srgbClr val="85857D"/>
          </a:solidFill>
          <a:ln/>
        </p:spPr>
      </p:sp>
      <p:sp>
        <p:nvSpPr>
          <p:cNvPr id="9" name="Text 6"/>
          <p:cNvSpPr/>
          <p:nvPr/>
        </p:nvSpPr>
        <p:spPr>
          <a:xfrm>
            <a:off x="4585335" y="6181844"/>
            <a:ext cx="1537335" cy="314801"/>
          </a:xfrm>
          <a:prstGeom prst="rect">
            <a:avLst/>
          </a:prstGeom>
          <a:noFill/>
          <a:ln/>
        </p:spPr>
        <p:txBody>
          <a:bodyPr wrap="square" lIns="0" tIns="0" rIns="0" bIns="0" rtlCol="0" anchor="t"/>
          <a:lstStyle/>
          <a:p>
            <a:pPr algn="l" indent="0" marL="0">
              <a:lnSpc>
                <a:spcPts val="1200"/>
              </a:lnSpc>
              <a:buNone/>
            </a:pPr>
            <a:r>
              <a:rPr lang="en-US" sz="1200" dirty="0">
                <a:solidFill>
                  <a:srgbClr val="C9C9C0"/>
                </a:solidFill>
                <a:latin typeface="Tomorrow" pitchFamily="34" charset="0"/>
                <a:ea typeface="Tomorrow" pitchFamily="34" charset="-122"/>
                <a:cs typeface="Tomorrow" pitchFamily="34" charset="-120"/>
              </a:rPr>
              <a:t>Αφρικανικές Επαρχίες</a:t>
            </a:r>
            <a:endParaRPr lang="en-US" sz="1200" dirty="0"/>
          </a:p>
        </p:txBody>
      </p:sp>
      <p:sp>
        <p:nvSpPr>
          <p:cNvPr id="10" name="Shape 7"/>
          <p:cNvSpPr/>
          <p:nvPr/>
        </p:nvSpPr>
        <p:spPr>
          <a:xfrm>
            <a:off x="6303883" y="6181844"/>
            <a:ext cx="157401" cy="157401"/>
          </a:xfrm>
          <a:prstGeom prst="roundRect">
            <a:avLst>
              <a:gd name="adj" fmla="val 11619"/>
            </a:avLst>
          </a:prstGeom>
          <a:solidFill>
            <a:srgbClr val="AAAAA4"/>
          </a:solidFill>
          <a:ln/>
        </p:spPr>
      </p:sp>
      <p:sp>
        <p:nvSpPr>
          <p:cNvPr id="11" name="Text 8"/>
          <p:cNvSpPr/>
          <p:nvPr/>
        </p:nvSpPr>
        <p:spPr>
          <a:xfrm>
            <a:off x="6522244" y="6181844"/>
            <a:ext cx="1479709" cy="157401"/>
          </a:xfrm>
          <a:prstGeom prst="rect">
            <a:avLst/>
          </a:prstGeom>
          <a:noFill/>
          <a:ln/>
        </p:spPr>
        <p:txBody>
          <a:bodyPr wrap="none" lIns="0" tIns="0" rIns="0" bIns="0" rtlCol="0" anchor="t"/>
          <a:lstStyle/>
          <a:p>
            <a:pPr algn="l" indent="0" marL="0">
              <a:lnSpc>
                <a:spcPts val="1200"/>
              </a:lnSpc>
              <a:buNone/>
            </a:pPr>
            <a:r>
              <a:rPr lang="en-US" sz="1200" dirty="0">
                <a:solidFill>
                  <a:srgbClr val="C9C9C0"/>
                </a:solidFill>
                <a:latin typeface="Tomorrow" pitchFamily="34" charset="0"/>
                <a:ea typeface="Tomorrow" pitchFamily="34" charset="-122"/>
                <a:cs typeface="Tomorrow" pitchFamily="34" charset="-120"/>
              </a:rPr>
              <a:t>Κεντρική Μεσόγειος</a:t>
            </a:r>
            <a:endParaRPr lang="en-US" sz="1200" dirty="0"/>
          </a:p>
        </p:txBody>
      </p:sp>
      <p:sp>
        <p:nvSpPr>
          <p:cNvPr id="12" name="Shape 9"/>
          <p:cNvSpPr/>
          <p:nvPr/>
        </p:nvSpPr>
        <p:spPr>
          <a:xfrm>
            <a:off x="8183166" y="6181844"/>
            <a:ext cx="157401" cy="157401"/>
          </a:xfrm>
          <a:prstGeom prst="roundRect">
            <a:avLst>
              <a:gd name="adj" fmla="val 11619"/>
            </a:avLst>
          </a:prstGeom>
          <a:solidFill>
            <a:srgbClr val="CECECB"/>
          </a:solidFill>
          <a:ln/>
        </p:spPr>
      </p:sp>
      <p:sp>
        <p:nvSpPr>
          <p:cNvPr id="13" name="Text 10"/>
          <p:cNvSpPr/>
          <p:nvPr/>
        </p:nvSpPr>
        <p:spPr>
          <a:xfrm>
            <a:off x="8401526" y="6181844"/>
            <a:ext cx="448151" cy="157401"/>
          </a:xfrm>
          <a:prstGeom prst="rect">
            <a:avLst/>
          </a:prstGeom>
          <a:noFill/>
          <a:ln/>
        </p:spPr>
        <p:txBody>
          <a:bodyPr wrap="none" lIns="0" tIns="0" rIns="0" bIns="0" rtlCol="0" anchor="t"/>
          <a:lstStyle/>
          <a:p>
            <a:pPr algn="l" indent="0" marL="0">
              <a:lnSpc>
                <a:spcPts val="1200"/>
              </a:lnSpc>
              <a:buNone/>
            </a:pPr>
            <a:r>
              <a:rPr lang="en-US" sz="1200" dirty="0">
                <a:solidFill>
                  <a:srgbClr val="C9C9C0"/>
                </a:solidFill>
                <a:latin typeface="Tomorrow" pitchFamily="34" charset="0"/>
                <a:ea typeface="Tomorrow" pitchFamily="34" charset="-122"/>
                <a:cs typeface="Tomorrow" pitchFamily="34" charset="-120"/>
              </a:rPr>
              <a:t>Ιταλία</a:t>
            </a:r>
            <a:endParaRPr lang="en-US" sz="1200" dirty="0"/>
          </a:p>
        </p:txBody>
      </p:sp>
      <p:sp>
        <p:nvSpPr>
          <p:cNvPr id="14" name="Text 11"/>
          <p:cNvSpPr/>
          <p:nvPr/>
        </p:nvSpPr>
        <p:spPr>
          <a:xfrm>
            <a:off x="550902" y="6673691"/>
            <a:ext cx="13528596" cy="503634"/>
          </a:xfrm>
          <a:prstGeom prst="rect">
            <a:avLst/>
          </a:prstGeom>
          <a:noFill/>
          <a:ln/>
        </p:spPr>
        <p:txBody>
          <a:bodyPr wrap="square" lIns="0" tIns="0" rIns="0" bIns="0" rtlCol="0" anchor="t"/>
          <a:lstStyle/>
          <a:p>
            <a:pPr algn="l" indent="0" marL="0">
              <a:lnSpc>
                <a:spcPts val="1950"/>
              </a:lnSpc>
              <a:buNone/>
            </a:pPr>
            <a:r>
              <a:rPr lang="en-US" sz="1200" dirty="0">
                <a:solidFill>
                  <a:srgbClr val="C9C9C0"/>
                </a:solidFill>
                <a:latin typeface="Tomorrow" pitchFamily="34" charset="0"/>
                <a:ea typeface="Tomorrow" pitchFamily="34" charset="-122"/>
                <a:cs typeface="Tomorrow" pitchFamily="34" charset="-120"/>
              </a:rPr>
              <a:t>Ο Αύγουστος ενδιαφέρθηκε ιδιαίτερα για την εσωτερική οργάνωση της αυτοκρατορίας, αλλά συνέβαλε και στην επέκταση των συνόρων. Η αυτοκρατορία την εποχή του είχε σύνορα προς νότο τη Σαχάρα, προς βορρά το Δούναβη και το Ρήνο, δυτικά τον Ατλαντικό ωκεανό και ανατολικά τον Ευφράτη ποταμό.</a:t>
            </a:r>
            <a:endParaRPr lang="en-US" sz="1200" dirty="0"/>
          </a:p>
        </p:txBody>
      </p:sp>
      <p:sp>
        <p:nvSpPr>
          <p:cNvPr id="15" name="Text 12"/>
          <p:cNvSpPr/>
          <p:nvPr/>
        </p:nvSpPr>
        <p:spPr>
          <a:xfrm>
            <a:off x="550902" y="7354372"/>
            <a:ext cx="13528596" cy="503634"/>
          </a:xfrm>
          <a:prstGeom prst="rect">
            <a:avLst/>
          </a:prstGeom>
          <a:noFill/>
          <a:ln/>
        </p:spPr>
        <p:txBody>
          <a:bodyPr wrap="square" lIns="0" tIns="0" rIns="0" bIns="0" rtlCol="0" anchor="t"/>
          <a:lstStyle/>
          <a:p>
            <a:pPr algn="l" indent="0" marL="0">
              <a:lnSpc>
                <a:spcPts val="1950"/>
              </a:lnSpc>
              <a:buNone/>
            </a:pPr>
            <a:r>
              <a:rPr lang="en-US" sz="1200" dirty="0">
                <a:solidFill>
                  <a:srgbClr val="C9C9C0"/>
                </a:solidFill>
                <a:latin typeface="Tomorrow" pitchFamily="34" charset="0"/>
                <a:ea typeface="Tomorrow" pitchFamily="34" charset="-122"/>
                <a:cs typeface="Tomorrow" pitchFamily="34" charset="-120"/>
              </a:rPr>
              <a:t>Από τις πρώτες περιοχές που προσάρτησε ήταν η Αίγυπτος, την οποία κατέλαβε μετά τη νίκη του στο Άκτιο. Με προσωπικές εκστρατείες υπέταξε πολεμικούς λαούς στην περιοχή των Άλπεων και ολοκλήρωσε την κατάκτηση της Ισπανίας.</a:t>
            </a:r>
            <a:endParaRPr lang="en-US" sz="12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696635" y="558403"/>
            <a:ext cx="8624768" cy="622102"/>
          </a:xfrm>
          <a:prstGeom prst="rect">
            <a:avLst/>
          </a:prstGeom>
          <a:noFill/>
          <a:ln/>
        </p:spPr>
        <p:txBody>
          <a:bodyPr wrap="none" lIns="0" tIns="0" rIns="0" bIns="0" rtlCol="0" anchor="t"/>
          <a:lstStyle/>
          <a:p>
            <a:pPr algn="l" indent="0" marL="0">
              <a:lnSpc>
                <a:spcPts val="4850"/>
              </a:lnSpc>
              <a:buNone/>
            </a:pPr>
            <a:r>
              <a:rPr lang="en-US" sz="3900" dirty="0">
                <a:solidFill>
                  <a:srgbClr val="EDEDE8"/>
                </a:solidFill>
                <a:latin typeface="Tomorrow Semi Bold" pitchFamily="34" charset="0"/>
                <a:ea typeface="Tomorrow Semi Bold" pitchFamily="34" charset="-122"/>
                <a:cs typeface="Tomorrow Semi Bold" pitchFamily="34" charset="-120"/>
              </a:rPr>
              <a:t>Βόρεια Σύνορα και Γερμανικές Φυλές</a:t>
            </a:r>
            <a:endParaRPr lang="en-US" sz="3900" dirty="0"/>
          </a:p>
        </p:txBody>
      </p:sp>
      <p:sp>
        <p:nvSpPr>
          <p:cNvPr id="3" name="Shape 1"/>
          <p:cNvSpPr/>
          <p:nvPr/>
        </p:nvSpPr>
        <p:spPr>
          <a:xfrm>
            <a:off x="696635" y="1578531"/>
            <a:ext cx="2206109" cy="1465302"/>
          </a:xfrm>
          <a:prstGeom prst="roundRect">
            <a:avLst>
              <a:gd name="adj" fmla="val 2038"/>
            </a:avLst>
          </a:prstGeom>
          <a:solidFill>
            <a:srgbClr val="3C3C3A"/>
          </a:solidFill>
          <a:ln/>
        </p:spPr>
      </p:sp>
      <p:sp>
        <p:nvSpPr>
          <p:cNvPr id="4" name="Text 2"/>
          <p:cNvSpPr/>
          <p:nvPr/>
        </p:nvSpPr>
        <p:spPr>
          <a:xfrm>
            <a:off x="1659731" y="2136219"/>
            <a:ext cx="279916" cy="349806"/>
          </a:xfrm>
          <a:prstGeom prst="rect">
            <a:avLst/>
          </a:prstGeom>
          <a:noFill/>
          <a:ln/>
        </p:spPr>
        <p:txBody>
          <a:bodyPr wrap="none" lIns="0" tIns="0" rIns="0" bIns="0" rtlCol="0" anchor="t"/>
          <a:lstStyle/>
          <a:p>
            <a:pPr algn="ctr" indent="0" marL="0">
              <a:lnSpc>
                <a:spcPts val="3500"/>
              </a:lnSpc>
              <a:buNone/>
            </a:pPr>
            <a:r>
              <a:rPr lang="en-US" sz="2200" dirty="0">
                <a:solidFill>
                  <a:srgbClr val="C9C9C0"/>
                </a:solidFill>
                <a:latin typeface="Tomorrow Semi Bold" pitchFamily="34" charset="0"/>
                <a:ea typeface="Tomorrow Semi Bold" pitchFamily="34" charset="-122"/>
                <a:cs typeface="Tomorrow Semi Bold" pitchFamily="34" charset="-120"/>
              </a:rPr>
              <a:t>1</a:t>
            </a:r>
            <a:endParaRPr lang="en-US" sz="2200" dirty="0"/>
          </a:p>
        </p:txBody>
      </p:sp>
      <p:sp>
        <p:nvSpPr>
          <p:cNvPr id="5" name="Text 3"/>
          <p:cNvSpPr/>
          <p:nvPr/>
        </p:nvSpPr>
        <p:spPr>
          <a:xfrm>
            <a:off x="3101697" y="1777484"/>
            <a:ext cx="3333155" cy="310991"/>
          </a:xfrm>
          <a:prstGeom prst="rect">
            <a:avLst/>
          </a:prstGeom>
          <a:noFill/>
          <a:ln/>
        </p:spPr>
        <p:txBody>
          <a:bodyPr wrap="none" lIns="0" tIns="0" rIns="0" bIns="0" rtlCol="0" anchor="t"/>
          <a:lstStyle/>
          <a:p>
            <a:pPr algn="l" indent="0" marL="0">
              <a:lnSpc>
                <a:spcPts val="2400"/>
              </a:lnSpc>
              <a:buNone/>
            </a:pPr>
            <a:r>
              <a:rPr lang="en-US" sz="1950" dirty="0">
                <a:solidFill>
                  <a:srgbClr val="C9C9C0"/>
                </a:solidFill>
                <a:latin typeface="Tomorrow Semi Bold" pitchFamily="34" charset="0"/>
                <a:ea typeface="Tomorrow Semi Bold" pitchFamily="34" charset="-122"/>
                <a:cs typeface="Tomorrow Semi Bold" pitchFamily="34" charset="-120"/>
              </a:rPr>
              <a:t>Κατάκτηση Βορείων Εδαφών</a:t>
            </a:r>
            <a:endParaRPr lang="en-US" sz="1950" dirty="0"/>
          </a:p>
        </p:txBody>
      </p:sp>
      <p:sp>
        <p:nvSpPr>
          <p:cNvPr id="6" name="Text 4"/>
          <p:cNvSpPr/>
          <p:nvPr/>
        </p:nvSpPr>
        <p:spPr>
          <a:xfrm>
            <a:off x="3101697" y="2207895"/>
            <a:ext cx="10633115" cy="636984"/>
          </a:xfrm>
          <a:prstGeom prst="rect">
            <a:avLst/>
          </a:prstGeom>
          <a:noFill/>
          <a:ln/>
        </p:spPr>
        <p:txBody>
          <a:bodyPr wrap="square" lIns="0" tIns="0" rIns="0" bIns="0" rtlCol="0" anchor="t"/>
          <a:lstStyle/>
          <a:p>
            <a:pPr algn="l" indent="0" marL="0">
              <a:lnSpc>
                <a:spcPts val="2500"/>
              </a:lnSpc>
              <a:buNone/>
            </a:pPr>
            <a:r>
              <a:rPr lang="en-US" sz="1550" dirty="0">
                <a:solidFill>
                  <a:srgbClr val="C9C9C0"/>
                </a:solidFill>
                <a:latin typeface="Tomorrow" pitchFamily="34" charset="0"/>
                <a:ea typeface="Tomorrow" pitchFamily="34" charset="-122"/>
                <a:cs typeface="Tomorrow" pitchFamily="34" charset="-120"/>
              </a:rPr>
              <a:t>Προς βορρά κατέλαβε εδάφη που αντιστοιχούν στις σημερινές περιοχές της Β. Βουλγαρίας, της Αυστρίας μέχρι και τη Ν. Γερμανία.</a:t>
            </a:r>
            <a:endParaRPr lang="en-US" sz="1550" dirty="0"/>
          </a:p>
        </p:txBody>
      </p:sp>
      <p:sp>
        <p:nvSpPr>
          <p:cNvPr id="7" name="Shape 5"/>
          <p:cNvSpPr/>
          <p:nvPr/>
        </p:nvSpPr>
        <p:spPr>
          <a:xfrm>
            <a:off x="3002161" y="3034308"/>
            <a:ext cx="10832187" cy="11430"/>
          </a:xfrm>
          <a:prstGeom prst="roundRect">
            <a:avLst>
              <a:gd name="adj" fmla="val 261225"/>
            </a:avLst>
          </a:prstGeom>
          <a:solidFill>
            <a:srgbClr val="555553"/>
          </a:solidFill>
          <a:ln/>
        </p:spPr>
      </p:sp>
      <p:sp>
        <p:nvSpPr>
          <p:cNvPr id="8" name="Shape 6"/>
          <p:cNvSpPr/>
          <p:nvPr/>
        </p:nvSpPr>
        <p:spPr>
          <a:xfrm>
            <a:off x="696635" y="3143250"/>
            <a:ext cx="4412337" cy="1465302"/>
          </a:xfrm>
          <a:prstGeom prst="roundRect">
            <a:avLst>
              <a:gd name="adj" fmla="val 2038"/>
            </a:avLst>
          </a:prstGeom>
          <a:solidFill>
            <a:srgbClr val="3C3C3A"/>
          </a:solidFill>
          <a:ln/>
        </p:spPr>
      </p:sp>
      <p:sp>
        <p:nvSpPr>
          <p:cNvPr id="9" name="Text 7"/>
          <p:cNvSpPr/>
          <p:nvPr/>
        </p:nvSpPr>
        <p:spPr>
          <a:xfrm>
            <a:off x="2762845" y="3700939"/>
            <a:ext cx="279916" cy="349806"/>
          </a:xfrm>
          <a:prstGeom prst="rect">
            <a:avLst/>
          </a:prstGeom>
          <a:noFill/>
          <a:ln/>
        </p:spPr>
        <p:txBody>
          <a:bodyPr wrap="none" lIns="0" tIns="0" rIns="0" bIns="0" rtlCol="0" anchor="t"/>
          <a:lstStyle/>
          <a:p>
            <a:pPr algn="ctr" indent="0" marL="0">
              <a:lnSpc>
                <a:spcPts val="3500"/>
              </a:lnSpc>
              <a:buNone/>
            </a:pPr>
            <a:r>
              <a:rPr lang="en-US" sz="2200" dirty="0">
                <a:solidFill>
                  <a:srgbClr val="C9C9C0"/>
                </a:solidFill>
                <a:latin typeface="Tomorrow Semi Bold" pitchFamily="34" charset="0"/>
                <a:ea typeface="Tomorrow Semi Bold" pitchFamily="34" charset="-122"/>
                <a:cs typeface="Tomorrow Semi Bold" pitchFamily="34" charset="-120"/>
              </a:rPr>
              <a:t>2</a:t>
            </a:r>
            <a:endParaRPr lang="en-US" sz="2200" dirty="0"/>
          </a:p>
        </p:txBody>
      </p:sp>
      <p:sp>
        <p:nvSpPr>
          <p:cNvPr id="10" name="Text 8"/>
          <p:cNvSpPr/>
          <p:nvPr/>
        </p:nvSpPr>
        <p:spPr>
          <a:xfrm>
            <a:off x="5307925" y="3342203"/>
            <a:ext cx="2488049" cy="310991"/>
          </a:xfrm>
          <a:prstGeom prst="rect">
            <a:avLst/>
          </a:prstGeom>
          <a:noFill/>
          <a:ln/>
        </p:spPr>
        <p:txBody>
          <a:bodyPr wrap="none" lIns="0" tIns="0" rIns="0" bIns="0" rtlCol="0" anchor="t"/>
          <a:lstStyle/>
          <a:p>
            <a:pPr algn="l" indent="0" marL="0">
              <a:lnSpc>
                <a:spcPts val="2400"/>
              </a:lnSpc>
              <a:buNone/>
            </a:pPr>
            <a:r>
              <a:rPr lang="en-US" sz="1950" dirty="0">
                <a:solidFill>
                  <a:srgbClr val="C9C9C0"/>
                </a:solidFill>
                <a:latin typeface="Tomorrow Semi Bold" pitchFamily="34" charset="0"/>
                <a:ea typeface="Tomorrow Semi Bold" pitchFamily="34" charset="-122"/>
                <a:cs typeface="Tomorrow Semi Bold" pitchFamily="34" charset="-120"/>
              </a:rPr>
              <a:t>Δούναβης και Ρήνος</a:t>
            </a:r>
            <a:endParaRPr lang="en-US" sz="1950" dirty="0"/>
          </a:p>
        </p:txBody>
      </p:sp>
      <p:sp>
        <p:nvSpPr>
          <p:cNvPr id="11" name="Text 9"/>
          <p:cNvSpPr/>
          <p:nvPr/>
        </p:nvSpPr>
        <p:spPr>
          <a:xfrm>
            <a:off x="5307925" y="3772614"/>
            <a:ext cx="8426887" cy="636984"/>
          </a:xfrm>
          <a:prstGeom prst="rect">
            <a:avLst/>
          </a:prstGeom>
          <a:noFill/>
          <a:ln/>
        </p:spPr>
        <p:txBody>
          <a:bodyPr wrap="square" lIns="0" tIns="0" rIns="0" bIns="0" rtlCol="0" anchor="t"/>
          <a:lstStyle/>
          <a:p>
            <a:pPr algn="l" indent="0" marL="0">
              <a:lnSpc>
                <a:spcPts val="2500"/>
              </a:lnSpc>
              <a:buNone/>
            </a:pPr>
            <a:r>
              <a:rPr lang="en-US" sz="1550" dirty="0">
                <a:solidFill>
                  <a:srgbClr val="C9C9C0"/>
                </a:solidFill>
                <a:latin typeface="Tomorrow" pitchFamily="34" charset="0"/>
                <a:ea typeface="Tomorrow" pitchFamily="34" charset="-122"/>
                <a:cs typeface="Tomorrow" pitchFamily="34" charset="-120"/>
              </a:rPr>
              <a:t>Σύνορα του κράτους έγιναν τότε ο Δούναβης και ο Ρήνος, δημιουργώντας φυσικά όρια για την άμυνα της αυτοκρατορίας.</a:t>
            </a:r>
            <a:endParaRPr lang="en-US" sz="1550" dirty="0"/>
          </a:p>
        </p:txBody>
      </p:sp>
      <p:sp>
        <p:nvSpPr>
          <p:cNvPr id="12" name="Shape 10"/>
          <p:cNvSpPr/>
          <p:nvPr/>
        </p:nvSpPr>
        <p:spPr>
          <a:xfrm>
            <a:off x="5208389" y="4599027"/>
            <a:ext cx="8625959" cy="11430"/>
          </a:xfrm>
          <a:prstGeom prst="roundRect">
            <a:avLst>
              <a:gd name="adj" fmla="val 261225"/>
            </a:avLst>
          </a:prstGeom>
          <a:solidFill>
            <a:srgbClr val="555553"/>
          </a:solidFill>
          <a:ln/>
        </p:spPr>
      </p:sp>
      <p:sp>
        <p:nvSpPr>
          <p:cNvPr id="13" name="Shape 11"/>
          <p:cNvSpPr/>
          <p:nvPr/>
        </p:nvSpPr>
        <p:spPr>
          <a:xfrm>
            <a:off x="696635" y="4707969"/>
            <a:ext cx="6618565" cy="1783794"/>
          </a:xfrm>
          <a:prstGeom prst="roundRect">
            <a:avLst>
              <a:gd name="adj" fmla="val 1674"/>
            </a:avLst>
          </a:prstGeom>
          <a:solidFill>
            <a:srgbClr val="3C3C3A"/>
          </a:solidFill>
          <a:ln/>
        </p:spPr>
      </p:sp>
      <p:sp>
        <p:nvSpPr>
          <p:cNvPr id="14" name="Text 12"/>
          <p:cNvSpPr/>
          <p:nvPr/>
        </p:nvSpPr>
        <p:spPr>
          <a:xfrm>
            <a:off x="3865959" y="5424964"/>
            <a:ext cx="279916" cy="349806"/>
          </a:xfrm>
          <a:prstGeom prst="rect">
            <a:avLst/>
          </a:prstGeom>
          <a:noFill/>
          <a:ln/>
        </p:spPr>
        <p:txBody>
          <a:bodyPr wrap="none" lIns="0" tIns="0" rIns="0" bIns="0" rtlCol="0" anchor="t"/>
          <a:lstStyle/>
          <a:p>
            <a:pPr algn="ctr" indent="0" marL="0">
              <a:lnSpc>
                <a:spcPts val="3500"/>
              </a:lnSpc>
              <a:buNone/>
            </a:pPr>
            <a:r>
              <a:rPr lang="en-US" sz="2200" dirty="0">
                <a:solidFill>
                  <a:srgbClr val="C9C9C0"/>
                </a:solidFill>
                <a:latin typeface="Tomorrow Semi Bold" pitchFamily="34" charset="0"/>
                <a:ea typeface="Tomorrow Semi Bold" pitchFamily="34" charset="-122"/>
                <a:cs typeface="Tomorrow Semi Bold" pitchFamily="34" charset="-120"/>
              </a:rPr>
              <a:t>3</a:t>
            </a:r>
            <a:endParaRPr lang="en-US" sz="2200" dirty="0"/>
          </a:p>
        </p:txBody>
      </p:sp>
      <p:sp>
        <p:nvSpPr>
          <p:cNvPr id="15" name="Text 13"/>
          <p:cNvSpPr/>
          <p:nvPr/>
        </p:nvSpPr>
        <p:spPr>
          <a:xfrm>
            <a:off x="7514153" y="4906923"/>
            <a:ext cx="2529245" cy="310991"/>
          </a:xfrm>
          <a:prstGeom prst="rect">
            <a:avLst/>
          </a:prstGeom>
          <a:noFill/>
          <a:ln/>
        </p:spPr>
        <p:txBody>
          <a:bodyPr wrap="none" lIns="0" tIns="0" rIns="0" bIns="0" rtlCol="0" anchor="t"/>
          <a:lstStyle/>
          <a:p>
            <a:pPr algn="l" indent="0" marL="0">
              <a:lnSpc>
                <a:spcPts val="2400"/>
              </a:lnSpc>
              <a:buNone/>
            </a:pPr>
            <a:r>
              <a:rPr lang="en-US" sz="1950" dirty="0">
                <a:solidFill>
                  <a:srgbClr val="C9C9C0"/>
                </a:solidFill>
                <a:latin typeface="Tomorrow Semi Bold" pitchFamily="34" charset="0"/>
                <a:ea typeface="Tomorrow Semi Bold" pitchFamily="34" charset="-122"/>
                <a:cs typeface="Tomorrow Semi Bold" pitchFamily="34" charset="-120"/>
              </a:rPr>
              <a:t>Προσωρινή Επέκταση</a:t>
            </a:r>
            <a:endParaRPr lang="en-US" sz="1950" dirty="0"/>
          </a:p>
        </p:txBody>
      </p:sp>
      <p:sp>
        <p:nvSpPr>
          <p:cNvPr id="16" name="Text 14"/>
          <p:cNvSpPr/>
          <p:nvPr/>
        </p:nvSpPr>
        <p:spPr>
          <a:xfrm>
            <a:off x="7514153" y="5337334"/>
            <a:ext cx="6220658" cy="955477"/>
          </a:xfrm>
          <a:prstGeom prst="rect">
            <a:avLst/>
          </a:prstGeom>
          <a:noFill/>
          <a:ln/>
        </p:spPr>
        <p:txBody>
          <a:bodyPr wrap="square" lIns="0" tIns="0" rIns="0" bIns="0" rtlCol="0" anchor="t"/>
          <a:lstStyle/>
          <a:p>
            <a:pPr algn="l" indent="0" marL="0">
              <a:lnSpc>
                <a:spcPts val="2500"/>
              </a:lnSpc>
              <a:buNone/>
            </a:pPr>
            <a:r>
              <a:rPr lang="en-US" sz="1550" dirty="0">
                <a:solidFill>
                  <a:srgbClr val="C9C9C0"/>
                </a:solidFill>
                <a:latin typeface="Tomorrow" pitchFamily="34" charset="0"/>
                <a:ea typeface="Tomorrow" pitchFamily="34" charset="-122"/>
                <a:cs typeface="Tomorrow" pitchFamily="34" charset="-120"/>
              </a:rPr>
              <a:t>Για μικρό διάστημα επεκτάθηκαν οι κατακτήσεις μέχρι τον Έλβα ποταμό, αλλά οι επαναστάσεις και η αντίσταση των γερμανικών φυλών οδήγησαν στην απόφαση να οριστεί ως σύνορο ο Ρήνος.</a:t>
            </a:r>
            <a:endParaRPr lang="en-US" sz="1550" dirty="0"/>
          </a:p>
        </p:txBody>
      </p:sp>
      <p:sp>
        <p:nvSpPr>
          <p:cNvPr id="17" name="Text 15"/>
          <p:cNvSpPr/>
          <p:nvPr/>
        </p:nvSpPr>
        <p:spPr>
          <a:xfrm>
            <a:off x="696635" y="6715601"/>
            <a:ext cx="13237131" cy="955477"/>
          </a:xfrm>
          <a:prstGeom prst="rect">
            <a:avLst/>
          </a:prstGeom>
          <a:noFill/>
          <a:ln/>
        </p:spPr>
        <p:txBody>
          <a:bodyPr wrap="square" lIns="0" tIns="0" rIns="0" bIns="0" rtlCol="0" anchor="t"/>
          <a:lstStyle/>
          <a:p>
            <a:pPr algn="l" indent="0" marL="0">
              <a:lnSpc>
                <a:spcPts val="2500"/>
              </a:lnSpc>
              <a:buNone/>
            </a:pPr>
            <a:r>
              <a:rPr lang="en-US" sz="1550" dirty="0">
                <a:solidFill>
                  <a:srgbClr val="C9C9C0"/>
                </a:solidFill>
                <a:latin typeface="Tomorrow" pitchFamily="34" charset="0"/>
                <a:ea typeface="Tomorrow" pitchFamily="34" charset="-122"/>
                <a:cs typeface="Tomorrow" pitchFamily="34" charset="-120"/>
              </a:rPr>
              <a:t>Η ήττα του ρωμαϊκού στρατού από τις γερμανικές φυλές προκάλεσε έντονη αντίδραση του Αυγούστου. Σύμφωνα με τον Σουητώνιο, ο αυτοκράτορας ήταν τόσο στενοχωρημένος, ώστε για πολλούς μήνες δεν έκοψε ούτε τα γένια ούτε τα μαλλιά του, και πολλές φορές χτυπούσε το κεφάλι του στις πόρτες ουρλιάζοντας: "Κοϊντίλιε Βάρε, δώσε μου πίσω τις λεγεώνες μου!"</a:t>
            </a:r>
            <a:endParaRPr lang="en-US" sz="15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793790" y="1065728"/>
            <a:ext cx="11521559" cy="708779"/>
          </a:xfrm>
          <a:prstGeom prst="rect">
            <a:avLst/>
          </a:prstGeom>
          <a:noFill/>
          <a:ln/>
        </p:spPr>
        <p:txBody>
          <a:bodyPr wrap="none" lIns="0" tIns="0" rIns="0" bIns="0" rtlCol="0" anchor="t"/>
          <a:lstStyle/>
          <a:p>
            <a:pPr algn="l" indent="0" marL="0">
              <a:lnSpc>
                <a:spcPts val="5550"/>
              </a:lnSpc>
              <a:buNone/>
            </a:pPr>
            <a:r>
              <a:rPr lang="en-US" sz="4450" dirty="0">
                <a:solidFill>
                  <a:srgbClr val="EDEDE8"/>
                </a:solidFill>
                <a:latin typeface="Tomorrow Semi Bold" pitchFamily="34" charset="0"/>
                <a:ea typeface="Tomorrow Semi Bold" pitchFamily="34" charset="-122"/>
                <a:cs typeface="Tomorrow Semi Bold" pitchFamily="34" charset="-120"/>
              </a:rPr>
              <a:t>Εκρωμαϊσμός των Κατακτημένων Περιοχών</a:t>
            </a:r>
            <a:endParaRPr lang="en-US" sz="4450" dirty="0"/>
          </a:p>
        </p:txBody>
      </p:sp>
      <p:sp>
        <p:nvSpPr>
          <p:cNvPr id="3" name="Text 1"/>
          <p:cNvSpPr/>
          <p:nvPr/>
        </p:nvSpPr>
        <p:spPr>
          <a:xfrm>
            <a:off x="793790" y="2228017"/>
            <a:ext cx="4120753" cy="748427"/>
          </a:xfrm>
          <a:prstGeom prst="rect">
            <a:avLst/>
          </a:prstGeom>
          <a:noFill/>
          <a:ln/>
        </p:spPr>
        <p:txBody>
          <a:bodyPr wrap="none" lIns="0" tIns="0" rIns="0" bIns="0" rtlCol="0" anchor="t"/>
          <a:lstStyle/>
          <a:p>
            <a:pPr algn="ctr" indent="0" marL="0">
              <a:lnSpc>
                <a:spcPts val="5850"/>
              </a:lnSpc>
              <a:buNone/>
            </a:pPr>
            <a:r>
              <a:rPr lang="en-US" sz="5850" dirty="0">
                <a:solidFill>
                  <a:srgbClr val="C9C9C0"/>
                </a:solidFill>
                <a:latin typeface="Tomorrow Semi Bold" pitchFamily="34" charset="0"/>
                <a:ea typeface="Tomorrow Semi Bold" pitchFamily="34" charset="-122"/>
                <a:cs typeface="Tomorrow Semi Bold" pitchFamily="34" charset="-120"/>
              </a:rPr>
              <a:t>4000</a:t>
            </a:r>
            <a:endParaRPr lang="en-US" sz="5850" dirty="0"/>
          </a:p>
        </p:txBody>
      </p:sp>
      <p:sp>
        <p:nvSpPr>
          <p:cNvPr id="4" name="Text 2"/>
          <p:cNvSpPr/>
          <p:nvPr/>
        </p:nvSpPr>
        <p:spPr>
          <a:xfrm>
            <a:off x="1436489" y="3259812"/>
            <a:ext cx="2835235" cy="354330"/>
          </a:xfrm>
          <a:prstGeom prst="rect">
            <a:avLst/>
          </a:prstGeom>
          <a:noFill/>
          <a:ln/>
        </p:spPr>
        <p:txBody>
          <a:bodyPr wrap="none" lIns="0" tIns="0" rIns="0" bIns="0" rtlCol="0" anchor="t"/>
          <a:lstStyle/>
          <a:p>
            <a:pPr algn="ctr" indent="0" marL="0">
              <a:lnSpc>
                <a:spcPts val="2750"/>
              </a:lnSpc>
              <a:buNone/>
            </a:pPr>
            <a:r>
              <a:rPr lang="en-US" sz="2200" dirty="0">
                <a:solidFill>
                  <a:srgbClr val="C9C9C0"/>
                </a:solidFill>
                <a:latin typeface="Tomorrow Semi Bold" pitchFamily="34" charset="0"/>
                <a:ea typeface="Tomorrow Semi Bold" pitchFamily="34" charset="-122"/>
                <a:cs typeface="Tomorrow Semi Bold" pitchFamily="34" charset="-120"/>
              </a:rPr>
              <a:t>Χιλιόμετρα Συνόρων</a:t>
            </a:r>
            <a:endParaRPr lang="en-US" sz="2200" dirty="0"/>
          </a:p>
        </p:txBody>
      </p:sp>
      <p:sp>
        <p:nvSpPr>
          <p:cNvPr id="5" name="Text 3"/>
          <p:cNvSpPr/>
          <p:nvPr/>
        </p:nvSpPr>
        <p:spPr>
          <a:xfrm>
            <a:off x="793790" y="3750231"/>
            <a:ext cx="4120753" cy="1088708"/>
          </a:xfrm>
          <a:prstGeom prst="rect">
            <a:avLst/>
          </a:prstGeom>
          <a:noFill/>
          <a:ln/>
        </p:spPr>
        <p:txBody>
          <a:bodyPr wrap="square" lIns="0" tIns="0" rIns="0" bIns="0" rtlCol="0" anchor="t"/>
          <a:lstStyle/>
          <a:p>
            <a:pPr algn="ctr" indent="0" marL="0">
              <a:lnSpc>
                <a:spcPts val="2850"/>
              </a:lnSpc>
              <a:buNone/>
            </a:pPr>
            <a:r>
              <a:rPr lang="en-US" sz="1750" dirty="0">
                <a:solidFill>
                  <a:srgbClr val="C9C9C0"/>
                </a:solidFill>
                <a:latin typeface="Tomorrow" pitchFamily="34" charset="0"/>
                <a:ea typeface="Tomorrow" pitchFamily="34" charset="-122"/>
                <a:cs typeface="Tomorrow" pitchFamily="34" charset="-120"/>
              </a:rPr>
              <a:t>Το συνολικό μήκος των συνόρων της Ρωμαϊκής Αυτοκρατορίας επί Αυγούστου.</a:t>
            </a:r>
            <a:endParaRPr lang="en-US" sz="1750" dirty="0"/>
          </a:p>
        </p:txBody>
      </p:sp>
      <p:sp>
        <p:nvSpPr>
          <p:cNvPr id="6" name="Text 4"/>
          <p:cNvSpPr/>
          <p:nvPr/>
        </p:nvSpPr>
        <p:spPr>
          <a:xfrm>
            <a:off x="5254704" y="2228017"/>
            <a:ext cx="4120872" cy="748427"/>
          </a:xfrm>
          <a:prstGeom prst="rect">
            <a:avLst/>
          </a:prstGeom>
          <a:noFill/>
          <a:ln/>
        </p:spPr>
        <p:txBody>
          <a:bodyPr wrap="none" lIns="0" tIns="0" rIns="0" bIns="0" rtlCol="0" anchor="t"/>
          <a:lstStyle/>
          <a:p>
            <a:pPr algn="ctr" indent="0" marL="0">
              <a:lnSpc>
                <a:spcPts val="5850"/>
              </a:lnSpc>
              <a:buNone/>
            </a:pPr>
            <a:r>
              <a:rPr lang="en-US" sz="5850" dirty="0">
                <a:solidFill>
                  <a:srgbClr val="C9C9C0"/>
                </a:solidFill>
                <a:latin typeface="Tomorrow Semi Bold" pitchFamily="34" charset="0"/>
                <a:ea typeface="Tomorrow Semi Bold" pitchFamily="34" charset="-122"/>
                <a:cs typeface="Tomorrow Semi Bold" pitchFamily="34" charset="-120"/>
              </a:rPr>
              <a:t>28</a:t>
            </a:r>
            <a:endParaRPr lang="en-US" sz="5850" dirty="0"/>
          </a:p>
        </p:txBody>
      </p:sp>
      <p:sp>
        <p:nvSpPr>
          <p:cNvPr id="7" name="Text 5"/>
          <p:cNvSpPr/>
          <p:nvPr/>
        </p:nvSpPr>
        <p:spPr>
          <a:xfrm>
            <a:off x="5897523" y="3259812"/>
            <a:ext cx="2835235" cy="354330"/>
          </a:xfrm>
          <a:prstGeom prst="rect">
            <a:avLst/>
          </a:prstGeom>
          <a:noFill/>
          <a:ln/>
        </p:spPr>
        <p:txBody>
          <a:bodyPr wrap="none" lIns="0" tIns="0" rIns="0" bIns="0" rtlCol="0" anchor="t"/>
          <a:lstStyle/>
          <a:p>
            <a:pPr algn="ctr" indent="0" marL="0">
              <a:lnSpc>
                <a:spcPts val="2750"/>
              </a:lnSpc>
              <a:buNone/>
            </a:pPr>
            <a:r>
              <a:rPr lang="en-US" sz="2200" dirty="0">
                <a:solidFill>
                  <a:srgbClr val="C9C9C0"/>
                </a:solidFill>
                <a:latin typeface="Tomorrow Semi Bold" pitchFamily="34" charset="0"/>
                <a:ea typeface="Tomorrow Semi Bold" pitchFamily="34" charset="-122"/>
                <a:cs typeface="Tomorrow Semi Bold" pitchFamily="34" charset="-120"/>
              </a:rPr>
              <a:t>Επαρχίες</a:t>
            </a:r>
            <a:endParaRPr lang="en-US" sz="2200" dirty="0"/>
          </a:p>
        </p:txBody>
      </p:sp>
      <p:sp>
        <p:nvSpPr>
          <p:cNvPr id="8" name="Text 6"/>
          <p:cNvSpPr/>
          <p:nvPr/>
        </p:nvSpPr>
        <p:spPr>
          <a:xfrm>
            <a:off x="5254704" y="3750231"/>
            <a:ext cx="4120872" cy="725805"/>
          </a:xfrm>
          <a:prstGeom prst="rect">
            <a:avLst/>
          </a:prstGeom>
          <a:noFill/>
          <a:ln/>
        </p:spPr>
        <p:txBody>
          <a:bodyPr wrap="square" lIns="0" tIns="0" rIns="0" bIns="0" rtlCol="0" anchor="t"/>
          <a:lstStyle/>
          <a:p>
            <a:pPr algn="ctr" indent="0" marL="0">
              <a:lnSpc>
                <a:spcPts val="2850"/>
              </a:lnSpc>
              <a:buNone/>
            </a:pPr>
            <a:r>
              <a:rPr lang="en-US" sz="1750" dirty="0">
                <a:solidFill>
                  <a:srgbClr val="C9C9C0"/>
                </a:solidFill>
                <a:latin typeface="Tomorrow" pitchFamily="34" charset="0"/>
                <a:ea typeface="Tomorrow" pitchFamily="34" charset="-122"/>
                <a:cs typeface="Tomorrow" pitchFamily="34" charset="-120"/>
              </a:rPr>
              <a:t>Ο συνολικός αριθμός των επαρχιών που διοικούσε η αυτοκρατορία.</a:t>
            </a:r>
            <a:endParaRPr lang="en-US" sz="1750" dirty="0"/>
          </a:p>
        </p:txBody>
      </p:sp>
      <p:sp>
        <p:nvSpPr>
          <p:cNvPr id="9" name="Text 7"/>
          <p:cNvSpPr/>
          <p:nvPr/>
        </p:nvSpPr>
        <p:spPr>
          <a:xfrm>
            <a:off x="9715738" y="2228017"/>
            <a:ext cx="4120753" cy="748427"/>
          </a:xfrm>
          <a:prstGeom prst="rect">
            <a:avLst/>
          </a:prstGeom>
          <a:noFill/>
          <a:ln/>
        </p:spPr>
        <p:txBody>
          <a:bodyPr wrap="none" lIns="0" tIns="0" rIns="0" bIns="0" rtlCol="0" anchor="t"/>
          <a:lstStyle/>
          <a:p>
            <a:pPr algn="ctr" indent="0" marL="0">
              <a:lnSpc>
                <a:spcPts val="5850"/>
              </a:lnSpc>
              <a:buNone/>
            </a:pPr>
            <a:r>
              <a:rPr lang="en-US" sz="5850" dirty="0">
                <a:solidFill>
                  <a:srgbClr val="C9C9C0"/>
                </a:solidFill>
                <a:latin typeface="Tomorrow Semi Bold" pitchFamily="34" charset="0"/>
                <a:ea typeface="Tomorrow Semi Bold" pitchFamily="34" charset="-122"/>
                <a:cs typeface="Tomorrow Semi Bold" pitchFamily="34" charset="-120"/>
              </a:rPr>
              <a:t>70M</a:t>
            </a:r>
            <a:endParaRPr lang="en-US" sz="5850" dirty="0"/>
          </a:p>
        </p:txBody>
      </p:sp>
      <p:sp>
        <p:nvSpPr>
          <p:cNvPr id="10" name="Text 8"/>
          <p:cNvSpPr/>
          <p:nvPr/>
        </p:nvSpPr>
        <p:spPr>
          <a:xfrm>
            <a:off x="10358438" y="3259812"/>
            <a:ext cx="2835235" cy="354330"/>
          </a:xfrm>
          <a:prstGeom prst="rect">
            <a:avLst/>
          </a:prstGeom>
          <a:noFill/>
          <a:ln/>
        </p:spPr>
        <p:txBody>
          <a:bodyPr wrap="none" lIns="0" tIns="0" rIns="0" bIns="0" rtlCol="0" anchor="t"/>
          <a:lstStyle/>
          <a:p>
            <a:pPr algn="ctr" indent="0" marL="0">
              <a:lnSpc>
                <a:spcPts val="2750"/>
              </a:lnSpc>
              <a:buNone/>
            </a:pPr>
            <a:r>
              <a:rPr lang="en-US" sz="2200" dirty="0">
                <a:solidFill>
                  <a:srgbClr val="C9C9C0"/>
                </a:solidFill>
                <a:latin typeface="Tomorrow Semi Bold" pitchFamily="34" charset="0"/>
                <a:ea typeface="Tomorrow Semi Bold" pitchFamily="34" charset="-122"/>
                <a:cs typeface="Tomorrow Semi Bold" pitchFamily="34" charset="-120"/>
              </a:rPr>
              <a:t>Πληθυσμός</a:t>
            </a:r>
            <a:endParaRPr lang="en-US" sz="2200" dirty="0"/>
          </a:p>
        </p:txBody>
      </p:sp>
      <p:sp>
        <p:nvSpPr>
          <p:cNvPr id="11" name="Text 9"/>
          <p:cNvSpPr/>
          <p:nvPr/>
        </p:nvSpPr>
        <p:spPr>
          <a:xfrm>
            <a:off x="9715738" y="3750231"/>
            <a:ext cx="4120753" cy="1088708"/>
          </a:xfrm>
          <a:prstGeom prst="rect">
            <a:avLst/>
          </a:prstGeom>
          <a:noFill/>
          <a:ln/>
        </p:spPr>
        <p:txBody>
          <a:bodyPr wrap="square" lIns="0" tIns="0" rIns="0" bIns="0" rtlCol="0" anchor="t"/>
          <a:lstStyle/>
          <a:p>
            <a:pPr algn="ctr" indent="0" marL="0">
              <a:lnSpc>
                <a:spcPts val="2850"/>
              </a:lnSpc>
              <a:buNone/>
            </a:pPr>
            <a:r>
              <a:rPr lang="en-US" sz="1750" dirty="0">
                <a:solidFill>
                  <a:srgbClr val="C9C9C0"/>
                </a:solidFill>
                <a:latin typeface="Tomorrow" pitchFamily="34" charset="0"/>
                <a:ea typeface="Tomorrow" pitchFamily="34" charset="-122"/>
                <a:cs typeface="Tomorrow" pitchFamily="34" charset="-120"/>
              </a:rPr>
              <a:t>Ο εκτιμώμενος πληθυσμός της αυτοκρατορίας κατά την εποχή του Αυγούστου.</a:t>
            </a:r>
            <a:endParaRPr lang="en-US" sz="1750" dirty="0"/>
          </a:p>
        </p:txBody>
      </p:sp>
      <p:sp>
        <p:nvSpPr>
          <p:cNvPr id="12" name="Text 10"/>
          <p:cNvSpPr/>
          <p:nvPr/>
        </p:nvSpPr>
        <p:spPr>
          <a:xfrm>
            <a:off x="793790" y="5094089"/>
            <a:ext cx="13042821" cy="1088708"/>
          </a:xfrm>
          <a:prstGeom prst="rect">
            <a:avLst/>
          </a:prstGeom>
          <a:noFill/>
          <a:ln/>
        </p:spPr>
        <p:txBody>
          <a:bodyPr wrap="square" lIns="0" tIns="0" rIns="0" bIns="0" rtlCol="0" anchor="t"/>
          <a:lstStyle/>
          <a:p>
            <a:pPr algn="l" indent="0" marL="0">
              <a:lnSpc>
                <a:spcPts val="2850"/>
              </a:lnSpc>
              <a:buNone/>
            </a:pPr>
            <a:r>
              <a:rPr lang="en-US" sz="1750" dirty="0">
                <a:solidFill>
                  <a:srgbClr val="C9C9C0"/>
                </a:solidFill>
                <a:latin typeface="Tomorrow" pitchFamily="34" charset="0"/>
                <a:ea typeface="Tomorrow" pitchFamily="34" charset="-122"/>
                <a:cs typeface="Tomorrow" pitchFamily="34" charset="-120"/>
              </a:rPr>
              <a:t>Η εξωτερική πολιτική του Αυγούστου συνοδεύτηκε από ένα σχέδιο εκρωμαϊσμού των κατακτημένων περιοχών. Σε πολλές απομακρυσμένες περιοχές ιδρύθηκαν αποικίες και εγκαταστάθηκαν παλαίμαχοι, που λειτούργησαν ως παράγοντας διάδοσης του ρωμαϊκού πολιτισμού.</a:t>
            </a:r>
            <a:endParaRPr lang="en-US" sz="1750" dirty="0"/>
          </a:p>
        </p:txBody>
      </p:sp>
      <p:sp>
        <p:nvSpPr>
          <p:cNvPr id="13" name="Text 11"/>
          <p:cNvSpPr/>
          <p:nvPr/>
        </p:nvSpPr>
        <p:spPr>
          <a:xfrm>
            <a:off x="793790" y="6437948"/>
            <a:ext cx="13042821" cy="725805"/>
          </a:xfrm>
          <a:prstGeom prst="rect">
            <a:avLst/>
          </a:prstGeom>
          <a:noFill/>
          <a:ln/>
        </p:spPr>
        <p:txBody>
          <a:bodyPr wrap="square" lIns="0" tIns="0" rIns="0" bIns="0" rtlCol="0" anchor="t"/>
          <a:lstStyle/>
          <a:p>
            <a:pPr algn="l" indent="0" marL="0">
              <a:lnSpc>
                <a:spcPts val="2850"/>
              </a:lnSpc>
              <a:buNone/>
            </a:pPr>
            <a:r>
              <a:rPr lang="en-US" sz="1750" dirty="0">
                <a:solidFill>
                  <a:srgbClr val="C9C9C0"/>
                </a:solidFill>
                <a:latin typeface="Tomorrow" pitchFamily="34" charset="0"/>
                <a:ea typeface="Tomorrow" pitchFamily="34" charset="-122"/>
                <a:cs typeface="Tomorrow" pitchFamily="34" charset="-120"/>
              </a:rPr>
              <a:t>Αυτή η πολιτική συνέβαλε στην αφομοιωτική ένταξη των γηγενών πληθυσμών στη ρωμαϊκή οικουμένη, δημιουργώντας μια ενιαία πολιτισμική ταυτότητα σε ολόκληρη την αυτοκρατορία.</a:t>
            </a:r>
            <a:endParaRPr lang="en-US" sz="17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586859" y="461605"/>
            <a:ext cx="5898594" cy="523994"/>
          </a:xfrm>
          <a:prstGeom prst="rect">
            <a:avLst/>
          </a:prstGeom>
          <a:noFill/>
          <a:ln/>
        </p:spPr>
        <p:txBody>
          <a:bodyPr wrap="none" lIns="0" tIns="0" rIns="0" bIns="0" rtlCol="0" anchor="t"/>
          <a:lstStyle/>
          <a:p>
            <a:pPr algn="l" indent="0" marL="0">
              <a:lnSpc>
                <a:spcPts val="4100"/>
              </a:lnSpc>
              <a:buNone/>
            </a:pPr>
            <a:r>
              <a:rPr lang="en-US" sz="3300" dirty="0">
                <a:solidFill>
                  <a:srgbClr val="EDEDE8"/>
                </a:solidFill>
                <a:latin typeface="Tomorrow Semi Bold" pitchFamily="34" charset="0"/>
                <a:ea typeface="Tomorrow Semi Bold" pitchFamily="34" charset="-122"/>
                <a:cs typeface="Tomorrow Semi Bold" pitchFamily="34" charset="-120"/>
              </a:rPr>
              <a:t>Η Κληρονομιά του Αυγούστου</a:t>
            </a:r>
            <a:endParaRPr lang="en-US" sz="3300" dirty="0"/>
          </a:p>
        </p:txBody>
      </p:sp>
      <p:pic>
        <p:nvPicPr>
          <p:cNvPr id="3" name="Image 0" descr="preencoded.png">    </p:cNvPr>
          <p:cNvPicPr>
            <a:picLocks noChangeAspect="1"/>
          </p:cNvPicPr>
          <p:nvPr/>
        </p:nvPicPr>
        <p:blipFill>
          <a:blip r:embed="rId1"/>
          <a:stretch>
            <a:fillRect/>
          </a:stretch>
        </p:blipFill>
        <p:spPr>
          <a:xfrm>
            <a:off x="3284815" y="1320879"/>
            <a:ext cx="1332190" cy="965954"/>
          </a:xfrm>
          <a:prstGeom prst="rect">
            <a:avLst/>
          </a:prstGeom>
        </p:spPr>
      </p:pic>
      <p:sp>
        <p:nvSpPr>
          <p:cNvPr id="4" name="Text 1"/>
          <p:cNvSpPr/>
          <p:nvPr/>
        </p:nvSpPr>
        <p:spPr>
          <a:xfrm>
            <a:off x="3832979" y="1776174"/>
            <a:ext cx="235744" cy="294680"/>
          </a:xfrm>
          <a:prstGeom prst="rect">
            <a:avLst/>
          </a:prstGeom>
          <a:noFill/>
          <a:ln/>
        </p:spPr>
        <p:txBody>
          <a:bodyPr wrap="none" lIns="0" tIns="0" rIns="0" bIns="0" rtlCol="0" anchor="t"/>
          <a:lstStyle/>
          <a:p>
            <a:pPr algn="ctr" indent="0" marL="0">
              <a:lnSpc>
                <a:spcPts val="2950"/>
              </a:lnSpc>
              <a:buNone/>
            </a:pPr>
            <a:r>
              <a:rPr lang="en-US" sz="1850" dirty="0">
                <a:solidFill>
                  <a:srgbClr val="C9C9C0"/>
                </a:solidFill>
                <a:latin typeface="Tomorrow Semi Bold" pitchFamily="34" charset="0"/>
                <a:ea typeface="Tomorrow Semi Bold" pitchFamily="34" charset="-122"/>
                <a:cs typeface="Tomorrow Semi Bold" pitchFamily="34" charset="-120"/>
              </a:rPr>
              <a:t>1</a:t>
            </a:r>
            <a:endParaRPr lang="en-US" sz="1850" dirty="0"/>
          </a:p>
        </p:txBody>
      </p:sp>
      <p:sp>
        <p:nvSpPr>
          <p:cNvPr id="5" name="Text 2"/>
          <p:cNvSpPr/>
          <p:nvPr/>
        </p:nvSpPr>
        <p:spPr>
          <a:xfrm>
            <a:off x="4784646" y="1488519"/>
            <a:ext cx="2095976" cy="261937"/>
          </a:xfrm>
          <a:prstGeom prst="rect">
            <a:avLst/>
          </a:prstGeom>
          <a:noFill/>
          <a:ln/>
        </p:spPr>
        <p:txBody>
          <a:bodyPr wrap="none" lIns="0" tIns="0" rIns="0" bIns="0" rtlCol="0" anchor="t"/>
          <a:lstStyle/>
          <a:p>
            <a:pPr algn="l" indent="0" marL="0">
              <a:lnSpc>
                <a:spcPts val="2050"/>
              </a:lnSpc>
              <a:buNone/>
            </a:pPr>
            <a:r>
              <a:rPr lang="en-US" sz="1650" dirty="0">
                <a:solidFill>
                  <a:srgbClr val="C9C9C0"/>
                </a:solidFill>
                <a:latin typeface="Tomorrow Semi Bold" pitchFamily="34" charset="0"/>
                <a:ea typeface="Tomorrow Semi Bold" pitchFamily="34" charset="-122"/>
                <a:cs typeface="Tomorrow Semi Bold" pitchFamily="34" charset="-120"/>
              </a:rPr>
              <a:t>Pax Romana</a:t>
            </a:r>
            <a:endParaRPr lang="en-US" sz="1650" dirty="0"/>
          </a:p>
        </p:txBody>
      </p:sp>
      <p:sp>
        <p:nvSpPr>
          <p:cNvPr id="6" name="Text 3"/>
          <p:cNvSpPr/>
          <p:nvPr/>
        </p:nvSpPr>
        <p:spPr>
          <a:xfrm>
            <a:off x="4784646" y="1851065"/>
            <a:ext cx="3348514" cy="268129"/>
          </a:xfrm>
          <a:prstGeom prst="rect">
            <a:avLst/>
          </a:prstGeom>
          <a:noFill/>
          <a:ln/>
        </p:spPr>
        <p:txBody>
          <a:bodyPr wrap="none" lIns="0" tIns="0" rIns="0" bIns="0" rtlCol="0" anchor="t"/>
          <a:lstStyle/>
          <a:p>
            <a:pPr algn="l" indent="0" marL="0">
              <a:lnSpc>
                <a:spcPts val="2100"/>
              </a:lnSpc>
              <a:buNone/>
            </a:pPr>
            <a:r>
              <a:rPr lang="en-US" sz="1300" dirty="0">
                <a:solidFill>
                  <a:srgbClr val="C9C9C0"/>
                </a:solidFill>
                <a:latin typeface="Tomorrow" pitchFamily="34" charset="0"/>
                <a:ea typeface="Tomorrow" pitchFamily="34" charset="-122"/>
                <a:cs typeface="Tomorrow" pitchFamily="34" charset="-120"/>
              </a:rPr>
              <a:t>Η ειρήνη και σταθερότητα που εξασφάλισε</a:t>
            </a:r>
            <a:endParaRPr lang="en-US" sz="1300" dirty="0"/>
          </a:p>
        </p:txBody>
      </p:sp>
      <p:sp>
        <p:nvSpPr>
          <p:cNvPr id="7" name="Shape 4"/>
          <p:cNvSpPr/>
          <p:nvPr/>
        </p:nvSpPr>
        <p:spPr>
          <a:xfrm>
            <a:off x="4658916" y="2298263"/>
            <a:ext cx="9342715" cy="11430"/>
          </a:xfrm>
          <a:prstGeom prst="roundRect">
            <a:avLst>
              <a:gd name="adj" fmla="val 220054"/>
            </a:avLst>
          </a:prstGeom>
          <a:solidFill>
            <a:srgbClr val="555553"/>
          </a:solidFill>
          <a:ln/>
        </p:spPr>
      </p:sp>
      <p:pic>
        <p:nvPicPr>
          <p:cNvPr id="8" name="Image 1" descr="preencoded.png">    </p:cNvPr>
          <p:cNvPicPr>
            <a:picLocks noChangeAspect="1"/>
          </p:cNvPicPr>
          <p:nvPr/>
        </p:nvPicPr>
        <p:blipFill>
          <a:blip r:embed="rId2"/>
          <a:stretch>
            <a:fillRect/>
          </a:stretch>
        </p:blipFill>
        <p:spPr>
          <a:xfrm>
            <a:off x="2618780" y="2328743"/>
            <a:ext cx="2664381" cy="965954"/>
          </a:xfrm>
          <a:prstGeom prst="rect">
            <a:avLst/>
          </a:prstGeom>
        </p:spPr>
      </p:pic>
      <p:sp>
        <p:nvSpPr>
          <p:cNvPr id="9" name="Text 5"/>
          <p:cNvSpPr/>
          <p:nvPr/>
        </p:nvSpPr>
        <p:spPr>
          <a:xfrm>
            <a:off x="3833098" y="2664381"/>
            <a:ext cx="235744" cy="294680"/>
          </a:xfrm>
          <a:prstGeom prst="rect">
            <a:avLst/>
          </a:prstGeom>
          <a:noFill/>
          <a:ln/>
        </p:spPr>
        <p:txBody>
          <a:bodyPr wrap="none" lIns="0" tIns="0" rIns="0" bIns="0" rtlCol="0" anchor="t"/>
          <a:lstStyle/>
          <a:p>
            <a:pPr algn="ctr" indent="0" marL="0">
              <a:lnSpc>
                <a:spcPts val="2950"/>
              </a:lnSpc>
              <a:buNone/>
            </a:pPr>
            <a:r>
              <a:rPr lang="en-US" sz="1850" dirty="0">
                <a:solidFill>
                  <a:srgbClr val="C9C9C0"/>
                </a:solidFill>
                <a:latin typeface="Tomorrow Semi Bold" pitchFamily="34" charset="0"/>
                <a:ea typeface="Tomorrow Semi Bold" pitchFamily="34" charset="-122"/>
                <a:cs typeface="Tomorrow Semi Bold" pitchFamily="34" charset="-120"/>
              </a:rPr>
              <a:t>2</a:t>
            </a:r>
            <a:endParaRPr lang="en-US" sz="1850" dirty="0"/>
          </a:p>
        </p:txBody>
      </p:sp>
      <p:sp>
        <p:nvSpPr>
          <p:cNvPr id="10" name="Text 6"/>
          <p:cNvSpPr/>
          <p:nvPr/>
        </p:nvSpPr>
        <p:spPr>
          <a:xfrm>
            <a:off x="5450800" y="2496383"/>
            <a:ext cx="2143601" cy="261937"/>
          </a:xfrm>
          <a:prstGeom prst="rect">
            <a:avLst/>
          </a:prstGeom>
          <a:noFill/>
          <a:ln/>
        </p:spPr>
        <p:txBody>
          <a:bodyPr wrap="none" lIns="0" tIns="0" rIns="0" bIns="0" rtlCol="0" anchor="t"/>
          <a:lstStyle/>
          <a:p>
            <a:pPr algn="l" indent="0" marL="0">
              <a:lnSpc>
                <a:spcPts val="2050"/>
              </a:lnSpc>
              <a:buNone/>
            </a:pPr>
            <a:r>
              <a:rPr lang="en-US" sz="1650" dirty="0">
                <a:solidFill>
                  <a:srgbClr val="C9C9C0"/>
                </a:solidFill>
                <a:latin typeface="Tomorrow Semi Bold" pitchFamily="34" charset="0"/>
                <a:ea typeface="Tomorrow Semi Bold" pitchFamily="34" charset="-122"/>
                <a:cs typeface="Tomorrow Semi Bold" pitchFamily="34" charset="-120"/>
              </a:rPr>
              <a:t>Διοικητική Οργάνωση</a:t>
            </a:r>
            <a:endParaRPr lang="en-US" sz="1650" dirty="0"/>
          </a:p>
        </p:txBody>
      </p:sp>
      <p:sp>
        <p:nvSpPr>
          <p:cNvPr id="11" name="Text 7"/>
          <p:cNvSpPr/>
          <p:nvPr/>
        </p:nvSpPr>
        <p:spPr>
          <a:xfrm>
            <a:off x="5450800" y="2858929"/>
            <a:ext cx="3778806" cy="268129"/>
          </a:xfrm>
          <a:prstGeom prst="rect">
            <a:avLst/>
          </a:prstGeom>
          <a:noFill/>
          <a:ln/>
        </p:spPr>
        <p:txBody>
          <a:bodyPr wrap="none" lIns="0" tIns="0" rIns="0" bIns="0" rtlCol="0" anchor="t"/>
          <a:lstStyle/>
          <a:p>
            <a:pPr algn="l" indent="0" marL="0">
              <a:lnSpc>
                <a:spcPts val="2100"/>
              </a:lnSpc>
              <a:buNone/>
            </a:pPr>
            <a:r>
              <a:rPr lang="en-US" sz="1300" dirty="0">
                <a:solidFill>
                  <a:srgbClr val="C9C9C0"/>
                </a:solidFill>
                <a:latin typeface="Tomorrow" pitchFamily="34" charset="0"/>
                <a:ea typeface="Tomorrow" pitchFamily="34" charset="-122"/>
                <a:cs typeface="Tomorrow" pitchFamily="34" charset="-120"/>
              </a:rPr>
              <a:t>Το σύστημα διακυβέρνησης που επέζησε αιώνες</a:t>
            </a:r>
            <a:endParaRPr lang="en-US" sz="1300" dirty="0"/>
          </a:p>
        </p:txBody>
      </p:sp>
      <p:sp>
        <p:nvSpPr>
          <p:cNvPr id="12" name="Shape 8"/>
          <p:cNvSpPr/>
          <p:nvPr/>
        </p:nvSpPr>
        <p:spPr>
          <a:xfrm>
            <a:off x="5325070" y="3306128"/>
            <a:ext cx="8676561" cy="11430"/>
          </a:xfrm>
          <a:prstGeom prst="roundRect">
            <a:avLst>
              <a:gd name="adj" fmla="val 220054"/>
            </a:avLst>
          </a:prstGeom>
          <a:solidFill>
            <a:srgbClr val="555553"/>
          </a:solidFill>
          <a:ln/>
        </p:spPr>
      </p:sp>
      <p:pic>
        <p:nvPicPr>
          <p:cNvPr id="13" name="Image 2" descr="preencoded.png">    </p:cNvPr>
          <p:cNvPicPr>
            <a:picLocks noChangeAspect="1"/>
          </p:cNvPicPr>
          <p:nvPr/>
        </p:nvPicPr>
        <p:blipFill>
          <a:blip r:embed="rId3"/>
          <a:stretch>
            <a:fillRect/>
          </a:stretch>
        </p:blipFill>
        <p:spPr>
          <a:xfrm>
            <a:off x="1952625" y="3336608"/>
            <a:ext cx="3996571" cy="965954"/>
          </a:xfrm>
          <a:prstGeom prst="rect">
            <a:avLst/>
          </a:prstGeom>
        </p:spPr>
      </p:pic>
      <p:sp>
        <p:nvSpPr>
          <p:cNvPr id="14" name="Text 9"/>
          <p:cNvSpPr/>
          <p:nvPr/>
        </p:nvSpPr>
        <p:spPr>
          <a:xfrm>
            <a:off x="3832979" y="3672245"/>
            <a:ext cx="235744" cy="294680"/>
          </a:xfrm>
          <a:prstGeom prst="rect">
            <a:avLst/>
          </a:prstGeom>
          <a:noFill/>
          <a:ln/>
        </p:spPr>
        <p:txBody>
          <a:bodyPr wrap="none" lIns="0" tIns="0" rIns="0" bIns="0" rtlCol="0" anchor="t"/>
          <a:lstStyle/>
          <a:p>
            <a:pPr algn="ctr" indent="0" marL="0">
              <a:lnSpc>
                <a:spcPts val="2950"/>
              </a:lnSpc>
              <a:buNone/>
            </a:pPr>
            <a:r>
              <a:rPr lang="en-US" sz="1850" dirty="0">
                <a:solidFill>
                  <a:srgbClr val="C9C9C0"/>
                </a:solidFill>
                <a:latin typeface="Tomorrow Semi Bold" pitchFamily="34" charset="0"/>
                <a:ea typeface="Tomorrow Semi Bold" pitchFamily="34" charset="-122"/>
                <a:cs typeface="Tomorrow Semi Bold" pitchFamily="34" charset="-120"/>
              </a:rPr>
              <a:t>3</a:t>
            </a:r>
            <a:endParaRPr lang="en-US" sz="1850" dirty="0"/>
          </a:p>
        </p:txBody>
      </p:sp>
      <p:sp>
        <p:nvSpPr>
          <p:cNvPr id="15" name="Text 10"/>
          <p:cNvSpPr/>
          <p:nvPr/>
        </p:nvSpPr>
        <p:spPr>
          <a:xfrm>
            <a:off x="6116836" y="3504248"/>
            <a:ext cx="2853333" cy="261937"/>
          </a:xfrm>
          <a:prstGeom prst="rect">
            <a:avLst/>
          </a:prstGeom>
          <a:noFill/>
          <a:ln/>
        </p:spPr>
        <p:txBody>
          <a:bodyPr wrap="none" lIns="0" tIns="0" rIns="0" bIns="0" rtlCol="0" anchor="t"/>
          <a:lstStyle/>
          <a:p>
            <a:pPr algn="l" indent="0" marL="0">
              <a:lnSpc>
                <a:spcPts val="2050"/>
              </a:lnSpc>
              <a:buNone/>
            </a:pPr>
            <a:r>
              <a:rPr lang="en-US" sz="1650" dirty="0">
                <a:solidFill>
                  <a:srgbClr val="C9C9C0"/>
                </a:solidFill>
                <a:latin typeface="Tomorrow Semi Bold" pitchFamily="34" charset="0"/>
                <a:ea typeface="Tomorrow Semi Bold" pitchFamily="34" charset="-122"/>
                <a:cs typeface="Tomorrow Semi Bold" pitchFamily="34" charset="-120"/>
              </a:rPr>
              <a:t>Στρατιωτική Αναδιοργάνωση</a:t>
            </a:r>
            <a:endParaRPr lang="en-US" sz="1650" dirty="0"/>
          </a:p>
        </p:txBody>
      </p:sp>
      <p:sp>
        <p:nvSpPr>
          <p:cNvPr id="16" name="Text 11"/>
          <p:cNvSpPr/>
          <p:nvPr/>
        </p:nvSpPr>
        <p:spPr>
          <a:xfrm>
            <a:off x="6116836" y="3866793"/>
            <a:ext cx="4185404" cy="268129"/>
          </a:xfrm>
          <a:prstGeom prst="rect">
            <a:avLst/>
          </a:prstGeom>
          <a:noFill/>
          <a:ln/>
        </p:spPr>
        <p:txBody>
          <a:bodyPr wrap="none" lIns="0" tIns="0" rIns="0" bIns="0" rtlCol="0" anchor="t"/>
          <a:lstStyle/>
          <a:p>
            <a:pPr algn="l" indent="0" marL="0">
              <a:lnSpc>
                <a:spcPts val="2100"/>
              </a:lnSpc>
              <a:buNone/>
            </a:pPr>
            <a:r>
              <a:rPr lang="en-US" sz="1300" dirty="0">
                <a:solidFill>
                  <a:srgbClr val="C9C9C0"/>
                </a:solidFill>
                <a:latin typeface="Tomorrow" pitchFamily="34" charset="0"/>
                <a:ea typeface="Tomorrow" pitchFamily="34" charset="-122"/>
                <a:cs typeface="Tomorrow" pitchFamily="34" charset="-120"/>
              </a:rPr>
              <a:t>Η προστασία των συνόρων και η εσωτερική ασφάλεια</a:t>
            </a:r>
            <a:endParaRPr lang="en-US" sz="1300" dirty="0"/>
          </a:p>
        </p:txBody>
      </p:sp>
      <p:sp>
        <p:nvSpPr>
          <p:cNvPr id="17" name="Shape 12"/>
          <p:cNvSpPr/>
          <p:nvPr/>
        </p:nvSpPr>
        <p:spPr>
          <a:xfrm>
            <a:off x="5991106" y="4313992"/>
            <a:ext cx="8010525" cy="11430"/>
          </a:xfrm>
          <a:prstGeom prst="roundRect">
            <a:avLst>
              <a:gd name="adj" fmla="val 220054"/>
            </a:avLst>
          </a:prstGeom>
          <a:solidFill>
            <a:srgbClr val="555553"/>
          </a:solidFill>
          <a:ln/>
        </p:spPr>
      </p:sp>
      <p:pic>
        <p:nvPicPr>
          <p:cNvPr id="18" name="Image 3" descr="preencoded.png">    </p:cNvPr>
          <p:cNvPicPr>
            <a:picLocks noChangeAspect="1"/>
          </p:cNvPicPr>
          <p:nvPr/>
        </p:nvPicPr>
        <p:blipFill>
          <a:blip r:embed="rId4"/>
          <a:stretch>
            <a:fillRect/>
          </a:stretch>
        </p:blipFill>
        <p:spPr>
          <a:xfrm>
            <a:off x="1286589" y="4344472"/>
            <a:ext cx="5328761" cy="965954"/>
          </a:xfrm>
          <a:prstGeom prst="rect">
            <a:avLst/>
          </a:prstGeom>
        </p:spPr>
      </p:pic>
      <p:sp>
        <p:nvSpPr>
          <p:cNvPr id="19" name="Text 13"/>
          <p:cNvSpPr/>
          <p:nvPr/>
        </p:nvSpPr>
        <p:spPr>
          <a:xfrm>
            <a:off x="3832979" y="4680109"/>
            <a:ext cx="235744" cy="294680"/>
          </a:xfrm>
          <a:prstGeom prst="rect">
            <a:avLst/>
          </a:prstGeom>
          <a:noFill/>
          <a:ln/>
        </p:spPr>
        <p:txBody>
          <a:bodyPr wrap="none" lIns="0" tIns="0" rIns="0" bIns="0" rtlCol="0" anchor="t"/>
          <a:lstStyle/>
          <a:p>
            <a:pPr algn="ctr" indent="0" marL="0">
              <a:lnSpc>
                <a:spcPts val="2950"/>
              </a:lnSpc>
              <a:buNone/>
            </a:pPr>
            <a:r>
              <a:rPr lang="en-US" sz="1850" dirty="0">
                <a:solidFill>
                  <a:srgbClr val="C9C9C0"/>
                </a:solidFill>
                <a:latin typeface="Tomorrow Semi Bold" pitchFamily="34" charset="0"/>
                <a:ea typeface="Tomorrow Semi Bold" pitchFamily="34" charset="-122"/>
                <a:cs typeface="Tomorrow Semi Bold" pitchFamily="34" charset="-120"/>
              </a:rPr>
              <a:t>4</a:t>
            </a:r>
            <a:endParaRPr lang="en-US" sz="1850" dirty="0"/>
          </a:p>
        </p:txBody>
      </p:sp>
      <p:sp>
        <p:nvSpPr>
          <p:cNvPr id="20" name="Text 14"/>
          <p:cNvSpPr/>
          <p:nvPr/>
        </p:nvSpPr>
        <p:spPr>
          <a:xfrm>
            <a:off x="6782991" y="4512112"/>
            <a:ext cx="2095976" cy="261937"/>
          </a:xfrm>
          <a:prstGeom prst="rect">
            <a:avLst/>
          </a:prstGeom>
          <a:noFill/>
          <a:ln/>
        </p:spPr>
        <p:txBody>
          <a:bodyPr wrap="none" lIns="0" tIns="0" rIns="0" bIns="0" rtlCol="0" anchor="t"/>
          <a:lstStyle/>
          <a:p>
            <a:pPr algn="l" indent="0" marL="0">
              <a:lnSpc>
                <a:spcPts val="2050"/>
              </a:lnSpc>
              <a:buNone/>
            </a:pPr>
            <a:r>
              <a:rPr lang="en-US" sz="1650" dirty="0">
                <a:solidFill>
                  <a:srgbClr val="C9C9C0"/>
                </a:solidFill>
                <a:latin typeface="Tomorrow Semi Bold" pitchFamily="34" charset="0"/>
                <a:ea typeface="Tomorrow Semi Bold" pitchFamily="34" charset="-122"/>
                <a:cs typeface="Tomorrow Semi Bold" pitchFamily="34" charset="-120"/>
              </a:rPr>
              <a:t>Πολιτιστική Άνθηση</a:t>
            </a:r>
            <a:endParaRPr lang="en-US" sz="1650" dirty="0"/>
          </a:p>
        </p:txBody>
      </p:sp>
      <p:sp>
        <p:nvSpPr>
          <p:cNvPr id="21" name="Text 15"/>
          <p:cNvSpPr/>
          <p:nvPr/>
        </p:nvSpPr>
        <p:spPr>
          <a:xfrm>
            <a:off x="6782991" y="4874657"/>
            <a:ext cx="3488055" cy="268129"/>
          </a:xfrm>
          <a:prstGeom prst="rect">
            <a:avLst/>
          </a:prstGeom>
          <a:noFill/>
          <a:ln/>
        </p:spPr>
        <p:txBody>
          <a:bodyPr wrap="none" lIns="0" tIns="0" rIns="0" bIns="0" rtlCol="0" anchor="t"/>
          <a:lstStyle/>
          <a:p>
            <a:pPr algn="l" indent="0" marL="0">
              <a:lnSpc>
                <a:spcPts val="2100"/>
              </a:lnSpc>
              <a:buNone/>
            </a:pPr>
            <a:r>
              <a:rPr lang="en-US" sz="1300" dirty="0">
                <a:solidFill>
                  <a:srgbClr val="C9C9C0"/>
                </a:solidFill>
                <a:latin typeface="Tomorrow" pitchFamily="34" charset="0"/>
                <a:ea typeface="Tomorrow" pitchFamily="34" charset="-122"/>
                <a:cs typeface="Tomorrow" pitchFamily="34" charset="-120"/>
              </a:rPr>
              <a:t>Η προώθηση των τεχνών και του πολιτισμού</a:t>
            </a:r>
            <a:endParaRPr lang="en-US" sz="1300" dirty="0"/>
          </a:p>
        </p:txBody>
      </p:sp>
      <p:sp>
        <p:nvSpPr>
          <p:cNvPr id="22" name="Shape 16"/>
          <p:cNvSpPr/>
          <p:nvPr/>
        </p:nvSpPr>
        <p:spPr>
          <a:xfrm>
            <a:off x="6657261" y="5321856"/>
            <a:ext cx="7344370" cy="11430"/>
          </a:xfrm>
          <a:prstGeom prst="roundRect">
            <a:avLst>
              <a:gd name="adj" fmla="val 220054"/>
            </a:avLst>
          </a:prstGeom>
          <a:solidFill>
            <a:srgbClr val="555553"/>
          </a:solidFill>
          <a:ln/>
        </p:spPr>
      </p:sp>
      <p:pic>
        <p:nvPicPr>
          <p:cNvPr id="23" name="Image 4" descr="preencoded.png">    </p:cNvPr>
          <p:cNvPicPr>
            <a:picLocks noChangeAspect="1"/>
          </p:cNvPicPr>
          <p:nvPr/>
        </p:nvPicPr>
        <p:blipFill>
          <a:blip r:embed="rId5"/>
          <a:stretch>
            <a:fillRect/>
          </a:stretch>
        </p:blipFill>
        <p:spPr>
          <a:xfrm>
            <a:off x="620435" y="5352336"/>
            <a:ext cx="6660952" cy="965954"/>
          </a:xfrm>
          <a:prstGeom prst="rect">
            <a:avLst/>
          </a:prstGeom>
        </p:spPr>
      </p:pic>
      <p:sp>
        <p:nvSpPr>
          <p:cNvPr id="24" name="Text 17"/>
          <p:cNvSpPr/>
          <p:nvPr/>
        </p:nvSpPr>
        <p:spPr>
          <a:xfrm>
            <a:off x="3832979" y="5687973"/>
            <a:ext cx="235744" cy="294680"/>
          </a:xfrm>
          <a:prstGeom prst="rect">
            <a:avLst/>
          </a:prstGeom>
          <a:noFill/>
          <a:ln/>
        </p:spPr>
        <p:txBody>
          <a:bodyPr wrap="none" lIns="0" tIns="0" rIns="0" bIns="0" rtlCol="0" anchor="t"/>
          <a:lstStyle/>
          <a:p>
            <a:pPr algn="ctr" indent="0" marL="0">
              <a:lnSpc>
                <a:spcPts val="2950"/>
              </a:lnSpc>
              <a:buNone/>
            </a:pPr>
            <a:r>
              <a:rPr lang="en-US" sz="1850" dirty="0">
                <a:solidFill>
                  <a:srgbClr val="C9C9C0"/>
                </a:solidFill>
                <a:latin typeface="Tomorrow Semi Bold" pitchFamily="34" charset="0"/>
                <a:ea typeface="Tomorrow Semi Bold" pitchFamily="34" charset="-122"/>
                <a:cs typeface="Tomorrow Semi Bold" pitchFamily="34" charset="-120"/>
              </a:rPr>
              <a:t>5</a:t>
            </a:r>
            <a:endParaRPr lang="en-US" sz="1850" dirty="0"/>
          </a:p>
        </p:txBody>
      </p:sp>
      <p:sp>
        <p:nvSpPr>
          <p:cNvPr id="25" name="Text 18"/>
          <p:cNvSpPr/>
          <p:nvPr/>
        </p:nvSpPr>
        <p:spPr>
          <a:xfrm>
            <a:off x="7449026" y="5519976"/>
            <a:ext cx="2095976" cy="261937"/>
          </a:xfrm>
          <a:prstGeom prst="rect">
            <a:avLst/>
          </a:prstGeom>
          <a:noFill/>
          <a:ln/>
        </p:spPr>
        <p:txBody>
          <a:bodyPr wrap="none" lIns="0" tIns="0" rIns="0" bIns="0" rtlCol="0" anchor="t"/>
          <a:lstStyle/>
          <a:p>
            <a:pPr algn="l" indent="0" marL="0">
              <a:lnSpc>
                <a:spcPts val="2050"/>
              </a:lnSpc>
              <a:buNone/>
            </a:pPr>
            <a:r>
              <a:rPr lang="en-US" sz="1650" dirty="0">
                <a:solidFill>
                  <a:srgbClr val="C9C9C0"/>
                </a:solidFill>
                <a:latin typeface="Tomorrow Semi Bold" pitchFamily="34" charset="0"/>
                <a:ea typeface="Tomorrow Semi Bold" pitchFamily="34" charset="-122"/>
                <a:cs typeface="Tomorrow Semi Bold" pitchFamily="34" charset="-120"/>
              </a:rPr>
              <a:t>Αστική Ανάπτυξη</a:t>
            </a:r>
            <a:endParaRPr lang="en-US" sz="1650" dirty="0"/>
          </a:p>
        </p:txBody>
      </p:sp>
      <p:sp>
        <p:nvSpPr>
          <p:cNvPr id="26" name="Text 19"/>
          <p:cNvSpPr/>
          <p:nvPr/>
        </p:nvSpPr>
        <p:spPr>
          <a:xfrm>
            <a:off x="7449026" y="5882521"/>
            <a:ext cx="3435191" cy="268129"/>
          </a:xfrm>
          <a:prstGeom prst="rect">
            <a:avLst/>
          </a:prstGeom>
          <a:noFill/>
          <a:ln/>
        </p:spPr>
        <p:txBody>
          <a:bodyPr wrap="none" lIns="0" tIns="0" rIns="0" bIns="0" rtlCol="0" anchor="t"/>
          <a:lstStyle/>
          <a:p>
            <a:pPr algn="l" indent="0" marL="0">
              <a:lnSpc>
                <a:spcPts val="2100"/>
              </a:lnSpc>
              <a:buNone/>
            </a:pPr>
            <a:r>
              <a:rPr lang="en-US" sz="1300" dirty="0">
                <a:solidFill>
                  <a:srgbClr val="C9C9C0"/>
                </a:solidFill>
                <a:latin typeface="Tomorrow" pitchFamily="34" charset="0"/>
                <a:ea typeface="Tomorrow" pitchFamily="34" charset="-122"/>
                <a:cs typeface="Tomorrow" pitchFamily="34" charset="-120"/>
              </a:rPr>
              <a:t>Η μετατροπή της Ρώμης σε μαρμάρινη πόλη</a:t>
            </a:r>
            <a:endParaRPr lang="en-US" sz="1300" dirty="0"/>
          </a:p>
        </p:txBody>
      </p:sp>
      <p:sp>
        <p:nvSpPr>
          <p:cNvPr id="27" name="Text 20"/>
          <p:cNvSpPr/>
          <p:nvPr/>
        </p:nvSpPr>
        <p:spPr>
          <a:xfrm>
            <a:off x="586859" y="6506885"/>
            <a:ext cx="13456682" cy="536258"/>
          </a:xfrm>
          <a:prstGeom prst="rect">
            <a:avLst/>
          </a:prstGeom>
          <a:noFill/>
          <a:ln/>
        </p:spPr>
        <p:txBody>
          <a:bodyPr wrap="square" lIns="0" tIns="0" rIns="0" bIns="0" rtlCol="0" anchor="t"/>
          <a:lstStyle/>
          <a:p>
            <a:pPr algn="l" indent="0" marL="0">
              <a:lnSpc>
                <a:spcPts val="2100"/>
              </a:lnSpc>
              <a:buNone/>
            </a:pPr>
            <a:r>
              <a:rPr lang="en-US" sz="1300" dirty="0">
                <a:solidFill>
                  <a:srgbClr val="C9C9C0"/>
                </a:solidFill>
                <a:latin typeface="Tomorrow" pitchFamily="34" charset="0"/>
                <a:ea typeface="Tomorrow" pitchFamily="34" charset="-122"/>
                <a:cs typeface="Tomorrow" pitchFamily="34" charset="-120"/>
              </a:rPr>
              <a:t>Η εποχή του Αυγούστου σηματοδότησε τη μετάβαση της Ρώμης από τη Δημοκρατία στην Αυτοκρατορία. Το πολιτειακό σύστημα που εγκαθίδρυσε, η Ηγεμονία (Principatus), αποτέλεσε τη βάση της ρωμαϊκής διακυβέρνησης για τους επόμενους αιώνες.</a:t>
            </a:r>
            <a:endParaRPr lang="en-US" sz="1300" dirty="0"/>
          </a:p>
        </p:txBody>
      </p:sp>
      <p:sp>
        <p:nvSpPr>
          <p:cNvPr id="28" name="Text 21"/>
          <p:cNvSpPr/>
          <p:nvPr/>
        </p:nvSpPr>
        <p:spPr>
          <a:xfrm>
            <a:off x="586859" y="7231737"/>
            <a:ext cx="13456682" cy="536258"/>
          </a:xfrm>
          <a:prstGeom prst="rect">
            <a:avLst/>
          </a:prstGeom>
          <a:noFill/>
          <a:ln/>
        </p:spPr>
        <p:txBody>
          <a:bodyPr wrap="square" lIns="0" tIns="0" rIns="0" bIns="0" rtlCol="0" anchor="t"/>
          <a:lstStyle/>
          <a:p>
            <a:pPr algn="l" indent="0" marL="0">
              <a:lnSpc>
                <a:spcPts val="2100"/>
              </a:lnSpc>
              <a:buNone/>
            </a:pPr>
            <a:r>
              <a:rPr lang="en-US" sz="1300" dirty="0">
                <a:solidFill>
                  <a:srgbClr val="C9C9C0"/>
                </a:solidFill>
                <a:latin typeface="Tomorrow" pitchFamily="34" charset="0"/>
                <a:ea typeface="Tomorrow" pitchFamily="34" charset="-122"/>
                <a:cs typeface="Tomorrow" pitchFamily="34" charset="-120"/>
              </a:rPr>
              <a:t>Η περίοδος της ειρήνης και της σταθερότητας που εξασφάλισε, γνωστή ως Pax Romana, επέτρεψε την άνθηση του πολιτισμού, των τεχνών και του εμπορίου σε ολόκληρη την αυτοκρατορία. Η κληρονομιά του Αυγούστου επηρέασε βαθιά την εξέλιξη του δυτικού πολιτισμού.</a:t>
            </a:r>
            <a:endParaRPr lang="en-US" sz="13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D1D1B">
              <a:alpha val="80000"/>
            </a:srgbClr>
          </a:solidFill>
          <a:ln/>
        </p:spPr>
      </p:sp>
      <p:sp>
        <p:nvSpPr>
          <p:cNvPr id="4" name="Text 1"/>
          <p:cNvSpPr/>
          <p:nvPr/>
        </p:nvSpPr>
        <p:spPr>
          <a:xfrm>
            <a:off x="793790" y="1403033"/>
            <a:ext cx="6265664" cy="708779"/>
          </a:xfrm>
          <a:prstGeom prst="rect">
            <a:avLst/>
          </a:prstGeom>
          <a:noFill/>
          <a:ln/>
        </p:spPr>
        <p:txBody>
          <a:bodyPr wrap="none" lIns="0" tIns="0" rIns="0" bIns="0" rtlCol="0" anchor="t"/>
          <a:lstStyle/>
          <a:p>
            <a:pPr algn="l" indent="0" marL="0">
              <a:lnSpc>
                <a:spcPts val="5550"/>
              </a:lnSpc>
              <a:buNone/>
            </a:pPr>
            <a:r>
              <a:rPr lang="en-US" sz="4450" dirty="0">
                <a:solidFill>
                  <a:srgbClr val="EDEDE8"/>
                </a:solidFill>
                <a:latin typeface="Tomorrow Semi Bold" pitchFamily="34" charset="0"/>
                <a:ea typeface="Tomorrow Semi Bold" pitchFamily="34" charset="-122"/>
                <a:cs typeface="Tomorrow Semi Bold" pitchFamily="34" charset="-120"/>
              </a:rPr>
              <a:t>Συγκέντρωση Εξουσιών</a:t>
            </a:r>
            <a:endParaRPr lang="en-US" sz="4450" dirty="0"/>
          </a:p>
        </p:txBody>
      </p:sp>
      <p:sp>
        <p:nvSpPr>
          <p:cNvPr id="5" name="Shape 2"/>
          <p:cNvSpPr/>
          <p:nvPr/>
        </p:nvSpPr>
        <p:spPr>
          <a:xfrm>
            <a:off x="793790" y="2707124"/>
            <a:ext cx="510302" cy="510302"/>
          </a:xfrm>
          <a:prstGeom prst="roundRect">
            <a:avLst>
              <a:gd name="adj" fmla="val 6667"/>
            </a:avLst>
          </a:prstGeom>
          <a:solidFill>
            <a:srgbClr val="3C3C3A"/>
          </a:solidFill>
          <a:ln/>
        </p:spPr>
      </p:sp>
      <p:sp>
        <p:nvSpPr>
          <p:cNvPr id="6" name="Text 3"/>
          <p:cNvSpPr/>
          <p:nvPr/>
        </p:nvSpPr>
        <p:spPr>
          <a:xfrm>
            <a:off x="878860" y="2749629"/>
            <a:ext cx="340162" cy="425291"/>
          </a:xfrm>
          <a:prstGeom prst="rect">
            <a:avLst/>
          </a:prstGeom>
          <a:noFill/>
          <a:ln/>
        </p:spPr>
        <p:txBody>
          <a:bodyPr wrap="none" lIns="0" tIns="0" rIns="0" bIns="0" rtlCol="0" anchor="t"/>
          <a:lstStyle/>
          <a:p>
            <a:pPr algn="ctr" indent="0" marL="0">
              <a:lnSpc>
                <a:spcPts val="2650"/>
              </a:lnSpc>
              <a:buNone/>
            </a:pPr>
            <a:r>
              <a:rPr lang="en-US" sz="2650" dirty="0">
                <a:solidFill>
                  <a:srgbClr val="C9C9C0"/>
                </a:solidFill>
                <a:latin typeface="Tomorrow Semi Bold" pitchFamily="34" charset="0"/>
                <a:ea typeface="Tomorrow Semi Bold" pitchFamily="34" charset="-122"/>
                <a:cs typeface="Tomorrow Semi Bold" pitchFamily="34" charset="-120"/>
              </a:rPr>
              <a:t>1</a:t>
            </a:r>
            <a:endParaRPr lang="en-US" sz="2650" dirty="0"/>
          </a:p>
        </p:txBody>
      </p:sp>
      <p:sp>
        <p:nvSpPr>
          <p:cNvPr id="7" name="Text 4"/>
          <p:cNvSpPr/>
          <p:nvPr/>
        </p:nvSpPr>
        <p:spPr>
          <a:xfrm>
            <a:off x="1530906" y="2707124"/>
            <a:ext cx="3025259" cy="354330"/>
          </a:xfrm>
          <a:prstGeom prst="rect">
            <a:avLst/>
          </a:prstGeom>
          <a:noFill/>
          <a:ln/>
        </p:spPr>
        <p:txBody>
          <a:bodyPr wrap="none" lIns="0" tIns="0" rIns="0" bIns="0" rtlCol="0" anchor="t"/>
          <a:lstStyle/>
          <a:p>
            <a:pPr algn="l" indent="0" marL="0">
              <a:lnSpc>
                <a:spcPts val="2750"/>
              </a:lnSpc>
              <a:buNone/>
            </a:pPr>
            <a:r>
              <a:rPr lang="en-US" sz="2200" dirty="0">
                <a:solidFill>
                  <a:srgbClr val="C9C9C0"/>
                </a:solidFill>
                <a:latin typeface="Tomorrow Semi Bold" pitchFamily="34" charset="0"/>
                <a:ea typeface="Tomorrow Semi Bold" pitchFamily="34" charset="-122"/>
                <a:cs typeface="Tomorrow Semi Bold" pitchFamily="34" charset="-120"/>
              </a:rPr>
              <a:t>Ύπατος και Ανθύπατος</a:t>
            </a:r>
            <a:endParaRPr lang="en-US" sz="2200" dirty="0"/>
          </a:p>
        </p:txBody>
      </p:sp>
      <p:sp>
        <p:nvSpPr>
          <p:cNvPr id="8" name="Text 5"/>
          <p:cNvSpPr/>
          <p:nvPr/>
        </p:nvSpPr>
        <p:spPr>
          <a:xfrm>
            <a:off x="1530906" y="3197542"/>
            <a:ext cx="3459242" cy="3629025"/>
          </a:xfrm>
          <a:prstGeom prst="rect">
            <a:avLst/>
          </a:prstGeom>
          <a:noFill/>
          <a:ln/>
        </p:spPr>
        <p:txBody>
          <a:bodyPr wrap="square" lIns="0" tIns="0" rIns="0" bIns="0" rtlCol="0" anchor="t"/>
          <a:lstStyle/>
          <a:p>
            <a:pPr algn="l" indent="0" marL="0">
              <a:lnSpc>
                <a:spcPts val="2850"/>
              </a:lnSpc>
              <a:buNone/>
            </a:pPr>
            <a:r>
              <a:rPr lang="en-US" sz="1750" dirty="0">
                <a:solidFill>
                  <a:srgbClr val="C9C9C0"/>
                </a:solidFill>
                <a:latin typeface="Tomorrow" pitchFamily="34" charset="0"/>
                <a:ea typeface="Tomorrow" pitchFamily="34" charset="-122"/>
                <a:cs typeface="Tomorrow" pitchFamily="34" charset="-120"/>
              </a:rPr>
              <a:t>Ο Οκταβιανός συγκέντρωσε στο πρόσωπό του τα σπουδαιότερα αξιώματα της ρωμαϊκής πολιτείας. Τα αξιώματα του υπάτου και του ανθυπάτου του έδιναν εκτεταμένες πολιτικές και διοικητικές εξουσίες, επιτρέποντάς του να ελέγχει τόσο τη Ρώμη όσο και τις επαρχίες.</a:t>
            </a:r>
            <a:endParaRPr lang="en-US" sz="1750" dirty="0"/>
          </a:p>
        </p:txBody>
      </p:sp>
      <p:sp>
        <p:nvSpPr>
          <p:cNvPr id="9" name="Shape 6"/>
          <p:cNvSpPr/>
          <p:nvPr/>
        </p:nvSpPr>
        <p:spPr>
          <a:xfrm>
            <a:off x="5216962" y="2707124"/>
            <a:ext cx="510302" cy="510302"/>
          </a:xfrm>
          <a:prstGeom prst="roundRect">
            <a:avLst>
              <a:gd name="adj" fmla="val 6667"/>
            </a:avLst>
          </a:prstGeom>
          <a:solidFill>
            <a:srgbClr val="3C3C3A"/>
          </a:solidFill>
          <a:ln/>
        </p:spPr>
      </p:sp>
      <p:sp>
        <p:nvSpPr>
          <p:cNvPr id="10" name="Text 7"/>
          <p:cNvSpPr/>
          <p:nvPr/>
        </p:nvSpPr>
        <p:spPr>
          <a:xfrm>
            <a:off x="5302032" y="2749629"/>
            <a:ext cx="340162" cy="425291"/>
          </a:xfrm>
          <a:prstGeom prst="rect">
            <a:avLst/>
          </a:prstGeom>
          <a:noFill/>
          <a:ln/>
        </p:spPr>
        <p:txBody>
          <a:bodyPr wrap="none" lIns="0" tIns="0" rIns="0" bIns="0" rtlCol="0" anchor="t"/>
          <a:lstStyle/>
          <a:p>
            <a:pPr algn="ctr" indent="0" marL="0">
              <a:lnSpc>
                <a:spcPts val="2650"/>
              </a:lnSpc>
              <a:buNone/>
            </a:pPr>
            <a:r>
              <a:rPr lang="en-US" sz="2650" dirty="0">
                <a:solidFill>
                  <a:srgbClr val="C9C9C0"/>
                </a:solidFill>
                <a:latin typeface="Tomorrow Semi Bold" pitchFamily="34" charset="0"/>
                <a:ea typeface="Tomorrow Semi Bold" pitchFamily="34" charset="-122"/>
                <a:cs typeface="Tomorrow Semi Bold" pitchFamily="34" charset="-120"/>
              </a:rPr>
              <a:t>2</a:t>
            </a:r>
            <a:endParaRPr lang="en-US" sz="2650" dirty="0"/>
          </a:p>
        </p:txBody>
      </p:sp>
      <p:sp>
        <p:nvSpPr>
          <p:cNvPr id="11" name="Text 8"/>
          <p:cNvSpPr/>
          <p:nvPr/>
        </p:nvSpPr>
        <p:spPr>
          <a:xfrm>
            <a:off x="5954078" y="2707124"/>
            <a:ext cx="3459242" cy="708660"/>
          </a:xfrm>
          <a:prstGeom prst="rect">
            <a:avLst/>
          </a:prstGeom>
          <a:noFill/>
          <a:ln/>
        </p:spPr>
        <p:txBody>
          <a:bodyPr wrap="square" lIns="0" tIns="0" rIns="0" bIns="0" rtlCol="0" anchor="t"/>
          <a:lstStyle/>
          <a:p>
            <a:pPr algn="l" indent="0" marL="0">
              <a:lnSpc>
                <a:spcPts val="2750"/>
              </a:lnSpc>
              <a:buNone/>
            </a:pPr>
            <a:r>
              <a:rPr lang="en-US" sz="2200" dirty="0">
                <a:solidFill>
                  <a:srgbClr val="C9C9C0"/>
                </a:solidFill>
                <a:latin typeface="Tomorrow Semi Bold" pitchFamily="34" charset="0"/>
                <a:ea typeface="Tomorrow Semi Bold" pitchFamily="34" charset="-122"/>
                <a:cs typeface="Tomorrow Semi Bold" pitchFamily="34" charset="-120"/>
              </a:rPr>
              <a:t>Δήμαρχος και Ιμπεράτορας</a:t>
            </a:r>
            <a:endParaRPr lang="en-US" sz="2200" dirty="0"/>
          </a:p>
        </p:txBody>
      </p:sp>
      <p:sp>
        <p:nvSpPr>
          <p:cNvPr id="12" name="Text 9"/>
          <p:cNvSpPr/>
          <p:nvPr/>
        </p:nvSpPr>
        <p:spPr>
          <a:xfrm>
            <a:off x="5954078" y="3551872"/>
            <a:ext cx="3459242" cy="2903220"/>
          </a:xfrm>
          <a:prstGeom prst="rect">
            <a:avLst/>
          </a:prstGeom>
          <a:noFill/>
          <a:ln/>
        </p:spPr>
        <p:txBody>
          <a:bodyPr wrap="square" lIns="0" tIns="0" rIns="0" bIns="0" rtlCol="0" anchor="t"/>
          <a:lstStyle/>
          <a:p>
            <a:pPr algn="l" indent="0" marL="0">
              <a:lnSpc>
                <a:spcPts val="2850"/>
              </a:lnSpc>
              <a:buNone/>
            </a:pPr>
            <a:r>
              <a:rPr lang="en-US" sz="1750" dirty="0">
                <a:solidFill>
                  <a:srgbClr val="C9C9C0"/>
                </a:solidFill>
                <a:latin typeface="Tomorrow" pitchFamily="34" charset="0"/>
                <a:ea typeface="Tomorrow" pitchFamily="34" charset="-122"/>
                <a:cs typeface="Tomorrow" pitchFamily="34" charset="-120"/>
              </a:rPr>
              <a:t>Ως δήμαρχος είχε το δικαίωμα να ασκεί βέτο σε αποφάσεις της συγκλήτου, ενώ ως ιμπεράτορας ήταν ο ανώτατος στρατιωτικός αρχηγός. Αυτό του έδινε τον πλήρη έλεγχο του στρατού, που αποτελούσε το βασικό στήριγμα της εξουσίας του.</a:t>
            </a:r>
            <a:endParaRPr lang="en-US" sz="1750" dirty="0"/>
          </a:p>
        </p:txBody>
      </p:sp>
      <p:sp>
        <p:nvSpPr>
          <p:cNvPr id="13" name="Shape 10"/>
          <p:cNvSpPr/>
          <p:nvPr/>
        </p:nvSpPr>
        <p:spPr>
          <a:xfrm>
            <a:off x="9640133" y="2707124"/>
            <a:ext cx="510302" cy="510302"/>
          </a:xfrm>
          <a:prstGeom prst="roundRect">
            <a:avLst>
              <a:gd name="adj" fmla="val 6667"/>
            </a:avLst>
          </a:prstGeom>
          <a:solidFill>
            <a:srgbClr val="3C3C3A"/>
          </a:solidFill>
          <a:ln/>
        </p:spPr>
      </p:sp>
      <p:sp>
        <p:nvSpPr>
          <p:cNvPr id="14" name="Text 11"/>
          <p:cNvSpPr/>
          <p:nvPr/>
        </p:nvSpPr>
        <p:spPr>
          <a:xfrm>
            <a:off x="9725204" y="2749629"/>
            <a:ext cx="340162" cy="425291"/>
          </a:xfrm>
          <a:prstGeom prst="rect">
            <a:avLst/>
          </a:prstGeom>
          <a:noFill/>
          <a:ln/>
        </p:spPr>
        <p:txBody>
          <a:bodyPr wrap="none" lIns="0" tIns="0" rIns="0" bIns="0" rtlCol="0" anchor="t"/>
          <a:lstStyle/>
          <a:p>
            <a:pPr algn="ctr" indent="0" marL="0">
              <a:lnSpc>
                <a:spcPts val="2650"/>
              </a:lnSpc>
              <a:buNone/>
            </a:pPr>
            <a:r>
              <a:rPr lang="en-US" sz="2650" dirty="0">
                <a:solidFill>
                  <a:srgbClr val="C9C9C0"/>
                </a:solidFill>
                <a:latin typeface="Tomorrow Semi Bold" pitchFamily="34" charset="0"/>
                <a:ea typeface="Tomorrow Semi Bold" pitchFamily="34" charset="-122"/>
                <a:cs typeface="Tomorrow Semi Bold" pitchFamily="34" charset="-120"/>
              </a:rPr>
              <a:t>3</a:t>
            </a:r>
            <a:endParaRPr lang="en-US" sz="2650" dirty="0"/>
          </a:p>
        </p:txBody>
      </p:sp>
      <p:sp>
        <p:nvSpPr>
          <p:cNvPr id="15" name="Text 12"/>
          <p:cNvSpPr/>
          <p:nvPr/>
        </p:nvSpPr>
        <p:spPr>
          <a:xfrm>
            <a:off x="10377249" y="2707124"/>
            <a:ext cx="3459242" cy="708660"/>
          </a:xfrm>
          <a:prstGeom prst="rect">
            <a:avLst/>
          </a:prstGeom>
          <a:noFill/>
          <a:ln/>
        </p:spPr>
        <p:txBody>
          <a:bodyPr wrap="square" lIns="0" tIns="0" rIns="0" bIns="0" rtlCol="0" anchor="t"/>
          <a:lstStyle/>
          <a:p>
            <a:pPr algn="l" indent="0" marL="0">
              <a:lnSpc>
                <a:spcPts val="2750"/>
              </a:lnSpc>
              <a:buNone/>
            </a:pPr>
            <a:r>
              <a:rPr lang="en-US" sz="2200" dirty="0">
                <a:solidFill>
                  <a:srgbClr val="C9C9C0"/>
                </a:solidFill>
                <a:latin typeface="Tomorrow Semi Bold" pitchFamily="34" charset="0"/>
                <a:ea typeface="Tomorrow Semi Bold" pitchFamily="34" charset="-122"/>
                <a:cs typeface="Tomorrow Semi Bold" pitchFamily="34" charset="-120"/>
              </a:rPr>
              <a:t>Πρώτος Πολίτης και Μέγιστος Αρχιερέας</a:t>
            </a:r>
            <a:endParaRPr lang="en-US" sz="2200" dirty="0"/>
          </a:p>
        </p:txBody>
      </p:sp>
      <p:sp>
        <p:nvSpPr>
          <p:cNvPr id="16" name="Text 13"/>
          <p:cNvSpPr/>
          <p:nvPr/>
        </p:nvSpPr>
        <p:spPr>
          <a:xfrm>
            <a:off x="10377249" y="3551872"/>
            <a:ext cx="3459242" cy="3266123"/>
          </a:xfrm>
          <a:prstGeom prst="rect">
            <a:avLst/>
          </a:prstGeom>
          <a:noFill/>
          <a:ln/>
        </p:spPr>
        <p:txBody>
          <a:bodyPr wrap="square" lIns="0" tIns="0" rIns="0" bIns="0" rtlCol="0" anchor="t"/>
          <a:lstStyle/>
          <a:p>
            <a:pPr algn="l" indent="0" marL="0">
              <a:lnSpc>
                <a:spcPts val="2850"/>
              </a:lnSpc>
              <a:buNone/>
            </a:pPr>
            <a:r>
              <a:rPr lang="en-US" sz="1750" dirty="0">
                <a:solidFill>
                  <a:srgbClr val="C9C9C0"/>
                </a:solidFill>
                <a:latin typeface="Tomorrow" pitchFamily="34" charset="0"/>
                <a:ea typeface="Tomorrow" pitchFamily="34" charset="-122"/>
                <a:cs typeface="Tomorrow" pitchFamily="34" charset="-120"/>
              </a:rPr>
              <a:t>Ως princeps (πρώτος πολίτης) είχε την πρωτοκαθεδρία στην πολιτική ζωή, ενώ ως pontifex maximus (μέγιστος αρχιερέας) ήταν ο ανώτατος θρησκευτικός άρχοντας. Έτσι έλεγχε και τη θρησκευτική ζωή της αυτοκρατορίας, ενισχύοντας περαιτέρω την εξουσία του.</a:t>
            </a:r>
            <a:endParaRPr lang="en-US" sz="17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93790" y="1632704"/>
            <a:ext cx="5799773" cy="708779"/>
          </a:xfrm>
          <a:prstGeom prst="rect">
            <a:avLst/>
          </a:prstGeom>
          <a:noFill/>
          <a:ln/>
        </p:spPr>
        <p:txBody>
          <a:bodyPr wrap="none" lIns="0" tIns="0" rIns="0" bIns="0" rtlCol="0" anchor="t"/>
          <a:lstStyle/>
          <a:p>
            <a:pPr algn="l" indent="0" marL="0">
              <a:lnSpc>
                <a:spcPts val="5550"/>
              </a:lnSpc>
              <a:buNone/>
            </a:pPr>
            <a:r>
              <a:rPr lang="en-US" sz="4450" dirty="0">
                <a:solidFill>
                  <a:srgbClr val="EDEDE8"/>
                </a:solidFill>
                <a:latin typeface="Tomorrow Semi Bold" pitchFamily="34" charset="0"/>
                <a:ea typeface="Tomorrow Semi Bold" pitchFamily="34" charset="-122"/>
                <a:cs typeface="Tomorrow Semi Bold" pitchFamily="34" charset="-120"/>
              </a:rPr>
              <a:t>Διοικητική Οργάνωση</a:t>
            </a:r>
            <a:endParaRPr lang="en-US" sz="4450" dirty="0"/>
          </a:p>
        </p:txBody>
      </p:sp>
      <p:sp>
        <p:nvSpPr>
          <p:cNvPr id="3" name="Text 1"/>
          <p:cNvSpPr/>
          <p:nvPr/>
        </p:nvSpPr>
        <p:spPr>
          <a:xfrm>
            <a:off x="793790" y="2908459"/>
            <a:ext cx="3312319" cy="354330"/>
          </a:xfrm>
          <a:prstGeom prst="rect">
            <a:avLst/>
          </a:prstGeom>
          <a:noFill/>
          <a:ln/>
        </p:spPr>
        <p:txBody>
          <a:bodyPr wrap="none" lIns="0" tIns="0" rIns="0" bIns="0" rtlCol="0" anchor="t"/>
          <a:lstStyle/>
          <a:p>
            <a:pPr algn="l" indent="0" marL="0">
              <a:lnSpc>
                <a:spcPts val="2750"/>
              </a:lnSpc>
              <a:buNone/>
            </a:pPr>
            <a:r>
              <a:rPr lang="en-US" sz="2200" dirty="0">
                <a:solidFill>
                  <a:srgbClr val="EDEDE8"/>
                </a:solidFill>
                <a:latin typeface="Tomorrow Semi Bold" pitchFamily="34" charset="0"/>
                <a:ea typeface="Tomorrow Semi Bold" pitchFamily="34" charset="-122"/>
                <a:cs typeface="Tomorrow Semi Bold" pitchFamily="34" charset="-120"/>
              </a:rPr>
              <a:t>Συμβούλιο Αυτοκράτορα</a:t>
            </a:r>
            <a:endParaRPr lang="en-US" sz="2200" dirty="0"/>
          </a:p>
        </p:txBody>
      </p:sp>
      <p:sp>
        <p:nvSpPr>
          <p:cNvPr id="4" name="Text 2"/>
          <p:cNvSpPr/>
          <p:nvPr/>
        </p:nvSpPr>
        <p:spPr>
          <a:xfrm>
            <a:off x="793790" y="3489603"/>
            <a:ext cx="3978116" cy="2903220"/>
          </a:xfrm>
          <a:prstGeom prst="rect">
            <a:avLst/>
          </a:prstGeom>
          <a:noFill/>
          <a:ln/>
        </p:spPr>
        <p:txBody>
          <a:bodyPr wrap="square" lIns="0" tIns="0" rIns="0" bIns="0" rtlCol="0" anchor="t"/>
          <a:lstStyle/>
          <a:p>
            <a:pPr algn="l" indent="0" marL="0">
              <a:lnSpc>
                <a:spcPts val="2850"/>
              </a:lnSpc>
              <a:buNone/>
            </a:pPr>
            <a:r>
              <a:rPr lang="en-US" sz="1750" dirty="0">
                <a:solidFill>
                  <a:srgbClr val="C9C9C0"/>
                </a:solidFill>
                <a:latin typeface="Tomorrow" pitchFamily="34" charset="0"/>
                <a:ea typeface="Tomorrow" pitchFamily="34" charset="-122"/>
                <a:cs typeface="Tomorrow" pitchFamily="34" charset="-120"/>
              </a:rPr>
              <a:t>Επειδή δεν ήταν δυνατό να ασκεί από μόνος του όλες τις εξουσίες, ο Αύγουστος δημιούργησε ένα συμβουλευτικό σώμα, το συμβούλιο του αυτοκράτορα, που τον βοηθούσε στην άσκηση της εξουσίας. Απέφυγε τις αυταρχικές μεθόδους και ακολούθησε συμβιβαστική τακτική.</a:t>
            </a:r>
            <a:endParaRPr lang="en-US" sz="1750" dirty="0"/>
          </a:p>
        </p:txBody>
      </p:sp>
      <p:sp>
        <p:nvSpPr>
          <p:cNvPr id="5" name="Text 3"/>
          <p:cNvSpPr/>
          <p:nvPr/>
        </p:nvSpPr>
        <p:spPr>
          <a:xfrm>
            <a:off x="5332928" y="2908459"/>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EDEDE8"/>
                </a:solidFill>
                <a:latin typeface="Tomorrow Semi Bold" pitchFamily="34" charset="0"/>
                <a:ea typeface="Tomorrow Semi Bold" pitchFamily="34" charset="-122"/>
                <a:cs typeface="Tomorrow Semi Bold" pitchFamily="34" charset="-120"/>
              </a:rPr>
              <a:t>Υψηλή Εποπτεία</a:t>
            </a:r>
            <a:endParaRPr lang="en-US" sz="2200" dirty="0"/>
          </a:p>
        </p:txBody>
      </p:sp>
      <p:sp>
        <p:nvSpPr>
          <p:cNvPr id="6" name="Text 4"/>
          <p:cNvSpPr/>
          <p:nvPr/>
        </p:nvSpPr>
        <p:spPr>
          <a:xfrm>
            <a:off x="5332928" y="3489603"/>
            <a:ext cx="3978116" cy="2540318"/>
          </a:xfrm>
          <a:prstGeom prst="rect">
            <a:avLst/>
          </a:prstGeom>
          <a:noFill/>
          <a:ln/>
        </p:spPr>
        <p:txBody>
          <a:bodyPr wrap="square" lIns="0" tIns="0" rIns="0" bIns="0" rtlCol="0" anchor="t"/>
          <a:lstStyle/>
          <a:p>
            <a:pPr algn="l" indent="0" marL="0">
              <a:lnSpc>
                <a:spcPts val="2850"/>
              </a:lnSpc>
              <a:buNone/>
            </a:pPr>
            <a:r>
              <a:rPr lang="en-US" sz="1750" dirty="0">
                <a:solidFill>
                  <a:srgbClr val="C9C9C0"/>
                </a:solidFill>
                <a:latin typeface="Tomorrow" pitchFamily="34" charset="0"/>
                <a:ea typeface="Tomorrow" pitchFamily="34" charset="-122"/>
                <a:cs typeface="Tomorrow" pitchFamily="34" charset="-120"/>
              </a:rPr>
              <a:t>Ο ίδιος διατήρησε την υψηλή εποπτεία της διοίκησης του κράτους, της εξωτερικής πολιτικής και των στρατιωτικών ζητημάτων. Αυτό του επέτρεπε να έχει τον τελικό λόγο σε όλα τα σημαντικά θέματα που αφορούσαν την αυτοκρατορία.</a:t>
            </a:r>
            <a:endParaRPr lang="en-US" sz="1750" dirty="0"/>
          </a:p>
        </p:txBody>
      </p:sp>
      <p:sp>
        <p:nvSpPr>
          <p:cNvPr id="7" name="Text 5"/>
          <p:cNvSpPr/>
          <p:nvPr/>
        </p:nvSpPr>
        <p:spPr>
          <a:xfrm>
            <a:off x="9872067" y="2908459"/>
            <a:ext cx="3169563" cy="354330"/>
          </a:xfrm>
          <a:prstGeom prst="rect">
            <a:avLst/>
          </a:prstGeom>
          <a:noFill/>
          <a:ln/>
        </p:spPr>
        <p:txBody>
          <a:bodyPr wrap="none" lIns="0" tIns="0" rIns="0" bIns="0" rtlCol="0" anchor="t"/>
          <a:lstStyle/>
          <a:p>
            <a:pPr algn="l" indent="0" marL="0">
              <a:lnSpc>
                <a:spcPts val="2750"/>
              </a:lnSpc>
              <a:buNone/>
            </a:pPr>
            <a:r>
              <a:rPr lang="en-US" sz="2200" dirty="0">
                <a:solidFill>
                  <a:srgbClr val="EDEDE8"/>
                </a:solidFill>
                <a:latin typeface="Tomorrow Semi Bold" pitchFamily="34" charset="0"/>
                <a:ea typeface="Tomorrow Semi Bold" pitchFamily="34" charset="-122"/>
                <a:cs typeface="Tomorrow Semi Bold" pitchFamily="34" charset="-120"/>
              </a:rPr>
              <a:t>Ανάθεση Αρμοδιοτήτων</a:t>
            </a:r>
            <a:endParaRPr lang="en-US" sz="2200" dirty="0"/>
          </a:p>
        </p:txBody>
      </p:sp>
      <p:sp>
        <p:nvSpPr>
          <p:cNvPr id="8" name="Text 6"/>
          <p:cNvSpPr/>
          <p:nvPr/>
        </p:nvSpPr>
        <p:spPr>
          <a:xfrm>
            <a:off x="9872067" y="3489603"/>
            <a:ext cx="3978116" cy="2903220"/>
          </a:xfrm>
          <a:prstGeom prst="rect">
            <a:avLst/>
          </a:prstGeom>
          <a:noFill/>
          <a:ln/>
        </p:spPr>
        <p:txBody>
          <a:bodyPr wrap="square" lIns="0" tIns="0" rIns="0" bIns="0" rtlCol="0" anchor="t"/>
          <a:lstStyle/>
          <a:p>
            <a:pPr algn="l" indent="0" marL="0">
              <a:lnSpc>
                <a:spcPts val="2850"/>
              </a:lnSpc>
              <a:buNone/>
            </a:pPr>
            <a:r>
              <a:rPr lang="en-US" sz="1750" dirty="0">
                <a:solidFill>
                  <a:srgbClr val="C9C9C0"/>
                </a:solidFill>
                <a:latin typeface="Tomorrow" pitchFamily="34" charset="0"/>
                <a:ea typeface="Tomorrow" pitchFamily="34" charset="-122"/>
                <a:cs typeface="Tomorrow" pitchFamily="34" charset="-120"/>
              </a:rPr>
              <a:t>Ανέθεσε τη διαχείριση των επιμέρους θεμάτων σε δημόσιους άνδρες από τις τάξεις των συγκλητικών και των ιππέων. Καθόρισε αυστηρές προϋποθέσεις για την είσοδο στις προνομιούχες τάξεις, όπως ηθική ακεραιότητα, στρατιωτική υπηρεσία και μεγάλη περιουσία.</a:t>
            </a:r>
            <a:endParaRPr lang="en-US" sz="17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D1D1B">
              <a:alpha val="80000"/>
            </a:srgbClr>
          </a:solidFill>
          <a:ln/>
        </p:spPr>
      </p:sp>
      <p:sp>
        <p:nvSpPr>
          <p:cNvPr id="4" name="Text 1"/>
          <p:cNvSpPr/>
          <p:nvPr/>
        </p:nvSpPr>
        <p:spPr>
          <a:xfrm>
            <a:off x="793790" y="1666637"/>
            <a:ext cx="6297097" cy="708779"/>
          </a:xfrm>
          <a:prstGeom prst="rect">
            <a:avLst/>
          </a:prstGeom>
          <a:noFill/>
          <a:ln/>
        </p:spPr>
        <p:txBody>
          <a:bodyPr wrap="none" lIns="0" tIns="0" rIns="0" bIns="0" rtlCol="0" anchor="t"/>
          <a:lstStyle/>
          <a:p>
            <a:pPr algn="l" indent="0" marL="0">
              <a:lnSpc>
                <a:spcPts val="5550"/>
              </a:lnSpc>
              <a:buNone/>
            </a:pPr>
            <a:r>
              <a:rPr lang="en-US" sz="4450" dirty="0">
                <a:solidFill>
                  <a:srgbClr val="EDEDE8"/>
                </a:solidFill>
                <a:latin typeface="Tomorrow Semi Bold" pitchFamily="34" charset="0"/>
                <a:ea typeface="Tomorrow Semi Bold" pitchFamily="34" charset="-122"/>
                <a:cs typeface="Tomorrow Semi Bold" pitchFamily="34" charset="-120"/>
              </a:rPr>
              <a:t>Διοίκηση των Επαρχιών</a:t>
            </a:r>
            <a:endParaRPr lang="en-US" sz="4450" dirty="0"/>
          </a:p>
        </p:txBody>
      </p:sp>
      <p:sp>
        <p:nvSpPr>
          <p:cNvPr id="5" name="Shape 2"/>
          <p:cNvSpPr/>
          <p:nvPr/>
        </p:nvSpPr>
        <p:spPr>
          <a:xfrm>
            <a:off x="793790" y="2715578"/>
            <a:ext cx="4196358" cy="3847267"/>
          </a:xfrm>
          <a:prstGeom prst="roundRect">
            <a:avLst>
              <a:gd name="adj" fmla="val 884"/>
            </a:avLst>
          </a:prstGeom>
          <a:solidFill>
            <a:srgbClr val="3C3C3A"/>
          </a:solidFill>
          <a:ln/>
        </p:spPr>
      </p:sp>
      <p:sp>
        <p:nvSpPr>
          <p:cNvPr id="6" name="Text 3"/>
          <p:cNvSpPr/>
          <p:nvPr/>
        </p:nvSpPr>
        <p:spPr>
          <a:xfrm>
            <a:off x="1020604" y="2942392"/>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C9C9C0"/>
                </a:solidFill>
                <a:latin typeface="Tomorrow Semi Bold" pitchFamily="34" charset="0"/>
                <a:ea typeface="Tomorrow Semi Bold" pitchFamily="34" charset="-122"/>
                <a:cs typeface="Tomorrow Semi Bold" pitchFamily="34" charset="-120"/>
              </a:rPr>
              <a:t>Μοιρασμένη Εξουσία</a:t>
            </a:r>
            <a:endParaRPr lang="en-US" sz="2200" dirty="0"/>
          </a:p>
        </p:txBody>
      </p:sp>
      <p:sp>
        <p:nvSpPr>
          <p:cNvPr id="7" name="Text 4"/>
          <p:cNvSpPr/>
          <p:nvPr/>
        </p:nvSpPr>
        <p:spPr>
          <a:xfrm>
            <a:off x="1020604" y="3432810"/>
            <a:ext cx="3742730" cy="2903220"/>
          </a:xfrm>
          <a:prstGeom prst="rect">
            <a:avLst/>
          </a:prstGeom>
          <a:noFill/>
          <a:ln/>
        </p:spPr>
        <p:txBody>
          <a:bodyPr wrap="square" lIns="0" tIns="0" rIns="0" bIns="0" rtlCol="0" anchor="t"/>
          <a:lstStyle/>
          <a:p>
            <a:pPr algn="l" indent="0" marL="0">
              <a:lnSpc>
                <a:spcPts val="2850"/>
              </a:lnSpc>
              <a:buNone/>
            </a:pPr>
            <a:r>
              <a:rPr lang="en-US" sz="1750" dirty="0">
                <a:solidFill>
                  <a:srgbClr val="C9C9C0"/>
                </a:solidFill>
                <a:latin typeface="Tomorrow" pitchFamily="34" charset="0"/>
                <a:ea typeface="Tomorrow" pitchFamily="34" charset="-122"/>
                <a:cs typeface="Tomorrow" pitchFamily="34" charset="-120"/>
              </a:rPr>
              <a:t>Τη διοίκηση των επαρχιών τη μοιράστηκε με τη σύγκλητο. Αυτή η διευθέτηση επέτρεπε τη διατήρηση της εικόνας της δημοκρατικής διακυβέρνησης, ενώ παράλληλα εξασφάλιζε στον Αύγουστο τον έλεγχο των στρατηγικά σημαντικών περιοχών.</a:t>
            </a:r>
            <a:endParaRPr lang="en-US" sz="1750" dirty="0"/>
          </a:p>
        </p:txBody>
      </p:sp>
      <p:sp>
        <p:nvSpPr>
          <p:cNvPr id="8" name="Shape 5"/>
          <p:cNvSpPr/>
          <p:nvPr/>
        </p:nvSpPr>
        <p:spPr>
          <a:xfrm>
            <a:off x="5216962" y="2715578"/>
            <a:ext cx="4196358" cy="3847267"/>
          </a:xfrm>
          <a:prstGeom prst="roundRect">
            <a:avLst>
              <a:gd name="adj" fmla="val 884"/>
            </a:avLst>
          </a:prstGeom>
          <a:solidFill>
            <a:srgbClr val="3C3C3A"/>
          </a:solidFill>
          <a:ln/>
        </p:spPr>
      </p:sp>
      <p:sp>
        <p:nvSpPr>
          <p:cNvPr id="9" name="Text 6"/>
          <p:cNvSpPr/>
          <p:nvPr/>
        </p:nvSpPr>
        <p:spPr>
          <a:xfrm>
            <a:off x="5443776" y="2942392"/>
            <a:ext cx="3416379" cy="354330"/>
          </a:xfrm>
          <a:prstGeom prst="rect">
            <a:avLst/>
          </a:prstGeom>
          <a:noFill/>
          <a:ln/>
        </p:spPr>
        <p:txBody>
          <a:bodyPr wrap="none" lIns="0" tIns="0" rIns="0" bIns="0" rtlCol="0" anchor="t"/>
          <a:lstStyle/>
          <a:p>
            <a:pPr algn="l" indent="0" marL="0">
              <a:lnSpc>
                <a:spcPts val="2750"/>
              </a:lnSpc>
              <a:buNone/>
            </a:pPr>
            <a:r>
              <a:rPr lang="en-US" sz="2200" dirty="0">
                <a:solidFill>
                  <a:srgbClr val="C9C9C0"/>
                </a:solidFill>
                <a:latin typeface="Tomorrow Semi Bold" pitchFamily="34" charset="0"/>
                <a:ea typeface="Tomorrow Semi Bold" pitchFamily="34" charset="-122"/>
                <a:cs typeface="Tomorrow Semi Bold" pitchFamily="34" charset="-120"/>
              </a:rPr>
              <a:t>Αυτοκρατορικές Επαρχίες</a:t>
            </a:r>
            <a:endParaRPr lang="en-US" sz="2200" dirty="0"/>
          </a:p>
        </p:txBody>
      </p:sp>
      <p:sp>
        <p:nvSpPr>
          <p:cNvPr id="10" name="Text 7"/>
          <p:cNvSpPr/>
          <p:nvPr/>
        </p:nvSpPr>
        <p:spPr>
          <a:xfrm>
            <a:off x="5443776" y="3432810"/>
            <a:ext cx="3742730" cy="2903220"/>
          </a:xfrm>
          <a:prstGeom prst="rect">
            <a:avLst/>
          </a:prstGeom>
          <a:noFill/>
          <a:ln/>
        </p:spPr>
        <p:txBody>
          <a:bodyPr wrap="square" lIns="0" tIns="0" rIns="0" bIns="0" rtlCol="0" anchor="t"/>
          <a:lstStyle/>
          <a:p>
            <a:pPr algn="l" indent="0" marL="0">
              <a:lnSpc>
                <a:spcPts val="2850"/>
              </a:lnSpc>
              <a:buNone/>
            </a:pPr>
            <a:r>
              <a:rPr lang="en-US" sz="1750" dirty="0">
                <a:solidFill>
                  <a:srgbClr val="C9C9C0"/>
                </a:solidFill>
                <a:latin typeface="Tomorrow" pitchFamily="34" charset="0"/>
                <a:ea typeface="Tomorrow" pitchFamily="34" charset="-122"/>
                <a:cs typeface="Tomorrow" pitchFamily="34" charset="-120"/>
              </a:rPr>
              <a:t>Ο ίδιος διόριζε τους στρατιωτικούς διοικητές των παραμεθόριων επαρχιών καθώς και όλων εκείνων που παρουσίαζαν προβλήματα. Αυτές οι επαρχίες ήταν στρατηγικής σημασίας και απαιτούσαν ισχυρή στρατιωτική παρουσία.</a:t>
            </a:r>
            <a:endParaRPr lang="en-US" sz="1750" dirty="0"/>
          </a:p>
        </p:txBody>
      </p:sp>
      <p:sp>
        <p:nvSpPr>
          <p:cNvPr id="11" name="Shape 8"/>
          <p:cNvSpPr/>
          <p:nvPr/>
        </p:nvSpPr>
        <p:spPr>
          <a:xfrm>
            <a:off x="9640133" y="2715578"/>
            <a:ext cx="4196358" cy="3847267"/>
          </a:xfrm>
          <a:prstGeom prst="roundRect">
            <a:avLst>
              <a:gd name="adj" fmla="val 884"/>
            </a:avLst>
          </a:prstGeom>
          <a:solidFill>
            <a:srgbClr val="3C3C3A"/>
          </a:solidFill>
          <a:ln/>
        </p:spPr>
      </p:sp>
      <p:sp>
        <p:nvSpPr>
          <p:cNvPr id="12" name="Text 9"/>
          <p:cNvSpPr/>
          <p:nvPr/>
        </p:nvSpPr>
        <p:spPr>
          <a:xfrm>
            <a:off x="9866948" y="2942392"/>
            <a:ext cx="2879169" cy="354330"/>
          </a:xfrm>
          <a:prstGeom prst="rect">
            <a:avLst/>
          </a:prstGeom>
          <a:noFill/>
          <a:ln/>
        </p:spPr>
        <p:txBody>
          <a:bodyPr wrap="none" lIns="0" tIns="0" rIns="0" bIns="0" rtlCol="0" anchor="t"/>
          <a:lstStyle/>
          <a:p>
            <a:pPr algn="l" indent="0" marL="0">
              <a:lnSpc>
                <a:spcPts val="2750"/>
              </a:lnSpc>
              <a:buNone/>
            </a:pPr>
            <a:r>
              <a:rPr lang="en-US" sz="2200" dirty="0">
                <a:solidFill>
                  <a:srgbClr val="C9C9C0"/>
                </a:solidFill>
                <a:latin typeface="Tomorrow Semi Bold" pitchFamily="34" charset="0"/>
                <a:ea typeface="Tomorrow Semi Bold" pitchFamily="34" charset="-122"/>
                <a:cs typeface="Tomorrow Semi Bold" pitchFamily="34" charset="-120"/>
              </a:rPr>
              <a:t>Συγκλητικές Επαρχίες</a:t>
            </a:r>
            <a:endParaRPr lang="en-US" sz="2200" dirty="0"/>
          </a:p>
        </p:txBody>
      </p:sp>
      <p:sp>
        <p:nvSpPr>
          <p:cNvPr id="13" name="Text 10"/>
          <p:cNvSpPr/>
          <p:nvPr/>
        </p:nvSpPr>
        <p:spPr>
          <a:xfrm>
            <a:off x="9866948" y="3432810"/>
            <a:ext cx="3742730" cy="2903220"/>
          </a:xfrm>
          <a:prstGeom prst="rect">
            <a:avLst/>
          </a:prstGeom>
          <a:noFill/>
          <a:ln/>
        </p:spPr>
        <p:txBody>
          <a:bodyPr wrap="square" lIns="0" tIns="0" rIns="0" bIns="0" rtlCol="0" anchor="t"/>
          <a:lstStyle/>
          <a:p>
            <a:pPr algn="l" indent="0" marL="0">
              <a:lnSpc>
                <a:spcPts val="2850"/>
              </a:lnSpc>
              <a:buNone/>
            </a:pPr>
            <a:r>
              <a:rPr lang="en-US" sz="1750" dirty="0">
                <a:solidFill>
                  <a:srgbClr val="C9C9C0"/>
                </a:solidFill>
                <a:latin typeface="Tomorrow" pitchFamily="34" charset="0"/>
                <a:ea typeface="Tomorrow" pitchFamily="34" charset="-122"/>
                <a:cs typeface="Tomorrow" pitchFamily="34" charset="-120"/>
              </a:rPr>
              <a:t>Η σύγκλητος διόριζε τους ανθύπατους, που είχαν τη διοίκηση των υπολοίπων επαρχιών. Αυτές ήταν συνήθως οι πιο ειρηνικές και σταθερές περιοχές της αυτοκρατορίας, που δεν απαιτούσαν μεγάλη στρατιωτική παρουσία.</a:t>
            </a:r>
            <a:endParaRPr lang="en-US" sz="17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D1D1B">
              <a:alpha val="80000"/>
            </a:srgbClr>
          </a:solidFill>
          <a:ln/>
        </p:spPr>
      </p:sp>
      <p:sp>
        <p:nvSpPr>
          <p:cNvPr id="4" name="Text 1"/>
          <p:cNvSpPr/>
          <p:nvPr/>
        </p:nvSpPr>
        <p:spPr>
          <a:xfrm>
            <a:off x="793790" y="1142167"/>
            <a:ext cx="13042821" cy="1417558"/>
          </a:xfrm>
          <a:prstGeom prst="rect">
            <a:avLst/>
          </a:prstGeom>
          <a:noFill/>
          <a:ln/>
        </p:spPr>
        <p:txBody>
          <a:bodyPr wrap="square" lIns="0" tIns="0" rIns="0" bIns="0" rtlCol="0" anchor="t"/>
          <a:lstStyle/>
          <a:p>
            <a:pPr algn="l" indent="0" marL="0">
              <a:lnSpc>
                <a:spcPts val="5550"/>
              </a:lnSpc>
              <a:buNone/>
            </a:pPr>
            <a:r>
              <a:rPr lang="en-US" sz="4450" dirty="0">
                <a:solidFill>
                  <a:srgbClr val="EDEDE8"/>
                </a:solidFill>
                <a:latin typeface="Tomorrow Semi Bold" pitchFamily="34" charset="0"/>
                <a:ea typeface="Tomorrow Semi Bold" pitchFamily="34" charset="-122"/>
                <a:cs typeface="Tomorrow Semi Bold" pitchFamily="34" charset="-120"/>
              </a:rPr>
              <a:t>Εκτελεστική Εξουσία και Κοινωνικές Μεταρρυθμίσεις</a:t>
            </a:r>
            <a:endParaRPr lang="en-US" sz="4450" dirty="0"/>
          </a:p>
        </p:txBody>
      </p:sp>
      <p:pic>
        <p:nvPicPr>
          <p:cNvPr id="5" name="Image 1" descr="preencoded.png">    </p:cNvPr>
          <p:cNvPicPr>
            <a:picLocks noChangeAspect="1"/>
          </p:cNvPicPr>
          <p:nvPr/>
        </p:nvPicPr>
        <p:blipFill>
          <a:blip r:embed="rId2"/>
          <a:stretch>
            <a:fillRect/>
          </a:stretch>
        </p:blipFill>
        <p:spPr>
          <a:xfrm>
            <a:off x="793790" y="2899886"/>
            <a:ext cx="566976" cy="566976"/>
          </a:xfrm>
          <a:prstGeom prst="rect">
            <a:avLst/>
          </a:prstGeom>
        </p:spPr>
      </p:pic>
      <p:sp>
        <p:nvSpPr>
          <p:cNvPr id="6" name="Text 2"/>
          <p:cNvSpPr/>
          <p:nvPr/>
        </p:nvSpPr>
        <p:spPr>
          <a:xfrm>
            <a:off x="793790" y="3693676"/>
            <a:ext cx="3474601" cy="354330"/>
          </a:xfrm>
          <a:prstGeom prst="rect">
            <a:avLst/>
          </a:prstGeom>
          <a:noFill/>
          <a:ln/>
        </p:spPr>
        <p:txBody>
          <a:bodyPr wrap="none" lIns="0" tIns="0" rIns="0" bIns="0" rtlCol="0" anchor="t"/>
          <a:lstStyle/>
          <a:p>
            <a:pPr algn="l" indent="0" marL="0">
              <a:lnSpc>
                <a:spcPts val="2750"/>
              </a:lnSpc>
              <a:buNone/>
            </a:pPr>
            <a:r>
              <a:rPr lang="en-US" sz="2200" dirty="0">
                <a:solidFill>
                  <a:srgbClr val="C9C9C0"/>
                </a:solidFill>
                <a:latin typeface="Tomorrow Semi Bold" pitchFamily="34" charset="0"/>
                <a:ea typeface="Tomorrow Semi Bold" pitchFamily="34" charset="-122"/>
                <a:cs typeface="Tomorrow Semi Bold" pitchFamily="34" charset="-120"/>
              </a:rPr>
              <a:t>Επαγγελματική Υπαλληλία</a:t>
            </a:r>
            <a:endParaRPr lang="en-US" sz="2200" dirty="0"/>
          </a:p>
        </p:txBody>
      </p:sp>
      <p:sp>
        <p:nvSpPr>
          <p:cNvPr id="7" name="Text 3"/>
          <p:cNvSpPr/>
          <p:nvPr/>
        </p:nvSpPr>
        <p:spPr>
          <a:xfrm>
            <a:off x="793790" y="4184094"/>
            <a:ext cx="4120753" cy="2903220"/>
          </a:xfrm>
          <a:prstGeom prst="rect">
            <a:avLst/>
          </a:prstGeom>
          <a:noFill/>
          <a:ln/>
        </p:spPr>
        <p:txBody>
          <a:bodyPr wrap="square" lIns="0" tIns="0" rIns="0" bIns="0" rtlCol="0" anchor="t"/>
          <a:lstStyle/>
          <a:p>
            <a:pPr algn="l" indent="0" marL="0">
              <a:lnSpc>
                <a:spcPts val="2850"/>
              </a:lnSpc>
              <a:buNone/>
            </a:pPr>
            <a:r>
              <a:rPr lang="en-US" sz="1750" dirty="0">
                <a:solidFill>
                  <a:srgbClr val="C9C9C0"/>
                </a:solidFill>
                <a:latin typeface="Tomorrow" pitchFamily="34" charset="0"/>
                <a:ea typeface="Tomorrow" pitchFamily="34" charset="-122"/>
                <a:cs typeface="Tomorrow" pitchFamily="34" charset="-120"/>
              </a:rPr>
              <a:t>Την εκτελεστική εξουσία φρόντισε να την ασκήσει μέσω διοικητικών αξιωματούχων που σταδιοδρομούσαν ως επαγγελματίες υπάλληλοι, δημιουργώντας έτσι μια αυτοκρατορική υπαλληλία. Αυτό αποτέλεσε σημαντική καινοτομία στη διοίκηση του ρωμαϊκού κράτους.</a:t>
            </a:r>
            <a:endParaRPr lang="en-US" sz="1750" dirty="0"/>
          </a:p>
        </p:txBody>
      </p:sp>
      <p:pic>
        <p:nvPicPr>
          <p:cNvPr id="8" name="Image 2" descr="preencoded.png">    </p:cNvPr>
          <p:cNvPicPr>
            <a:picLocks noChangeAspect="1"/>
          </p:cNvPicPr>
          <p:nvPr/>
        </p:nvPicPr>
        <p:blipFill>
          <a:blip r:embed="rId3"/>
          <a:stretch>
            <a:fillRect/>
          </a:stretch>
        </p:blipFill>
        <p:spPr>
          <a:xfrm>
            <a:off x="5254704" y="2899886"/>
            <a:ext cx="566976" cy="566976"/>
          </a:xfrm>
          <a:prstGeom prst="rect">
            <a:avLst/>
          </a:prstGeom>
        </p:spPr>
      </p:pic>
      <p:sp>
        <p:nvSpPr>
          <p:cNvPr id="9" name="Text 4"/>
          <p:cNvSpPr/>
          <p:nvPr/>
        </p:nvSpPr>
        <p:spPr>
          <a:xfrm>
            <a:off x="5254704" y="3693676"/>
            <a:ext cx="3416498" cy="354330"/>
          </a:xfrm>
          <a:prstGeom prst="rect">
            <a:avLst/>
          </a:prstGeom>
          <a:noFill/>
          <a:ln/>
        </p:spPr>
        <p:txBody>
          <a:bodyPr wrap="none" lIns="0" tIns="0" rIns="0" bIns="0" rtlCol="0" anchor="t"/>
          <a:lstStyle/>
          <a:p>
            <a:pPr algn="l" indent="0" marL="0">
              <a:lnSpc>
                <a:spcPts val="2750"/>
              </a:lnSpc>
              <a:buNone/>
            </a:pPr>
            <a:r>
              <a:rPr lang="en-US" sz="2200" dirty="0">
                <a:solidFill>
                  <a:srgbClr val="C9C9C0"/>
                </a:solidFill>
                <a:latin typeface="Tomorrow Semi Bold" pitchFamily="34" charset="0"/>
                <a:ea typeface="Tomorrow Semi Bold" pitchFamily="34" charset="-122"/>
                <a:cs typeface="Tomorrow Semi Bold" pitchFamily="34" charset="-120"/>
              </a:rPr>
              <a:t>Αναγέννηση της Γεωργίας</a:t>
            </a:r>
            <a:endParaRPr lang="en-US" sz="2200" dirty="0"/>
          </a:p>
        </p:txBody>
      </p:sp>
      <p:sp>
        <p:nvSpPr>
          <p:cNvPr id="10" name="Text 5"/>
          <p:cNvSpPr/>
          <p:nvPr/>
        </p:nvSpPr>
        <p:spPr>
          <a:xfrm>
            <a:off x="5254704" y="4184094"/>
            <a:ext cx="4120872" cy="2903220"/>
          </a:xfrm>
          <a:prstGeom prst="rect">
            <a:avLst/>
          </a:prstGeom>
          <a:noFill/>
          <a:ln/>
        </p:spPr>
        <p:txBody>
          <a:bodyPr wrap="square" lIns="0" tIns="0" rIns="0" bIns="0" rtlCol="0" anchor="t"/>
          <a:lstStyle/>
          <a:p>
            <a:pPr algn="l" indent="0" marL="0">
              <a:lnSpc>
                <a:spcPts val="2850"/>
              </a:lnSpc>
              <a:buNone/>
            </a:pPr>
            <a:r>
              <a:rPr lang="en-US" sz="1750" dirty="0">
                <a:solidFill>
                  <a:srgbClr val="C9C9C0"/>
                </a:solidFill>
                <a:latin typeface="Tomorrow" pitchFamily="34" charset="0"/>
                <a:ea typeface="Tomorrow" pitchFamily="34" charset="-122"/>
                <a:cs typeface="Tomorrow" pitchFamily="34" charset="-120"/>
              </a:rPr>
              <a:t>Με μια σειρά μέτρων συνέβαλε στην αναγέννηση της γεωργίας, που αποτελούσε τη βάση της ρωμαϊκής οικονομίας. Η ενίσχυση της αγροτικής παραγωγής εξασφάλιζε την επισιτιστική αυτάρκεια της αυτοκρατορίας και την κοινωνική σταθερότητα.</a:t>
            </a:r>
            <a:endParaRPr lang="en-US" sz="1750" dirty="0"/>
          </a:p>
        </p:txBody>
      </p:sp>
      <p:pic>
        <p:nvPicPr>
          <p:cNvPr id="11" name="Image 3" descr="preencoded.png">    </p:cNvPr>
          <p:cNvPicPr>
            <a:picLocks noChangeAspect="1"/>
          </p:cNvPicPr>
          <p:nvPr/>
        </p:nvPicPr>
        <p:blipFill>
          <a:blip r:embed="rId4"/>
          <a:stretch>
            <a:fillRect/>
          </a:stretch>
        </p:blipFill>
        <p:spPr>
          <a:xfrm>
            <a:off x="9715738" y="2899886"/>
            <a:ext cx="566976" cy="566976"/>
          </a:xfrm>
          <a:prstGeom prst="rect">
            <a:avLst/>
          </a:prstGeom>
        </p:spPr>
      </p:pic>
      <p:sp>
        <p:nvSpPr>
          <p:cNvPr id="12" name="Text 6"/>
          <p:cNvSpPr/>
          <p:nvPr/>
        </p:nvSpPr>
        <p:spPr>
          <a:xfrm>
            <a:off x="9715738" y="3693676"/>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C9C9C0"/>
                </a:solidFill>
                <a:latin typeface="Tomorrow Semi Bold" pitchFamily="34" charset="0"/>
                <a:ea typeface="Tomorrow Semi Bold" pitchFamily="34" charset="-122"/>
                <a:cs typeface="Tomorrow Semi Bold" pitchFamily="34" charset="-120"/>
              </a:rPr>
              <a:t>Αποκατάσταση Ηθών</a:t>
            </a:r>
            <a:endParaRPr lang="en-US" sz="2200" dirty="0"/>
          </a:p>
        </p:txBody>
      </p:sp>
      <p:sp>
        <p:nvSpPr>
          <p:cNvPr id="13" name="Text 7"/>
          <p:cNvSpPr/>
          <p:nvPr/>
        </p:nvSpPr>
        <p:spPr>
          <a:xfrm>
            <a:off x="9715738" y="4184094"/>
            <a:ext cx="4120753" cy="2903220"/>
          </a:xfrm>
          <a:prstGeom prst="rect">
            <a:avLst/>
          </a:prstGeom>
          <a:noFill/>
          <a:ln/>
        </p:spPr>
        <p:txBody>
          <a:bodyPr wrap="square" lIns="0" tIns="0" rIns="0" bIns="0" rtlCol="0" anchor="t"/>
          <a:lstStyle/>
          <a:p>
            <a:pPr algn="l" indent="0" marL="0">
              <a:lnSpc>
                <a:spcPts val="2850"/>
              </a:lnSpc>
              <a:buNone/>
            </a:pPr>
            <a:r>
              <a:rPr lang="en-US" sz="1750" dirty="0">
                <a:solidFill>
                  <a:srgbClr val="C9C9C0"/>
                </a:solidFill>
                <a:latin typeface="Tomorrow" pitchFamily="34" charset="0"/>
                <a:ea typeface="Tomorrow" pitchFamily="34" charset="-122"/>
                <a:cs typeface="Tomorrow" pitchFamily="34" charset="-120"/>
              </a:rPr>
              <a:t>Προσπάθησε να επαναφέρει τα παλαιά αυστηρά ήθη, που θεωρούνταν θεμέλιο της ρωμαϊκής αρετής. Η ηθική αναγέννηση ήταν σημαντικό μέρος του προγράμματός του για την αποκατάσταση της ρωμαϊκής κοινωνίας μετά από τις εμφύλιες συγκρούσεις.</a:t>
            </a:r>
            <a:endParaRPr lang="en-US" sz="17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93790" y="2989183"/>
            <a:ext cx="6126361" cy="708779"/>
          </a:xfrm>
          <a:prstGeom prst="rect">
            <a:avLst/>
          </a:prstGeom>
          <a:noFill/>
          <a:ln/>
        </p:spPr>
        <p:txBody>
          <a:bodyPr wrap="none" lIns="0" tIns="0" rIns="0" bIns="0" rtlCol="0" anchor="t"/>
          <a:lstStyle/>
          <a:p>
            <a:pPr algn="l" indent="0" marL="0">
              <a:lnSpc>
                <a:spcPts val="5550"/>
              </a:lnSpc>
              <a:buNone/>
            </a:pPr>
            <a:r>
              <a:rPr lang="en-US" sz="4450" dirty="0">
                <a:solidFill>
                  <a:srgbClr val="EDEDE8"/>
                </a:solidFill>
                <a:latin typeface="Tomorrow Semi Bold" pitchFamily="34" charset="0"/>
                <a:ea typeface="Tomorrow Semi Bold" pitchFamily="34" charset="-122"/>
                <a:cs typeface="Tomorrow Semi Bold" pitchFamily="34" charset="-120"/>
              </a:rPr>
              <a:t>Εξωραϊσμός της Ρώμης</a:t>
            </a:r>
            <a:endParaRPr lang="en-US" sz="4450" dirty="0"/>
          </a:p>
        </p:txBody>
      </p:sp>
      <p:sp>
        <p:nvSpPr>
          <p:cNvPr id="3" name="Text 1"/>
          <p:cNvSpPr/>
          <p:nvPr/>
        </p:nvSpPr>
        <p:spPr>
          <a:xfrm>
            <a:off x="793790" y="4151590"/>
            <a:ext cx="13042821" cy="1088708"/>
          </a:xfrm>
          <a:prstGeom prst="rect">
            <a:avLst/>
          </a:prstGeom>
          <a:noFill/>
          <a:ln/>
        </p:spPr>
        <p:txBody>
          <a:bodyPr wrap="square" lIns="0" tIns="0" rIns="0" bIns="0" rtlCol="0" anchor="t"/>
          <a:lstStyle/>
          <a:p>
            <a:pPr algn="l" indent="0" marL="0">
              <a:lnSpc>
                <a:spcPts val="2850"/>
              </a:lnSpc>
              <a:buNone/>
            </a:pPr>
            <a:r>
              <a:rPr lang="en-US" sz="1750" dirty="0">
                <a:solidFill>
                  <a:srgbClr val="C9C9C0"/>
                </a:solidFill>
                <a:latin typeface="Tomorrow" pitchFamily="34" charset="0"/>
                <a:ea typeface="Tomorrow" pitchFamily="34" charset="-122"/>
                <a:cs typeface="Tomorrow" pitchFamily="34" charset="-120"/>
              </a:rPr>
              <a:t>Ο Αύγουστος φρόντισε για τον εξωραϊσμό της Ρώμης με την κατασκευή οικοδομημάτων που λάμπρυναν ακόμα περισσότερο το έργο του. Καυχήθηκε ότι παρέλαβε μια Ρώμη πλίνθινη και την παρέδωσε μαρμάρινη, αναφερόμενος στα πολυάριθμα δημόσια κτίρια, ναούς και μνημεία που κατασκευάστηκαν κατά τη διάρκεια της ηγεμονίας του.</a:t>
            </a:r>
            <a:endParaRPr lang="en-US" sz="17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692110" y="612338"/>
            <a:ext cx="8321873" cy="617934"/>
          </a:xfrm>
          <a:prstGeom prst="rect">
            <a:avLst/>
          </a:prstGeom>
          <a:noFill/>
          <a:ln/>
        </p:spPr>
        <p:txBody>
          <a:bodyPr wrap="none" lIns="0" tIns="0" rIns="0" bIns="0" rtlCol="0" anchor="t"/>
          <a:lstStyle/>
          <a:p>
            <a:pPr algn="l" indent="0" marL="0">
              <a:lnSpc>
                <a:spcPts val="4850"/>
              </a:lnSpc>
              <a:buNone/>
            </a:pPr>
            <a:r>
              <a:rPr lang="en-US" sz="3850" dirty="0">
                <a:solidFill>
                  <a:srgbClr val="EDEDE8"/>
                </a:solidFill>
                <a:latin typeface="Tomorrow Semi Bold" pitchFamily="34" charset="0"/>
                <a:ea typeface="Tomorrow Semi Bold" pitchFamily="34" charset="-122"/>
                <a:cs typeface="Tomorrow Semi Bold" pitchFamily="34" charset="-120"/>
              </a:rPr>
              <a:t>Τιμές και Αξιώματα του Οκταβιανού</a:t>
            </a:r>
            <a:endParaRPr lang="en-US" sz="3850" dirty="0"/>
          </a:p>
        </p:txBody>
      </p:sp>
      <p:sp>
        <p:nvSpPr>
          <p:cNvPr id="3" name="Shape 1"/>
          <p:cNvSpPr/>
          <p:nvPr/>
        </p:nvSpPr>
        <p:spPr>
          <a:xfrm>
            <a:off x="7303770" y="1625679"/>
            <a:ext cx="22860" cy="5991582"/>
          </a:xfrm>
          <a:prstGeom prst="roundRect">
            <a:avLst>
              <a:gd name="adj" fmla="val 129764"/>
            </a:avLst>
          </a:prstGeom>
          <a:solidFill>
            <a:srgbClr val="555553"/>
          </a:solidFill>
          <a:ln/>
        </p:spPr>
      </p:sp>
      <p:sp>
        <p:nvSpPr>
          <p:cNvPr id="4" name="Shape 2"/>
          <p:cNvSpPr/>
          <p:nvPr/>
        </p:nvSpPr>
        <p:spPr>
          <a:xfrm>
            <a:off x="6522422" y="2059067"/>
            <a:ext cx="593169" cy="22860"/>
          </a:xfrm>
          <a:prstGeom prst="roundRect">
            <a:avLst>
              <a:gd name="adj" fmla="val 129764"/>
            </a:avLst>
          </a:prstGeom>
          <a:solidFill>
            <a:srgbClr val="555553"/>
          </a:solidFill>
          <a:ln/>
        </p:spPr>
      </p:sp>
      <p:sp>
        <p:nvSpPr>
          <p:cNvPr id="5" name="Shape 3"/>
          <p:cNvSpPr/>
          <p:nvPr/>
        </p:nvSpPr>
        <p:spPr>
          <a:xfrm>
            <a:off x="7092732" y="1848088"/>
            <a:ext cx="444937" cy="444937"/>
          </a:xfrm>
          <a:prstGeom prst="roundRect">
            <a:avLst>
              <a:gd name="adj" fmla="val 6667"/>
            </a:avLst>
          </a:prstGeom>
          <a:solidFill>
            <a:srgbClr val="3C3C3A"/>
          </a:solidFill>
          <a:ln/>
        </p:spPr>
      </p:sp>
      <p:sp>
        <p:nvSpPr>
          <p:cNvPr id="6" name="Text 4"/>
          <p:cNvSpPr/>
          <p:nvPr/>
        </p:nvSpPr>
        <p:spPr>
          <a:xfrm>
            <a:off x="7166848" y="1885117"/>
            <a:ext cx="296585" cy="370761"/>
          </a:xfrm>
          <a:prstGeom prst="rect">
            <a:avLst/>
          </a:prstGeom>
          <a:noFill/>
          <a:ln/>
        </p:spPr>
        <p:txBody>
          <a:bodyPr wrap="none" lIns="0" tIns="0" rIns="0" bIns="0" rtlCol="0" anchor="t"/>
          <a:lstStyle/>
          <a:p>
            <a:pPr algn="ctr" indent="0" marL="0">
              <a:lnSpc>
                <a:spcPts val="2300"/>
              </a:lnSpc>
              <a:buNone/>
            </a:pPr>
            <a:r>
              <a:rPr lang="en-US" sz="2300" dirty="0">
                <a:solidFill>
                  <a:srgbClr val="C9C9C0"/>
                </a:solidFill>
                <a:latin typeface="Tomorrow Semi Bold" pitchFamily="34" charset="0"/>
                <a:ea typeface="Tomorrow Semi Bold" pitchFamily="34" charset="-122"/>
                <a:cs typeface="Tomorrow Semi Bold" pitchFamily="34" charset="-120"/>
              </a:rPr>
              <a:t>1</a:t>
            </a:r>
            <a:endParaRPr lang="en-US" sz="2300" dirty="0"/>
          </a:p>
        </p:txBody>
      </p:sp>
      <p:sp>
        <p:nvSpPr>
          <p:cNvPr id="7" name="Text 5"/>
          <p:cNvSpPr/>
          <p:nvPr/>
        </p:nvSpPr>
        <p:spPr>
          <a:xfrm>
            <a:off x="3854529" y="1823323"/>
            <a:ext cx="2471976" cy="308967"/>
          </a:xfrm>
          <a:prstGeom prst="rect">
            <a:avLst/>
          </a:prstGeom>
          <a:noFill/>
          <a:ln/>
        </p:spPr>
        <p:txBody>
          <a:bodyPr wrap="none" lIns="0" tIns="0" rIns="0" bIns="0" rtlCol="0" anchor="t"/>
          <a:lstStyle/>
          <a:p>
            <a:pPr algn="r" indent="0" marL="0">
              <a:lnSpc>
                <a:spcPts val="2400"/>
              </a:lnSpc>
              <a:buNone/>
            </a:pPr>
            <a:r>
              <a:rPr lang="en-US" sz="1900" dirty="0">
                <a:solidFill>
                  <a:srgbClr val="C9C9C0"/>
                </a:solidFill>
                <a:latin typeface="Tomorrow Semi Bold" pitchFamily="34" charset="0"/>
                <a:ea typeface="Tomorrow Semi Bold" pitchFamily="34" charset="-122"/>
                <a:cs typeface="Tomorrow Semi Bold" pitchFamily="34" charset="-120"/>
              </a:rPr>
              <a:t>Εξάλειψη Εμφυλίων</a:t>
            </a:r>
            <a:endParaRPr lang="en-US" sz="1900" dirty="0"/>
          </a:p>
        </p:txBody>
      </p:sp>
      <p:sp>
        <p:nvSpPr>
          <p:cNvPr id="8" name="Text 6"/>
          <p:cNvSpPr/>
          <p:nvPr/>
        </p:nvSpPr>
        <p:spPr>
          <a:xfrm>
            <a:off x="692110" y="2250877"/>
            <a:ext cx="5634395" cy="1581745"/>
          </a:xfrm>
          <a:prstGeom prst="rect">
            <a:avLst/>
          </a:prstGeom>
          <a:noFill/>
          <a:ln/>
        </p:spPr>
        <p:txBody>
          <a:bodyPr wrap="square" lIns="0" tIns="0" rIns="0" bIns="0" rtlCol="0" anchor="t"/>
          <a:lstStyle/>
          <a:p>
            <a:pPr algn="r" indent="0" marL="0">
              <a:lnSpc>
                <a:spcPts val="2450"/>
              </a:lnSpc>
              <a:buNone/>
            </a:pPr>
            <a:r>
              <a:rPr lang="en-US" sz="1550" dirty="0">
                <a:solidFill>
                  <a:srgbClr val="C9C9C0"/>
                </a:solidFill>
                <a:latin typeface="Tomorrow" pitchFamily="34" charset="0"/>
                <a:ea typeface="Tomorrow" pitchFamily="34" charset="-122"/>
                <a:cs typeface="Tomorrow" pitchFamily="34" charset="-120"/>
              </a:rPr>
              <a:t>"Στην 6η και την 7η υπατεία μου, όταν πια είχα εξαλείψει τους εμφύλιους πολέμους - αφού με τη συγκατάθεση του δήμου μού είχε ανατεθεί η διεύθυνση όλων των κρατικών υποθέσεων - παραχώρησα τις εξουσίες μου στη Σύγκλητο και στο Ρωμαϊκό λαό."</a:t>
            </a:r>
            <a:endParaRPr lang="en-US" sz="1550" dirty="0"/>
          </a:p>
        </p:txBody>
      </p:sp>
      <p:sp>
        <p:nvSpPr>
          <p:cNvPr id="9" name="Shape 7"/>
          <p:cNvSpPr/>
          <p:nvPr/>
        </p:nvSpPr>
        <p:spPr>
          <a:xfrm>
            <a:off x="7514808" y="3047643"/>
            <a:ext cx="593169" cy="22860"/>
          </a:xfrm>
          <a:prstGeom prst="roundRect">
            <a:avLst>
              <a:gd name="adj" fmla="val 129764"/>
            </a:avLst>
          </a:prstGeom>
          <a:solidFill>
            <a:srgbClr val="555553"/>
          </a:solidFill>
          <a:ln/>
        </p:spPr>
      </p:sp>
      <p:sp>
        <p:nvSpPr>
          <p:cNvPr id="10" name="Shape 8"/>
          <p:cNvSpPr/>
          <p:nvPr/>
        </p:nvSpPr>
        <p:spPr>
          <a:xfrm>
            <a:off x="7092732" y="2836664"/>
            <a:ext cx="444937" cy="444937"/>
          </a:xfrm>
          <a:prstGeom prst="roundRect">
            <a:avLst>
              <a:gd name="adj" fmla="val 6667"/>
            </a:avLst>
          </a:prstGeom>
          <a:solidFill>
            <a:srgbClr val="3C3C3A"/>
          </a:solidFill>
          <a:ln/>
        </p:spPr>
      </p:sp>
      <p:sp>
        <p:nvSpPr>
          <p:cNvPr id="11" name="Text 9"/>
          <p:cNvSpPr/>
          <p:nvPr/>
        </p:nvSpPr>
        <p:spPr>
          <a:xfrm>
            <a:off x="7166848" y="2873693"/>
            <a:ext cx="296585" cy="370761"/>
          </a:xfrm>
          <a:prstGeom prst="rect">
            <a:avLst/>
          </a:prstGeom>
          <a:noFill/>
          <a:ln/>
        </p:spPr>
        <p:txBody>
          <a:bodyPr wrap="none" lIns="0" tIns="0" rIns="0" bIns="0" rtlCol="0" anchor="t"/>
          <a:lstStyle/>
          <a:p>
            <a:pPr algn="ctr" indent="0" marL="0">
              <a:lnSpc>
                <a:spcPts val="2300"/>
              </a:lnSpc>
              <a:buNone/>
            </a:pPr>
            <a:r>
              <a:rPr lang="en-US" sz="2300" dirty="0">
                <a:solidFill>
                  <a:srgbClr val="C9C9C0"/>
                </a:solidFill>
                <a:latin typeface="Tomorrow Semi Bold" pitchFamily="34" charset="0"/>
                <a:ea typeface="Tomorrow Semi Bold" pitchFamily="34" charset="-122"/>
                <a:cs typeface="Tomorrow Semi Bold" pitchFamily="34" charset="-120"/>
              </a:rPr>
              <a:t>2</a:t>
            </a:r>
            <a:endParaRPr lang="en-US" sz="2300" dirty="0"/>
          </a:p>
        </p:txBody>
      </p:sp>
      <p:sp>
        <p:nvSpPr>
          <p:cNvPr id="12" name="Text 10"/>
          <p:cNvSpPr/>
          <p:nvPr/>
        </p:nvSpPr>
        <p:spPr>
          <a:xfrm>
            <a:off x="8303895" y="2811899"/>
            <a:ext cx="2572226" cy="308967"/>
          </a:xfrm>
          <a:prstGeom prst="rect">
            <a:avLst/>
          </a:prstGeom>
          <a:noFill/>
          <a:ln/>
        </p:spPr>
        <p:txBody>
          <a:bodyPr wrap="none" lIns="0" tIns="0" rIns="0" bIns="0" rtlCol="0" anchor="t"/>
          <a:lstStyle/>
          <a:p>
            <a:pPr algn="l" indent="0" marL="0">
              <a:lnSpc>
                <a:spcPts val="2400"/>
              </a:lnSpc>
              <a:buNone/>
            </a:pPr>
            <a:r>
              <a:rPr lang="en-US" sz="1900" dirty="0">
                <a:solidFill>
                  <a:srgbClr val="C9C9C0"/>
                </a:solidFill>
                <a:latin typeface="Tomorrow Semi Bold" pitchFamily="34" charset="0"/>
                <a:ea typeface="Tomorrow Semi Bold" pitchFamily="34" charset="-122"/>
                <a:cs typeface="Tomorrow Semi Bold" pitchFamily="34" charset="-120"/>
              </a:rPr>
              <a:t>Τίτλος του Αυγούστου</a:t>
            </a:r>
            <a:endParaRPr lang="en-US" sz="1900" dirty="0"/>
          </a:p>
        </p:txBody>
      </p:sp>
      <p:sp>
        <p:nvSpPr>
          <p:cNvPr id="13" name="Text 11"/>
          <p:cNvSpPr/>
          <p:nvPr/>
        </p:nvSpPr>
        <p:spPr>
          <a:xfrm>
            <a:off x="8303895" y="3239452"/>
            <a:ext cx="5634395" cy="1581745"/>
          </a:xfrm>
          <a:prstGeom prst="rect">
            <a:avLst/>
          </a:prstGeom>
          <a:noFill/>
          <a:ln/>
        </p:spPr>
        <p:txBody>
          <a:bodyPr wrap="square" lIns="0" tIns="0" rIns="0" bIns="0" rtlCol="0" anchor="t"/>
          <a:lstStyle/>
          <a:p>
            <a:pPr algn="l" indent="0" marL="0">
              <a:lnSpc>
                <a:spcPts val="2450"/>
              </a:lnSpc>
              <a:buNone/>
            </a:pPr>
            <a:r>
              <a:rPr lang="en-US" sz="1550" dirty="0">
                <a:solidFill>
                  <a:srgbClr val="C9C9C0"/>
                </a:solidFill>
                <a:latin typeface="Tomorrow" pitchFamily="34" charset="0"/>
                <a:ea typeface="Tomorrow" pitchFamily="34" charset="-122"/>
                <a:cs typeface="Tomorrow" pitchFamily="34" charset="-120"/>
              </a:rPr>
              <a:t>"Γι' αυτό το λόγο ονομάστηκα, με συγκλητική απόφαση, Αύγουστος (σεβαστός) και η εξώπορτα του σπιτιού μου στολίστηκε με δάφνες ενώ από πάνω κρεμάστηκε στεφάνι με φύλλα βαλανιδιάς, τέτοιο που απονέμεται στους σωτήρες των πολιτών."</a:t>
            </a:r>
            <a:endParaRPr lang="en-US" sz="1550" dirty="0"/>
          </a:p>
        </p:txBody>
      </p:sp>
      <p:sp>
        <p:nvSpPr>
          <p:cNvPr id="14" name="Shape 12"/>
          <p:cNvSpPr/>
          <p:nvPr/>
        </p:nvSpPr>
        <p:spPr>
          <a:xfrm>
            <a:off x="6522422" y="4661297"/>
            <a:ext cx="593169" cy="22860"/>
          </a:xfrm>
          <a:prstGeom prst="roundRect">
            <a:avLst>
              <a:gd name="adj" fmla="val 129764"/>
            </a:avLst>
          </a:prstGeom>
          <a:solidFill>
            <a:srgbClr val="555553"/>
          </a:solidFill>
          <a:ln/>
        </p:spPr>
      </p:sp>
      <p:sp>
        <p:nvSpPr>
          <p:cNvPr id="15" name="Shape 13"/>
          <p:cNvSpPr/>
          <p:nvPr/>
        </p:nvSpPr>
        <p:spPr>
          <a:xfrm>
            <a:off x="7092732" y="4450318"/>
            <a:ext cx="444937" cy="444937"/>
          </a:xfrm>
          <a:prstGeom prst="roundRect">
            <a:avLst>
              <a:gd name="adj" fmla="val 6667"/>
            </a:avLst>
          </a:prstGeom>
          <a:solidFill>
            <a:srgbClr val="3C3C3A"/>
          </a:solidFill>
          <a:ln/>
        </p:spPr>
      </p:sp>
      <p:sp>
        <p:nvSpPr>
          <p:cNvPr id="16" name="Text 14"/>
          <p:cNvSpPr/>
          <p:nvPr/>
        </p:nvSpPr>
        <p:spPr>
          <a:xfrm>
            <a:off x="7166848" y="4487347"/>
            <a:ext cx="296585" cy="370761"/>
          </a:xfrm>
          <a:prstGeom prst="rect">
            <a:avLst/>
          </a:prstGeom>
          <a:noFill/>
          <a:ln/>
        </p:spPr>
        <p:txBody>
          <a:bodyPr wrap="none" lIns="0" tIns="0" rIns="0" bIns="0" rtlCol="0" anchor="t"/>
          <a:lstStyle/>
          <a:p>
            <a:pPr algn="ctr" indent="0" marL="0">
              <a:lnSpc>
                <a:spcPts val="2300"/>
              </a:lnSpc>
              <a:buNone/>
            </a:pPr>
            <a:r>
              <a:rPr lang="en-US" sz="2300" dirty="0">
                <a:solidFill>
                  <a:srgbClr val="C9C9C0"/>
                </a:solidFill>
                <a:latin typeface="Tomorrow Semi Bold" pitchFamily="34" charset="0"/>
                <a:ea typeface="Tomorrow Semi Bold" pitchFamily="34" charset="-122"/>
                <a:cs typeface="Tomorrow Semi Bold" pitchFamily="34" charset="-120"/>
              </a:rPr>
              <a:t>3</a:t>
            </a:r>
            <a:endParaRPr lang="en-US" sz="2300" dirty="0"/>
          </a:p>
        </p:txBody>
      </p:sp>
      <p:sp>
        <p:nvSpPr>
          <p:cNvPr id="17" name="Text 15"/>
          <p:cNvSpPr/>
          <p:nvPr/>
        </p:nvSpPr>
        <p:spPr>
          <a:xfrm>
            <a:off x="3854529" y="4425553"/>
            <a:ext cx="2471976" cy="308967"/>
          </a:xfrm>
          <a:prstGeom prst="rect">
            <a:avLst/>
          </a:prstGeom>
          <a:noFill/>
          <a:ln/>
        </p:spPr>
        <p:txBody>
          <a:bodyPr wrap="none" lIns="0" tIns="0" rIns="0" bIns="0" rtlCol="0" anchor="t"/>
          <a:lstStyle/>
          <a:p>
            <a:pPr algn="r" indent="0" marL="0">
              <a:lnSpc>
                <a:spcPts val="2400"/>
              </a:lnSpc>
              <a:buNone/>
            </a:pPr>
            <a:r>
              <a:rPr lang="en-US" sz="1900" dirty="0">
                <a:solidFill>
                  <a:srgbClr val="C9C9C0"/>
                </a:solidFill>
                <a:latin typeface="Tomorrow Semi Bold" pitchFamily="34" charset="0"/>
                <a:ea typeface="Tomorrow Semi Bold" pitchFamily="34" charset="-122"/>
                <a:cs typeface="Tomorrow Semi Bold" pitchFamily="34" charset="-120"/>
              </a:rPr>
              <a:t>Χρυσή Ασπίδα</a:t>
            </a:r>
            <a:endParaRPr lang="en-US" sz="1900" dirty="0"/>
          </a:p>
        </p:txBody>
      </p:sp>
      <p:sp>
        <p:nvSpPr>
          <p:cNvPr id="18" name="Text 16"/>
          <p:cNvSpPr/>
          <p:nvPr/>
        </p:nvSpPr>
        <p:spPr>
          <a:xfrm>
            <a:off x="692110" y="4853107"/>
            <a:ext cx="5634395" cy="949047"/>
          </a:xfrm>
          <a:prstGeom prst="rect">
            <a:avLst/>
          </a:prstGeom>
          <a:noFill/>
          <a:ln/>
        </p:spPr>
        <p:txBody>
          <a:bodyPr wrap="square" lIns="0" tIns="0" rIns="0" bIns="0" rtlCol="0" anchor="t"/>
          <a:lstStyle/>
          <a:p>
            <a:pPr algn="r" indent="0" marL="0">
              <a:lnSpc>
                <a:spcPts val="2450"/>
              </a:lnSpc>
              <a:buNone/>
            </a:pPr>
            <a:r>
              <a:rPr lang="en-US" sz="1550" dirty="0">
                <a:solidFill>
                  <a:srgbClr val="C9C9C0"/>
                </a:solidFill>
                <a:latin typeface="Tomorrow" pitchFamily="34" charset="0"/>
                <a:ea typeface="Tomorrow" pitchFamily="34" charset="-122"/>
                <a:cs typeface="Tomorrow" pitchFamily="34" charset="-120"/>
              </a:rPr>
              <a:t>"Η Σύγκλητος και ο Ρωμαϊκός λαός αφιέρωσαν στο βουλευτήριο χρυσή ασπίδα με επιγραφή που μαρτυρεί την ανδρεία, την επιείκεια, τη δικαιοσύνη και την ευσέβειά μου."</a:t>
            </a:r>
            <a:endParaRPr lang="en-US" sz="1550" dirty="0"/>
          </a:p>
        </p:txBody>
      </p:sp>
      <p:sp>
        <p:nvSpPr>
          <p:cNvPr id="19" name="Shape 17"/>
          <p:cNvSpPr/>
          <p:nvPr/>
        </p:nvSpPr>
        <p:spPr>
          <a:xfrm>
            <a:off x="7514808" y="5962412"/>
            <a:ext cx="593169" cy="22860"/>
          </a:xfrm>
          <a:prstGeom prst="roundRect">
            <a:avLst>
              <a:gd name="adj" fmla="val 129764"/>
            </a:avLst>
          </a:prstGeom>
          <a:solidFill>
            <a:srgbClr val="555553"/>
          </a:solidFill>
          <a:ln/>
        </p:spPr>
      </p:sp>
      <p:sp>
        <p:nvSpPr>
          <p:cNvPr id="20" name="Shape 18"/>
          <p:cNvSpPr/>
          <p:nvPr/>
        </p:nvSpPr>
        <p:spPr>
          <a:xfrm>
            <a:off x="7092732" y="5751433"/>
            <a:ext cx="444937" cy="444937"/>
          </a:xfrm>
          <a:prstGeom prst="roundRect">
            <a:avLst>
              <a:gd name="adj" fmla="val 6667"/>
            </a:avLst>
          </a:prstGeom>
          <a:solidFill>
            <a:srgbClr val="3C3C3A"/>
          </a:solidFill>
          <a:ln/>
        </p:spPr>
      </p:sp>
      <p:sp>
        <p:nvSpPr>
          <p:cNvPr id="21" name="Text 19"/>
          <p:cNvSpPr/>
          <p:nvPr/>
        </p:nvSpPr>
        <p:spPr>
          <a:xfrm>
            <a:off x="7166848" y="5788462"/>
            <a:ext cx="296585" cy="370761"/>
          </a:xfrm>
          <a:prstGeom prst="rect">
            <a:avLst/>
          </a:prstGeom>
          <a:noFill/>
          <a:ln/>
        </p:spPr>
        <p:txBody>
          <a:bodyPr wrap="none" lIns="0" tIns="0" rIns="0" bIns="0" rtlCol="0" anchor="t"/>
          <a:lstStyle/>
          <a:p>
            <a:pPr algn="ctr" indent="0" marL="0">
              <a:lnSpc>
                <a:spcPts val="2300"/>
              </a:lnSpc>
              <a:buNone/>
            </a:pPr>
            <a:r>
              <a:rPr lang="en-US" sz="2300" dirty="0">
                <a:solidFill>
                  <a:srgbClr val="C9C9C0"/>
                </a:solidFill>
                <a:latin typeface="Tomorrow Semi Bold" pitchFamily="34" charset="0"/>
                <a:ea typeface="Tomorrow Semi Bold" pitchFamily="34" charset="-122"/>
                <a:cs typeface="Tomorrow Semi Bold" pitchFamily="34" charset="-120"/>
              </a:rPr>
              <a:t>4</a:t>
            </a:r>
            <a:endParaRPr lang="en-US" sz="2300" dirty="0"/>
          </a:p>
        </p:txBody>
      </p:sp>
      <p:sp>
        <p:nvSpPr>
          <p:cNvPr id="22" name="Text 20"/>
          <p:cNvSpPr/>
          <p:nvPr/>
        </p:nvSpPr>
        <p:spPr>
          <a:xfrm>
            <a:off x="8303895" y="5726668"/>
            <a:ext cx="2589609" cy="308967"/>
          </a:xfrm>
          <a:prstGeom prst="rect">
            <a:avLst/>
          </a:prstGeom>
          <a:noFill/>
          <a:ln/>
        </p:spPr>
        <p:txBody>
          <a:bodyPr wrap="none" lIns="0" tIns="0" rIns="0" bIns="0" rtlCol="0" anchor="t"/>
          <a:lstStyle/>
          <a:p>
            <a:pPr algn="l" indent="0" marL="0">
              <a:lnSpc>
                <a:spcPts val="2400"/>
              </a:lnSpc>
              <a:buNone/>
            </a:pPr>
            <a:r>
              <a:rPr lang="en-US" sz="1900" dirty="0">
                <a:solidFill>
                  <a:srgbClr val="C9C9C0"/>
                </a:solidFill>
                <a:latin typeface="Tomorrow Semi Bold" pitchFamily="34" charset="0"/>
                <a:ea typeface="Tomorrow Semi Bold" pitchFamily="34" charset="-122"/>
                <a:cs typeface="Tomorrow Semi Bold" pitchFamily="34" charset="-120"/>
              </a:rPr>
              <a:t>Πατέρας της Πατρίδας</a:t>
            </a:r>
            <a:endParaRPr lang="en-US" sz="1900" dirty="0"/>
          </a:p>
        </p:txBody>
      </p:sp>
      <p:sp>
        <p:nvSpPr>
          <p:cNvPr id="23" name="Text 21"/>
          <p:cNvSpPr/>
          <p:nvPr/>
        </p:nvSpPr>
        <p:spPr>
          <a:xfrm>
            <a:off x="8303895" y="6154222"/>
            <a:ext cx="5634395" cy="1265396"/>
          </a:xfrm>
          <a:prstGeom prst="rect">
            <a:avLst/>
          </a:prstGeom>
          <a:noFill/>
          <a:ln/>
        </p:spPr>
        <p:txBody>
          <a:bodyPr wrap="square" lIns="0" tIns="0" rIns="0" bIns="0" rtlCol="0" anchor="t"/>
          <a:lstStyle/>
          <a:p>
            <a:pPr algn="l" indent="0" marL="0">
              <a:lnSpc>
                <a:spcPts val="2450"/>
              </a:lnSpc>
              <a:buNone/>
            </a:pPr>
            <a:r>
              <a:rPr lang="en-US" sz="1550" dirty="0">
                <a:solidFill>
                  <a:srgbClr val="C9C9C0"/>
                </a:solidFill>
                <a:latin typeface="Tomorrow" pitchFamily="34" charset="0"/>
                <a:ea typeface="Tomorrow" pitchFamily="34" charset="-122"/>
                <a:cs typeface="Tomorrow" pitchFamily="34" charset="-120"/>
              </a:rPr>
              <a:t>"Την περίοδο που διοικούσα το κράτος και στη διάρκεια της 13ης υπατείας μου η Σύγκλητος, η τάξη των ιππέων και ολόκληρος ο ρωμαϊκός λαός μου έδωσαν τον τίτλο του «πατέρα της πατρίδας»."</a:t>
            </a:r>
            <a:endParaRPr lang="en-US" sz="15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90218" y="620792"/>
            <a:ext cx="7724537" cy="705564"/>
          </a:xfrm>
          <a:prstGeom prst="rect">
            <a:avLst/>
          </a:prstGeom>
          <a:noFill/>
          <a:ln/>
        </p:spPr>
        <p:txBody>
          <a:bodyPr wrap="none" lIns="0" tIns="0" rIns="0" bIns="0" rtlCol="0" anchor="t"/>
          <a:lstStyle/>
          <a:p>
            <a:pPr algn="l" indent="0" marL="0">
              <a:lnSpc>
                <a:spcPts val="5550"/>
              </a:lnSpc>
              <a:buNone/>
            </a:pPr>
            <a:r>
              <a:rPr lang="en-US" sz="4400" dirty="0">
                <a:solidFill>
                  <a:srgbClr val="EDEDE8"/>
                </a:solidFill>
                <a:latin typeface="Tomorrow Semi Bold" pitchFamily="34" charset="0"/>
                <a:ea typeface="Tomorrow Semi Bold" pitchFamily="34" charset="-122"/>
                <a:cs typeface="Tomorrow Semi Bold" pitchFamily="34" charset="-120"/>
              </a:rPr>
              <a:t>Η Θεοποίηση του Αυγούστου</a:t>
            </a:r>
            <a:endParaRPr lang="en-US" sz="4400" dirty="0"/>
          </a:p>
        </p:txBody>
      </p:sp>
      <p:pic>
        <p:nvPicPr>
          <p:cNvPr id="3" name="Image 0" descr="preencoded.png">    </p:cNvPr>
          <p:cNvPicPr>
            <a:picLocks noChangeAspect="1"/>
          </p:cNvPicPr>
          <p:nvPr/>
        </p:nvPicPr>
        <p:blipFill>
          <a:blip r:embed="rId1"/>
          <a:stretch>
            <a:fillRect/>
          </a:stretch>
        </p:blipFill>
        <p:spPr>
          <a:xfrm>
            <a:off x="790218" y="1777841"/>
            <a:ext cx="4105156" cy="2537103"/>
          </a:xfrm>
          <a:prstGeom prst="rect">
            <a:avLst/>
          </a:prstGeom>
        </p:spPr>
      </p:pic>
      <p:sp>
        <p:nvSpPr>
          <p:cNvPr id="4" name="Text 1"/>
          <p:cNvSpPr/>
          <p:nvPr/>
        </p:nvSpPr>
        <p:spPr>
          <a:xfrm>
            <a:off x="790218" y="4597122"/>
            <a:ext cx="3053834" cy="352663"/>
          </a:xfrm>
          <a:prstGeom prst="rect">
            <a:avLst/>
          </a:prstGeom>
          <a:noFill/>
          <a:ln/>
        </p:spPr>
        <p:txBody>
          <a:bodyPr wrap="none" lIns="0" tIns="0" rIns="0" bIns="0" rtlCol="0" anchor="t"/>
          <a:lstStyle/>
          <a:p>
            <a:pPr algn="l" indent="0" marL="0">
              <a:lnSpc>
                <a:spcPts val="2750"/>
              </a:lnSpc>
              <a:buNone/>
            </a:pPr>
            <a:r>
              <a:rPr lang="en-US" sz="2200" dirty="0">
                <a:solidFill>
                  <a:srgbClr val="C9C9C0"/>
                </a:solidFill>
                <a:latin typeface="Tomorrow Semi Bold" pitchFamily="34" charset="0"/>
                <a:ea typeface="Tomorrow Semi Bold" pitchFamily="34" charset="-122"/>
                <a:cs typeface="Tomorrow Semi Bold" pitchFamily="34" charset="-120"/>
              </a:rPr>
              <a:t>Καμέος του Αυγούστου</a:t>
            </a:r>
            <a:endParaRPr lang="en-US" sz="2200" dirty="0"/>
          </a:p>
        </p:txBody>
      </p:sp>
      <p:sp>
        <p:nvSpPr>
          <p:cNvPr id="5" name="Text 2"/>
          <p:cNvSpPr/>
          <p:nvPr/>
        </p:nvSpPr>
        <p:spPr>
          <a:xfrm>
            <a:off x="790218" y="5085159"/>
            <a:ext cx="4124206" cy="2527816"/>
          </a:xfrm>
          <a:prstGeom prst="rect">
            <a:avLst/>
          </a:prstGeom>
          <a:noFill/>
          <a:ln/>
        </p:spPr>
        <p:txBody>
          <a:bodyPr wrap="square" lIns="0" tIns="0" rIns="0" bIns="0" rtlCol="0" anchor="t"/>
          <a:lstStyle/>
          <a:p>
            <a:pPr algn="l" indent="0" marL="0">
              <a:lnSpc>
                <a:spcPts val="2800"/>
              </a:lnSpc>
              <a:buNone/>
            </a:pPr>
            <a:r>
              <a:rPr lang="en-US" sz="1750" dirty="0">
                <a:solidFill>
                  <a:srgbClr val="C9C9C0"/>
                </a:solidFill>
                <a:latin typeface="Tomorrow" pitchFamily="34" charset="0"/>
                <a:ea typeface="Tomorrow" pitchFamily="34" charset="-122"/>
                <a:cs typeface="Tomorrow" pitchFamily="34" charset="-120"/>
              </a:rPr>
              <a:t>Ο καλλιτέχνης του μικρού αυτού κομψοτεχνήματος παρουσιάζει στο επάνω διάζωμα τη θεοποίηση του Αυγούστου και στο κάτω Ρωμαίους στρατιώτες ενώ στήνουν ένα τρόπαιο μετά από νίκη τους κατά των βαρβάρων.</a:t>
            </a:r>
            <a:endParaRPr lang="en-US" sz="1750" dirty="0"/>
          </a:p>
        </p:txBody>
      </p:sp>
      <p:pic>
        <p:nvPicPr>
          <p:cNvPr id="6" name="Image 1" descr="preencoded.png">    </p:cNvPr>
          <p:cNvPicPr>
            <a:picLocks noChangeAspect="1"/>
          </p:cNvPicPr>
          <p:nvPr/>
        </p:nvPicPr>
        <p:blipFill>
          <a:blip r:embed="rId2"/>
          <a:stretch>
            <a:fillRect/>
          </a:stretch>
        </p:blipFill>
        <p:spPr>
          <a:xfrm>
            <a:off x="5253037" y="1777841"/>
            <a:ext cx="4105156" cy="2537103"/>
          </a:xfrm>
          <a:prstGeom prst="rect">
            <a:avLst/>
          </a:prstGeom>
        </p:spPr>
      </p:pic>
      <p:sp>
        <p:nvSpPr>
          <p:cNvPr id="7" name="Text 3"/>
          <p:cNvSpPr/>
          <p:nvPr/>
        </p:nvSpPr>
        <p:spPr>
          <a:xfrm>
            <a:off x="5253037" y="4597122"/>
            <a:ext cx="2822258" cy="352663"/>
          </a:xfrm>
          <a:prstGeom prst="rect">
            <a:avLst/>
          </a:prstGeom>
          <a:noFill/>
          <a:ln/>
        </p:spPr>
        <p:txBody>
          <a:bodyPr wrap="none" lIns="0" tIns="0" rIns="0" bIns="0" rtlCol="0" anchor="t"/>
          <a:lstStyle/>
          <a:p>
            <a:pPr algn="l" indent="0" marL="0">
              <a:lnSpc>
                <a:spcPts val="2750"/>
              </a:lnSpc>
              <a:buNone/>
            </a:pPr>
            <a:r>
              <a:rPr lang="en-US" sz="2200" dirty="0">
                <a:solidFill>
                  <a:srgbClr val="C9C9C0"/>
                </a:solidFill>
                <a:latin typeface="Tomorrow Semi Bold" pitchFamily="34" charset="0"/>
                <a:ea typeface="Tomorrow Semi Bold" pitchFamily="34" charset="-122"/>
                <a:cs typeface="Tomorrow Semi Bold" pitchFamily="34" charset="-120"/>
              </a:rPr>
              <a:t>Ο Αύγουστος ως Δίας</a:t>
            </a:r>
            <a:endParaRPr lang="en-US" sz="2200" dirty="0"/>
          </a:p>
        </p:txBody>
      </p:sp>
      <p:sp>
        <p:nvSpPr>
          <p:cNvPr id="8" name="Text 4"/>
          <p:cNvSpPr/>
          <p:nvPr/>
        </p:nvSpPr>
        <p:spPr>
          <a:xfrm>
            <a:off x="5253037" y="5085159"/>
            <a:ext cx="4124206" cy="2527816"/>
          </a:xfrm>
          <a:prstGeom prst="rect">
            <a:avLst/>
          </a:prstGeom>
          <a:noFill/>
          <a:ln/>
        </p:spPr>
        <p:txBody>
          <a:bodyPr wrap="square" lIns="0" tIns="0" rIns="0" bIns="0" rtlCol="0" anchor="t"/>
          <a:lstStyle/>
          <a:p>
            <a:pPr algn="l" indent="0" marL="0">
              <a:lnSpc>
                <a:spcPts val="2800"/>
              </a:lnSpc>
              <a:buNone/>
            </a:pPr>
            <a:r>
              <a:rPr lang="en-US" sz="1750" dirty="0">
                <a:solidFill>
                  <a:srgbClr val="C9C9C0"/>
                </a:solidFill>
                <a:latin typeface="Tomorrow" pitchFamily="34" charset="0"/>
                <a:ea typeface="Tomorrow" pitchFamily="34" charset="-122"/>
                <a:cs typeface="Tomorrow" pitchFamily="34" charset="-120"/>
              </a:rPr>
              <a:t>Ο πρώτος πολίτης (Princeps) παρουσιάζεται ως Δίας σε καμέο του 1ου αιώνα π.Χ./1ου αιώνα μ.Χ. Η απεικόνιση του αυτοκράτορα με θεϊκές ιδιότητες αποτελούσε μέρος της προπαγάνδας που ενίσχυε τη θέση του ως απόλυτου άρχοντα.</a:t>
            </a:r>
            <a:endParaRPr lang="en-US" sz="1750" dirty="0"/>
          </a:p>
        </p:txBody>
      </p:sp>
      <p:pic>
        <p:nvPicPr>
          <p:cNvPr id="9" name="Image 2" descr="preencoded.png">    </p:cNvPr>
          <p:cNvPicPr>
            <a:picLocks noChangeAspect="1"/>
          </p:cNvPicPr>
          <p:nvPr/>
        </p:nvPicPr>
        <p:blipFill>
          <a:blip r:embed="rId3"/>
          <a:stretch>
            <a:fillRect/>
          </a:stretch>
        </p:blipFill>
        <p:spPr>
          <a:xfrm>
            <a:off x="9715857" y="1777841"/>
            <a:ext cx="4105156" cy="2537103"/>
          </a:xfrm>
          <a:prstGeom prst="rect">
            <a:avLst/>
          </a:prstGeom>
        </p:spPr>
      </p:pic>
      <p:sp>
        <p:nvSpPr>
          <p:cNvPr id="10" name="Text 5"/>
          <p:cNvSpPr/>
          <p:nvPr/>
        </p:nvSpPr>
        <p:spPr>
          <a:xfrm>
            <a:off x="9715857" y="4597122"/>
            <a:ext cx="3209568" cy="352663"/>
          </a:xfrm>
          <a:prstGeom prst="rect">
            <a:avLst/>
          </a:prstGeom>
          <a:noFill/>
          <a:ln/>
        </p:spPr>
        <p:txBody>
          <a:bodyPr wrap="none" lIns="0" tIns="0" rIns="0" bIns="0" rtlCol="0" anchor="t"/>
          <a:lstStyle/>
          <a:p>
            <a:pPr algn="l" indent="0" marL="0">
              <a:lnSpc>
                <a:spcPts val="2750"/>
              </a:lnSpc>
              <a:buNone/>
            </a:pPr>
            <a:r>
              <a:rPr lang="en-US" sz="2200" dirty="0">
                <a:solidFill>
                  <a:srgbClr val="C9C9C0"/>
                </a:solidFill>
                <a:latin typeface="Tomorrow Semi Bold" pitchFamily="34" charset="0"/>
                <a:ea typeface="Tomorrow Semi Bold" pitchFamily="34" charset="-122"/>
                <a:cs typeface="Tomorrow Semi Bold" pitchFamily="34" charset="-120"/>
              </a:rPr>
              <a:t>Αύγουστος Prima Porta</a:t>
            </a:r>
            <a:endParaRPr lang="en-US" sz="2200" dirty="0"/>
          </a:p>
        </p:txBody>
      </p:sp>
      <p:sp>
        <p:nvSpPr>
          <p:cNvPr id="11" name="Text 6"/>
          <p:cNvSpPr/>
          <p:nvPr/>
        </p:nvSpPr>
        <p:spPr>
          <a:xfrm>
            <a:off x="9715857" y="5085159"/>
            <a:ext cx="4124206" cy="2527816"/>
          </a:xfrm>
          <a:prstGeom prst="rect">
            <a:avLst/>
          </a:prstGeom>
          <a:noFill/>
          <a:ln/>
        </p:spPr>
        <p:txBody>
          <a:bodyPr wrap="square" lIns="0" tIns="0" rIns="0" bIns="0" rtlCol="0" anchor="t"/>
          <a:lstStyle/>
          <a:p>
            <a:pPr algn="l" indent="0" marL="0">
              <a:lnSpc>
                <a:spcPts val="2800"/>
              </a:lnSpc>
              <a:buNone/>
            </a:pPr>
            <a:r>
              <a:rPr lang="en-US" sz="1750" dirty="0">
                <a:solidFill>
                  <a:srgbClr val="C9C9C0"/>
                </a:solidFill>
                <a:latin typeface="Tomorrow" pitchFamily="34" charset="0"/>
                <a:ea typeface="Tomorrow" pitchFamily="34" charset="-122"/>
                <a:cs typeface="Tomorrow" pitchFamily="34" charset="-120"/>
              </a:rPr>
              <a:t>Ο ανδριάντας του Αυγούστου, γνωστός ως Αύγουστος Prima Porta, χρονολογείται το 15 π.Χ. Συμβολίζει το ρωμαϊκό μεγαλείο και την επιβολή της ρωμαϊκής εξουσίας, παρουσιάζοντας τον αυτοκράτορα ως στρατιωτικό ηγέτη και θεϊκή μορφή.</a:t>
            </a:r>
            <a:endParaRPr lang="en-US" sz="17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641628" y="799148"/>
            <a:ext cx="6118622" cy="572929"/>
          </a:xfrm>
          <a:prstGeom prst="rect">
            <a:avLst/>
          </a:prstGeom>
          <a:noFill/>
          <a:ln/>
        </p:spPr>
        <p:txBody>
          <a:bodyPr wrap="none" lIns="0" tIns="0" rIns="0" bIns="0" rtlCol="0" anchor="t"/>
          <a:lstStyle/>
          <a:p>
            <a:pPr algn="l" indent="0" marL="0">
              <a:lnSpc>
                <a:spcPts val="4500"/>
              </a:lnSpc>
              <a:buNone/>
            </a:pPr>
            <a:r>
              <a:rPr lang="en-US" sz="3600" dirty="0">
                <a:solidFill>
                  <a:srgbClr val="EDEDE8"/>
                </a:solidFill>
                <a:latin typeface="Tomorrow Semi Bold" pitchFamily="34" charset="0"/>
                <a:ea typeface="Tomorrow Semi Bold" pitchFamily="34" charset="-122"/>
                <a:cs typeface="Tomorrow Semi Bold" pitchFamily="34" charset="-120"/>
              </a:rPr>
              <a:t>Το Πολίτευμα της Ηγεμονίας</a:t>
            </a:r>
            <a:endParaRPr lang="en-US" sz="3600" dirty="0"/>
          </a:p>
        </p:txBody>
      </p:sp>
      <p:pic>
        <p:nvPicPr>
          <p:cNvPr id="3" name="Image 0" descr="preencoded.png">    </p:cNvPr>
          <p:cNvPicPr>
            <a:picLocks noChangeAspect="1"/>
          </p:cNvPicPr>
          <p:nvPr/>
        </p:nvPicPr>
        <p:blipFill>
          <a:blip r:embed="rId1"/>
          <a:stretch>
            <a:fillRect/>
          </a:stretch>
        </p:blipFill>
        <p:spPr>
          <a:xfrm>
            <a:off x="641628" y="1738670"/>
            <a:ext cx="916662" cy="1349573"/>
          </a:xfrm>
          <a:prstGeom prst="rect">
            <a:avLst/>
          </a:prstGeom>
        </p:spPr>
      </p:pic>
      <p:sp>
        <p:nvSpPr>
          <p:cNvPr id="4" name="Text 1"/>
          <p:cNvSpPr/>
          <p:nvPr/>
        </p:nvSpPr>
        <p:spPr>
          <a:xfrm>
            <a:off x="1833205" y="1921907"/>
            <a:ext cx="2291715" cy="286464"/>
          </a:xfrm>
          <a:prstGeom prst="rect">
            <a:avLst/>
          </a:prstGeom>
          <a:noFill/>
          <a:ln/>
        </p:spPr>
        <p:txBody>
          <a:bodyPr wrap="none" lIns="0" tIns="0" rIns="0" bIns="0" rtlCol="0" anchor="t"/>
          <a:lstStyle/>
          <a:p>
            <a:pPr algn="l" indent="0" marL="0">
              <a:lnSpc>
                <a:spcPts val="2250"/>
              </a:lnSpc>
              <a:buNone/>
            </a:pPr>
            <a:r>
              <a:rPr lang="en-US" sz="1800" dirty="0">
                <a:solidFill>
                  <a:srgbClr val="C9C9C0"/>
                </a:solidFill>
                <a:latin typeface="Tomorrow Semi Bold" pitchFamily="34" charset="0"/>
                <a:ea typeface="Tomorrow Semi Bold" pitchFamily="34" charset="-122"/>
                <a:cs typeface="Tomorrow Semi Bold" pitchFamily="34" charset="-120"/>
              </a:rPr>
              <a:t>Principatus</a:t>
            </a:r>
            <a:endParaRPr lang="en-US" sz="1800" dirty="0"/>
          </a:p>
        </p:txBody>
      </p:sp>
      <p:sp>
        <p:nvSpPr>
          <p:cNvPr id="5" name="Text 2"/>
          <p:cNvSpPr/>
          <p:nvPr/>
        </p:nvSpPr>
        <p:spPr>
          <a:xfrm>
            <a:off x="1833205" y="2318266"/>
            <a:ext cx="12155567" cy="586740"/>
          </a:xfrm>
          <a:prstGeom prst="rect">
            <a:avLst/>
          </a:prstGeom>
          <a:noFill/>
          <a:ln/>
        </p:spPr>
        <p:txBody>
          <a:bodyPr wrap="square" lIns="0" tIns="0" rIns="0" bIns="0" rtlCol="0" anchor="t"/>
          <a:lstStyle/>
          <a:p>
            <a:pPr algn="l" indent="0" marL="0">
              <a:lnSpc>
                <a:spcPts val="2300"/>
              </a:lnSpc>
              <a:buNone/>
            </a:pPr>
            <a:r>
              <a:rPr lang="en-US" sz="1400" dirty="0">
                <a:solidFill>
                  <a:srgbClr val="C9C9C0"/>
                </a:solidFill>
                <a:latin typeface="Tomorrow" pitchFamily="34" charset="0"/>
                <a:ea typeface="Tomorrow" pitchFamily="34" charset="-122"/>
                <a:cs typeface="Tomorrow" pitchFamily="34" charset="-120"/>
              </a:rPr>
              <a:t>Ο Αύγουστος συγκέντρωσε βαθμιαία όλες τις εξουσίες στο πρόσωπό του εγκαθιδρύοντας μια μορφή μοναρχικού πολιτεύματος. Αυτή η μορφή του πολιτεύματος ονομάστηκε Ηγεμονία (Principatus) από τον τίτλο του πρώτου πολίτη (princeps).</a:t>
            </a:r>
            <a:endParaRPr lang="en-US" sz="1400" dirty="0"/>
          </a:p>
        </p:txBody>
      </p:sp>
      <p:pic>
        <p:nvPicPr>
          <p:cNvPr id="6" name="Image 1" descr="preencoded.png">    </p:cNvPr>
          <p:cNvPicPr>
            <a:picLocks noChangeAspect="1"/>
          </p:cNvPicPr>
          <p:nvPr/>
        </p:nvPicPr>
        <p:blipFill>
          <a:blip r:embed="rId2"/>
          <a:stretch>
            <a:fillRect/>
          </a:stretch>
        </p:blipFill>
        <p:spPr>
          <a:xfrm>
            <a:off x="641628" y="3088243"/>
            <a:ext cx="916662" cy="1349573"/>
          </a:xfrm>
          <a:prstGeom prst="rect">
            <a:avLst/>
          </a:prstGeom>
        </p:spPr>
      </p:pic>
      <p:sp>
        <p:nvSpPr>
          <p:cNvPr id="7" name="Text 3"/>
          <p:cNvSpPr/>
          <p:nvPr/>
        </p:nvSpPr>
        <p:spPr>
          <a:xfrm>
            <a:off x="1833205" y="3271480"/>
            <a:ext cx="2291715" cy="286464"/>
          </a:xfrm>
          <a:prstGeom prst="rect">
            <a:avLst/>
          </a:prstGeom>
          <a:noFill/>
          <a:ln/>
        </p:spPr>
        <p:txBody>
          <a:bodyPr wrap="none" lIns="0" tIns="0" rIns="0" bIns="0" rtlCol="0" anchor="t"/>
          <a:lstStyle/>
          <a:p>
            <a:pPr algn="l" indent="0" marL="0">
              <a:lnSpc>
                <a:spcPts val="2250"/>
              </a:lnSpc>
              <a:buNone/>
            </a:pPr>
            <a:r>
              <a:rPr lang="en-US" sz="1800" dirty="0">
                <a:solidFill>
                  <a:srgbClr val="C9C9C0"/>
                </a:solidFill>
                <a:latin typeface="Tomorrow Semi Bold" pitchFamily="34" charset="0"/>
                <a:ea typeface="Tomorrow Semi Bold" pitchFamily="34" charset="-122"/>
                <a:cs typeface="Tomorrow Semi Bold" pitchFamily="34" charset="-120"/>
              </a:rPr>
              <a:t>Δυαρχία Εξουσιών</a:t>
            </a:r>
            <a:endParaRPr lang="en-US" sz="1800" dirty="0"/>
          </a:p>
        </p:txBody>
      </p:sp>
      <p:sp>
        <p:nvSpPr>
          <p:cNvPr id="8" name="Text 4"/>
          <p:cNvSpPr/>
          <p:nvPr/>
        </p:nvSpPr>
        <p:spPr>
          <a:xfrm>
            <a:off x="1833205" y="3667839"/>
            <a:ext cx="12155567" cy="586740"/>
          </a:xfrm>
          <a:prstGeom prst="rect">
            <a:avLst/>
          </a:prstGeom>
          <a:noFill/>
          <a:ln/>
        </p:spPr>
        <p:txBody>
          <a:bodyPr wrap="square" lIns="0" tIns="0" rIns="0" bIns="0" rtlCol="0" anchor="t"/>
          <a:lstStyle/>
          <a:p>
            <a:pPr algn="l" indent="0" marL="0">
              <a:lnSpc>
                <a:spcPts val="2300"/>
              </a:lnSpc>
              <a:buNone/>
            </a:pPr>
            <a:r>
              <a:rPr lang="en-US" sz="1400" dirty="0">
                <a:solidFill>
                  <a:srgbClr val="C9C9C0"/>
                </a:solidFill>
                <a:latin typeface="Tomorrow" pitchFamily="34" charset="0"/>
                <a:ea typeface="Tomorrow" pitchFamily="34" charset="-122"/>
                <a:cs typeface="Tomorrow" pitchFamily="34" charset="-120"/>
              </a:rPr>
              <a:t>Το πολίτευμα του Principatus ήταν ουσιαστικά μια δυαρχία εξουσιών με παράγοντες λειτουργίας τον πρώτο πολίτη και τη σύγκλητο. Οι αρμοδιότητες όμως των δύο αυτών πολιτειακών παραγόντων δεν ήταν με σαφήνεια καθορισμένες, γεγονός που δημιουργούσε προστριβές.</a:t>
            </a:r>
            <a:endParaRPr lang="en-US" sz="1400" dirty="0"/>
          </a:p>
        </p:txBody>
      </p:sp>
      <p:pic>
        <p:nvPicPr>
          <p:cNvPr id="9" name="Image 2" descr="preencoded.png">    </p:cNvPr>
          <p:cNvPicPr>
            <a:picLocks noChangeAspect="1"/>
          </p:cNvPicPr>
          <p:nvPr/>
        </p:nvPicPr>
        <p:blipFill>
          <a:blip r:embed="rId3"/>
          <a:stretch>
            <a:fillRect/>
          </a:stretch>
        </p:blipFill>
        <p:spPr>
          <a:xfrm>
            <a:off x="641628" y="4437817"/>
            <a:ext cx="916662" cy="1642943"/>
          </a:xfrm>
          <a:prstGeom prst="rect">
            <a:avLst/>
          </a:prstGeom>
        </p:spPr>
      </p:pic>
      <p:sp>
        <p:nvSpPr>
          <p:cNvPr id="10" name="Text 5"/>
          <p:cNvSpPr/>
          <p:nvPr/>
        </p:nvSpPr>
        <p:spPr>
          <a:xfrm>
            <a:off x="1833205" y="4621054"/>
            <a:ext cx="2291715" cy="286464"/>
          </a:xfrm>
          <a:prstGeom prst="rect">
            <a:avLst/>
          </a:prstGeom>
          <a:noFill/>
          <a:ln/>
        </p:spPr>
        <p:txBody>
          <a:bodyPr wrap="none" lIns="0" tIns="0" rIns="0" bIns="0" rtlCol="0" anchor="t"/>
          <a:lstStyle/>
          <a:p>
            <a:pPr algn="l" indent="0" marL="0">
              <a:lnSpc>
                <a:spcPts val="2250"/>
              </a:lnSpc>
              <a:buNone/>
            </a:pPr>
            <a:r>
              <a:rPr lang="en-US" sz="1800" dirty="0">
                <a:solidFill>
                  <a:srgbClr val="C9C9C0"/>
                </a:solidFill>
                <a:latin typeface="Tomorrow Semi Bold" pitchFamily="34" charset="0"/>
                <a:ea typeface="Tomorrow Semi Bold" pitchFamily="34" charset="-122"/>
                <a:cs typeface="Tomorrow Semi Bold" pitchFamily="34" charset="-120"/>
              </a:rPr>
              <a:t>Ζήτημα Διαδοχής</a:t>
            </a:r>
            <a:endParaRPr lang="en-US" sz="1800" dirty="0"/>
          </a:p>
        </p:txBody>
      </p:sp>
      <p:sp>
        <p:nvSpPr>
          <p:cNvPr id="11" name="Text 6"/>
          <p:cNvSpPr/>
          <p:nvPr/>
        </p:nvSpPr>
        <p:spPr>
          <a:xfrm>
            <a:off x="1833205" y="5017413"/>
            <a:ext cx="12155567" cy="880110"/>
          </a:xfrm>
          <a:prstGeom prst="rect">
            <a:avLst/>
          </a:prstGeom>
          <a:noFill/>
          <a:ln/>
        </p:spPr>
        <p:txBody>
          <a:bodyPr wrap="square" lIns="0" tIns="0" rIns="0" bIns="0" rtlCol="0" anchor="t"/>
          <a:lstStyle/>
          <a:p>
            <a:pPr algn="l" indent="0" marL="0">
              <a:lnSpc>
                <a:spcPts val="2300"/>
              </a:lnSpc>
              <a:buNone/>
            </a:pPr>
            <a:r>
              <a:rPr lang="en-US" sz="1400" dirty="0">
                <a:solidFill>
                  <a:srgbClr val="C9C9C0"/>
                </a:solidFill>
                <a:latin typeface="Tomorrow" pitchFamily="34" charset="0"/>
                <a:ea typeface="Tomorrow" pitchFamily="34" charset="-122"/>
                <a:cs typeface="Tomorrow" pitchFamily="34" charset="-120"/>
              </a:rPr>
              <a:t>Το θέμα της διαδοχής δεν ήταν θεσμοθετημένο. Η κληρονομική διαδοχή ήταν αντίθετη με τη δημοκρατική παράδοση, σύμφωνα με την οποία οι εξουσίες αποκτούνταν με την ψήφο του λαού. Στην αρχή ο διάδοχος οριζόταν από τον ίδιο τον αυτοκράτορα ή ήταν κάποιος από τους συγγενείς του.</a:t>
            </a:r>
            <a:endParaRPr lang="en-US" sz="1400" dirty="0"/>
          </a:p>
        </p:txBody>
      </p:sp>
      <p:pic>
        <p:nvPicPr>
          <p:cNvPr id="12" name="Image 3" descr="preencoded.png">    </p:cNvPr>
          <p:cNvPicPr>
            <a:picLocks noChangeAspect="1"/>
          </p:cNvPicPr>
          <p:nvPr/>
        </p:nvPicPr>
        <p:blipFill>
          <a:blip r:embed="rId4"/>
          <a:stretch>
            <a:fillRect/>
          </a:stretch>
        </p:blipFill>
        <p:spPr>
          <a:xfrm>
            <a:off x="641628" y="6080760"/>
            <a:ext cx="916662" cy="1349573"/>
          </a:xfrm>
          <a:prstGeom prst="rect">
            <a:avLst/>
          </a:prstGeom>
        </p:spPr>
      </p:pic>
      <p:sp>
        <p:nvSpPr>
          <p:cNvPr id="13" name="Text 7"/>
          <p:cNvSpPr/>
          <p:nvPr/>
        </p:nvSpPr>
        <p:spPr>
          <a:xfrm>
            <a:off x="1833205" y="6263997"/>
            <a:ext cx="2291715" cy="286464"/>
          </a:xfrm>
          <a:prstGeom prst="rect">
            <a:avLst/>
          </a:prstGeom>
          <a:noFill/>
          <a:ln/>
        </p:spPr>
        <p:txBody>
          <a:bodyPr wrap="none" lIns="0" tIns="0" rIns="0" bIns="0" rtlCol="0" anchor="t"/>
          <a:lstStyle/>
          <a:p>
            <a:pPr algn="l" indent="0" marL="0">
              <a:lnSpc>
                <a:spcPts val="2250"/>
              </a:lnSpc>
              <a:buNone/>
            </a:pPr>
            <a:r>
              <a:rPr lang="en-US" sz="1800" dirty="0">
                <a:solidFill>
                  <a:srgbClr val="C9C9C0"/>
                </a:solidFill>
                <a:latin typeface="Tomorrow Semi Bold" pitchFamily="34" charset="0"/>
                <a:ea typeface="Tomorrow Semi Bold" pitchFamily="34" charset="-122"/>
                <a:cs typeface="Tomorrow Semi Bold" pitchFamily="34" charset="-120"/>
              </a:rPr>
              <a:t>Ρόλος της Συγκλήτου</a:t>
            </a:r>
            <a:endParaRPr lang="en-US" sz="1800" dirty="0"/>
          </a:p>
        </p:txBody>
      </p:sp>
      <p:sp>
        <p:nvSpPr>
          <p:cNvPr id="14" name="Text 8"/>
          <p:cNvSpPr/>
          <p:nvPr/>
        </p:nvSpPr>
        <p:spPr>
          <a:xfrm>
            <a:off x="1833205" y="6660356"/>
            <a:ext cx="12155567" cy="586740"/>
          </a:xfrm>
          <a:prstGeom prst="rect">
            <a:avLst/>
          </a:prstGeom>
          <a:noFill/>
          <a:ln/>
        </p:spPr>
        <p:txBody>
          <a:bodyPr wrap="square" lIns="0" tIns="0" rIns="0" bIns="0" rtlCol="0" anchor="t"/>
          <a:lstStyle/>
          <a:p>
            <a:pPr algn="l" indent="0" marL="0">
              <a:lnSpc>
                <a:spcPts val="2300"/>
              </a:lnSpc>
              <a:buNone/>
            </a:pPr>
            <a:r>
              <a:rPr lang="en-US" sz="1400" dirty="0">
                <a:solidFill>
                  <a:srgbClr val="C9C9C0"/>
                </a:solidFill>
                <a:latin typeface="Tomorrow" pitchFamily="34" charset="0"/>
                <a:ea typeface="Tomorrow" pitchFamily="34" charset="-122"/>
                <a:cs typeface="Tomorrow" pitchFamily="34" charset="-120"/>
              </a:rPr>
              <a:t>Ο ρόλος της συγκλήτου ήταν καθοριστικός. Η επικύρωση της εκλογής του αυτοκράτορα από τη σύγκλητο ήταν απαραίτητη. Γίνεται φανερό ότι ο αυτοκρατορικός θεσμός στο ρωμαϊκό κράτος διέφερε από τον αντίστοιχο θεσμό των ελληνιστικών μοναρχιών και των Ανατολικών λαών.</a:t>
            </a:r>
            <a:endParaRPr lang="en-US" sz="14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15</Slides>
  <Notes>15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15</vt:i4>
      </vt:variant>
    </vt:vector>
  </HeadingPairs>
  <TitlesOfParts>
    <vt:vector size="18"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2025-03-17T20:35:17Z</dcterms:created>
  <dcterms:modified xsi:type="dcterms:W3CDTF">2025-03-17T20:35:17Z</dcterms:modified>
</cp:coreProperties>
</file>