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7F8BF83-BBE9-4FE7-899E-7565D48B5E4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4FD6D1-C579-4DE1-A3F2-9D990102572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1788B0A-2848-4842-BE3D-54BF77A4260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2BD6C1-6781-4CFC-B718-008D643980B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3B4DC2-BC39-4375-B349-BA77FDFB28E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2E4D6B-7234-4623-8ECE-C9BC7443343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F8FE30-2289-4EC1-BBB7-44686DD475D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8EE92D-5744-46D3-9F62-C3F37515692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F055852-53DE-4C07-8B18-214B6D1FEC2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DC8D81-96DD-4D63-8649-7495FE79B73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93D521-2D6C-4E9A-8121-69AD0C878D0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9E91F27-7AB6-4907-8784-673286620F7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CB893EC-B79F-4DF1-96FC-D3FA8A45E0D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667F15-9288-478C-8A82-3E29BA91DEC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9CE246-F573-4702-8CF3-F8FF08194EC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f7f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3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97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65" name="Text 0"/>
          <p:cNvSpPr/>
          <p:nvPr/>
        </p:nvSpPr>
        <p:spPr>
          <a:xfrm>
            <a:off x="6350400" y="2167560"/>
            <a:ext cx="741564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Κλασική Εποχή: Θεμέλιο του Δυτικού Πολιτισμού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566" name="Text 1"/>
          <p:cNvSpPr/>
          <p:nvPr/>
        </p:nvSpPr>
        <p:spPr>
          <a:xfrm>
            <a:off x="6350400" y="3772080"/>
            <a:ext cx="7415640" cy="15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κλασική εποχή (480-323 π.Χ.) σηματοδοτεί μια περίοδο υπεροχής και επιτευγμάτων στην αρχαία Ελλάδα. Διαμόρφωσε αξίες που αποτελούν τη βάση του σύγχρονου δυτικού πολιτισμού.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67" name="Shape 2"/>
          <p:cNvSpPr/>
          <p:nvPr/>
        </p:nvSpPr>
        <p:spPr>
          <a:xfrm>
            <a:off x="6350400" y="5648400"/>
            <a:ext cx="394560" cy="39456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68" name="Image 1" descr="preencoded.png"/>
          <p:cNvPicPr/>
          <p:nvPr/>
        </p:nvPicPr>
        <p:blipFill>
          <a:blip r:embed="rId2"/>
          <a:stretch/>
        </p:blipFill>
        <p:spPr>
          <a:xfrm>
            <a:off x="6357960" y="5655960"/>
            <a:ext cx="379440" cy="379440"/>
          </a:xfrm>
          <a:prstGeom prst="rect">
            <a:avLst/>
          </a:prstGeom>
          <a:ln w="0">
            <a:noFill/>
          </a:ln>
        </p:spPr>
      </p:pic>
      <p:sp>
        <p:nvSpPr>
          <p:cNvPr id="569" name="Text 3"/>
          <p:cNvSpPr/>
          <p:nvPr/>
        </p:nvSpPr>
        <p:spPr>
          <a:xfrm>
            <a:off x="6868800" y="5630040"/>
            <a:ext cx="18446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399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383838"/>
                </a:solidFill>
                <a:latin typeface="Patrick Hand Bold"/>
                <a:ea typeface="Patrick Hand Bold"/>
              </a:rPr>
              <a:t>by Elpiniki Rassa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2604960"/>
          </a:xfrm>
          <a:prstGeom prst="rect">
            <a:avLst/>
          </a:prstGeom>
          <a:ln w="0">
            <a:noFill/>
          </a:ln>
        </p:spPr>
      </p:pic>
      <p:sp>
        <p:nvSpPr>
          <p:cNvPr id="661" name="Text 0"/>
          <p:cNvSpPr/>
          <p:nvPr/>
        </p:nvSpPr>
        <p:spPr>
          <a:xfrm>
            <a:off x="784800" y="3178440"/>
            <a:ext cx="722160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099"/>
              </a:lnSpc>
              <a:buNone/>
              <a:tabLst>
                <a:tab algn="l" pos="0"/>
              </a:tabLst>
            </a:pPr>
            <a:r>
              <a:rPr b="0" lang="en-US" sz="3250" spc="-1" strike="noStrike">
                <a:solidFill>
                  <a:srgbClr val="383838"/>
                </a:solidFill>
                <a:latin typeface="Patrick Hand"/>
                <a:ea typeface="Patrick Hand"/>
              </a:rPr>
              <a:t>Πολιτικές Ανακατατάξεις στην Αθήνα</a:t>
            </a:r>
            <a:endParaRPr b="0" lang="en-US" sz="3250" spc="-1" strike="noStrike">
              <a:latin typeface="Arial"/>
            </a:endParaRPr>
          </a:p>
        </p:txBody>
      </p:sp>
      <p:sp>
        <p:nvSpPr>
          <p:cNvPr id="662" name="Shape 1"/>
          <p:cNvSpPr/>
          <p:nvPr/>
        </p:nvSpPr>
        <p:spPr>
          <a:xfrm>
            <a:off x="7303680" y="4012200"/>
            <a:ext cx="22680" cy="3646800"/>
          </a:xfrm>
          <a:prstGeom prst="roundRect">
            <a:avLst>
              <a:gd name="adj" fmla="val 382948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Shape 2"/>
          <p:cNvSpPr/>
          <p:nvPr/>
        </p:nvSpPr>
        <p:spPr>
          <a:xfrm>
            <a:off x="6374160" y="4469400"/>
            <a:ext cx="729000" cy="22680"/>
          </a:xfrm>
          <a:prstGeom prst="roundRect">
            <a:avLst>
              <a:gd name="adj" fmla="val 382948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Shape 3"/>
          <p:cNvSpPr/>
          <p:nvPr/>
        </p:nvSpPr>
        <p:spPr>
          <a:xfrm>
            <a:off x="7080480" y="4246560"/>
            <a:ext cx="468360" cy="468360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Text 4"/>
          <p:cNvSpPr/>
          <p:nvPr/>
        </p:nvSpPr>
        <p:spPr>
          <a:xfrm>
            <a:off x="7269480" y="4355640"/>
            <a:ext cx="90360" cy="2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1950"/>
              </a:lnSpc>
              <a:buNone/>
              <a:tabLst>
                <a:tab algn="l" pos="0"/>
              </a:tabLst>
            </a:pPr>
            <a:r>
              <a:rPr b="0" lang="en-US" sz="1950" spc="-1" strike="noStrike">
                <a:solidFill>
                  <a:srgbClr val="383838"/>
                </a:solidFill>
                <a:latin typeface="Patrick Hand"/>
                <a:ea typeface="Patrick Hand"/>
              </a:rPr>
              <a:t>1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666" name="Text 5"/>
          <p:cNvSpPr/>
          <p:nvPr/>
        </p:nvSpPr>
        <p:spPr>
          <a:xfrm>
            <a:off x="4084560" y="4220280"/>
            <a:ext cx="2084040" cy="2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04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461 π.Χ.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67" name="Text 6"/>
          <p:cNvSpPr/>
          <p:nvPr/>
        </p:nvSpPr>
        <p:spPr>
          <a:xfrm>
            <a:off x="784800" y="4605840"/>
            <a:ext cx="5383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Εξοστρακισμός του Κίμωνα.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68" name="Shape 7"/>
          <p:cNvSpPr/>
          <p:nvPr/>
        </p:nvSpPr>
        <p:spPr>
          <a:xfrm>
            <a:off x="7526520" y="5511600"/>
            <a:ext cx="729000" cy="22680"/>
          </a:xfrm>
          <a:prstGeom prst="roundRect">
            <a:avLst>
              <a:gd name="adj" fmla="val 382948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Shape 8"/>
          <p:cNvSpPr/>
          <p:nvPr/>
        </p:nvSpPr>
        <p:spPr>
          <a:xfrm>
            <a:off x="7080480" y="5288400"/>
            <a:ext cx="468360" cy="468360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Text 9"/>
          <p:cNvSpPr/>
          <p:nvPr/>
        </p:nvSpPr>
        <p:spPr>
          <a:xfrm>
            <a:off x="7256520" y="5397840"/>
            <a:ext cx="116640" cy="2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1950"/>
              </a:lnSpc>
              <a:buNone/>
              <a:tabLst>
                <a:tab algn="l" pos="0"/>
              </a:tabLst>
            </a:pPr>
            <a:r>
              <a:rPr b="0" lang="en-US" sz="1950" spc="-1" strike="noStrike">
                <a:solidFill>
                  <a:srgbClr val="383838"/>
                </a:solidFill>
                <a:latin typeface="Patrick Hand"/>
                <a:ea typeface="Patrick Hand"/>
              </a:rPr>
              <a:t>2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671" name="Text 10"/>
          <p:cNvSpPr/>
          <p:nvPr/>
        </p:nvSpPr>
        <p:spPr>
          <a:xfrm>
            <a:off x="8461440" y="5262480"/>
            <a:ext cx="2084040" cy="2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04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Μετά το 461 π.Χ.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72" name="Text 11"/>
          <p:cNvSpPr/>
          <p:nvPr/>
        </p:nvSpPr>
        <p:spPr>
          <a:xfrm>
            <a:off x="8461440" y="5648040"/>
            <a:ext cx="5383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Δολοφονία του Εφιάλτη.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73" name="Shape 12"/>
          <p:cNvSpPr/>
          <p:nvPr/>
        </p:nvSpPr>
        <p:spPr>
          <a:xfrm>
            <a:off x="6374160" y="6449400"/>
            <a:ext cx="729000" cy="22680"/>
          </a:xfrm>
          <a:prstGeom prst="roundRect">
            <a:avLst>
              <a:gd name="adj" fmla="val 382948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Shape 13"/>
          <p:cNvSpPr/>
          <p:nvPr/>
        </p:nvSpPr>
        <p:spPr>
          <a:xfrm>
            <a:off x="7080480" y="6226200"/>
            <a:ext cx="468360" cy="468360"/>
          </a:xfrm>
          <a:prstGeom prst="roundRect">
            <a:avLst>
              <a:gd name="adj" fmla="val 18671"/>
            </a:avLst>
          </a:prstGeom>
          <a:solidFill>
            <a:srgbClr val="e6e6e6"/>
          </a:solidFill>
          <a:ln w="762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Text 14"/>
          <p:cNvSpPr/>
          <p:nvPr/>
        </p:nvSpPr>
        <p:spPr>
          <a:xfrm>
            <a:off x="7259040" y="6335640"/>
            <a:ext cx="111600" cy="2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1950"/>
              </a:lnSpc>
              <a:buNone/>
              <a:tabLst>
                <a:tab algn="l" pos="0"/>
              </a:tabLst>
            </a:pPr>
            <a:r>
              <a:rPr b="0" lang="en-US" sz="1950" spc="-1" strike="noStrike">
                <a:solidFill>
                  <a:srgbClr val="383838"/>
                </a:solidFill>
                <a:latin typeface="Patrick Hand"/>
                <a:ea typeface="Patrick Hand"/>
              </a:rPr>
              <a:t>3</a:t>
            </a:r>
            <a:endParaRPr b="0" lang="en-US" sz="1950" spc="-1" strike="noStrike">
              <a:latin typeface="Arial"/>
            </a:endParaRPr>
          </a:p>
        </p:txBody>
      </p:sp>
      <p:sp>
        <p:nvSpPr>
          <p:cNvPr id="676" name="Text 15"/>
          <p:cNvSpPr/>
          <p:nvPr/>
        </p:nvSpPr>
        <p:spPr>
          <a:xfrm>
            <a:off x="2993040" y="6200280"/>
            <a:ext cx="3175560" cy="2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04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Μετά τη δολοφονία του Εφιάλτη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77" name="Text 16"/>
          <p:cNvSpPr/>
          <p:nvPr/>
        </p:nvSpPr>
        <p:spPr>
          <a:xfrm>
            <a:off x="784800" y="6585840"/>
            <a:ext cx="5383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599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Ανάδειξη του Περικλή ως αρχηγού των δημοκρατικών.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 0"/>
          <p:cNvSpPr/>
          <p:nvPr/>
        </p:nvSpPr>
        <p:spPr>
          <a:xfrm>
            <a:off x="864000" y="1220400"/>
            <a:ext cx="811800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Μεταφορά του Συμμαχικού Ταμείου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79" name="Shape 1"/>
          <p:cNvSpPr/>
          <p:nvPr/>
        </p:nvSpPr>
        <p:spPr>
          <a:xfrm>
            <a:off x="864000" y="2331360"/>
            <a:ext cx="2149920" cy="1344960"/>
          </a:xfrm>
          <a:prstGeom prst="roundRect">
            <a:avLst>
              <a:gd name="adj" fmla="val 7707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Text 2"/>
          <p:cNvSpPr/>
          <p:nvPr/>
        </p:nvSpPr>
        <p:spPr>
          <a:xfrm>
            <a:off x="1126080" y="2756880"/>
            <a:ext cx="1116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1" name="Text 3"/>
          <p:cNvSpPr/>
          <p:nvPr/>
        </p:nvSpPr>
        <p:spPr>
          <a:xfrm>
            <a:off x="3261240" y="25779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Αρχική Τοποθεσία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82" name="Text 4"/>
          <p:cNvSpPr/>
          <p:nvPr/>
        </p:nvSpPr>
        <p:spPr>
          <a:xfrm>
            <a:off x="3261240" y="3034800"/>
            <a:ext cx="4380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Το ταμείο βρισκόταν αρχικά στη Δήλο.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83" name="Shape 5"/>
          <p:cNvSpPr/>
          <p:nvPr/>
        </p:nvSpPr>
        <p:spPr>
          <a:xfrm>
            <a:off x="3137760" y="3661560"/>
            <a:ext cx="10505160" cy="1476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4" name="Shape 6"/>
          <p:cNvSpPr/>
          <p:nvPr/>
        </p:nvSpPr>
        <p:spPr>
          <a:xfrm>
            <a:off x="864000" y="3800160"/>
            <a:ext cx="4300200" cy="1344960"/>
          </a:xfrm>
          <a:prstGeom prst="roundRect">
            <a:avLst>
              <a:gd name="adj" fmla="val 7707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Text 7"/>
          <p:cNvSpPr/>
          <p:nvPr/>
        </p:nvSpPr>
        <p:spPr>
          <a:xfrm>
            <a:off x="1126080" y="4225680"/>
            <a:ext cx="14436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6" name="Text 8"/>
          <p:cNvSpPr/>
          <p:nvPr/>
        </p:nvSpPr>
        <p:spPr>
          <a:xfrm>
            <a:off x="5411520" y="40467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Μεταφορά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87" name="Text 9"/>
          <p:cNvSpPr/>
          <p:nvPr/>
        </p:nvSpPr>
        <p:spPr>
          <a:xfrm>
            <a:off x="5411520" y="4503600"/>
            <a:ext cx="6003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Το 454 π.Χ. μεταφέρθηκε στην Ακρόπολη των Αθηνών.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88" name="Shape 10"/>
          <p:cNvSpPr/>
          <p:nvPr/>
        </p:nvSpPr>
        <p:spPr>
          <a:xfrm>
            <a:off x="5288040" y="5130000"/>
            <a:ext cx="8354520" cy="1476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9" name="Shape 11"/>
          <p:cNvSpPr/>
          <p:nvPr/>
        </p:nvSpPr>
        <p:spPr>
          <a:xfrm>
            <a:off x="864000" y="5268600"/>
            <a:ext cx="6450840" cy="1740240"/>
          </a:xfrm>
          <a:prstGeom prst="roundRect">
            <a:avLst>
              <a:gd name="adj" fmla="val 5958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Text 12"/>
          <p:cNvSpPr/>
          <p:nvPr/>
        </p:nvSpPr>
        <p:spPr>
          <a:xfrm>
            <a:off x="1126080" y="5892120"/>
            <a:ext cx="13788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1" name="Text 13"/>
          <p:cNvSpPr/>
          <p:nvPr/>
        </p:nvSpPr>
        <p:spPr>
          <a:xfrm>
            <a:off x="7562160" y="55155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Συνέπεια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92" name="Text 14"/>
          <p:cNvSpPr/>
          <p:nvPr/>
        </p:nvSpPr>
        <p:spPr>
          <a:xfrm>
            <a:off x="7562160" y="5972400"/>
            <a:ext cx="595728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μεταφορά σηματοδότησε τη μετατροπή της συμμαχίας σε ηγεμονία.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31400"/>
          </a:xfrm>
          <a:prstGeom prst="rect">
            <a:avLst/>
          </a:prstGeom>
          <a:ln w="0">
            <a:noFill/>
          </a:ln>
        </p:spPr>
      </p:pic>
      <p:sp>
        <p:nvSpPr>
          <p:cNvPr id="694" name="Text 0"/>
          <p:cNvSpPr/>
          <p:nvPr/>
        </p:nvSpPr>
        <p:spPr>
          <a:xfrm>
            <a:off x="800280" y="628920"/>
            <a:ext cx="75430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501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Επιστροφή και Τελευταίες Δράσεις του Κίμωνα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95" name="Image 1" descr="preencoded.png"/>
          <p:cNvPicPr/>
          <p:nvPr/>
        </p:nvPicPr>
        <p:blipFill>
          <a:blip r:embed="rId2"/>
          <a:stretch/>
        </p:blipFill>
        <p:spPr>
          <a:xfrm>
            <a:off x="800280" y="2115000"/>
            <a:ext cx="1143000" cy="1829160"/>
          </a:xfrm>
          <a:prstGeom prst="rect">
            <a:avLst/>
          </a:prstGeom>
          <a:ln w="0">
            <a:noFill/>
          </a:ln>
        </p:spPr>
      </p:pic>
      <p:sp>
        <p:nvSpPr>
          <p:cNvPr id="696" name="Text 1"/>
          <p:cNvSpPr/>
          <p:nvPr/>
        </p:nvSpPr>
        <p:spPr>
          <a:xfrm>
            <a:off x="2286720" y="2343600"/>
            <a:ext cx="22863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Επιστροφή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7" name="Text 2"/>
          <p:cNvSpPr/>
          <p:nvPr/>
        </p:nvSpPr>
        <p:spPr>
          <a:xfrm>
            <a:off x="2286720" y="2766600"/>
            <a:ext cx="605664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 Κίμων επέστρεψε μετά από δεκάχρονη εξορία το 451 π.Χ.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698" name="Image 2" descr="preencoded.png"/>
          <p:cNvPicPr/>
          <p:nvPr/>
        </p:nvPicPr>
        <p:blipFill>
          <a:blip r:embed="rId3"/>
          <a:stretch/>
        </p:blipFill>
        <p:spPr>
          <a:xfrm>
            <a:off x="800280" y="3944160"/>
            <a:ext cx="1143000" cy="1829160"/>
          </a:xfrm>
          <a:prstGeom prst="rect">
            <a:avLst/>
          </a:prstGeom>
          <a:ln w="0">
            <a:noFill/>
          </a:ln>
        </p:spPr>
      </p:pic>
      <p:sp>
        <p:nvSpPr>
          <p:cNvPr id="699" name="Text 3"/>
          <p:cNvSpPr/>
          <p:nvPr/>
        </p:nvSpPr>
        <p:spPr>
          <a:xfrm>
            <a:off x="2286720" y="4172760"/>
            <a:ext cx="22863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Ανακωχή με Σπάρτη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0" name="Text 4"/>
          <p:cNvSpPr/>
          <p:nvPr/>
        </p:nvSpPr>
        <p:spPr>
          <a:xfrm>
            <a:off x="2286720" y="4595760"/>
            <a:ext cx="6056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Υπέγραψε πενταετή ανακωχή με τη Σπάρτη.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01" name="Image 3" descr="preencoded.png"/>
          <p:cNvPicPr/>
          <p:nvPr/>
        </p:nvPicPr>
        <p:blipFill>
          <a:blip r:embed="rId4"/>
          <a:stretch/>
        </p:blipFill>
        <p:spPr>
          <a:xfrm>
            <a:off x="800280" y="5773680"/>
            <a:ext cx="1143000" cy="1829160"/>
          </a:xfrm>
          <a:prstGeom prst="rect">
            <a:avLst/>
          </a:prstGeom>
          <a:ln w="0">
            <a:noFill/>
          </a:ln>
        </p:spPr>
      </p:pic>
      <p:sp>
        <p:nvSpPr>
          <p:cNvPr id="702" name="Text 5"/>
          <p:cNvSpPr/>
          <p:nvPr/>
        </p:nvSpPr>
        <p:spPr>
          <a:xfrm>
            <a:off x="2286720" y="6002280"/>
            <a:ext cx="2518560" cy="2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51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Εκστρατεία στην Κύπρο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3" name="Text 6"/>
          <p:cNvSpPr/>
          <p:nvPr/>
        </p:nvSpPr>
        <p:spPr>
          <a:xfrm>
            <a:off x="2286720" y="6425280"/>
            <a:ext cx="60566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83838"/>
                </a:solidFill>
                <a:latin typeface="Patrick Hand"/>
                <a:ea typeface="Patrick Hand"/>
              </a:rPr>
              <a:t>Πέθανε κατά την πολιορκία του Κιτίου το 450 π.Χ.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705" name="Text 0"/>
          <p:cNvSpPr/>
          <p:nvPr/>
        </p:nvSpPr>
        <p:spPr>
          <a:xfrm>
            <a:off x="6350400" y="2661120"/>
            <a:ext cx="493740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Εποχή του Περικλή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706" name="Shape 1"/>
          <p:cNvSpPr/>
          <p:nvPr/>
        </p:nvSpPr>
        <p:spPr>
          <a:xfrm>
            <a:off x="6350400" y="3926160"/>
            <a:ext cx="431640" cy="431640"/>
          </a:xfrm>
          <a:prstGeom prst="roundRect">
            <a:avLst>
              <a:gd name="adj" fmla="val 24005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Text 2"/>
          <p:cNvSpPr/>
          <p:nvPr/>
        </p:nvSpPr>
        <p:spPr>
          <a:xfrm>
            <a:off x="7029360" y="39261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Ανάληψη Ηγεσίας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08" name="Text 3"/>
          <p:cNvSpPr/>
          <p:nvPr/>
        </p:nvSpPr>
        <p:spPr>
          <a:xfrm>
            <a:off x="7029360" y="4383000"/>
            <a:ext cx="290556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 Περικλής ανέλαβε πολιτική δράση μετά το θάνατο του Κίμωνα.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09" name="Shape 4"/>
          <p:cNvSpPr/>
          <p:nvPr/>
        </p:nvSpPr>
        <p:spPr>
          <a:xfrm>
            <a:off x="10181880" y="3926160"/>
            <a:ext cx="431640" cy="431640"/>
          </a:xfrm>
          <a:prstGeom prst="roundRect">
            <a:avLst>
              <a:gd name="adj" fmla="val 24005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Text 5"/>
          <p:cNvSpPr/>
          <p:nvPr/>
        </p:nvSpPr>
        <p:spPr>
          <a:xfrm>
            <a:off x="10860480" y="3926160"/>
            <a:ext cx="279648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Τριακοντούτεις Σπονδαί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11" name="Text 6"/>
          <p:cNvSpPr/>
          <p:nvPr/>
        </p:nvSpPr>
        <p:spPr>
          <a:xfrm>
            <a:off x="10860480" y="4383000"/>
            <a:ext cx="290556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Έκλεισε ειρήνη για τριάντα χρόνια με τους Σπαρτιάτες το 445 π.Χ.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713" name="Text 0"/>
          <p:cNvSpPr/>
          <p:nvPr/>
        </p:nvSpPr>
        <p:spPr>
          <a:xfrm>
            <a:off x="864000" y="1529280"/>
            <a:ext cx="684252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Καλλίειος ή Κιμώνειος Ειρήνη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714" name="Shape 1"/>
          <p:cNvSpPr/>
          <p:nvPr/>
        </p:nvSpPr>
        <p:spPr>
          <a:xfrm>
            <a:off x="864000" y="2516760"/>
            <a:ext cx="3584160" cy="2560680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Text 2"/>
          <p:cNvSpPr/>
          <p:nvPr/>
        </p:nvSpPr>
        <p:spPr>
          <a:xfrm>
            <a:off x="1126080" y="277884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Συνθήκη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16" name="Text 3"/>
          <p:cNvSpPr/>
          <p:nvPr/>
        </p:nvSpPr>
        <p:spPr>
          <a:xfrm>
            <a:off x="1126080" y="3235320"/>
            <a:ext cx="306000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Οι Αθηναίοι συνήψαν ειρήνη με τους Πέρσες.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17" name="Shape 4"/>
          <p:cNvSpPr/>
          <p:nvPr/>
        </p:nvSpPr>
        <p:spPr>
          <a:xfrm>
            <a:off x="4695480" y="2516760"/>
            <a:ext cx="3584160" cy="2560680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 5"/>
          <p:cNvSpPr/>
          <p:nvPr/>
        </p:nvSpPr>
        <p:spPr>
          <a:xfrm>
            <a:off x="4957560" y="277884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Όροι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19" name="Text 6"/>
          <p:cNvSpPr/>
          <p:nvPr/>
        </p:nvSpPr>
        <p:spPr>
          <a:xfrm>
            <a:off x="4957560" y="3235320"/>
            <a:ext cx="3060000" cy="15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Οι Πέρσες αναγνώρισαν την ανεξαρτησία των ελληνικών πόλεων της Μ. Ασίας.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20" name="Shape 7"/>
          <p:cNvSpPr/>
          <p:nvPr/>
        </p:nvSpPr>
        <p:spPr>
          <a:xfrm>
            <a:off x="864000" y="5324400"/>
            <a:ext cx="7415640" cy="1375560"/>
          </a:xfrm>
          <a:prstGeom prst="roundRect">
            <a:avLst>
              <a:gd name="adj" fmla="val 7536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Text 8"/>
          <p:cNvSpPr/>
          <p:nvPr/>
        </p:nvSpPr>
        <p:spPr>
          <a:xfrm>
            <a:off x="1126080" y="558648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Ονομασία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722" name="Text 9"/>
          <p:cNvSpPr/>
          <p:nvPr/>
        </p:nvSpPr>
        <p:spPr>
          <a:xfrm>
            <a:off x="1126080" y="6043320"/>
            <a:ext cx="6891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Γνωστή ως Καλλίειος ή Κιμώνειος ειρήνη.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 0"/>
          <p:cNvSpPr/>
          <p:nvPr/>
        </p:nvSpPr>
        <p:spPr>
          <a:xfrm>
            <a:off x="864000" y="1356120"/>
            <a:ext cx="500184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Χρονολογικό Πλαίσιο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571" name="Shape 1"/>
          <p:cNvSpPr/>
          <p:nvPr/>
        </p:nvSpPr>
        <p:spPr>
          <a:xfrm>
            <a:off x="1218960" y="2343600"/>
            <a:ext cx="30240" cy="452952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Shape 2"/>
          <p:cNvSpPr/>
          <p:nvPr/>
        </p:nvSpPr>
        <p:spPr>
          <a:xfrm>
            <a:off x="1481400" y="288360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Shape 3"/>
          <p:cNvSpPr/>
          <p:nvPr/>
        </p:nvSpPr>
        <p:spPr>
          <a:xfrm>
            <a:off x="956520" y="262116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Text 4"/>
          <p:cNvSpPr/>
          <p:nvPr/>
        </p:nvSpPr>
        <p:spPr>
          <a:xfrm>
            <a:off x="1180440" y="2750760"/>
            <a:ext cx="1072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75" name="Text 5"/>
          <p:cNvSpPr/>
          <p:nvPr/>
        </p:nvSpPr>
        <p:spPr>
          <a:xfrm>
            <a:off x="2592000" y="259020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480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76" name="Text 6"/>
          <p:cNvSpPr/>
          <p:nvPr/>
        </p:nvSpPr>
        <p:spPr>
          <a:xfrm>
            <a:off x="2592000" y="3047040"/>
            <a:ext cx="568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Τέλος των Περσικών Πολέμων.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77" name="Shape 7"/>
          <p:cNvSpPr/>
          <p:nvPr/>
        </p:nvSpPr>
        <p:spPr>
          <a:xfrm>
            <a:off x="1481400" y="447588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Shape 8"/>
          <p:cNvSpPr/>
          <p:nvPr/>
        </p:nvSpPr>
        <p:spPr>
          <a:xfrm>
            <a:off x="956520" y="421344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Text 9"/>
          <p:cNvSpPr/>
          <p:nvPr/>
        </p:nvSpPr>
        <p:spPr>
          <a:xfrm>
            <a:off x="1164960" y="4343040"/>
            <a:ext cx="1382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80" name="Text 10"/>
          <p:cNvSpPr/>
          <p:nvPr/>
        </p:nvSpPr>
        <p:spPr>
          <a:xfrm>
            <a:off x="2592000" y="418248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478/7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1" name="Text 11"/>
          <p:cNvSpPr/>
          <p:nvPr/>
        </p:nvSpPr>
        <p:spPr>
          <a:xfrm>
            <a:off x="2592000" y="4639320"/>
            <a:ext cx="568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Ίδρυση της Α' Αθηναϊκής συμμαχίας.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2" name="Shape 12"/>
          <p:cNvSpPr/>
          <p:nvPr/>
        </p:nvSpPr>
        <p:spPr>
          <a:xfrm>
            <a:off x="1481400" y="6068160"/>
            <a:ext cx="863640" cy="3024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Shape 13"/>
          <p:cNvSpPr/>
          <p:nvPr/>
        </p:nvSpPr>
        <p:spPr>
          <a:xfrm>
            <a:off x="956520" y="580572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Text 14"/>
          <p:cNvSpPr/>
          <p:nvPr/>
        </p:nvSpPr>
        <p:spPr>
          <a:xfrm>
            <a:off x="1167840" y="5935320"/>
            <a:ext cx="1324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585" name="Text 15"/>
          <p:cNvSpPr/>
          <p:nvPr/>
        </p:nvSpPr>
        <p:spPr>
          <a:xfrm>
            <a:off x="2592000" y="57747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323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86" name="Text 16"/>
          <p:cNvSpPr/>
          <p:nvPr/>
        </p:nvSpPr>
        <p:spPr>
          <a:xfrm>
            <a:off x="2592000" y="6231600"/>
            <a:ext cx="5687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Θάνατος του Μεγάλου Αλεξάνδρου.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588" name="Text 0"/>
          <p:cNvSpPr/>
          <p:nvPr/>
        </p:nvSpPr>
        <p:spPr>
          <a:xfrm>
            <a:off x="6350400" y="2155320"/>
            <a:ext cx="7415640" cy="12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Επιπτώσεις των Περσικών Πολέμων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589" name="Shape 1"/>
          <p:cNvSpPr/>
          <p:nvPr/>
        </p:nvSpPr>
        <p:spPr>
          <a:xfrm>
            <a:off x="6350400" y="4037400"/>
            <a:ext cx="431640" cy="431640"/>
          </a:xfrm>
          <a:prstGeom prst="roundRect">
            <a:avLst>
              <a:gd name="adj" fmla="val 24005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Text 2"/>
          <p:cNvSpPr/>
          <p:nvPr/>
        </p:nvSpPr>
        <p:spPr>
          <a:xfrm>
            <a:off x="7029360" y="403740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Αυτοπεποίθηση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1" name="Text 3"/>
          <p:cNvSpPr/>
          <p:nvPr/>
        </p:nvSpPr>
        <p:spPr>
          <a:xfrm>
            <a:off x="7029360" y="4494240"/>
            <a:ext cx="2905560" cy="15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Οι Έλληνες απέκτησαν αίσθηση υπεροχής απέναντι στους "βαρβάρους".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2" name="Shape 4"/>
          <p:cNvSpPr/>
          <p:nvPr/>
        </p:nvSpPr>
        <p:spPr>
          <a:xfrm>
            <a:off x="10181880" y="4037400"/>
            <a:ext cx="431640" cy="431640"/>
          </a:xfrm>
          <a:prstGeom prst="roundRect">
            <a:avLst>
              <a:gd name="adj" fmla="val 24005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Text 5"/>
          <p:cNvSpPr/>
          <p:nvPr/>
        </p:nvSpPr>
        <p:spPr>
          <a:xfrm>
            <a:off x="10860480" y="403740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Ψυχική Ευφορία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4" name="Text 6"/>
          <p:cNvSpPr/>
          <p:nvPr/>
        </p:nvSpPr>
        <p:spPr>
          <a:xfrm>
            <a:off x="10860480" y="4494240"/>
            <a:ext cx="290556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νίκη ενέπνευσε τη δημιουργία σπουδαίων επιτευγμάτων.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 0"/>
          <p:cNvSpPr/>
          <p:nvPr/>
        </p:nvSpPr>
        <p:spPr>
          <a:xfrm>
            <a:off x="6346440" y="675720"/>
            <a:ext cx="4914720" cy="6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799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Πολιτικές Εξελίξεις</a:t>
            </a:r>
            <a:endParaRPr b="0" lang="en-US" sz="3850" spc="-1" strike="noStrike">
              <a:latin typeface="Arial"/>
            </a:endParaRPr>
          </a:p>
        </p:txBody>
      </p:sp>
      <p:pic>
        <p:nvPicPr>
          <p:cNvPr id="596" name="Image 1" descr="preencoded.png"/>
          <p:cNvPicPr/>
          <p:nvPr/>
        </p:nvPicPr>
        <p:blipFill>
          <a:blip r:embed="rId1"/>
          <a:stretch/>
        </p:blipFill>
        <p:spPr>
          <a:xfrm>
            <a:off x="6346440" y="1658880"/>
            <a:ext cx="1228320" cy="1965600"/>
          </a:xfrm>
          <a:prstGeom prst="rect">
            <a:avLst/>
          </a:prstGeom>
          <a:ln w="0">
            <a:noFill/>
          </a:ln>
        </p:spPr>
      </p:pic>
      <p:sp>
        <p:nvSpPr>
          <p:cNvPr id="597" name="Text 1"/>
          <p:cNvSpPr/>
          <p:nvPr/>
        </p:nvSpPr>
        <p:spPr>
          <a:xfrm>
            <a:off x="7943760" y="1904400"/>
            <a:ext cx="245700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Αθηναϊκή Ηγεμονία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598" name="Text 2"/>
          <p:cNvSpPr/>
          <p:nvPr/>
        </p:nvSpPr>
        <p:spPr>
          <a:xfrm>
            <a:off x="7943760" y="2359080"/>
            <a:ext cx="58262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0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Αθήνα εξελίχθηκε σε ηγεμονική δύναμη για 50 χρόνια.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599" name="Image 2" descr="preencoded.png"/>
          <p:cNvPicPr/>
          <p:nvPr/>
        </p:nvPicPr>
        <p:blipFill>
          <a:blip r:embed="rId2"/>
          <a:stretch/>
        </p:blipFill>
        <p:spPr>
          <a:xfrm>
            <a:off x="6346440" y="3624840"/>
            <a:ext cx="1228320" cy="1965600"/>
          </a:xfrm>
          <a:prstGeom prst="rect">
            <a:avLst/>
          </a:prstGeom>
          <a:ln w="0">
            <a:noFill/>
          </a:ln>
        </p:spPr>
      </p:pic>
      <p:sp>
        <p:nvSpPr>
          <p:cNvPr id="600" name="Text 3"/>
          <p:cNvSpPr/>
          <p:nvPr/>
        </p:nvSpPr>
        <p:spPr>
          <a:xfrm>
            <a:off x="7943760" y="3870360"/>
            <a:ext cx="285732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Αντιπαράθεση με Σπάρτη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1" name="Text 4"/>
          <p:cNvSpPr/>
          <p:nvPr/>
        </p:nvSpPr>
        <p:spPr>
          <a:xfrm>
            <a:off x="7943760" y="4325040"/>
            <a:ext cx="58262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0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Δημιουργήθηκαν προϋποθέσεις για σύγκρουση με τη Σπάρτη.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602" name="Image 3" descr="preencoded.png"/>
          <p:cNvPicPr/>
          <p:nvPr/>
        </p:nvPicPr>
        <p:blipFill>
          <a:blip r:embed="rId3"/>
          <a:stretch/>
        </p:blipFill>
        <p:spPr>
          <a:xfrm>
            <a:off x="6346440" y="5590800"/>
            <a:ext cx="1228320" cy="1965600"/>
          </a:xfrm>
          <a:prstGeom prst="rect">
            <a:avLst/>
          </a:prstGeom>
          <a:ln w="0">
            <a:noFill/>
          </a:ln>
        </p:spPr>
      </p:pic>
      <p:sp>
        <p:nvSpPr>
          <p:cNvPr id="603" name="Text 5"/>
          <p:cNvSpPr/>
          <p:nvPr/>
        </p:nvSpPr>
        <p:spPr>
          <a:xfrm>
            <a:off x="7943760" y="5836320"/>
            <a:ext cx="3223080" cy="3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Διαίρεση Ελληνικού Κόσμου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4" name="Text 6"/>
          <p:cNvSpPr/>
          <p:nvPr/>
        </p:nvSpPr>
        <p:spPr>
          <a:xfrm>
            <a:off x="7943760" y="6291000"/>
            <a:ext cx="58262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050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Ο ελληνικός κόσμος χωρίστηκε σε δύο μεγάλους συνασπισμούς.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06" name="Text 0"/>
          <p:cNvSpPr/>
          <p:nvPr/>
        </p:nvSpPr>
        <p:spPr>
          <a:xfrm>
            <a:off x="864000" y="1726920"/>
            <a:ext cx="6257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Πελοποννησιακός Πόλεμος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07" name="Shape 1"/>
          <p:cNvSpPr/>
          <p:nvPr/>
        </p:nvSpPr>
        <p:spPr>
          <a:xfrm>
            <a:off x="864000" y="2714040"/>
            <a:ext cx="3584160" cy="2165760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Text 2"/>
          <p:cNvSpPr/>
          <p:nvPr/>
        </p:nvSpPr>
        <p:spPr>
          <a:xfrm>
            <a:off x="1126080" y="297612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Διάρκεια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09" name="Text 3"/>
          <p:cNvSpPr/>
          <p:nvPr/>
        </p:nvSpPr>
        <p:spPr>
          <a:xfrm>
            <a:off x="1126080" y="3432960"/>
            <a:ext cx="30600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Μακροχρόνια εμφύλια σύρραξη που διήρκεσε περίπου 30 χρόνια.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0" name="Shape 4"/>
          <p:cNvSpPr/>
          <p:nvPr/>
        </p:nvSpPr>
        <p:spPr>
          <a:xfrm>
            <a:off x="4695480" y="2714040"/>
            <a:ext cx="3584160" cy="2165760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Text 5"/>
          <p:cNvSpPr/>
          <p:nvPr/>
        </p:nvSpPr>
        <p:spPr>
          <a:xfrm>
            <a:off x="4957560" y="297612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Αιτία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2" name="Text 6"/>
          <p:cNvSpPr/>
          <p:nvPr/>
        </p:nvSpPr>
        <p:spPr>
          <a:xfrm>
            <a:off x="4957560" y="3432960"/>
            <a:ext cx="306000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Αλληλοσυγκρουόμενα συμφέροντα Αθήνας και Σπάρτης.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3" name="Shape 7"/>
          <p:cNvSpPr/>
          <p:nvPr/>
        </p:nvSpPr>
        <p:spPr>
          <a:xfrm>
            <a:off x="864000" y="5127120"/>
            <a:ext cx="7415640" cy="1375560"/>
          </a:xfrm>
          <a:prstGeom prst="roundRect">
            <a:avLst>
              <a:gd name="adj" fmla="val 7536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4" name="Text 8"/>
          <p:cNvSpPr/>
          <p:nvPr/>
        </p:nvSpPr>
        <p:spPr>
          <a:xfrm>
            <a:off x="1126080" y="538884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Επίπτωση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5" name="Text 9"/>
          <p:cNvSpPr/>
          <p:nvPr/>
        </p:nvSpPr>
        <p:spPr>
          <a:xfrm>
            <a:off x="1126080" y="5845680"/>
            <a:ext cx="6891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Βαθιά διαίρεση του ελληνικού κόσμου.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 0"/>
          <p:cNvSpPr/>
          <p:nvPr/>
        </p:nvSpPr>
        <p:spPr>
          <a:xfrm>
            <a:off x="864000" y="2713680"/>
            <a:ext cx="493740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4ος αιώνας π.Χ.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17" name="Text 1"/>
          <p:cNvSpPr/>
          <p:nvPr/>
        </p:nvSpPr>
        <p:spPr>
          <a:xfrm>
            <a:off x="864000" y="394812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Πρώτο Μισό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8" name="Text 2"/>
          <p:cNvSpPr/>
          <p:nvPr/>
        </p:nvSpPr>
        <p:spPr>
          <a:xfrm>
            <a:off x="864000" y="4503600"/>
            <a:ext cx="614952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Ανταγωνισμός ελληνικών πόλεων-κρατών, υποδαυλισμένος από τους Πέρσες.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19" name="Text 3"/>
          <p:cNvSpPr/>
          <p:nvPr/>
        </p:nvSpPr>
        <p:spPr>
          <a:xfrm>
            <a:off x="7624080" y="394812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Δεύτερο Μισό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20" name="Text 4"/>
          <p:cNvSpPr/>
          <p:nvPr/>
        </p:nvSpPr>
        <p:spPr>
          <a:xfrm>
            <a:off x="7624080" y="4503600"/>
            <a:ext cx="61495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Εμφάνιση της ιδέας της πανελλήνιας ένωσης.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 0"/>
          <p:cNvSpPr/>
          <p:nvPr/>
        </p:nvSpPr>
        <p:spPr>
          <a:xfrm>
            <a:off x="6350400" y="1973160"/>
            <a:ext cx="506160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Συμμαχία της Δήλου</a:t>
            </a:r>
            <a:endParaRPr b="0" lang="en-US" sz="3850" spc="-1" strike="noStrike">
              <a:latin typeface="Arial"/>
            </a:endParaRPr>
          </a:p>
        </p:txBody>
      </p:sp>
      <p:sp>
        <p:nvSpPr>
          <p:cNvPr id="622" name="Shape 1"/>
          <p:cNvSpPr/>
          <p:nvPr/>
        </p:nvSpPr>
        <p:spPr>
          <a:xfrm>
            <a:off x="6350400" y="323820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Text 2"/>
          <p:cNvSpPr/>
          <p:nvPr/>
        </p:nvSpPr>
        <p:spPr>
          <a:xfrm>
            <a:off x="6574320" y="3367800"/>
            <a:ext cx="1072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1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24" name="Text 3"/>
          <p:cNvSpPr/>
          <p:nvPr/>
        </p:nvSpPr>
        <p:spPr>
          <a:xfrm>
            <a:off x="7152840" y="323820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Ίδρυση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25" name="Text 4"/>
          <p:cNvSpPr/>
          <p:nvPr/>
        </p:nvSpPr>
        <p:spPr>
          <a:xfrm>
            <a:off x="7152840" y="3695040"/>
            <a:ext cx="2782080" cy="11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Αθήνα ίδρυσε την Α' Αθηναϊκή συμμαχία το 478/7 π.Χ.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26" name="Shape 5"/>
          <p:cNvSpPr/>
          <p:nvPr/>
        </p:nvSpPr>
        <p:spPr>
          <a:xfrm>
            <a:off x="10181880" y="323820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Text 6"/>
          <p:cNvSpPr/>
          <p:nvPr/>
        </p:nvSpPr>
        <p:spPr>
          <a:xfrm>
            <a:off x="10390320" y="3367800"/>
            <a:ext cx="13824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2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28" name="Text 7"/>
          <p:cNvSpPr/>
          <p:nvPr/>
        </p:nvSpPr>
        <p:spPr>
          <a:xfrm>
            <a:off x="10983960" y="323820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Έδρα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29" name="Text 8"/>
          <p:cNvSpPr/>
          <p:nvPr/>
        </p:nvSpPr>
        <p:spPr>
          <a:xfrm>
            <a:off x="10983960" y="3695040"/>
            <a:ext cx="278208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Δήλος ορίστηκε ως έδρα της συμμαχίας.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30" name="Shape 9"/>
          <p:cNvSpPr/>
          <p:nvPr/>
        </p:nvSpPr>
        <p:spPr>
          <a:xfrm>
            <a:off x="6350400" y="5404680"/>
            <a:ext cx="555120" cy="555120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Text 10"/>
          <p:cNvSpPr/>
          <p:nvPr/>
        </p:nvSpPr>
        <p:spPr>
          <a:xfrm>
            <a:off x="6561720" y="5534280"/>
            <a:ext cx="132480" cy="29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383838"/>
                </a:solidFill>
                <a:latin typeface="Patrick Hand"/>
                <a:ea typeface="Patrick Hand"/>
              </a:rPr>
              <a:t>3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632" name="Text 11"/>
          <p:cNvSpPr/>
          <p:nvPr/>
        </p:nvSpPr>
        <p:spPr>
          <a:xfrm>
            <a:off x="7152840" y="540468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Συμμετοχή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33" name="Text 12"/>
          <p:cNvSpPr/>
          <p:nvPr/>
        </p:nvSpPr>
        <p:spPr>
          <a:xfrm>
            <a:off x="7152840" y="5861160"/>
            <a:ext cx="6613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Τα μέλη είχαν αρχικά ίσα δικαιώματα και υποχρεώσεις.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 0"/>
          <p:cNvSpPr/>
          <p:nvPr/>
        </p:nvSpPr>
        <p:spPr>
          <a:xfrm>
            <a:off x="864000" y="887040"/>
            <a:ext cx="493740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buNone/>
              <a:tabLst>
                <a:tab algn="l" pos="0"/>
              </a:tabLst>
            </a:pPr>
            <a:r>
              <a:rPr b="0" lang="en-US" sz="385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Αθηναϊκή Ηγεμονία</a:t>
            </a:r>
            <a:endParaRPr b="0" lang="en-US" sz="3850" spc="-1" strike="noStrike">
              <a:latin typeface="Arial"/>
            </a:endParaRPr>
          </a:p>
        </p:txBody>
      </p:sp>
      <p:pic>
        <p:nvPicPr>
          <p:cNvPr id="635" name="Image 0" descr="preencoded.png"/>
          <p:cNvPicPr/>
          <p:nvPr/>
        </p:nvPicPr>
        <p:blipFill>
          <a:blip r:embed="rId1"/>
          <a:stretch/>
        </p:blipFill>
        <p:spPr>
          <a:xfrm>
            <a:off x="3025080" y="1998000"/>
            <a:ext cx="2128320" cy="1740240"/>
          </a:xfrm>
          <a:prstGeom prst="rect">
            <a:avLst/>
          </a:prstGeom>
          <a:ln w="0">
            <a:noFill/>
          </a:ln>
        </p:spPr>
      </p:pic>
      <p:sp>
        <p:nvSpPr>
          <p:cNvPr id="636" name="Text 1"/>
          <p:cNvSpPr/>
          <p:nvPr/>
        </p:nvSpPr>
        <p:spPr>
          <a:xfrm>
            <a:off x="4033440" y="2845080"/>
            <a:ext cx="11160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37" name="Text 2"/>
          <p:cNvSpPr/>
          <p:nvPr/>
        </p:nvSpPr>
        <p:spPr>
          <a:xfrm>
            <a:off x="5400720" y="244224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Επικράτηση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38" name="Text 3"/>
          <p:cNvSpPr/>
          <p:nvPr/>
        </p:nvSpPr>
        <p:spPr>
          <a:xfrm>
            <a:off x="5400720" y="2899080"/>
            <a:ext cx="64940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Αθήνα χρησιμοποίησε τη συμμαχία για να επικρατήσει.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39" name="Shape 4"/>
          <p:cNvSpPr/>
          <p:nvPr/>
        </p:nvSpPr>
        <p:spPr>
          <a:xfrm>
            <a:off x="5215680" y="3754080"/>
            <a:ext cx="8488800" cy="1476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0" name="Image 1" descr="preencoded.png"/>
          <p:cNvPicPr/>
          <p:nvPr/>
        </p:nvPicPr>
        <p:blipFill>
          <a:blip r:embed="rId2"/>
          <a:stretch/>
        </p:blipFill>
        <p:spPr>
          <a:xfrm>
            <a:off x="1960560" y="3800160"/>
            <a:ext cx="4257360" cy="1740240"/>
          </a:xfrm>
          <a:prstGeom prst="rect">
            <a:avLst/>
          </a:prstGeom>
          <a:ln w="0">
            <a:noFill/>
          </a:ln>
        </p:spPr>
      </p:pic>
      <p:sp>
        <p:nvSpPr>
          <p:cNvPr id="641" name="Text 5"/>
          <p:cNvSpPr/>
          <p:nvPr/>
        </p:nvSpPr>
        <p:spPr>
          <a:xfrm>
            <a:off x="4017240" y="4423320"/>
            <a:ext cx="14436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42" name="Text 6"/>
          <p:cNvSpPr/>
          <p:nvPr/>
        </p:nvSpPr>
        <p:spPr>
          <a:xfrm>
            <a:off x="6465240" y="40467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Επέκταση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3" name="Text 7"/>
          <p:cNvSpPr/>
          <p:nvPr/>
        </p:nvSpPr>
        <p:spPr>
          <a:xfrm>
            <a:off x="6465240" y="4503600"/>
            <a:ext cx="7053840" cy="78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Επέκταση της συμμαχίας παρά τον ανταγωνισμό με τη Σπάρτη.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4" name="Shape 8"/>
          <p:cNvSpPr/>
          <p:nvPr/>
        </p:nvSpPr>
        <p:spPr>
          <a:xfrm>
            <a:off x="6280200" y="5555880"/>
            <a:ext cx="7424280" cy="1476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5" name="Image 2" descr="preencoded.png"/>
          <p:cNvPicPr/>
          <p:nvPr/>
        </p:nvPicPr>
        <p:blipFill>
          <a:blip r:embed="rId3"/>
          <a:stretch/>
        </p:blipFill>
        <p:spPr>
          <a:xfrm>
            <a:off x="896040" y="5601960"/>
            <a:ext cx="6386400" cy="1740240"/>
          </a:xfrm>
          <a:prstGeom prst="rect">
            <a:avLst/>
          </a:prstGeom>
          <a:ln w="0">
            <a:noFill/>
          </a:ln>
        </p:spPr>
      </p:pic>
      <p:sp>
        <p:nvSpPr>
          <p:cNvPr id="646" name="Text 9"/>
          <p:cNvSpPr/>
          <p:nvPr/>
        </p:nvSpPr>
        <p:spPr>
          <a:xfrm>
            <a:off x="4020120" y="6225480"/>
            <a:ext cx="137880" cy="49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849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383838"/>
                </a:solidFill>
                <a:latin typeface="Patrick Hand"/>
                <a:ea typeface="Patrick Hand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47" name="Text 10"/>
          <p:cNvSpPr/>
          <p:nvPr/>
        </p:nvSpPr>
        <p:spPr>
          <a:xfrm>
            <a:off x="7529760" y="6046560"/>
            <a:ext cx="246852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Μετατροπή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648" name="Text 11"/>
          <p:cNvSpPr/>
          <p:nvPr/>
        </p:nvSpPr>
        <p:spPr>
          <a:xfrm>
            <a:off x="7529760" y="6503040"/>
            <a:ext cx="4302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0" lang="en-US" sz="1900" spc="-1" strike="noStrike">
                <a:solidFill>
                  <a:srgbClr val="383838"/>
                </a:solidFill>
                <a:latin typeface="Patrick Hand"/>
                <a:ea typeface="Patrick Hand"/>
              </a:rPr>
              <a:t>Η συμμαχία μετατράπηκε σε ηγεμονία.</a:t>
            </a:r>
            <a:endParaRPr b="0" lang="en-U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5486040" cy="8229240"/>
          </a:xfrm>
          <a:prstGeom prst="rect">
            <a:avLst/>
          </a:prstGeom>
          <a:ln w="0">
            <a:noFill/>
          </a:ln>
        </p:spPr>
      </p:pic>
      <p:sp>
        <p:nvSpPr>
          <p:cNvPr id="650" name="Text 0"/>
          <p:cNvSpPr/>
          <p:nvPr/>
        </p:nvSpPr>
        <p:spPr>
          <a:xfrm>
            <a:off x="6278400" y="623880"/>
            <a:ext cx="5731200" cy="5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450"/>
              </a:lnSpc>
              <a:buNone/>
              <a:tabLst>
                <a:tab algn="l" pos="0"/>
              </a:tabLst>
            </a:pPr>
            <a:r>
              <a:rPr b="0" lang="en-US" sz="3550" spc="-1" strike="noStrike">
                <a:solidFill>
                  <a:srgbClr val="383838"/>
                </a:solidFill>
                <a:latin typeface="Patrick Hand"/>
                <a:ea typeface="Patrick Hand"/>
              </a:rPr>
              <a:t>Ο Κίμων και η Πολιτική του</a:t>
            </a:r>
            <a:endParaRPr b="0" lang="en-US" sz="3550" spc="-1" strike="noStrike">
              <a:latin typeface="Arial"/>
            </a:endParaRPr>
          </a:p>
        </p:txBody>
      </p:sp>
      <p:pic>
        <p:nvPicPr>
          <p:cNvPr id="651" name="Image 1" descr="preencoded.png"/>
          <p:cNvPicPr/>
          <p:nvPr/>
        </p:nvPicPr>
        <p:blipFill>
          <a:blip r:embed="rId2"/>
          <a:stretch/>
        </p:blipFill>
        <p:spPr>
          <a:xfrm>
            <a:off x="6278400" y="1529280"/>
            <a:ext cx="565560" cy="565560"/>
          </a:xfrm>
          <a:prstGeom prst="rect">
            <a:avLst/>
          </a:prstGeom>
          <a:ln w="0">
            <a:noFill/>
          </a:ln>
        </p:spPr>
      </p:pic>
      <p:sp>
        <p:nvSpPr>
          <p:cNvPr id="652" name="Text 1"/>
          <p:cNvSpPr/>
          <p:nvPr/>
        </p:nvSpPr>
        <p:spPr>
          <a:xfrm>
            <a:off x="6278400" y="2321280"/>
            <a:ext cx="23504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Συνεργασία με Σπάρτη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53" name="Text 2"/>
          <p:cNvSpPr/>
          <p:nvPr/>
        </p:nvSpPr>
        <p:spPr>
          <a:xfrm>
            <a:off x="6278400" y="2739960"/>
            <a:ext cx="75592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Υποστήριξε τη συνεργασία με τη Σπάρτη.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54" name="Image 2" descr="preencoded.png"/>
          <p:cNvPicPr/>
          <p:nvPr/>
        </p:nvPicPr>
        <p:blipFill>
          <a:blip r:embed="rId3"/>
          <a:stretch/>
        </p:blipFill>
        <p:spPr>
          <a:xfrm>
            <a:off x="6278400" y="3781080"/>
            <a:ext cx="565560" cy="565560"/>
          </a:xfrm>
          <a:prstGeom prst="rect">
            <a:avLst/>
          </a:prstGeom>
          <a:ln w="0">
            <a:noFill/>
          </a:ln>
        </p:spPr>
      </p:pic>
      <p:sp>
        <p:nvSpPr>
          <p:cNvPr id="655" name="Text 3"/>
          <p:cNvSpPr/>
          <p:nvPr/>
        </p:nvSpPr>
        <p:spPr>
          <a:xfrm>
            <a:off x="6278400" y="4573080"/>
            <a:ext cx="234036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Αντιμετώπιση Περσών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56" name="Text 4"/>
          <p:cNvSpPr/>
          <p:nvPr/>
        </p:nvSpPr>
        <p:spPr>
          <a:xfrm>
            <a:off x="6278400" y="4991760"/>
            <a:ext cx="75592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Εργάστηκε για την αντιμετώπιση των Περσών.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57" name="Image 3" descr="preencoded.png"/>
          <p:cNvPicPr/>
          <p:nvPr/>
        </p:nvPicPr>
        <p:blipFill>
          <a:blip r:embed="rId4"/>
          <a:stretch/>
        </p:blipFill>
        <p:spPr>
          <a:xfrm>
            <a:off x="6278400" y="6032880"/>
            <a:ext cx="565560" cy="565560"/>
          </a:xfrm>
          <a:prstGeom prst="rect">
            <a:avLst/>
          </a:prstGeom>
          <a:ln w="0">
            <a:noFill/>
          </a:ln>
        </p:spPr>
      </p:pic>
      <p:sp>
        <p:nvSpPr>
          <p:cNvPr id="658" name="Text 5"/>
          <p:cNvSpPr/>
          <p:nvPr/>
        </p:nvSpPr>
        <p:spPr>
          <a:xfrm>
            <a:off x="6278400" y="6824880"/>
            <a:ext cx="250884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200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Νίκη στον Ευρυμέδοντα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59" name="Text 6"/>
          <p:cNvSpPr/>
          <p:nvPr/>
        </p:nvSpPr>
        <p:spPr>
          <a:xfrm>
            <a:off x="6278400" y="7243560"/>
            <a:ext cx="75592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383838"/>
                </a:solidFill>
                <a:latin typeface="Patrick Hand"/>
                <a:ea typeface="Patrick Hand"/>
              </a:rPr>
              <a:t>Νίκησε τους Πέρσες στις εκβολές του Ευρυμέδοντος ποταμού.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2024-12-08T20:39:46Z</dcterms:created>
  <dc:creator>PptxGenJS</dc:creator>
  <dc:description/>
  <dc:language>en-US</dc:language>
  <cp:lastModifiedBy/>
  <dcterms:modified xsi:type="dcterms:W3CDTF">2024-12-08T22:42:10Z</dcterms:modified>
  <cp:revision>2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