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</p:sld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notesMaster" Target="notesMasters/notesMaster1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30" Type="http://schemas.openxmlformats.org/officeDocument/2006/relationships/slide" Target="slides/slide14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4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5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36242CE7-3C06-4423-B41A-271D59987259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41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8B93C3F-DC63-41F0-BF84-B617501BEBDF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68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38E4E1F-D528-4A65-A214-01D3AD6A616D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71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F70CCC9-6142-47E1-BBED-1939C620DF26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74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5626FDB-5A8C-467C-BA88-77A23B96FF4B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77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3C1D40A-217B-48D7-A2D5-556C961D444B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80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75A87B0-4603-4F48-8BF5-E7E05A20093B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44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BA9E5BF-02FA-4B60-8D45-677A8A85D87D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47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E283902-D850-4A40-AECD-7D777CB6ED35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50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3296256-3787-4BA3-88A2-E6ECF6F82616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53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A4EF218-C38C-48FC-B401-4695F299DE12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56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BEEB969-501B-4F4E-AE4B-59CB2B6E0E4E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59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4AE25A3-37F9-43A9-A255-F744E51536AE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62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50CC35A-495F-4113-8B50-84DECEFB1CE3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65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13E393B-85B4-4F0B-B252-1BEC93699569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421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5c24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21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45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57.xml"/><Relationship Id="rId5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49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85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567" name="Text 0"/>
          <p:cNvSpPr/>
          <p:nvPr/>
        </p:nvSpPr>
        <p:spPr>
          <a:xfrm>
            <a:off x="6164640" y="533520"/>
            <a:ext cx="7787520" cy="445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6999"/>
              </a:lnSpc>
              <a:buNone/>
              <a:tabLst>
                <a:tab algn="l" pos="0"/>
              </a:tabLst>
            </a:pPr>
            <a:r>
              <a:rPr b="1" lang="en-US" sz="560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Η Οικονομική και Κοινωνική Οργάνωση των Αρχαίων Ελληνικών Πόλεων-Κρατών</a:t>
            </a:r>
            <a:endParaRPr b="0" lang="en-US" sz="5600" spc="-1" strike="noStrike">
              <a:latin typeface="Arial"/>
            </a:endParaRPr>
          </a:p>
        </p:txBody>
      </p:sp>
      <p:sp>
        <p:nvSpPr>
          <p:cNvPr id="568" name="Text 1"/>
          <p:cNvSpPr/>
          <p:nvPr/>
        </p:nvSpPr>
        <p:spPr>
          <a:xfrm>
            <a:off x="6164640" y="5279760"/>
            <a:ext cx="7787520" cy="185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Η συγκρότηση των αρχαίων ελληνικών πόλεων-κρατών αποτελεί ένα σημαντικό κεφάλαιο στην ιστορία του αρχαίου ελληνικού κόσμου. Αυτή η διαδικασία συνδέεται άμεσα με τις οικονομικές, κοινωνικές και πολιτικές συνθήκες που επικρατούσαν στις ομηρικές κοινωνίες. Η μετεξέλιξη από τις ομηρικές κοινότητες στις πόλεις-κράτη ήταν μια σταδιακή διαδικασία που επηρεάστηκε από διάφορους παράγοντες και διέφερε από περιοχή σε περιοχή.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569" name="Shape 2"/>
          <p:cNvSpPr/>
          <p:nvPr/>
        </p:nvSpPr>
        <p:spPr>
          <a:xfrm>
            <a:off x="6164640" y="7371720"/>
            <a:ext cx="309600" cy="309600"/>
          </a:xfrm>
          <a:prstGeom prst="roundRect">
            <a:avLst>
              <a:gd name="adj" fmla="val 29501438"/>
            </a:avLst>
          </a:prstGeom>
          <a:noFill/>
          <a:ln w="76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70" name="Image 1" descr="preencoded.png"/>
          <p:cNvPicPr/>
          <p:nvPr/>
        </p:nvPicPr>
        <p:blipFill>
          <a:blip r:embed="rId2"/>
          <a:stretch/>
        </p:blipFill>
        <p:spPr>
          <a:xfrm>
            <a:off x="6172200" y="7379280"/>
            <a:ext cx="294480" cy="294480"/>
          </a:xfrm>
          <a:prstGeom prst="rect">
            <a:avLst/>
          </a:prstGeom>
          <a:ln w="0">
            <a:noFill/>
          </a:ln>
        </p:spPr>
      </p:pic>
      <p:sp>
        <p:nvSpPr>
          <p:cNvPr id="571" name="Text 3"/>
          <p:cNvSpPr/>
          <p:nvPr/>
        </p:nvSpPr>
        <p:spPr>
          <a:xfrm>
            <a:off x="6571080" y="7357320"/>
            <a:ext cx="2124000" cy="3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1900" spc="-1" strike="noStrike">
                <a:solidFill>
                  <a:srgbClr val="f4cab8"/>
                </a:solidFill>
                <a:latin typeface="Montserrat Bold"/>
                <a:ea typeface="Montserrat Bold"/>
              </a:rPr>
              <a:t>by Elpiniki Rassa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Text 0"/>
          <p:cNvSpPr/>
          <p:nvPr/>
        </p:nvSpPr>
        <p:spPr>
          <a:xfrm>
            <a:off x="6235560" y="1549800"/>
            <a:ext cx="570888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Πολιτική Ανισότητα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81" name="Shape 1"/>
          <p:cNvSpPr/>
          <p:nvPr/>
        </p:nvSpPr>
        <p:spPr>
          <a:xfrm>
            <a:off x="6235560" y="2584440"/>
            <a:ext cx="3715200" cy="2282760"/>
          </a:xfrm>
          <a:prstGeom prst="roundRect">
            <a:avLst>
              <a:gd name="adj" fmla="val 140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2" name="Text 2"/>
          <p:cNvSpPr/>
          <p:nvPr/>
        </p:nvSpPr>
        <p:spPr>
          <a:xfrm>
            <a:off x="6449760" y="279864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Αρχική Κατάσταση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3" name="Text 3"/>
          <p:cNvSpPr/>
          <p:nvPr/>
        </p:nvSpPr>
        <p:spPr>
          <a:xfrm>
            <a:off x="6449760" y="3283920"/>
            <a:ext cx="328716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Παρά τον οικονομικό πλουτισμό, οι μη ευγενείς δεν εξισώθηκαν αμέσως πολιτικά με τους ευγενείς.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84" name="Shape 4"/>
          <p:cNvSpPr/>
          <p:nvPr/>
        </p:nvSpPr>
        <p:spPr>
          <a:xfrm>
            <a:off x="10165320" y="2584440"/>
            <a:ext cx="3715200" cy="2282760"/>
          </a:xfrm>
          <a:prstGeom prst="roundRect">
            <a:avLst>
              <a:gd name="adj" fmla="val 140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5" name="Text 5"/>
          <p:cNvSpPr/>
          <p:nvPr/>
        </p:nvSpPr>
        <p:spPr>
          <a:xfrm>
            <a:off x="10379520" y="2798640"/>
            <a:ext cx="306576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Διατήρηση Προνομίων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6" name="Text 6"/>
          <p:cNvSpPr/>
          <p:nvPr/>
        </p:nvSpPr>
        <p:spPr>
          <a:xfrm>
            <a:off x="10379520" y="3283920"/>
            <a:ext cx="328716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Οι ευγενείς διατήρησαν τα πολιτικά τους προνόμια για μεγάλο χρονικό διάστημα.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87" name="Shape 7"/>
          <p:cNvSpPr/>
          <p:nvPr/>
        </p:nvSpPr>
        <p:spPr>
          <a:xfrm>
            <a:off x="6235560" y="5081760"/>
            <a:ext cx="7644960" cy="1597680"/>
          </a:xfrm>
          <a:prstGeom prst="roundRect">
            <a:avLst>
              <a:gd name="adj" fmla="val 2010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8" name="Text 8"/>
          <p:cNvSpPr/>
          <p:nvPr/>
        </p:nvSpPr>
        <p:spPr>
          <a:xfrm>
            <a:off x="6449760" y="529560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Σταδιακή Αλλαγή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9" name="Text 9"/>
          <p:cNvSpPr/>
          <p:nvPr/>
        </p:nvSpPr>
        <p:spPr>
          <a:xfrm>
            <a:off x="6449760" y="5780880"/>
            <a:ext cx="721692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Η πολιτική εξίσωση ήταν μια μακροχρόνια διαδικασία που εξελίχθηκε με την πάροδο του χρόνου.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Text 0"/>
          <p:cNvSpPr/>
          <p:nvPr/>
        </p:nvSpPr>
        <p:spPr>
          <a:xfrm>
            <a:off x="614880" y="2680200"/>
            <a:ext cx="546948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601"/>
              </a:lnSpc>
              <a:buNone/>
              <a:tabLst>
                <a:tab algn="l" pos="0"/>
              </a:tabLst>
            </a:pPr>
            <a:r>
              <a:rPr b="1" lang="en-US" sz="36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Η Ανάπτυξη της Δουλείας</a:t>
            </a:r>
            <a:endParaRPr b="0" lang="en-US" sz="3650" spc="-1" strike="noStrike">
              <a:latin typeface="Arial"/>
            </a:endParaRPr>
          </a:p>
        </p:txBody>
      </p:sp>
      <p:pic>
        <p:nvPicPr>
          <p:cNvPr id="691" name="Image 1" descr="preencoded.png"/>
          <p:cNvPicPr/>
          <p:nvPr/>
        </p:nvPicPr>
        <p:blipFill>
          <a:blip r:embed="rId1"/>
          <a:stretch/>
        </p:blipFill>
        <p:spPr>
          <a:xfrm>
            <a:off x="614880" y="3529080"/>
            <a:ext cx="877680" cy="1404720"/>
          </a:xfrm>
          <a:prstGeom prst="rect">
            <a:avLst/>
          </a:prstGeom>
          <a:ln w="0">
            <a:noFill/>
          </a:ln>
        </p:spPr>
      </p:pic>
      <p:sp>
        <p:nvSpPr>
          <p:cNvPr id="692" name="Text 1"/>
          <p:cNvSpPr/>
          <p:nvPr/>
        </p:nvSpPr>
        <p:spPr>
          <a:xfrm>
            <a:off x="1756440" y="3704760"/>
            <a:ext cx="23418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99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Αρχικά Στάδια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93" name="Text 2"/>
          <p:cNvSpPr/>
          <p:nvPr/>
        </p:nvSpPr>
        <p:spPr>
          <a:xfrm>
            <a:off x="1756440" y="4102920"/>
            <a:ext cx="12259080" cy="28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Τα πρώτα στάδια της ιστορικής πορείας των πόλεων-κρατών ήταν συνδεδεμένα με την ανάπτυξη της δουλείας.</a:t>
            </a:r>
            <a:endParaRPr b="0" lang="en-US" sz="1350" spc="-1" strike="noStrike">
              <a:latin typeface="Arial"/>
            </a:endParaRPr>
          </a:p>
        </p:txBody>
      </p:sp>
      <p:pic>
        <p:nvPicPr>
          <p:cNvPr id="694" name="Image 2" descr="preencoded.png"/>
          <p:cNvPicPr/>
          <p:nvPr/>
        </p:nvPicPr>
        <p:blipFill>
          <a:blip r:embed="rId2"/>
          <a:stretch/>
        </p:blipFill>
        <p:spPr>
          <a:xfrm>
            <a:off x="614880" y="4934520"/>
            <a:ext cx="877680" cy="1404720"/>
          </a:xfrm>
          <a:prstGeom prst="rect">
            <a:avLst/>
          </a:prstGeom>
          <a:ln w="0">
            <a:noFill/>
          </a:ln>
        </p:spPr>
      </p:pic>
      <p:sp>
        <p:nvSpPr>
          <p:cNvPr id="695" name="Text 3"/>
          <p:cNvSpPr/>
          <p:nvPr/>
        </p:nvSpPr>
        <p:spPr>
          <a:xfrm>
            <a:off x="1756440" y="5110200"/>
            <a:ext cx="23418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99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Κοινωνική Αντίληψη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96" name="Text 4"/>
          <p:cNvSpPr/>
          <p:nvPr/>
        </p:nvSpPr>
        <p:spPr>
          <a:xfrm>
            <a:off x="1756440" y="5508000"/>
            <a:ext cx="12259080" cy="28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Επικρατούσε η αντίληψη ότι ο πολίτης πρέπει να είναι απαλλαγμένος από τις εργασίες για να ασχολείται μόνο με τα κοινά.</a:t>
            </a:r>
            <a:endParaRPr b="0" lang="en-US" sz="1350" spc="-1" strike="noStrike">
              <a:latin typeface="Arial"/>
            </a:endParaRPr>
          </a:p>
        </p:txBody>
      </p:sp>
      <p:pic>
        <p:nvPicPr>
          <p:cNvPr id="697" name="Image 3" descr="preencoded.png"/>
          <p:cNvPicPr/>
          <p:nvPr/>
        </p:nvPicPr>
        <p:blipFill>
          <a:blip r:embed="rId3"/>
          <a:stretch/>
        </p:blipFill>
        <p:spPr>
          <a:xfrm>
            <a:off x="614880" y="6339600"/>
            <a:ext cx="877680" cy="1404720"/>
          </a:xfrm>
          <a:prstGeom prst="rect">
            <a:avLst/>
          </a:prstGeom>
          <a:ln w="0">
            <a:noFill/>
          </a:ln>
        </p:spPr>
      </p:pic>
      <p:sp>
        <p:nvSpPr>
          <p:cNvPr id="698" name="Text 5"/>
          <p:cNvSpPr/>
          <p:nvPr/>
        </p:nvSpPr>
        <p:spPr>
          <a:xfrm>
            <a:off x="1756440" y="6515280"/>
            <a:ext cx="23418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99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Αύξηση Δούλων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99" name="Text 6"/>
          <p:cNvSpPr/>
          <p:nvPr/>
        </p:nvSpPr>
        <p:spPr>
          <a:xfrm>
            <a:off x="1756440" y="6913080"/>
            <a:ext cx="12259080" cy="28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Ο αριθμός των δούλων αυξήθηκε σε διάφορες πόλεις για διαφορετικούς λόγους.</a:t>
            </a:r>
            <a:endParaRPr b="0" lang="en-US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Text 0"/>
          <p:cNvSpPr/>
          <p:nvPr/>
        </p:nvSpPr>
        <p:spPr>
          <a:xfrm>
            <a:off x="6235560" y="2496960"/>
            <a:ext cx="754308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Αιτίες Αύξησης της Δουλείας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701" name="Shape 1"/>
          <p:cNvSpPr/>
          <p:nvPr/>
        </p:nvSpPr>
        <p:spPr>
          <a:xfrm>
            <a:off x="6235560" y="3531600"/>
            <a:ext cx="7644960" cy="2200320"/>
          </a:xfrm>
          <a:prstGeom prst="roundRect">
            <a:avLst>
              <a:gd name="adj" fmla="val 1459"/>
            </a:avLst>
          </a:prstGeom>
          <a:noFill/>
          <a:ln w="7620">
            <a:solidFill>
              <a:srgbClr val="ffffff">
                <a:alpha val="24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2" name="Shape 2"/>
          <p:cNvSpPr/>
          <p:nvPr/>
        </p:nvSpPr>
        <p:spPr>
          <a:xfrm>
            <a:off x="6243120" y="3539520"/>
            <a:ext cx="7629840" cy="614160"/>
          </a:xfrm>
          <a:prstGeom prst="rect">
            <a:avLst/>
          </a:prstGeom>
          <a:solidFill>
            <a:srgbClr val="ffffff">
              <a:alpha val="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3" name="Text 3"/>
          <p:cNvSpPr/>
          <p:nvPr/>
        </p:nvSpPr>
        <p:spPr>
          <a:xfrm>
            <a:off x="6457320" y="3675240"/>
            <a:ext cx="3382920" cy="34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Πόλη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704" name="Text 4"/>
          <p:cNvSpPr/>
          <p:nvPr/>
        </p:nvSpPr>
        <p:spPr>
          <a:xfrm>
            <a:off x="10276200" y="3675240"/>
            <a:ext cx="3382920" cy="34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Αιτία Αύξησης Δούλων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705" name="Shape 5"/>
          <p:cNvSpPr/>
          <p:nvPr/>
        </p:nvSpPr>
        <p:spPr>
          <a:xfrm>
            <a:off x="6243120" y="4153680"/>
            <a:ext cx="7629840" cy="956520"/>
          </a:xfrm>
          <a:prstGeom prst="rect">
            <a:avLst/>
          </a:prstGeom>
          <a:solidFill>
            <a:srgbClr val="000000">
              <a:alpha val="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6" name="Text 6"/>
          <p:cNvSpPr/>
          <p:nvPr/>
        </p:nvSpPr>
        <p:spPr>
          <a:xfrm>
            <a:off x="6457320" y="4289760"/>
            <a:ext cx="3382920" cy="34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Αθήνα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707" name="Text 7"/>
          <p:cNvSpPr/>
          <p:nvPr/>
        </p:nvSpPr>
        <p:spPr>
          <a:xfrm>
            <a:off x="10276200" y="4289760"/>
            <a:ext cx="338292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Χρέη προς τους ευγενείς (μέχρι τις αρχές του 6ου αι. π.Χ.)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708" name="Shape 8"/>
          <p:cNvSpPr/>
          <p:nvPr/>
        </p:nvSpPr>
        <p:spPr>
          <a:xfrm>
            <a:off x="6243120" y="5110560"/>
            <a:ext cx="7629840" cy="614160"/>
          </a:xfrm>
          <a:prstGeom prst="rect">
            <a:avLst/>
          </a:prstGeom>
          <a:solidFill>
            <a:srgbClr val="ffffff">
              <a:alpha val="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9" name="Text 9"/>
          <p:cNvSpPr/>
          <p:nvPr/>
        </p:nvSpPr>
        <p:spPr>
          <a:xfrm>
            <a:off x="6457320" y="5246640"/>
            <a:ext cx="3382920" cy="34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Σπάρτη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710" name="Text 10"/>
          <p:cNvSpPr/>
          <p:nvPr/>
        </p:nvSpPr>
        <p:spPr>
          <a:xfrm>
            <a:off x="10276200" y="5246640"/>
            <a:ext cx="3382920" cy="34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Κατακτητικοί πόλεμοι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30040" cy="2675880"/>
          </a:xfrm>
          <a:prstGeom prst="rect">
            <a:avLst/>
          </a:prstGeom>
          <a:ln w="0">
            <a:noFill/>
          </a:ln>
        </p:spPr>
      </p:pic>
      <p:sp>
        <p:nvSpPr>
          <p:cNvPr id="712" name="Text 0"/>
          <p:cNvSpPr/>
          <p:nvPr/>
        </p:nvSpPr>
        <p:spPr>
          <a:xfrm>
            <a:off x="749160" y="3417840"/>
            <a:ext cx="819612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Η Σημασία της Πόλης-Κράτους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713" name="Shape 1"/>
          <p:cNvSpPr/>
          <p:nvPr/>
        </p:nvSpPr>
        <p:spPr>
          <a:xfrm>
            <a:off x="749160" y="4693320"/>
            <a:ext cx="481320" cy="48132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4" name="Text 2"/>
          <p:cNvSpPr/>
          <p:nvPr/>
        </p:nvSpPr>
        <p:spPr>
          <a:xfrm>
            <a:off x="904320" y="4762800"/>
            <a:ext cx="17100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1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715" name="Text 3"/>
          <p:cNvSpPr/>
          <p:nvPr/>
        </p:nvSpPr>
        <p:spPr>
          <a:xfrm>
            <a:off x="1445040" y="469332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Πολιτική Οντότητα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16" name="Text 4"/>
          <p:cNvSpPr/>
          <p:nvPr/>
        </p:nvSpPr>
        <p:spPr>
          <a:xfrm>
            <a:off x="1445040" y="5178240"/>
            <a:ext cx="576288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Η πόλη-κράτος αποτέλεσε τη βασική πολιτική οντότητα στον αρχαίο ελληνικό κόσμο.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717" name="Shape 5"/>
          <p:cNvSpPr/>
          <p:nvPr/>
        </p:nvSpPr>
        <p:spPr>
          <a:xfrm>
            <a:off x="7422120" y="4693320"/>
            <a:ext cx="481320" cy="48132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Text 6"/>
          <p:cNvSpPr/>
          <p:nvPr/>
        </p:nvSpPr>
        <p:spPr>
          <a:xfrm>
            <a:off x="7565400" y="4762800"/>
            <a:ext cx="19476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2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719" name="Text 7"/>
          <p:cNvSpPr/>
          <p:nvPr/>
        </p:nvSpPr>
        <p:spPr>
          <a:xfrm>
            <a:off x="8118000" y="4693320"/>
            <a:ext cx="29300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Κοινωνική Οργάνωση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20" name="Text 8"/>
          <p:cNvSpPr/>
          <p:nvPr/>
        </p:nvSpPr>
        <p:spPr>
          <a:xfrm>
            <a:off x="8118000" y="5178240"/>
            <a:ext cx="576288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Προσέφερε ένα πλαίσιο για την κοινωνική οργάνωση και την ανάπτυξη της πολιτικής συμμετοχής.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721" name="Shape 9"/>
          <p:cNvSpPr/>
          <p:nvPr/>
        </p:nvSpPr>
        <p:spPr>
          <a:xfrm>
            <a:off x="749160" y="6318000"/>
            <a:ext cx="481320" cy="48132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2" name="Text 10"/>
          <p:cNvSpPr/>
          <p:nvPr/>
        </p:nvSpPr>
        <p:spPr>
          <a:xfrm>
            <a:off x="885600" y="6387840"/>
            <a:ext cx="20844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3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723" name="Text 11"/>
          <p:cNvSpPr/>
          <p:nvPr/>
        </p:nvSpPr>
        <p:spPr>
          <a:xfrm>
            <a:off x="1445040" y="6318000"/>
            <a:ext cx="296388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Οικονομική Ανάπτυξη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24" name="Text 12"/>
          <p:cNvSpPr/>
          <p:nvPr/>
        </p:nvSpPr>
        <p:spPr>
          <a:xfrm>
            <a:off x="1445040" y="6803280"/>
            <a:ext cx="576288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Συνέβαλε στην οικονομική ανάπτυξη και την εξειδίκευση των επαγγελμάτων.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725" name="Shape 13"/>
          <p:cNvSpPr/>
          <p:nvPr/>
        </p:nvSpPr>
        <p:spPr>
          <a:xfrm>
            <a:off x="7422120" y="6318000"/>
            <a:ext cx="481320" cy="48132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6" name="Text 14"/>
          <p:cNvSpPr/>
          <p:nvPr/>
        </p:nvSpPr>
        <p:spPr>
          <a:xfrm>
            <a:off x="7555320" y="6387840"/>
            <a:ext cx="21528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4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727" name="Text 15"/>
          <p:cNvSpPr/>
          <p:nvPr/>
        </p:nvSpPr>
        <p:spPr>
          <a:xfrm>
            <a:off x="8118000" y="631800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Πολιτισμική Εξέλιξη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28" name="Text 16"/>
          <p:cNvSpPr/>
          <p:nvPr/>
        </p:nvSpPr>
        <p:spPr>
          <a:xfrm>
            <a:off x="8118000" y="6803280"/>
            <a:ext cx="576288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Αποτέλεσε το επίκεντρο της πολιτισμικής και πνευματικής εξέλιξης του αρχαίου ελληνικού κόσμου.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Text 0"/>
          <p:cNvSpPr/>
          <p:nvPr/>
        </p:nvSpPr>
        <p:spPr>
          <a:xfrm>
            <a:off x="749160" y="1196280"/>
            <a:ext cx="948888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Η Κληρονομιά των Πόλεων-Κρατών</a:t>
            </a:r>
            <a:endParaRPr b="0" lang="en-US" sz="4450" spc="-1" strike="noStrike">
              <a:latin typeface="Arial"/>
            </a:endParaRPr>
          </a:p>
        </p:txBody>
      </p:sp>
      <p:pic>
        <p:nvPicPr>
          <p:cNvPr id="730" name="Image 0" descr="preencoded.png"/>
          <p:cNvPicPr/>
          <p:nvPr/>
        </p:nvPicPr>
        <p:blipFill>
          <a:blip r:embed="rId1"/>
          <a:stretch/>
        </p:blipFill>
        <p:spPr>
          <a:xfrm>
            <a:off x="749160" y="2337840"/>
            <a:ext cx="4162680" cy="2572560"/>
          </a:xfrm>
          <a:prstGeom prst="rect">
            <a:avLst/>
          </a:prstGeom>
          <a:ln w="0">
            <a:noFill/>
          </a:ln>
        </p:spPr>
      </p:pic>
      <p:sp>
        <p:nvSpPr>
          <p:cNvPr id="731" name="Text 1"/>
          <p:cNvSpPr/>
          <p:nvPr/>
        </p:nvSpPr>
        <p:spPr>
          <a:xfrm>
            <a:off x="749160" y="517824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Δημοκρατία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32" name="Text 2"/>
          <p:cNvSpPr/>
          <p:nvPr/>
        </p:nvSpPr>
        <p:spPr>
          <a:xfrm>
            <a:off x="749160" y="5663520"/>
            <a:ext cx="416268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Οι πόλεις-κράτη, ιδιαίτερα η Αθήνα, ανέπτυξαν και εφάρμοσαν τις πρώτες μορφές δημοκρατικής διακυβέρνησης.</a:t>
            </a:r>
            <a:endParaRPr b="0" lang="en-US" sz="1650" spc="-1" strike="noStrike">
              <a:latin typeface="Arial"/>
            </a:endParaRPr>
          </a:p>
        </p:txBody>
      </p:sp>
      <p:pic>
        <p:nvPicPr>
          <p:cNvPr id="733" name="Image 1" descr="preencoded.png"/>
          <p:cNvPicPr/>
          <p:nvPr/>
        </p:nvPicPr>
        <p:blipFill>
          <a:blip r:embed="rId2"/>
          <a:stretch/>
        </p:blipFill>
        <p:spPr>
          <a:xfrm>
            <a:off x="5233680" y="2337840"/>
            <a:ext cx="4163040" cy="2572560"/>
          </a:xfrm>
          <a:prstGeom prst="rect">
            <a:avLst/>
          </a:prstGeom>
          <a:ln w="0">
            <a:noFill/>
          </a:ln>
        </p:spPr>
      </p:pic>
      <p:sp>
        <p:nvSpPr>
          <p:cNvPr id="734" name="Text 3"/>
          <p:cNvSpPr/>
          <p:nvPr/>
        </p:nvSpPr>
        <p:spPr>
          <a:xfrm>
            <a:off x="5233680" y="517860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Φιλοσοφία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35" name="Text 4"/>
          <p:cNvSpPr/>
          <p:nvPr/>
        </p:nvSpPr>
        <p:spPr>
          <a:xfrm>
            <a:off x="5233680" y="5663520"/>
            <a:ext cx="416304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Το περιβάλλον των πόλεων-κρατών ευνόησε την ανάπτυξη της φιλοσοφίας και των επιστημών.</a:t>
            </a:r>
            <a:endParaRPr b="0" lang="en-US" sz="1650" spc="-1" strike="noStrike">
              <a:latin typeface="Arial"/>
            </a:endParaRPr>
          </a:p>
        </p:txBody>
      </p:sp>
      <p:pic>
        <p:nvPicPr>
          <p:cNvPr id="736" name="Image 2" descr="preencoded.png"/>
          <p:cNvPicPr/>
          <p:nvPr/>
        </p:nvPicPr>
        <p:blipFill>
          <a:blip r:embed="rId3"/>
          <a:stretch/>
        </p:blipFill>
        <p:spPr>
          <a:xfrm>
            <a:off x="9717840" y="2337840"/>
            <a:ext cx="4163040" cy="2572560"/>
          </a:xfrm>
          <a:prstGeom prst="rect">
            <a:avLst/>
          </a:prstGeom>
          <a:ln w="0">
            <a:noFill/>
          </a:ln>
        </p:spPr>
      </p:pic>
      <p:sp>
        <p:nvSpPr>
          <p:cNvPr id="737" name="Text 5"/>
          <p:cNvSpPr/>
          <p:nvPr/>
        </p:nvSpPr>
        <p:spPr>
          <a:xfrm>
            <a:off x="9717840" y="517860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Τέχνες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38" name="Text 6"/>
          <p:cNvSpPr/>
          <p:nvPr/>
        </p:nvSpPr>
        <p:spPr>
          <a:xfrm>
            <a:off x="9717840" y="5663520"/>
            <a:ext cx="416304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Οι πόλεις-κράτη αποτέλεσαν κέντρα καλλιτεχνικής δημιουργίας, με σημαντική συνεισφορά στην αρχιτεκτονική, γλυπτική και θέατρο.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6040" cy="8231400"/>
          </a:xfrm>
          <a:prstGeom prst="rect">
            <a:avLst/>
          </a:prstGeom>
          <a:ln w="0">
            <a:noFill/>
          </a:ln>
        </p:spPr>
      </p:pic>
      <p:sp>
        <p:nvSpPr>
          <p:cNvPr id="573" name="Text 0"/>
          <p:cNvSpPr/>
          <p:nvPr/>
        </p:nvSpPr>
        <p:spPr>
          <a:xfrm>
            <a:off x="6212880" y="570960"/>
            <a:ext cx="7690680" cy="138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400"/>
              </a:lnSpc>
              <a:buNone/>
              <a:tabLst>
                <a:tab algn="l" pos="0"/>
              </a:tabLst>
            </a:pPr>
            <a:r>
              <a:rPr b="1" lang="en-US" sz="43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Η Δημιουργία των Πόλεων-Κρατών</a:t>
            </a:r>
            <a:endParaRPr b="0" lang="en-US" sz="4350" spc="-1" strike="noStrike">
              <a:latin typeface="Arial"/>
            </a:endParaRPr>
          </a:p>
        </p:txBody>
      </p:sp>
      <p:sp>
        <p:nvSpPr>
          <p:cNvPr id="574" name="Shape 1"/>
          <p:cNvSpPr/>
          <p:nvPr/>
        </p:nvSpPr>
        <p:spPr>
          <a:xfrm>
            <a:off x="6512760" y="2265840"/>
            <a:ext cx="22680" cy="5394600"/>
          </a:xfrm>
          <a:prstGeom prst="roundRect">
            <a:avLst>
              <a:gd name="adj" fmla="val 136200"/>
            </a:avLst>
          </a:prstGeom>
          <a:solidFill>
            <a:srgbClr val="662e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Shape 2"/>
          <p:cNvSpPr/>
          <p:nvPr/>
        </p:nvSpPr>
        <p:spPr>
          <a:xfrm>
            <a:off x="6734880" y="2721240"/>
            <a:ext cx="726120" cy="22680"/>
          </a:xfrm>
          <a:prstGeom prst="roundRect">
            <a:avLst>
              <a:gd name="adj" fmla="val 136200"/>
            </a:avLst>
          </a:prstGeom>
          <a:solidFill>
            <a:srgbClr val="662e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Shape 3"/>
          <p:cNvSpPr/>
          <p:nvPr/>
        </p:nvSpPr>
        <p:spPr>
          <a:xfrm>
            <a:off x="6290640" y="2499480"/>
            <a:ext cx="466560" cy="466560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Text 4"/>
          <p:cNvSpPr/>
          <p:nvPr/>
        </p:nvSpPr>
        <p:spPr>
          <a:xfrm>
            <a:off x="6441120" y="2566800"/>
            <a:ext cx="165600" cy="33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99"/>
              </a:lnSpc>
              <a:buNone/>
              <a:tabLst>
                <a:tab algn="l" pos="0"/>
              </a:tabLst>
            </a:pPr>
            <a:r>
              <a:rPr b="1" lang="en-US" sz="26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1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578" name="Text 5"/>
          <p:cNvSpPr/>
          <p:nvPr/>
        </p:nvSpPr>
        <p:spPr>
          <a:xfrm>
            <a:off x="7665840" y="2473560"/>
            <a:ext cx="276696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01"/>
              </a:lnSpc>
              <a:buNone/>
              <a:tabLst>
                <a:tab algn="l" pos="0"/>
              </a:tabLst>
            </a:pPr>
            <a:r>
              <a:rPr b="1" lang="en-US" sz="21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Αυτονόμηση Φύλων</a:t>
            </a:r>
            <a:endParaRPr b="0" lang="en-US" sz="2150" spc="-1" strike="noStrike">
              <a:latin typeface="Arial"/>
            </a:endParaRPr>
          </a:p>
        </p:txBody>
      </p:sp>
      <p:sp>
        <p:nvSpPr>
          <p:cNvPr id="579" name="Text 6"/>
          <p:cNvSpPr/>
          <p:nvPr/>
        </p:nvSpPr>
        <p:spPr>
          <a:xfrm>
            <a:off x="7665840" y="2943720"/>
            <a:ext cx="6238080" cy="66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Τμήματα ελληνικών φύλων αυτονομήθηκαν κατά την περίοδο των μετακινήσεων.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580" name="Shape 7"/>
          <p:cNvSpPr/>
          <p:nvPr/>
        </p:nvSpPr>
        <p:spPr>
          <a:xfrm>
            <a:off x="6734880" y="4478400"/>
            <a:ext cx="726120" cy="22680"/>
          </a:xfrm>
          <a:prstGeom prst="roundRect">
            <a:avLst>
              <a:gd name="adj" fmla="val 136200"/>
            </a:avLst>
          </a:prstGeom>
          <a:solidFill>
            <a:srgbClr val="662e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1" name="Shape 8"/>
          <p:cNvSpPr/>
          <p:nvPr/>
        </p:nvSpPr>
        <p:spPr>
          <a:xfrm>
            <a:off x="6290640" y="4256280"/>
            <a:ext cx="466560" cy="466560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Text 9"/>
          <p:cNvSpPr/>
          <p:nvPr/>
        </p:nvSpPr>
        <p:spPr>
          <a:xfrm>
            <a:off x="6429600" y="4323600"/>
            <a:ext cx="189000" cy="33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99"/>
              </a:lnSpc>
              <a:buNone/>
              <a:tabLst>
                <a:tab algn="l" pos="0"/>
              </a:tabLst>
            </a:pPr>
            <a:r>
              <a:rPr b="1" lang="en-US" sz="26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2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583" name="Text 10"/>
          <p:cNvSpPr/>
          <p:nvPr/>
        </p:nvSpPr>
        <p:spPr>
          <a:xfrm>
            <a:off x="7665840" y="4230360"/>
            <a:ext cx="283932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01"/>
              </a:lnSpc>
              <a:buNone/>
              <a:tabLst>
                <a:tab algn="l" pos="0"/>
              </a:tabLst>
            </a:pPr>
            <a:r>
              <a:rPr b="1" lang="en-US" sz="21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Μόνιμη Εγκατάσταση</a:t>
            </a:r>
            <a:endParaRPr b="0" lang="en-US" sz="2150" spc="-1" strike="noStrike">
              <a:latin typeface="Arial"/>
            </a:endParaRPr>
          </a:p>
        </p:txBody>
      </p:sp>
      <p:sp>
        <p:nvSpPr>
          <p:cNvPr id="584" name="Text 11"/>
          <p:cNvSpPr/>
          <p:nvPr/>
        </p:nvSpPr>
        <p:spPr>
          <a:xfrm>
            <a:off x="7665840" y="4700880"/>
            <a:ext cx="6238080" cy="66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Τα αυτονομημένα φύλα απέκτησαν μόνιμη εγκατάσταση σε συγκεκριμένες περιοχές.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585" name="Shape 12"/>
          <p:cNvSpPr/>
          <p:nvPr/>
        </p:nvSpPr>
        <p:spPr>
          <a:xfrm>
            <a:off x="6734880" y="6235200"/>
            <a:ext cx="726120" cy="22680"/>
          </a:xfrm>
          <a:prstGeom prst="roundRect">
            <a:avLst>
              <a:gd name="adj" fmla="val 136200"/>
            </a:avLst>
          </a:prstGeom>
          <a:solidFill>
            <a:srgbClr val="662e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Shape 13"/>
          <p:cNvSpPr/>
          <p:nvPr/>
        </p:nvSpPr>
        <p:spPr>
          <a:xfrm>
            <a:off x="6290640" y="6013080"/>
            <a:ext cx="466560" cy="466560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7" name="Text 14"/>
          <p:cNvSpPr/>
          <p:nvPr/>
        </p:nvSpPr>
        <p:spPr>
          <a:xfrm>
            <a:off x="6422760" y="6080400"/>
            <a:ext cx="202320" cy="33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99"/>
              </a:lnSpc>
              <a:buNone/>
              <a:tabLst>
                <a:tab algn="l" pos="0"/>
              </a:tabLst>
            </a:pPr>
            <a:r>
              <a:rPr b="1" lang="en-US" sz="26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3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588" name="Text 15"/>
          <p:cNvSpPr/>
          <p:nvPr/>
        </p:nvSpPr>
        <p:spPr>
          <a:xfrm>
            <a:off x="7665840" y="5987160"/>
            <a:ext cx="35704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01"/>
              </a:lnSpc>
              <a:buNone/>
              <a:tabLst>
                <a:tab algn="l" pos="0"/>
              </a:tabLst>
            </a:pPr>
            <a:r>
              <a:rPr b="1" lang="en-US" sz="21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Οργάνωση Πόλεων-Κρατών</a:t>
            </a:r>
            <a:endParaRPr b="0" lang="en-US" sz="2150" spc="-1" strike="noStrike">
              <a:latin typeface="Arial"/>
            </a:endParaRPr>
          </a:p>
        </p:txBody>
      </p:sp>
      <p:sp>
        <p:nvSpPr>
          <p:cNvPr id="589" name="Text 16"/>
          <p:cNvSpPr/>
          <p:nvPr/>
        </p:nvSpPr>
        <p:spPr>
          <a:xfrm>
            <a:off x="7665840" y="6457680"/>
            <a:ext cx="6238080" cy="99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Συνδυασμός παραγόντων όπως η χωροταξική οργάνωση και οι τοπικές λατρείες οδήγησαν στη δημιουργία των πόλεων-κρατών.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Text 0"/>
          <p:cNvSpPr/>
          <p:nvPr/>
        </p:nvSpPr>
        <p:spPr>
          <a:xfrm>
            <a:off x="749160" y="1441080"/>
            <a:ext cx="13131360" cy="142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Διαφορετικοί Τρόποι Σχηματισμού Πόλεων-Κρατών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591" name="Text 1"/>
          <p:cNvSpPr/>
          <p:nvPr/>
        </p:nvSpPr>
        <p:spPr>
          <a:xfrm>
            <a:off x="749160" y="340344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Μ. Ασία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592" name="Text 2"/>
          <p:cNvSpPr/>
          <p:nvPr/>
        </p:nvSpPr>
        <p:spPr>
          <a:xfrm>
            <a:off x="749160" y="3974040"/>
            <a:ext cx="402840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Οι πρώτες πόλεις-κράτη πιθανότατα σχηματίστηκαν στα παράλια της Μ. Ασίας κατά τη διάρκεια του πρώτου αποικισμού.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593" name="Text 3"/>
          <p:cNvSpPr/>
          <p:nvPr/>
        </p:nvSpPr>
        <p:spPr>
          <a:xfrm>
            <a:off x="5307840" y="340344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Ελλαδικός Χώρος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594" name="Text 4"/>
          <p:cNvSpPr/>
          <p:nvPr/>
        </p:nvSpPr>
        <p:spPr>
          <a:xfrm>
            <a:off x="5307840" y="3974040"/>
            <a:ext cx="402840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Στον ελλαδικό χώρο, ο σχηματισμός ακολούθησε διαφορετικές πορείες: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595" name="Text 5"/>
          <p:cNvSpPr/>
          <p:nvPr/>
        </p:nvSpPr>
        <p:spPr>
          <a:xfrm>
            <a:off x="5307840" y="4851720"/>
            <a:ext cx="402840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343080" indent="-343080">
              <a:lnSpc>
                <a:spcPts val="2650"/>
              </a:lnSpc>
              <a:buClr>
                <a:srgbClr val="f4cab8"/>
              </a:buClr>
              <a:buFont typeface="Symbol" charset="2"/>
              <a:buChar char=""/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Ανεξαρτητοποίηση τμημάτων διαφορετικών φύλων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596" name="Text 6"/>
          <p:cNvSpPr/>
          <p:nvPr/>
        </p:nvSpPr>
        <p:spPr>
          <a:xfrm>
            <a:off x="5307840" y="5611320"/>
            <a:ext cx="4028400" cy="34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3080" indent="-343080">
              <a:lnSpc>
                <a:spcPts val="2650"/>
              </a:lnSpc>
              <a:buClr>
                <a:srgbClr val="f4cab8"/>
              </a:buClr>
              <a:buFont typeface="Symbol" charset="2"/>
              <a:buChar char=""/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Ένωση γειτονικών κοινοτήτων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597" name="Text 7"/>
          <p:cNvSpPr/>
          <p:nvPr/>
        </p:nvSpPr>
        <p:spPr>
          <a:xfrm>
            <a:off x="5307840" y="6028560"/>
            <a:ext cx="402840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343080" indent="-343080">
              <a:lnSpc>
                <a:spcPts val="2650"/>
              </a:lnSpc>
              <a:buClr>
                <a:srgbClr val="f4cab8"/>
              </a:buClr>
              <a:buFont typeface="Symbol" charset="2"/>
              <a:buChar char=""/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Απόσπαση ομάδων από κώμες και συγκρότηση ενιαίας διοίκησης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598" name="Text 8"/>
          <p:cNvSpPr/>
          <p:nvPr/>
        </p:nvSpPr>
        <p:spPr>
          <a:xfrm>
            <a:off x="9866160" y="340344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Συνοικισμός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599" name="Text 9"/>
          <p:cNvSpPr/>
          <p:nvPr/>
        </p:nvSpPr>
        <p:spPr>
          <a:xfrm>
            <a:off x="9866160" y="3974040"/>
            <a:ext cx="402840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Στις δύο τελευταίες περιπτώσεις του ελλαδικού χώρου, γίνεται λόγος για συνοικισμό.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Text 0"/>
          <p:cNvSpPr/>
          <p:nvPr/>
        </p:nvSpPr>
        <p:spPr>
          <a:xfrm>
            <a:off x="6235560" y="695520"/>
            <a:ext cx="7644960" cy="142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Η Κρίση του Ομηρικού Κόσμου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01" name="Shape 1"/>
          <p:cNvSpPr/>
          <p:nvPr/>
        </p:nvSpPr>
        <p:spPr>
          <a:xfrm>
            <a:off x="6235560" y="2684520"/>
            <a:ext cx="481320" cy="48132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2" name="Text 2"/>
          <p:cNvSpPr/>
          <p:nvPr/>
        </p:nvSpPr>
        <p:spPr>
          <a:xfrm>
            <a:off x="6390720" y="2754000"/>
            <a:ext cx="17100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1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03" name="Text 3"/>
          <p:cNvSpPr/>
          <p:nvPr/>
        </p:nvSpPr>
        <p:spPr>
          <a:xfrm>
            <a:off x="6931440" y="2684520"/>
            <a:ext cx="296208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Πληθυσμιακή Αύξηση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04" name="Text 4"/>
          <p:cNvSpPr/>
          <p:nvPr/>
        </p:nvSpPr>
        <p:spPr>
          <a:xfrm>
            <a:off x="6931440" y="3169800"/>
            <a:ext cx="301968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Προς τα τέλη του 9ου αι. π.Χ., οι ομηρικές κοινότητες παρουσίασαν σταδιακή πληθυσμιακή αύξηση.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05" name="Shape 5"/>
          <p:cNvSpPr/>
          <p:nvPr/>
        </p:nvSpPr>
        <p:spPr>
          <a:xfrm>
            <a:off x="10165320" y="2684520"/>
            <a:ext cx="481320" cy="48132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Text 6"/>
          <p:cNvSpPr/>
          <p:nvPr/>
        </p:nvSpPr>
        <p:spPr>
          <a:xfrm>
            <a:off x="10308600" y="2754000"/>
            <a:ext cx="19476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2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07" name="Text 7"/>
          <p:cNvSpPr/>
          <p:nvPr/>
        </p:nvSpPr>
        <p:spPr>
          <a:xfrm>
            <a:off x="10861200" y="268452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Οικονομική Κρίση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08" name="Text 8"/>
          <p:cNvSpPr/>
          <p:nvPr/>
        </p:nvSpPr>
        <p:spPr>
          <a:xfrm>
            <a:off x="10861200" y="3169800"/>
            <a:ext cx="3019680" cy="205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Η αύξηση του πληθυσμού οδήγησε σε οικονομική κρίση λόγω περιορισμένων εκτάσεων καλλιεργήσιμης γης και μέσων εκμετάλλευσης.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09" name="Shape 9"/>
          <p:cNvSpPr/>
          <p:nvPr/>
        </p:nvSpPr>
        <p:spPr>
          <a:xfrm>
            <a:off x="6235560" y="5679000"/>
            <a:ext cx="481320" cy="48132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0" name="Text 10"/>
          <p:cNvSpPr/>
          <p:nvPr/>
        </p:nvSpPr>
        <p:spPr>
          <a:xfrm>
            <a:off x="6372000" y="5748840"/>
            <a:ext cx="20844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3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11" name="Text 11"/>
          <p:cNvSpPr/>
          <p:nvPr/>
        </p:nvSpPr>
        <p:spPr>
          <a:xfrm>
            <a:off x="6931440" y="567900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Συγκέντρωση Γης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12" name="Text 12"/>
          <p:cNvSpPr/>
          <p:nvPr/>
        </p:nvSpPr>
        <p:spPr>
          <a:xfrm>
            <a:off x="6931440" y="6164280"/>
            <a:ext cx="301968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Η συγκέντρωση της γης σε λίγους και η απουσία εργασιακής ειδίκευσης επιδείνωσαν την κρίση.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13" name="Shape 13"/>
          <p:cNvSpPr/>
          <p:nvPr/>
        </p:nvSpPr>
        <p:spPr>
          <a:xfrm>
            <a:off x="10165320" y="5679000"/>
            <a:ext cx="481320" cy="48132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4" name="Text 14"/>
          <p:cNvSpPr/>
          <p:nvPr/>
        </p:nvSpPr>
        <p:spPr>
          <a:xfrm>
            <a:off x="10298520" y="5748840"/>
            <a:ext cx="21528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4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15" name="Text 15"/>
          <p:cNvSpPr/>
          <p:nvPr/>
        </p:nvSpPr>
        <p:spPr>
          <a:xfrm>
            <a:off x="10861200" y="567900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Έλλειψη Πόρων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16" name="Text 16"/>
          <p:cNvSpPr/>
          <p:nvPr/>
        </p:nvSpPr>
        <p:spPr>
          <a:xfrm>
            <a:off x="10861200" y="6164280"/>
            <a:ext cx="301968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Η έλλειψη άλλων πόρων πέρα από την εκμετάλλευση της γης συνέβαλε στην οικονομική δυσχέρεια.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30040" cy="2675880"/>
          </a:xfrm>
          <a:prstGeom prst="rect">
            <a:avLst/>
          </a:prstGeom>
          <a:ln w="0">
            <a:noFill/>
          </a:ln>
        </p:spPr>
      </p:pic>
      <p:sp>
        <p:nvSpPr>
          <p:cNvPr id="618" name="Text 0"/>
          <p:cNvSpPr/>
          <p:nvPr/>
        </p:nvSpPr>
        <p:spPr>
          <a:xfrm>
            <a:off x="749160" y="3305160"/>
            <a:ext cx="1144980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Πολιτικές Αλλαγές και Άνοδος των Ευγενών</a:t>
            </a:r>
            <a:endParaRPr b="0" lang="en-US" sz="4450" spc="-1" strike="noStrike">
              <a:latin typeface="Arial"/>
            </a:endParaRPr>
          </a:p>
        </p:txBody>
      </p:sp>
      <p:pic>
        <p:nvPicPr>
          <p:cNvPr id="619" name="Image 1" descr="preencoded.png"/>
          <p:cNvPicPr/>
          <p:nvPr/>
        </p:nvPicPr>
        <p:blipFill>
          <a:blip r:embed="rId2"/>
          <a:stretch/>
        </p:blipFill>
        <p:spPr>
          <a:xfrm>
            <a:off x="749160" y="4339800"/>
            <a:ext cx="4376880" cy="856080"/>
          </a:xfrm>
          <a:prstGeom prst="rect">
            <a:avLst/>
          </a:prstGeom>
          <a:ln w="0">
            <a:noFill/>
          </a:ln>
        </p:spPr>
      </p:pic>
      <p:sp>
        <p:nvSpPr>
          <p:cNvPr id="620" name="Text 1"/>
          <p:cNvSpPr/>
          <p:nvPr/>
        </p:nvSpPr>
        <p:spPr>
          <a:xfrm>
            <a:off x="963360" y="5517360"/>
            <a:ext cx="394884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Περιορισμός Βασιλικής Εξουσίας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21" name="Text 2"/>
          <p:cNvSpPr/>
          <p:nvPr/>
        </p:nvSpPr>
        <p:spPr>
          <a:xfrm>
            <a:off x="963360" y="6359400"/>
            <a:ext cx="394884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Η οικονομική κρίση συνδυάστηκε με τον περιορισμό της βασιλικής εξουσίας.</a:t>
            </a:r>
            <a:endParaRPr b="0" lang="en-US" sz="1650" spc="-1" strike="noStrike">
              <a:latin typeface="Arial"/>
            </a:endParaRPr>
          </a:p>
        </p:txBody>
      </p:sp>
      <p:pic>
        <p:nvPicPr>
          <p:cNvPr id="622" name="Image 2" descr="preencoded.png"/>
          <p:cNvPicPr/>
          <p:nvPr/>
        </p:nvPicPr>
        <p:blipFill>
          <a:blip r:embed="rId3"/>
          <a:stretch/>
        </p:blipFill>
        <p:spPr>
          <a:xfrm>
            <a:off x="5126400" y="4339800"/>
            <a:ext cx="4376880" cy="856080"/>
          </a:xfrm>
          <a:prstGeom prst="rect">
            <a:avLst/>
          </a:prstGeom>
          <a:ln w="0">
            <a:noFill/>
          </a:ln>
        </p:spPr>
      </p:pic>
      <p:sp>
        <p:nvSpPr>
          <p:cNvPr id="623" name="Text 3"/>
          <p:cNvSpPr/>
          <p:nvPr/>
        </p:nvSpPr>
        <p:spPr>
          <a:xfrm>
            <a:off x="5340600" y="5517360"/>
            <a:ext cx="343260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Αύξηση Δύναμης Ευγενών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24" name="Text 4"/>
          <p:cNvSpPr/>
          <p:nvPr/>
        </p:nvSpPr>
        <p:spPr>
          <a:xfrm>
            <a:off x="5340600" y="6002280"/>
            <a:ext cx="3948840" cy="6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Παράλληλα, παρατηρήθηκε αύξηση της δύναμης των ευγενών.</a:t>
            </a:r>
            <a:endParaRPr b="0" lang="en-US" sz="1650" spc="-1" strike="noStrike">
              <a:latin typeface="Arial"/>
            </a:endParaRPr>
          </a:p>
        </p:txBody>
      </p:sp>
      <p:pic>
        <p:nvPicPr>
          <p:cNvPr id="625" name="Image 3" descr="preencoded.png"/>
          <p:cNvPicPr/>
          <p:nvPr/>
        </p:nvPicPr>
        <p:blipFill>
          <a:blip r:embed="rId4"/>
          <a:stretch/>
        </p:blipFill>
        <p:spPr>
          <a:xfrm>
            <a:off x="9503640" y="4339800"/>
            <a:ext cx="4376880" cy="856080"/>
          </a:xfrm>
          <a:prstGeom prst="rect">
            <a:avLst/>
          </a:prstGeom>
          <a:ln w="0">
            <a:noFill/>
          </a:ln>
        </p:spPr>
      </p:pic>
      <p:sp>
        <p:nvSpPr>
          <p:cNvPr id="626" name="Text 5"/>
          <p:cNvSpPr/>
          <p:nvPr/>
        </p:nvSpPr>
        <p:spPr>
          <a:xfrm>
            <a:off x="9717840" y="5517360"/>
            <a:ext cx="314532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Αμφισβήτηση Εξουσίας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27" name="Text 6"/>
          <p:cNvSpPr/>
          <p:nvPr/>
        </p:nvSpPr>
        <p:spPr>
          <a:xfrm>
            <a:off x="9717840" y="6002280"/>
            <a:ext cx="394884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Η έλλειψη οργανωμένου στρατού έδωσε τη δυνατότητα στους ευγενείς να αμφισβητήσουν την εξουσία του βασιλιά.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Text 0"/>
          <p:cNvSpPr/>
          <p:nvPr/>
        </p:nvSpPr>
        <p:spPr>
          <a:xfrm>
            <a:off x="749160" y="1021680"/>
            <a:ext cx="7644960" cy="142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Οι Ευγενείς και η Κοινωνική τους Θέση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29" name="Shape 1"/>
          <p:cNvSpPr/>
          <p:nvPr/>
        </p:nvSpPr>
        <p:spPr>
          <a:xfrm>
            <a:off x="749160" y="2769840"/>
            <a:ext cx="3715200" cy="1940400"/>
          </a:xfrm>
          <a:prstGeom prst="roundRect">
            <a:avLst>
              <a:gd name="adj" fmla="val 1655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Text 2"/>
          <p:cNvSpPr/>
          <p:nvPr/>
        </p:nvSpPr>
        <p:spPr>
          <a:xfrm>
            <a:off x="963360" y="298404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Ονομασίες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31" name="Text 3"/>
          <p:cNvSpPr/>
          <p:nvPr/>
        </p:nvSpPr>
        <p:spPr>
          <a:xfrm>
            <a:off x="963360" y="3469320"/>
            <a:ext cx="328716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Οι ευγενείς ήταν γνωστοί με τα ονόματα αγαθοί, άριστοι, ευπατρίδες, εσθλοί, κ.ά.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32" name="Shape 4"/>
          <p:cNvSpPr/>
          <p:nvPr/>
        </p:nvSpPr>
        <p:spPr>
          <a:xfrm>
            <a:off x="4678920" y="2769840"/>
            <a:ext cx="3715200" cy="1940400"/>
          </a:xfrm>
          <a:prstGeom prst="roundRect">
            <a:avLst>
              <a:gd name="adj" fmla="val 1655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3" name="Text 5"/>
          <p:cNvSpPr/>
          <p:nvPr/>
        </p:nvSpPr>
        <p:spPr>
          <a:xfrm>
            <a:off x="4893120" y="298404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Κοινωνική Υπόσταση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34" name="Text 6"/>
          <p:cNvSpPr/>
          <p:nvPr/>
        </p:nvSpPr>
        <p:spPr>
          <a:xfrm>
            <a:off x="4893120" y="3469320"/>
            <a:ext cx="328716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Τα ονόματά τους υποδήλωναν την προέλευση και την κοινωνική τους υπόσταση.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35" name="Shape 7"/>
          <p:cNvSpPr/>
          <p:nvPr/>
        </p:nvSpPr>
        <p:spPr>
          <a:xfrm>
            <a:off x="749160" y="4924800"/>
            <a:ext cx="3715200" cy="2282760"/>
          </a:xfrm>
          <a:prstGeom prst="roundRect">
            <a:avLst>
              <a:gd name="adj" fmla="val 140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Text 8"/>
          <p:cNvSpPr/>
          <p:nvPr/>
        </p:nvSpPr>
        <p:spPr>
          <a:xfrm>
            <a:off x="963360" y="513864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Ασχολίες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37" name="Text 9"/>
          <p:cNvSpPr/>
          <p:nvPr/>
        </p:nvSpPr>
        <p:spPr>
          <a:xfrm>
            <a:off x="963360" y="5623920"/>
            <a:ext cx="328716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Αφιέρωναν το μεγαλύτερο μέρος του χρόνου τους στη σωματική άσκηση και στην καλλιέργεια του πνεύματος.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38" name="Shape 10"/>
          <p:cNvSpPr/>
          <p:nvPr/>
        </p:nvSpPr>
        <p:spPr>
          <a:xfrm>
            <a:off x="4678920" y="4924800"/>
            <a:ext cx="3715200" cy="2282760"/>
          </a:xfrm>
          <a:prstGeom prst="roundRect">
            <a:avLst>
              <a:gd name="adj" fmla="val 140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9" name="Text 11"/>
          <p:cNvSpPr/>
          <p:nvPr/>
        </p:nvSpPr>
        <p:spPr>
          <a:xfrm>
            <a:off x="4893120" y="5138640"/>
            <a:ext cx="294012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Πολεμική Ετοιμότητα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40" name="Text 12"/>
          <p:cNvSpPr/>
          <p:nvPr/>
        </p:nvSpPr>
        <p:spPr>
          <a:xfrm>
            <a:off x="4893120" y="5623920"/>
            <a:ext cx="328716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Έτρεφαν άλογα και βρίσκονταν σε συνεχή πολεμική ετοιμότητα, γι' αυτό ονομάστηκαν και ιππείς.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Text 0"/>
          <p:cNvSpPr/>
          <p:nvPr/>
        </p:nvSpPr>
        <p:spPr>
          <a:xfrm>
            <a:off x="749160" y="2416680"/>
            <a:ext cx="1134396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Η Σύνθεση των Πολιτών στις Πόλεις-Κράτη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42" name="Text 1"/>
          <p:cNvSpPr/>
          <p:nvPr/>
        </p:nvSpPr>
        <p:spPr>
          <a:xfrm>
            <a:off x="749160" y="366516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Ευγενείς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43" name="Text 2"/>
          <p:cNvSpPr/>
          <p:nvPr/>
        </p:nvSpPr>
        <p:spPr>
          <a:xfrm>
            <a:off x="749160" y="4236120"/>
            <a:ext cx="402840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Αποτελούσαν την ανώτερη τάξη των πολιτών με σημαντική πολιτική και οικονομική δύναμη.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44" name="Text 3"/>
          <p:cNvSpPr/>
          <p:nvPr/>
        </p:nvSpPr>
        <p:spPr>
          <a:xfrm>
            <a:off x="5307840" y="3665160"/>
            <a:ext cx="402840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Μικροί και Μεσαίοι Καλλιεργητές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45" name="Text 4"/>
          <p:cNvSpPr/>
          <p:nvPr/>
        </p:nvSpPr>
        <p:spPr>
          <a:xfrm>
            <a:off x="5307840" y="4593240"/>
            <a:ext cx="402840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Ένα μεγάλο μέρος των πολιτών αποτελούνταν από μικρούς ή μεσαίους καλλιεργητές.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646" name="Text 5"/>
          <p:cNvSpPr/>
          <p:nvPr/>
        </p:nvSpPr>
        <p:spPr>
          <a:xfrm>
            <a:off x="9866160" y="366516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Ακτήμονες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47" name="Text 6"/>
          <p:cNvSpPr/>
          <p:nvPr/>
        </p:nvSpPr>
        <p:spPr>
          <a:xfrm>
            <a:off x="9866160" y="4236120"/>
            <a:ext cx="402840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Υπήρχε επίσης ένας σημαντικός αριθμός ακτημόνων που αποτελούσαν μέρος του πολιτικού σώματος.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Text 0"/>
          <p:cNvSpPr/>
          <p:nvPr/>
        </p:nvSpPr>
        <p:spPr>
          <a:xfrm>
            <a:off x="749160" y="2241720"/>
            <a:ext cx="621900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601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Οι Μη Ευγενείς Πολίτες</a:t>
            </a:r>
            <a:endParaRPr b="0" lang="en-US" sz="4450" spc="-1" strike="noStrike">
              <a:latin typeface="Arial"/>
            </a:endParaRPr>
          </a:p>
        </p:txBody>
      </p:sp>
      <p:pic>
        <p:nvPicPr>
          <p:cNvPr id="649" name="Image 0" descr="preencoded.png"/>
          <p:cNvPicPr/>
          <p:nvPr/>
        </p:nvPicPr>
        <p:blipFill>
          <a:blip r:embed="rId1"/>
          <a:stretch/>
        </p:blipFill>
        <p:spPr>
          <a:xfrm>
            <a:off x="749160" y="3383640"/>
            <a:ext cx="534960" cy="534960"/>
          </a:xfrm>
          <a:prstGeom prst="rect">
            <a:avLst/>
          </a:prstGeom>
          <a:ln w="0">
            <a:noFill/>
          </a:ln>
        </p:spPr>
      </p:pic>
      <p:sp>
        <p:nvSpPr>
          <p:cNvPr id="650" name="Text 1"/>
          <p:cNvSpPr/>
          <p:nvPr/>
        </p:nvSpPr>
        <p:spPr>
          <a:xfrm>
            <a:off x="749160" y="413280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Πλήθος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51" name="Text 2"/>
          <p:cNvSpPr/>
          <p:nvPr/>
        </p:nvSpPr>
        <p:spPr>
          <a:xfrm>
            <a:off x="749160" y="4618080"/>
            <a:ext cx="416268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Ένας από τους όρους που χρησιμοποιούνταν για να περιγράψει τους μη ευγενείς πολίτες.</a:t>
            </a:r>
            <a:endParaRPr b="0" lang="en-US" sz="1650" spc="-1" strike="noStrike">
              <a:latin typeface="Arial"/>
            </a:endParaRPr>
          </a:p>
        </p:txBody>
      </p:sp>
      <p:pic>
        <p:nvPicPr>
          <p:cNvPr id="652" name="Image 1" descr="preencoded.png"/>
          <p:cNvPicPr/>
          <p:nvPr/>
        </p:nvPicPr>
        <p:blipFill>
          <a:blip r:embed="rId2"/>
          <a:stretch/>
        </p:blipFill>
        <p:spPr>
          <a:xfrm>
            <a:off x="5233680" y="3383640"/>
            <a:ext cx="534960" cy="534960"/>
          </a:xfrm>
          <a:prstGeom prst="rect">
            <a:avLst/>
          </a:prstGeom>
          <a:ln w="0">
            <a:noFill/>
          </a:ln>
        </p:spPr>
      </p:pic>
      <p:sp>
        <p:nvSpPr>
          <p:cNvPr id="653" name="Text 3"/>
          <p:cNvSpPr/>
          <p:nvPr/>
        </p:nvSpPr>
        <p:spPr>
          <a:xfrm>
            <a:off x="5233680" y="413280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Όχλος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54" name="Text 4"/>
          <p:cNvSpPr/>
          <p:nvPr/>
        </p:nvSpPr>
        <p:spPr>
          <a:xfrm>
            <a:off x="5233680" y="4618080"/>
            <a:ext cx="416304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Άλλος ένας όρος που αναφερόταν στους απλούς πολίτες, συχνά με υποτιμητική χροιά.</a:t>
            </a:r>
            <a:endParaRPr b="0" lang="en-US" sz="1650" spc="-1" strike="noStrike">
              <a:latin typeface="Arial"/>
            </a:endParaRPr>
          </a:p>
        </p:txBody>
      </p:sp>
      <p:pic>
        <p:nvPicPr>
          <p:cNvPr id="655" name="Image 2" descr="preencoded.png"/>
          <p:cNvPicPr/>
          <p:nvPr/>
        </p:nvPicPr>
        <p:blipFill>
          <a:blip r:embed="rId3"/>
          <a:stretch/>
        </p:blipFill>
        <p:spPr>
          <a:xfrm>
            <a:off x="9717840" y="3383640"/>
            <a:ext cx="534960" cy="534960"/>
          </a:xfrm>
          <a:prstGeom prst="rect">
            <a:avLst/>
          </a:prstGeom>
          <a:ln w="0">
            <a:noFill/>
          </a:ln>
        </p:spPr>
      </p:pic>
      <p:sp>
        <p:nvSpPr>
          <p:cNvPr id="656" name="Text 5"/>
          <p:cNvSpPr/>
          <p:nvPr/>
        </p:nvSpPr>
        <p:spPr>
          <a:xfrm>
            <a:off x="9717840" y="4132800"/>
            <a:ext cx="2854440" cy="3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Κακοί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57" name="Text 6"/>
          <p:cNvSpPr/>
          <p:nvPr/>
        </p:nvSpPr>
        <p:spPr>
          <a:xfrm>
            <a:off x="9717840" y="4618080"/>
            <a:ext cx="416304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Ένας ακόμη χαρακτηρισμός για τους μη προνομιούχους πολίτες, υποδηλώνοντας την κοινωνική τους θέση.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Text 0"/>
          <p:cNvSpPr/>
          <p:nvPr/>
        </p:nvSpPr>
        <p:spPr>
          <a:xfrm>
            <a:off x="618840" y="628200"/>
            <a:ext cx="7905600" cy="117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601"/>
              </a:lnSpc>
              <a:buNone/>
              <a:tabLst>
                <a:tab algn="l" pos="0"/>
              </a:tabLst>
            </a:pPr>
            <a:r>
              <a:rPr b="1" lang="en-US" sz="3700" spc="-1" strike="noStrike">
                <a:solidFill>
                  <a:srgbClr val="ffb393"/>
                </a:solidFill>
                <a:latin typeface="Brygada 1918 Bold"/>
                <a:ea typeface="Brygada 1918 Bold"/>
              </a:rPr>
              <a:t>Οικονομική Ανάπτυξη των Μη Ευγενών</a:t>
            </a:r>
            <a:endParaRPr b="0" lang="en-US" sz="3700" spc="-1" strike="noStrike">
              <a:latin typeface="Arial"/>
            </a:endParaRPr>
          </a:p>
        </p:txBody>
      </p:sp>
      <p:sp>
        <p:nvSpPr>
          <p:cNvPr id="659" name="Shape 1"/>
          <p:cNvSpPr/>
          <p:nvPr/>
        </p:nvSpPr>
        <p:spPr>
          <a:xfrm>
            <a:off x="873000" y="2072520"/>
            <a:ext cx="22680" cy="5528160"/>
          </a:xfrm>
          <a:prstGeom prst="roundRect">
            <a:avLst>
              <a:gd name="adj" fmla="val 116054"/>
            </a:avLst>
          </a:prstGeom>
          <a:solidFill>
            <a:srgbClr val="662e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0" name="Shape 2"/>
          <p:cNvSpPr/>
          <p:nvPr/>
        </p:nvSpPr>
        <p:spPr>
          <a:xfrm>
            <a:off x="1060200" y="2459160"/>
            <a:ext cx="618480" cy="22680"/>
          </a:xfrm>
          <a:prstGeom prst="roundRect">
            <a:avLst>
              <a:gd name="adj" fmla="val 116054"/>
            </a:avLst>
          </a:prstGeom>
          <a:solidFill>
            <a:srgbClr val="662e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1" name="Shape 3"/>
          <p:cNvSpPr/>
          <p:nvPr/>
        </p:nvSpPr>
        <p:spPr>
          <a:xfrm>
            <a:off x="685440" y="2271600"/>
            <a:ext cx="397440" cy="39744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2" name="Text 4"/>
          <p:cNvSpPr/>
          <p:nvPr/>
        </p:nvSpPr>
        <p:spPr>
          <a:xfrm>
            <a:off x="813600" y="2328840"/>
            <a:ext cx="14112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0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1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63" name="Text 5"/>
          <p:cNvSpPr/>
          <p:nvPr/>
        </p:nvSpPr>
        <p:spPr>
          <a:xfrm>
            <a:off x="1856880" y="2249280"/>
            <a:ext cx="2844720" cy="29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99"/>
              </a:lnSpc>
              <a:buNone/>
              <a:tabLst>
                <a:tab algn="l" pos="0"/>
              </a:tabLst>
            </a:pPr>
            <a:r>
              <a:rPr b="1" lang="en-US" sz="18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Ενασχόληση με Βιοτεχνία</a:t>
            </a:r>
            <a:endParaRPr b="0" lang="en-US" sz="1850" spc="-1" strike="noStrike">
              <a:latin typeface="Arial"/>
            </a:endParaRPr>
          </a:p>
        </p:txBody>
      </p:sp>
      <p:sp>
        <p:nvSpPr>
          <p:cNvPr id="664" name="Text 6"/>
          <p:cNvSpPr/>
          <p:nvPr/>
        </p:nvSpPr>
        <p:spPr>
          <a:xfrm>
            <a:off x="1856880" y="2650320"/>
            <a:ext cx="666756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Πολλοί μη ευγενείς στράφηκαν στη βιοτεχνία ως μέσο οικονομικής ανέλιξης.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65" name="Shape 7"/>
          <p:cNvSpPr/>
          <p:nvPr/>
        </p:nvSpPr>
        <p:spPr>
          <a:xfrm>
            <a:off x="1060200" y="3673080"/>
            <a:ext cx="618480" cy="22680"/>
          </a:xfrm>
          <a:prstGeom prst="roundRect">
            <a:avLst>
              <a:gd name="adj" fmla="val 116054"/>
            </a:avLst>
          </a:prstGeom>
          <a:solidFill>
            <a:srgbClr val="662e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6" name="Shape 8"/>
          <p:cNvSpPr/>
          <p:nvPr/>
        </p:nvSpPr>
        <p:spPr>
          <a:xfrm>
            <a:off x="685440" y="3485520"/>
            <a:ext cx="397440" cy="39744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7" name="Text 9"/>
          <p:cNvSpPr/>
          <p:nvPr/>
        </p:nvSpPr>
        <p:spPr>
          <a:xfrm>
            <a:off x="803520" y="3543120"/>
            <a:ext cx="16092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0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2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68" name="Text 10"/>
          <p:cNvSpPr/>
          <p:nvPr/>
        </p:nvSpPr>
        <p:spPr>
          <a:xfrm>
            <a:off x="1856880" y="3463560"/>
            <a:ext cx="2357640" cy="29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99"/>
              </a:lnSpc>
              <a:buNone/>
              <a:tabLst>
                <a:tab algn="l" pos="0"/>
              </a:tabLst>
            </a:pPr>
            <a:r>
              <a:rPr b="1" lang="en-US" sz="18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Ανάπτυξη Εμπορίου</a:t>
            </a:r>
            <a:endParaRPr b="0" lang="en-US" sz="1850" spc="-1" strike="noStrike">
              <a:latin typeface="Arial"/>
            </a:endParaRPr>
          </a:p>
        </p:txBody>
      </p:sp>
      <p:sp>
        <p:nvSpPr>
          <p:cNvPr id="669" name="Text 11"/>
          <p:cNvSpPr/>
          <p:nvPr/>
        </p:nvSpPr>
        <p:spPr>
          <a:xfrm>
            <a:off x="1856880" y="3864240"/>
            <a:ext cx="666756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Το εμπόριο αποτέλεσε άλλη μια σημαντική πηγή πλούτου για τους μη ευγενείς.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70" name="Shape 12"/>
          <p:cNvSpPr/>
          <p:nvPr/>
        </p:nvSpPr>
        <p:spPr>
          <a:xfrm>
            <a:off x="1060200" y="5170320"/>
            <a:ext cx="618480" cy="22680"/>
          </a:xfrm>
          <a:prstGeom prst="roundRect">
            <a:avLst>
              <a:gd name="adj" fmla="val 116054"/>
            </a:avLst>
          </a:prstGeom>
          <a:solidFill>
            <a:srgbClr val="662e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1" name="Shape 13"/>
          <p:cNvSpPr/>
          <p:nvPr/>
        </p:nvSpPr>
        <p:spPr>
          <a:xfrm>
            <a:off x="685440" y="4982760"/>
            <a:ext cx="397440" cy="39744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2" name="Text 14"/>
          <p:cNvSpPr/>
          <p:nvPr/>
        </p:nvSpPr>
        <p:spPr>
          <a:xfrm>
            <a:off x="798120" y="5040000"/>
            <a:ext cx="17244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0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3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73" name="Text 15"/>
          <p:cNvSpPr/>
          <p:nvPr/>
        </p:nvSpPr>
        <p:spPr>
          <a:xfrm>
            <a:off x="1856880" y="4960800"/>
            <a:ext cx="2719800" cy="29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99"/>
              </a:lnSpc>
              <a:buNone/>
              <a:tabLst>
                <a:tab algn="l" pos="0"/>
              </a:tabLst>
            </a:pPr>
            <a:r>
              <a:rPr b="1" lang="en-US" sz="18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Συμμετοχή στη Ναυτιλία</a:t>
            </a:r>
            <a:endParaRPr b="0" lang="en-US" sz="1850" spc="-1" strike="noStrike">
              <a:latin typeface="Arial"/>
            </a:endParaRPr>
          </a:p>
        </p:txBody>
      </p:sp>
      <p:sp>
        <p:nvSpPr>
          <p:cNvPr id="674" name="Text 16"/>
          <p:cNvSpPr/>
          <p:nvPr/>
        </p:nvSpPr>
        <p:spPr>
          <a:xfrm>
            <a:off x="1856880" y="5361480"/>
            <a:ext cx="666756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Η ναυτιλία προσέφερε ευκαιρίες οικονομικής ανάπτυξης σε πολλούς απλούς πολίτες.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75" name="Shape 17"/>
          <p:cNvSpPr/>
          <p:nvPr/>
        </p:nvSpPr>
        <p:spPr>
          <a:xfrm>
            <a:off x="1060200" y="6667560"/>
            <a:ext cx="618480" cy="22680"/>
          </a:xfrm>
          <a:prstGeom prst="roundRect">
            <a:avLst>
              <a:gd name="adj" fmla="val 116054"/>
            </a:avLst>
          </a:prstGeom>
          <a:solidFill>
            <a:srgbClr val="662e4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6" name="Shape 18"/>
          <p:cNvSpPr/>
          <p:nvPr/>
        </p:nvSpPr>
        <p:spPr>
          <a:xfrm>
            <a:off x="685440" y="6480000"/>
            <a:ext cx="397440" cy="397440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7" name="Text 19"/>
          <p:cNvSpPr/>
          <p:nvPr/>
        </p:nvSpPr>
        <p:spPr>
          <a:xfrm>
            <a:off x="795240" y="6537240"/>
            <a:ext cx="17784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0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4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78" name="Text 20"/>
          <p:cNvSpPr/>
          <p:nvPr/>
        </p:nvSpPr>
        <p:spPr>
          <a:xfrm>
            <a:off x="1856880" y="6457680"/>
            <a:ext cx="2357640" cy="29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99"/>
              </a:lnSpc>
              <a:buNone/>
              <a:tabLst>
                <a:tab algn="l" pos="0"/>
              </a:tabLst>
            </a:pPr>
            <a:r>
              <a:rPr b="1" lang="en-US" sz="1850" spc="-1" strike="noStrike">
                <a:solidFill>
                  <a:srgbClr val="f4cab8"/>
                </a:solidFill>
                <a:latin typeface="Brygada 1918 Bold"/>
                <a:ea typeface="Brygada 1918 Bold"/>
              </a:rPr>
              <a:t>Οικονομική Άνοδος</a:t>
            </a:r>
            <a:endParaRPr b="0" lang="en-US" sz="1850" spc="-1" strike="noStrike">
              <a:latin typeface="Arial"/>
            </a:endParaRPr>
          </a:p>
        </p:txBody>
      </p:sp>
      <p:sp>
        <p:nvSpPr>
          <p:cNvPr id="679" name="Text 21"/>
          <p:cNvSpPr/>
          <p:nvPr/>
        </p:nvSpPr>
        <p:spPr>
          <a:xfrm>
            <a:off x="1856880" y="6858720"/>
            <a:ext cx="666756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f4cab8"/>
                </a:solidFill>
                <a:latin typeface="Montserrat Medium"/>
                <a:ea typeface="Montserrat Medium"/>
              </a:rPr>
              <a:t>Μέσω αυτών των δραστηριοτήτων, πολλοί μη ευγενείς κατάφεραν να πλουτίσουν.</a:t>
            </a:r>
            <a:endParaRPr b="0" lang="en-US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LibreOffice/7.3.4.2$Windows_X86_64 LibreOffice_project/728fec16bd5f605073805c3c9e7c4212a0120dc5</Application>
  <AppVersion>15.0000</AppVers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2024-11-17T19:36:17Z</dcterms:created>
  <dc:creator>PptxGenJS</dc:creator>
  <dc:description/>
  <dc:language>en-US</dc:language>
  <cp:lastModifiedBy/>
  <dcterms:modified xsi:type="dcterms:W3CDTF">2024-11-17T21:46:59Z</dcterms:modified>
  <cp:revision>5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14</vt:i4>
  </property>
  <property fmtid="{D5CDD505-2E9C-101B-9397-08002B2CF9AE}" pid="3" name="PresentationFormat">
    <vt:lpwstr>On-screen Show (16:9)</vt:lpwstr>
  </property>
  <property fmtid="{D5CDD505-2E9C-101B-9397-08002B2CF9AE}" pid="4" name="Slides">
    <vt:i4>14</vt:i4>
  </property>
</Properties>
</file>