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36.jpeg" ContentType="image/jpe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slideLayouts/slideLayout31.xml" ContentType="application/vnd.openxmlformats-officedocument.presentationml.slideLayout+xml"/>
  <Override PartName="/ppt/slideLayouts/slideLayout119.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48.xml" ContentType="application/vnd.openxmlformats-officedocument.presentationml.slideLayout+xml"/>
  <Override PartName="/ppt/slideLayouts/_rels/slideLayout35.xml.rels" ContentType="application/vnd.openxmlformats-package.relationships+xml"/>
  <Override PartName="/ppt/slideLayouts/_rels/slideLayout11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137.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138.xml.rels" ContentType="application/vnd.openxmlformats-package.relationships+xml"/>
  <Override PartName="/ppt/slideLayouts/_rels/slideLayout54.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139.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118.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108.xml.rels" ContentType="application/vnd.openxmlformats-package.relationships+xml"/>
  <Override PartName="/ppt/slideLayouts/_rels/slideLayout24.xml.rels" ContentType="application/vnd.openxmlformats-package.relationships+xml"/>
  <Override PartName="/ppt/slideLayouts/_rels/slideLayout20.xml.rels" ContentType="application/vnd.openxmlformats-package.relationships+xml"/>
  <Override PartName="/ppt/slideLayouts/_rels/slideLayout109.xml.rels" ContentType="application/vnd.openxmlformats-package.relationships+xml"/>
  <Override PartName="/ppt/slideLayouts/_rels/slideLayout25.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128.xml.rels" ContentType="application/vnd.openxmlformats-package.relationships+xml"/>
  <Override PartName="/ppt/slideLayouts/_rels/slideLayout44.xml.rels" ContentType="application/vnd.openxmlformats-package.relationships+xml"/>
  <Override PartName="/ppt/slideLayouts/_rels/slideLayout40.xml.rels" ContentType="application/vnd.openxmlformats-package.relationships+xml"/>
  <Override PartName="/ppt/slideLayouts/_rels/slideLayout129.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58.xml.rels" ContentType="application/vnd.openxmlformats-package.relationships+xml"/>
  <Override PartName="/ppt/slideLayouts/_rels/slideLayout59.xml.rels" ContentType="application/vnd.openxmlformats-package.relationships+xml"/>
  <Override PartName="/ppt/slideLayouts/_rels/slideLayout148.xml.rels" ContentType="application/vnd.openxmlformats-package.relationships+xml"/>
  <Override PartName="/ppt/slideLayouts/_rels/slideLayout60.xml.rels" ContentType="application/vnd.openxmlformats-package.relationships+xml"/>
  <Override PartName="/ppt/slideLayouts/_rels/slideLayout149.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slideLayout61.xml" ContentType="application/vnd.openxmlformats-officedocument.presentationml.slideLayout+xml"/>
  <Override PartName="/ppt/slideLayouts/slideLayout149.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notesMaster" Target="notesMasters/notesMaster1.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buNone/>
            </a:pPr>
            <a:r>
              <a:rPr b="0" lang="en-US" sz="4400" spc="-1" strike="noStrike">
                <a:latin typeface="Arial"/>
              </a:rPr>
              <a:t>Click to move the slide</a:t>
            </a:r>
            <a:endParaRPr b="0" lang="en-US" sz="4400" spc="-1" strike="noStrike">
              <a:latin typeface="Arial"/>
            </a:endParaRPr>
          </a:p>
        </p:txBody>
      </p:sp>
      <p:sp>
        <p:nvSpPr>
          <p:cNvPr id="52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522"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523" name="PlaceHolder 4"/>
          <p:cNvSpPr>
            <a:spLocks noGrp="1"/>
          </p:cNvSpPr>
          <p:nvPr>
            <p:ph type="dt" idx="1"/>
          </p:nvPr>
        </p:nvSpPr>
        <p:spPr>
          <a:xfrm>
            <a:off x="4399200" y="0"/>
            <a:ext cx="3372840" cy="5025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524" name="PlaceHolder 5"/>
          <p:cNvSpPr>
            <a:spLocks noGrp="1"/>
          </p:cNvSpPr>
          <p:nvPr>
            <p:ph type="ftr" idx="2"/>
          </p:nvPr>
        </p:nvSpPr>
        <p:spPr>
          <a:xfrm>
            <a:off x="0" y="9555480"/>
            <a:ext cx="3372840" cy="50256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525" name="PlaceHolder 6"/>
          <p:cNvSpPr>
            <a:spLocks noGrp="1"/>
          </p:cNvSpPr>
          <p:nvPr>
            <p:ph type="sldNum" idx="3"/>
          </p:nvPr>
        </p:nvSpPr>
        <p:spPr>
          <a:xfrm>
            <a:off x="4399200" y="9555480"/>
            <a:ext cx="3372840" cy="50256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5F25C874-4199-41A6-8A62-139496781BDE}"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PlaceHolder 1"/>
          <p:cNvSpPr>
            <a:spLocks noGrp="1"/>
          </p:cNvSpPr>
          <p:nvPr>
            <p:ph type="sldImg"/>
          </p:nvPr>
        </p:nvSpPr>
        <p:spPr>
          <a:xfrm>
            <a:off x="685800" y="1143000"/>
            <a:ext cx="5485680" cy="3085560"/>
          </a:xfrm>
          <a:prstGeom prst="rect">
            <a:avLst/>
          </a:prstGeom>
          <a:ln w="0">
            <a:noFill/>
          </a:ln>
        </p:spPr>
      </p:sp>
      <p:sp>
        <p:nvSpPr>
          <p:cNvPr id="722"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23" name="PlaceHolder 3"/>
          <p:cNvSpPr>
            <a:spLocks noGrp="1"/>
          </p:cNvSpPr>
          <p:nvPr>
            <p:ph type="sldNum" idx="4"/>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0BB42191-47E4-440E-84B1-ACE354C455F7}"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8" name="PlaceHolder 1"/>
          <p:cNvSpPr>
            <a:spLocks noGrp="1"/>
          </p:cNvSpPr>
          <p:nvPr>
            <p:ph type="sldImg"/>
          </p:nvPr>
        </p:nvSpPr>
        <p:spPr>
          <a:xfrm>
            <a:off x="685800" y="1143000"/>
            <a:ext cx="5485680" cy="3085560"/>
          </a:xfrm>
          <a:prstGeom prst="rect">
            <a:avLst/>
          </a:prstGeom>
          <a:ln w="0">
            <a:noFill/>
          </a:ln>
        </p:spPr>
      </p:sp>
      <p:sp>
        <p:nvSpPr>
          <p:cNvPr id="749"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50" name="PlaceHolder 3"/>
          <p:cNvSpPr>
            <a:spLocks noGrp="1"/>
          </p:cNvSpPr>
          <p:nvPr>
            <p:ph type="sldNum" idx="13"/>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1134A823-760C-47D4-B59C-EE9A38733A1A}"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1" name="PlaceHolder 1"/>
          <p:cNvSpPr>
            <a:spLocks noGrp="1"/>
          </p:cNvSpPr>
          <p:nvPr>
            <p:ph type="sldImg"/>
          </p:nvPr>
        </p:nvSpPr>
        <p:spPr>
          <a:xfrm>
            <a:off x="685800" y="1143000"/>
            <a:ext cx="5485680" cy="3085560"/>
          </a:xfrm>
          <a:prstGeom prst="rect">
            <a:avLst/>
          </a:prstGeom>
          <a:ln w="0">
            <a:noFill/>
          </a:ln>
        </p:spPr>
      </p:sp>
      <p:sp>
        <p:nvSpPr>
          <p:cNvPr id="752"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53" name="PlaceHolder 3"/>
          <p:cNvSpPr>
            <a:spLocks noGrp="1"/>
          </p:cNvSpPr>
          <p:nvPr>
            <p:ph type="sldNum" idx="14"/>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6CCC91CF-375C-4D38-AEC8-6607853DEADD}"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4" name="PlaceHolder 1"/>
          <p:cNvSpPr>
            <a:spLocks noGrp="1"/>
          </p:cNvSpPr>
          <p:nvPr>
            <p:ph type="sldImg"/>
          </p:nvPr>
        </p:nvSpPr>
        <p:spPr>
          <a:xfrm>
            <a:off x="685800" y="1143000"/>
            <a:ext cx="5485680" cy="3085560"/>
          </a:xfrm>
          <a:prstGeom prst="rect">
            <a:avLst/>
          </a:prstGeom>
          <a:ln w="0">
            <a:noFill/>
          </a:ln>
        </p:spPr>
      </p:sp>
      <p:sp>
        <p:nvSpPr>
          <p:cNvPr id="755"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56" name="PlaceHolder 3"/>
          <p:cNvSpPr>
            <a:spLocks noGrp="1"/>
          </p:cNvSpPr>
          <p:nvPr>
            <p:ph type="sldNum" idx="15"/>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302843F1-4C5A-418B-BECF-2CE984BE66FE}"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7" name="PlaceHolder 1"/>
          <p:cNvSpPr>
            <a:spLocks noGrp="1"/>
          </p:cNvSpPr>
          <p:nvPr>
            <p:ph type="sldImg"/>
          </p:nvPr>
        </p:nvSpPr>
        <p:spPr>
          <a:xfrm>
            <a:off x="685800" y="1143000"/>
            <a:ext cx="5485680" cy="3085560"/>
          </a:xfrm>
          <a:prstGeom prst="rect">
            <a:avLst/>
          </a:prstGeom>
          <a:ln w="0">
            <a:noFill/>
          </a:ln>
        </p:spPr>
      </p:sp>
      <p:sp>
        <p:nvSpPr>
          <p:cNvPr id="758"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59" name="PlaceHolder 3"/>
          <p:cNvSpPr>
            <a:spLocks noGrp="1"/>
          </p:cNvSpPr>
          <p:nvPr>
            <p:ph type="sldNum" idx="16"/>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3CDA9CC0-77ED-4EC0-AD6D-FAB23CB6BA86}"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4" name="PlaceHolder 1"/>
          <p:cNvSpPr>
            <a:spLocks noGrp="1"/>
          </p:cNvSpPr>
          <p:nvPr>
            <p:ph type="sldImg"/>
          </p:nvPr>
        </p:nvSpPr>
        <p:spPr>
          <a:xfrm>
            <a:off x="685800" y="1143000"/>
            <a:ext cx="5485680" cy="3085560"/>
          </a:xfrm>
          <a:prstGeom prst="rect">
            <a:avLst/>
          </a:prstGeom>
          <a:ln w="0">
            <a:noFill/>
          </a:ln>
        </p:spPr>
      </p:sp>
      <p:sp>
        <p:nvSpPr>
          <p:cNvPr id="725"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26" name="PlaceHolder 3"/>
          <p:cNvSpPr>
            <a:spLocks noGrp="1"/>
          </p:cNvSpPr>
          <p:nvPr>
            <p:ph type="sldNum" idx="5"/>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16360869-C9A3-4A7A-9598-49EB2DE2B232}"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PlaceHolder 1"/>
          <p:cNvSpPr>
            <a:spLocks noGrp="1"/>
          </p:cNvSpPr>
          <p:nvPr>
            <p:ph type="sldImg"/>
          </p:nvPr>
        </p:nvSpPr>
        <p:spPr>
          <a:xfrm>
            <a:off x="685800" y="1143000"/>
            <a:ext cx="5485680" cy="3085560"/>
          </a:xfrm>
          <a:prstGeom prst="rect">
            <a:avLst/>
          </a:prstGeom>
          <a:ln w="0">
            <a:noFill/>
          </a:ln>
        </p:spPr>
      </p:sp>
      <p:sp>
        <p:nvSpPr>
          <p:cNvPr id="728"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29" name="PlaceHolder 3"/>
          <p:cNvSpPr>
            <a:spLocks noGrp="1"/>
          </p:cNvSpPr>
          <p:nvPr>
            <p:ph type="sldNum" idx="6"/>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4D0335E1-5ACE-4963-A28E-2D5E310133AD}"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PlaceHolder 1"/>
          <p:cNvSpPr>
            <a:spLocks noGrp="1"/>
          </p:cNvSpPr>
          <p:nvPr>
            <p:ph type="sldImg"/>
          </p:nvPr>
        </p:nvSpPr>
        <p:spPr>
          <a:xfrm>
            <a:off x="685800" y="1143000"/>
            <a:ext cx="5485680" cy="3085560"/>
          </a:xfrm>
          <a:prstGeom prst="rect">
            <a:avLst/>
          </a:prstGeom>
          <a:ln w="0">
            <a:noFill/>
          </a:ln>
        </p:spPr>
      </p:sp>
      <p:sp>
        <p:nvSpPr>
          <p:cNvPr id="731"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32" name="PlaceHolder 3"/>
          <p:cNvSpPr>
            <a:spLocks noGrp="1"/>
          </p:cNvSpPr>
          <p:nvPr>
            <p:ph type="sldNum" idx="7"/>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F2138BEE-46A0-4911-AFEE-B8CE167E9A86}"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PlaceHolder 1"/>
          <p:cNvSpPr>
            <a:spLocks noGrp="1"/>
          </p:cNvSpPr>
          <p:nvPr>
            <p:ph type="sldImg"/>
          </p:nvPr>
        </p:nvSpPr>
        <p:spPr>
          <a:xfrm>
            <a:off x="685800" y="1143000"/>
            <a:ext cx="5485680" cy="3085560"/>
          </a:xfrm>
          <a:prstGeom prst="rect">
            <a:avLst/>
          </a:prstGeom>
          <a:ln w="0">
            <a:noFill/>
          </a:ln>
        </p:spPr>
      </p:sp>
      <p:sp>
        <p:nvSpPr>
          <p:cNvPr id="734"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35" name="PlaceHolder 3"/>
          <p:cNvSpPr>
            <a:spLocks noGrp="1"/>
          </p:cNvSpPr>
          <p:nvPr>
            <p:ph type="sldNum" idx="8"/>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337D9868-33D3-4442-8A1F-B25BAD3E8737}"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PlaceHolder 1"/>
          <p:cNvSpPr>
            <a:spLocks noGrp="1"/>
          </p:cNvSpPr>
          <p:nvPr>
            <p:ph type="sldImg"/>
          </p:nvPr>
        </p:nvSpPr>
        <p:spPr>
          <a:xfrm>
            <a:off x="685800" y="1143000"/>
            <a:ext cx="5485680" cy="3085560"/>
          </a:xfrm>
          <a:prstGeom prst="rect">
            <a:avLst/>
          </a:prstGeom>
          <a:ln w="0">
            <a:noFill/>
          </a:ln>
        </p:spPr>
      </p:sp>
      <p:sp>
        <p:nvSpPr>
          <p:cNvPr id="737"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38" name="PlaceHolder 3"/>
          <p:cNvSpPr>
            <a:spLocks noGrp="1"/>
          </p:cNvSpPr>
          <p:nvPr>
            <p:ph type="sldNum" idx="9"/>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7AAF8FAE-1255-4CD5-8990-5C41FDDEAF2E}"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9" name="PlaceHolder 1"/>
          <p:cNvSpPr>
            <a:spLocks noGrp="1"/>
          </p:cNvSpPr>
          <p:nvPr>
            <p:ph type="sldImg"/>
          </p:nvPr>
        </p:nvSpPr>
        <p:spPr>
          <a:xfrm>
            <a:off x="685800" y="1143000"/>
            <a:ext cx="5485680" cy="3085560"/>
          </a:xfrm>
          <a:prstGeom prst="rect">
            <a:avLst/>
          </a:prstGeom>
          <a:ln w="0">
            <a:noFill/>
          </a:ln>
        </p:spPr>
      </p:sp>
      <p:sp>
        <p:nvSpPr>
          <p:cNvPr id="740"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41" name="PlaceHolder 3"/>
          <p:cNvSpPr>
            <a:spLocks noGrp="1"/>
          </p:cNvSpPr>
          <p:nvPr>
            <p:ph type="sldNum" idx="10"/>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58A6AAF8-9A19-4002-8A0A-A9AC76FA5965}"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2" name="PlaceHolder 1"/>
          <p:cNvSpPr>
            <a:spLocks noGrp="1"/>
          </p:cNvSpPr>
          <p:nvPr>
            <p:ph type="sldImg"/>
          </p:nvPr>
        </p:nvSpPr>
        <p:spPr>
          <a:xfrm>
            <a:off x="685800" y="1143000"/>
            <a:ext cx="5485680" cy="3085560"/>
          </a:xfrm>
          <a:prstGeom prst="rect">
            <a:avLst/>
          </a:prstGeom>
          <a:ln w="0">
            <a:noFill/>
          </a:ln>
        </p:spPr>
      </p:sp>
      <p:sp>
        <p:nvSpPr>
          <p:cNvPr id="743"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44" name="PlaceHolder 3"/>
          <p:cNvSpPr>
            <a:spLocks noGrp="1"/>
          </p:cNvSpPr>
          <p:nvPr>
            <p:ph type="sldNum" idx="11"/>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3BD63DBA-D8AB-418F-ACF3-F768AAED2016}"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5" name="PlaceHolder 1"/>
          <p:cNvSpPr>
            <a:spLocks noGrp="1"/>
          </p:cNvSpPr>
          <p:nvPr>
            <p:ph type="sldImg"/>
          </p:nvPr>
        </p:nvSpPr>
        <p:spPr>
          <a:xfrm>
            <a:off x="685800" y="1143000"/>
            <a:ext cx="5485680" cy="3085560"/>
          </a:xfrm>
          <a:prstGeom prst="rect">
            <a:avLst/>
          </a:prstGeom>
          <a:ln w="0">
            <a:noFill/>
          </a:ln>
        </p:spPr>
      </p:sp>
      <p:sp>
        <p:nvSpPr>
          <p:cNvPr id="746" name="PlaceHolder 2"/>
          <p:cNvSpPr>
            <a:spLocks noGrp="1"/>
          </p:cNvSpPr>
          <p:nvPr>
            <p:ph type="body"/>
          </p:nvPr>
        </p:nvSpPr>
        <p:spPr>
          <a:xfrm>
            <a:off x="685800" y="4400640"/>
            <a:ext cx="5485680" cy="3599640"/>
          </a:xfrm>
          <a:prstGeom prst="rect">
            <a:avLst/>
          </a:prstGeom>
          <a:noFill/>
          <a:ln w="0">
            <a:noFill/>
          </a:ln>
        </p:spPr>
        <p:txBody>
          <a:bodyPr lIns="0" rIns="0" tIns="0" bIns="0" anchor="t">
            <a:noAutofit/>
          </a:bodyPr>
          <a:p>
            <a:endParaRPr b="0" lang="en-US" sz="2000" spc="-1" strike="noStrike">
              <a:latin typeface="Arial"/>
            </a:endParaRPr>
          </a:p>
        </p:txBody>
      </p:sp>
      <p:sp>
        <p:nvSpPr>
          <p:cNvPr id="747" name="PlaceHolder 3"/>
          <p:cNvSpPr>
            <a:spLocks noGrp="1"/>
          </p:cNvSpPr>
          <p:nvPr>
            <p:ph type="sldNum" idx="12"/>
          </p:nvPr>
        </p:nvSpPr>
        <p:spPr>
          <a:xfrm>
            <a:off x="3884760" y="8685360"/>
            <a:ext cx="2971080" cy="457920"/>
          </a:xfrm>
          <a:prstGeom prst="rect">
            <a:avLst/>
          </a:prstGeom>
          <a:noFill/>
          <a:ln w="0">
            <a:noFill/>
          </a:ln>
        </p:spPr>
        <p:txBody>
          <a:bodyPr lIns="0" rIns="0" tIns="0" bIns="0" anchor="b">
            <a:noAutofit/>
          </a:bodyPr>
          <a:lstStyle>
            <a:lvl1pPr algn="r">
              <a:lnSpc>
                <a:spcPct val="100000"/>
              </a:lnSpc>
              <a:buNone/>
              <a:defRPr b="0" lang="en-US" sz="1200" spc="-1" strike="noStrike">
                <a:latin typeface="Times New Roman"/>
              </a:defRPr>
            </a:lvl1pPr>
          </a:lstStyle>
          <a:p>
            <a:pPr algn="r">
              <a:lnSpc>
                <a:spcPct val="100000"/>
              </a:lnSpc>
              <a:buNone/>
            </a:pPr>
            <a:fld id="{2A275BC4-3858-4D6F-A796-1ECFD9644D0D}" type="slidenum">
              <a:rPr b="0" lang="en-US" sz="1200" spc="-1" strike="noStrike">
                <a:latin typeface="Times New Roman"/>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33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3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3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3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3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33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3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33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4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4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4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4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4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4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4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5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5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5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5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5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5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5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5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5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6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6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6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6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6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37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7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7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7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7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37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7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37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8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8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8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8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8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8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8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9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9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9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9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9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9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9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9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9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0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0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0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0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0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41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1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1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1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1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1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41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1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41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2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2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2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2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2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2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2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3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3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3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3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3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3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3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3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3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4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4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4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45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5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5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5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5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45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5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45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6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6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6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6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6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6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6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6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7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7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7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7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7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7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7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7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7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8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8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8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49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9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49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49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9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9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49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0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0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0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0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0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0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0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1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1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1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1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1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1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1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1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1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1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5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5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5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5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6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6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6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6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7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7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7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7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7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7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7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7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9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9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9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9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0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0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0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0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1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1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1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1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1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1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1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1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1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13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3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13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13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4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4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4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4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5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5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5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5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5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5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5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5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5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6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17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7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17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17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8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8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8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8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9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9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9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9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9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9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9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9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9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21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1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21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21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2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2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2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1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1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2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3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3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3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3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3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3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3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3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3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25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5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25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1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25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6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6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6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6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7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7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7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7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7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7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7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7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8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9"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290"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9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2" name="PlaceHolder 1"/>
          <p:cNvSpPr>
            <a:spLocks noGrp="1"/>
          </p:cNvSpPr>
          <p:nvPr>
            <p:ph type="subTitle"/>
          </p:nvPr>
        </p:nvSpPr>
        <p:spPr>
          <a:xfrm>
            <a:off x="731520" y="328320"/>
            <a:ext cx="13167000" cy="63691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94"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295" name="PlaceHolder 3"/>
          <p:cNvSpPr>
            <a:spLocks noGrp="1"/>
          </p:cNvSpPr>
          <p:nvPr>
            <p:ph/>
          </p:nvPr>
        </p:nvSpPr>
        <p:spPr>
          <a:xfrm>
            <a:off x="747828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296"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98" name="PlaceHolder 2"/>
          <p:cNvSpPr>
            <a:spLocks noGrp="1"/>
          </p:cNvSpPr>
          <p:nvPr>
            <p:ph/>
          </p:nvPr>
        </p:nvSpPr>
        <p:spPr>
          <a:xfrm>
            <a:off x="731520" y="1925640"/>
            <a:ext cx="6425280" cy="4772520"/>
          </a:xfrm>
          <a:prstGeom prst="rect">
            <a:avLst/>
          </a:prstGeom>
          <a:noFill/>
          <a:ln w="0">
            <a:noFill/>
          </a:ln>
        </p:spPr>
        <p:txBody>
          <a:bodyPr lIns="0" rIns="0" tIns="0" bIns="0" anchor="t">
            <a:normAutofit/>
          </a:bodyPr>
          <a:p>
            <a:endParaRPr b="0" lang="en-US" sz="3200" spc="-1" strike="noStrike">
              <a:latin typeface="Arial"/>
            </a:endParaRPr>
          </a:p>
        </p:txBody>
      </p:sp>
      <p:sp>
        <p:nvSpPr>
          <p:cNvPr id="299"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00" name="PlaceHolder 4"/>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2"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03"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04" name="PlaceHolder 4"/>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6" name="PlaceHolder 2"/>
          <p:cNvSpPr>
            <a:spLocks noGrp="1"/>
          </p:cNvSpPr>
          <p:nvPr>
            <p:ph/>
          </p:nvPr>
        </p:nvSpPr>
        <p:spPr>
          <a:xfrm>
            <a:off x="731520" y="1925640"/>
            <a:ext cx="1316700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07" name="PlaceHolder 3"/>
          <p:cNvSpPr>
            <a:spLocks noGrp="1"/>
          </p:cNvSpPr>
          <p:nvPr>
            <p:ph/>
          </p:nvPr>
        </p:nvSpPr>
        <p:spPr>
          <a:xfrm>
            <a:off x="731520" y="4418640"/>
            <a:ext cx="1316700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8"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9" name="PlaceHolder 2"/>
          <p:cNvSpPr>
            <a:spLocks noGrp="1"/>
          </p:cNvSpPr>
          <p:nvPr>
            <p:ph/>
          </p:nvPr>
        </p:nvSpPr>
        <p:spPr>
          <a:xfrm>
            <a:off x="73152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10" name="PlaceHolder 3"/>
          <p:cNvSpPr>
            <a:spLocks noGrp="1"/>
          </p:cNvSpPr>
          <p:nvPr>
            <p:ph/>
          </p:nvPr>
        </p:nvSpPr>
        <p:spPr>
          <a:xfrm>
            <a:off x="7478280" y="1925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11" name="PlaceHolder 4"/>
          <p:cNvSpPr>
            <a:spLocks noGrp="1"/>
          </p:cNvSpPr>
          <p:nvPr>
            <p:ph/>
          </p:nvPr>
        </p:nvSpPr>
        <p:spPr>
          <a:xfrm>
            <a:off x="73152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12" name="PlaceHolder 5"/>
          <p:cNvSpPr>
            <a:spLocks noGrp="1"/>
          </p:cNvSpPr>
          <p:nvPr>
            <p:ph/>
          </p:nvPr>
        </p:nvSpPr>
        <p:spPr>
          <a:xfrm>
            <a:off x="7478280" y="4418640"/>
            <a:ext cx="642528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14" name="PlaceHolder 2"/>
          <p:cNvSpPr>
            <a:spLocks noGrp="1"/>
          </p:cNvSpPr>
          <p:nvPr>
            <p:ph/>
          </p:nvPr>
        </p:nvSpPr>
        <p:spPr>
          <a:xfrm>
            <a:off x="73152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15" name="PlaceHolder 3"/>
          <p:cNvSpPr>
            <a:spLocks noGrp="1"/>
          </p:cNvSpPr>
          <p:nvPr>
            <p:ph/>
          </p:nvPr>
        </p:nvSpPr>
        <p:spPr>
          <a:xfrm>
            <a:off x="518328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16" name="PlaceHolder 4"/>
          <p:cNvSpPr>
            <a:spLocks noGrp="1"/>
          </p:cNvSpPr>
          <p:nvPr>
            <p:ph/>
          </p:nvPr>
        </p:nvSpPr>
        <p:spPr>
          <a:xfrm>
            <a:off x="9635040" y="1925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17" name="PlaceHolder 5"/>
          <p:cNvSpPr>
            <a:spLocks noGrp="1"/>
          </p:cNvSpPr>
          <p:nvPr>
            <p:ph/>
          </p:nvPr>
        </p:nvSpPr>
        <p:spPr>
          <a:xfrm>
            <a:off x="73152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18" name="PlaceHolder 6"/>
          <p:cNvSpPr>
            <a:spLocks noGrp="1"/>
          </p:cNvSpPr>
          <p:nvPr>
            <p:ph/>
          </p:nvPr>
        </p:nvSpPr>
        <p:spPr>
          <a:xfrm>
            <a:off x="518328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
        <p:nvSpPr>
          <p:cNvPr id="319" name="PlaceHolder 7"/>
          <p:cNvSpPr>
            <a:spLocks noGrp="1"/>
          </p:cNvSpPr>
          <p:nvPr>
            <p:ph/>
          </p:nvPr>
        </p:nvSpPr>
        <p:spPr>
          <a:xfrm>
            <a:off x="9635040" y="4418640"/>
            <a:ext cx="4239360" cy="2276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4"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5" name="PlaceHolder 2"/>
          <p:cNvSpPr>
            <a:spLocks noGrp="1"/>
          </p:cNvSpPr>
          <p:nvPr>
            <p:ph type="subTitle"/>
          </p:nvPr>
        </p:nvSpPr>
        <p:spPr>
          <a:xfrm>
            <a:off x="731520" y="1925640"/>
            <a:ext cx="13167000" cy="477252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7" name="PlaceHolder 2"/>
          <p:cNvSpPr>
            <a:spLocks noGrp="1"/>
          </p:cNvSpPr>
          <p:nvPr>
            <p:ph/>
          </p:nvPr>
        </p:nvSpPr>
        <p:spPr>
          <a:xfrm>
            <a:off x="731520" y="1925640"/>
            <a:ext cx="13167000" cy="477252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0.png"/><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1.png"/><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2.png"/><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3.png"/><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8.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9.pn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0" name="Image 0" descr="preencoded.png"/>
          <p:cNvPicPr/>
          <p:nvPr/>
        </p:nvPicPr>
        <p:blipFill>
          <a:blip r:embed="rId2"/>
          <a:stretch/>
        </p:blipFill>
        <p:spPr>
          <a:xfrm>
            <a:off x="0" y="0"/>
            <a:ext cx="14629680" cy="8228880"/>
          </a:xfrm>
          <a:prstGeom prst="rect">
            <a:avLst/>
          </a:prstGeom>
          <a:ln w="0">
            <a:noFill/>
          </a:ln>
        </p:spPr>
      </p:pic>
      <p:sp>
        <p:nvSpPr>
          <p:cNvPr id="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0" name="Image 0" descr="preencoded.png"/>
          <p:cNvPicPr/>
          <p:nvPr/>
        </p:nvPicPr>
        <p:blipFill>
          <a:blip r:embed="rId2"/>
          <a:stretch/>
        </p:blipFill>
        <p:spPr>
          <a:xfrm>
            <a:off x="0" y="0"/>
            <a:ext cx="14629680" cy="8228880"/>
          </a:xfrm>
          <a:prstGeom prst="rect">
            <a:avLst/>
          </a:prstGeom>
          <a:ln w="0">
            <a:noFill/>
          </a:ln>
        </p:spPr>
      </p:pic>
      <p:sp>
        <p:nvSpPr>
          <p:cNvPr id="36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36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36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0" name="Image 0" descr="preencoded.png"/>
          <p:cNvPicPr/>
          <p:nvPr/>
        </p:nvPicPr>
        <p:blipFill>
          <a:blip r:embed="rId2"/>
          <a:stretch/>
        </p:blipFill>
        <p:spPr>
          <a:xfrm>
            <a:off x="0" y="0"/>
            <a:ext cx="14629680" cy="8228880"/>
          </a:xfrm>
          <a:prstGeom prst="rect">
            <a:avLst/>
          </a:prstGeom>
          <a:ln w="0">
            <a:noFill/>
          </a:ln>
        </p:spPr>
      </p:pic>
      <p:sp>
        <p:nvSpPr>
          <p:cNvPr id="40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40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0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0" name="Image 0" descr="preencoded.png"/>
          <p:cNvPicPr/>
          <p:nvPr/>
        </p:nvPicPr>
        <p:blipFill>
          <a:blip r:embed="rId2"/>
          <a:stretch/>
        </p:blipFill>
        <p:spPr>
          <a:xfrm>
            <a:off x="0" y="0"/>
            <a:ext cx="14629680" cy="8228880"/>
          </a:xfrm>
          <a:prstGeom prst="rect">
            <a:avLst/>
          </a:prstGeom>
          <a:ln w="0">
            <a:noFill/>
          </a:ln>
        </p:spPr>
      </p:pic>
      <p:sp>
        <p:nvSpPr>
          <p:cNvPr id="44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44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4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0" name="Image 0" descr="preencoded.png"/>
          <p:cNvPicPr/>
          <p:nvPr/>
        </p:nvPicPr>
        <p:blipFill>
          <a:blip r:embed="rId2"/>
          <a:stretch/>
        </p:blipFill>
        <p:spPr>
          <a:xfrm>
            <a:off x="0" y="0"/>
            <a:ext cx="14629680" cy="8228880"/>
          </a:xfrm>
          <a:prstGeom prst="rect">
            <a:avLst/>
          </a:prstGeom>
          <a:ln w="0">
            <a:noFill/>
          </a:ln>
        </p:spPr>
      </p:pic>
      <p:sp>
        <p:nvSpPr>
          <p:cNvPr id="48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48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8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 name="Image 0" descr="preencoded.png"/>
          <p:cNvPicPr/>
          <p:nvPr/>
        </p:nvPicPr>
        <p:blipFill>
          <a:blip r:embed="rId2"/>
          <a:stretch/>
        </p:blipFill>
        <p:spPr>
          <a:xfrm>
            <a:off x="0" y="0"/>
            <a:ext cx="14629680" cy="8228880"/>
          </a:xfrm>
          <a:prstGeom prst="rect">
            <a:avLst/>
          </a:prstGeom>
          <a:ln w="0">
            <a:noFill/>
          </a:ln>
        </p:spPr>
      </p:pic>
      <p:sp>
        <p:nvSpPr>
          <p:cNvPr id="4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4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 name="Image 0" descr="preencoded.png"/>
          <p:cNvPicPr/>
          <p:nvPr/>
        </p:nvPicPr>
        <p:blipFill>
          <a:blip r:embed="rId2"/>
          <a:stretch/>
        </p:blipFill>
        <p:spPr>
          <a:xfrm>
            <a:off x="0" y="0"/>
            <a:ext cx="14629680" cy="8228880"/>
          </a:xfrm>
          <a:prstGeom prst="rect">
            <a:avLst/>
          </a:prstGeom>
          <a:ln w="0">
            <a:noFill/>
          </a:ln>
        </p:spPr>
      </p:pic>
      <p:sp>
        <p:nvSpPr>
          <p:cNvPr id="8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8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8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 name="Image 0" descr="preencoded.png"/>
          <p:cNvPicPr/>
          <p:nvPr/>
        </p:nvPicPr>
        <p:blipFill>
          <a:blip r:embed="rId2"/>
          <a:stretch/>
        </p:blipFill>
        <p:spPr>
          <a:xfrm>
            <a:off x="0" y="0"/>
            <a:ext cx="14629680" cy="8228880"/>
          </a:xfrm>
          <a:prstGeom prst="rect">
            <a:avLst/>
          </a:prstGeom>
          <a:ln w="0">
            <a:noFill/>
          </a:ln>
        </p:spPr>
      </p:pic>
      <p:sp>
        <p:nvSpPr>
          <p:cNvPr id="12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12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2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 name="Image 0" descr="preencoded.png"/>
          <p:cNvPicPr/>
          <p:nvPr/>
        </p:nvPicPr>
        <p:blipFill>
          <a:blip r:embed="rId2"/>
          <a:stretch/>
        </p:blipFill>
        <p:spPr>
          <a:xfrm>
            <a:off x="0" y="0"/>
            <a:ext cx="14629680" cy="8228880"/>
          </a:xfrm>
          <a:prstGeom prst="rect">
            <a:avLst/>
          </a:prstGeom>
          <a:ln w="0">
            <a:noFill/>
          </a:ln>
        </p:spPr>
      </p:pic>
      <p:sp>
        <p:nvSpPr>
          <p:cNvPr id="16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16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6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0" name="Image 0" descr="preencoded.png"/>
          <p:cNvPicPr/>
          <p:nvPr/>
        </p:nvPicPr>
        <p:blipFill>
          <a:blip r:embed="rId2"/>
          <a:stretch/>
        </p:blipFill>
        <p:spPr>
          <a:xfrm>
            <a:off x="0" y="0"/>
            <a:ext cx="14629680" cy="8228880"/>
          </a:xfrm>
          <a:prstGeom prst="rect">
            <a:avLst/>
          </a:prstGeom>
          <a:ln w="0">
            <a:noFill/>
          </a:ln>
        </p:spPr>
      </p:pic>
      <p:sp>
        <p:nvSpPr>
          <p:cNvPr id="20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20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20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0" name="Image 0" descr="preencoded.png"/>
          <p:cNvPicPr/>
          <p:nvPr/>
        </p:nvPicPr>
        <p:blipFill>
          <a:blip r:embed="rId2"/>
          <a:stretch/>
        </p:blipFill>
        <p:spPr>
          <a:xfrm>
            <a:off x="0" y="0"/>
            <a:ext cx="14629680" cy="8228880"/>
          </a:xfrm>
          <a:prstGeom prst="rect">
            <a:avLst/>
          </a:prstGeom>
          <a:ln w="0">
            <a:noFill/>
          </a:ln>
        </p:spPr>
      </p:pic>
      <p:sp>
        <p:nvSpPr>
          <p:cNvPr id="24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24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24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0" name="Image 0" descr="preencoded.png"/>
          <p:cNvPicPr/>
          <p:nvPr/>
        </p:nvPicPr>
        <p:blipFill>
          <a:blip r:embed="rId2"/>
          <a:stretch/>
        </p:blipFill>
        <p:spPr>
          <a:xfrm>
            <a:off x="0" y="0"/>
            <a:ext cx="14629680" cy="8228880"/>
          </a:xfrm>
          <a:prstGeom prst="rect">
            <a:avLst/>
          </a:prstGeom>
          <a:ln w="0">
            <a:noFill/>
          </a:ln>
        </p:spPr>
      </p:pic>
      <p:sp>
        <p:nvSpPr>
          <p:cNvPr id="28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28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28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0" name="Image 0" descr="preencoded.png"/>
          <p:cNvPicPr/>
          <p:nvPr/>
        </p:nvPicPr>
        <p:blipFill>
          <a:blip r:embed="rId2"/>
          <a:stretch/>
        </p:blipFill>
        <p:spPr>
          <a:xfrm>
            <a:off x="0" y="0"/>
            <a:ext cx="14629680" cy="8228880"/>
          </a:xfrm>
          <a:prstGeom prst="rect">
            <a:avLst/>
          </a:prstGeom>
          <a:ln w="0">
            <a:noFill/>
          </a:ln>
        </p:spPr>
      </p:pic>
      <p:sp>
        <p:nvSpPr>
          <p:cNvPr id="321" name="Shape 0"/>
          <p:cNvSpPr/>
          <p:nvPr/>
        </p:nvSpPr>
        <p:spPr>
          <a:xfrm>
            <a:off x="0" y="0"/>
            <a:ext cx="14629680" cy="8228880"/>
          </a:xfrm>
          <a:prstGeom prst="rect">
            <a:avLst/>
          </a:prstGeom>
          <a:solidFill>
            <a:srgbClr val="1b1c1d"/>
          </a:solidFill>
          <a:ln w="0">
            <a:noFill/>
          </a:ln>
        </p:spPr>
        <p:style>
          <a:lnRef idx="0"/>
          <a:fillRef idx="0"/>
          <a:effectRef idx="0"/>
          <a:fontRef idx="minor"/>
        </p:style>
      </p:sp>
      <p:sp>
        <p:nvSpPr>
          <p:cNvPr id="322" name="PlaceHolder 1"/>
          <p:cNvSpPr>
            <a:spLocks noGrp="1"/>
          </p:cNvSpPr>
          <p:nvPr>
            <p:ph type="title"/>
          </p:nvPr>
        </p:nvSpPr>
        <p:spPr>
          <a:xfrm>
            <a:off x="731520" y="328320"/>
            <a:ext cx="13167000" cy="137376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323" name="PlaceHolder 2"/>
          <p:cNvSpPr>
            <a:spLocks noGrp="1"/>
          </p:cNvSpPr>
          <p:nvPr>
            <p:ph type="body"/>
          </p:nvPr>
        </p:nvSpPr>
        <p:spPr>
          <a:xfrm>
            <a:off x="731520" y="1925640"/>
            <a:ext cx="13167000" cy="47725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2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slideLayout" Target="../slideLayouts/slideLayout133.xml"/><Relationship Id="rId8"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45.xml"/><Relationship Id="rId3" Type="http://schemas.openxmlformats.org/officeDocument/2006/relationships/notesSlide" Target="../notesSlides/notesSlide13.xml"/>
</Relationships>
</file>

<file path=ppt/slides/_rels/slide2.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3.xml"/><Relationship Id="rId4"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25.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slideLayout" Target="../slideLayouts/slideLayout37.xml"/><Relationship Id="rId8"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6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slideLayout" Target="../slideLayouts/slideLayout73.xml"/><Relationship Id="rId7"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85.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jpeg"/><Relationship Id="rId4" Type="http://schemas.openxmlformats.org/officeDocument/2006/relationships/slideLayout" Target="../slideLayouts/slideLayout97.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6" name="Image 0" descr="preencoded.png"/>
          <p:cNvPicPr/>
          <p:nvPr/>
        </p:nvPicPr>
        <p:blipFill>
          <a:blip r:embed="rId1"/>
          <a:stretch/>
        </p:blipFill>
        <p:spPr>
          <a:xfrm>
            <a:off x="9144000" y="0"/>
            <a:ext cx="5485680" cy="8228880"/>
          </a:xfrm>
          <a:prstGeom prst="rect">
            <a:avLst/>
          </a:prstGeom>
          <a:ln w="0">
            <a:noFill/>
          </a:ln>
        </p:spPr>
      </p:pic>
      <p:sp>
        <p:nvSpPr>
          <p:cNvPr id="527" name="Text 0"/>
          <p:cNvSpPr/>
          <p:nvPr/>
        </p:nvSpPr>
        <p:spPr>
          <a:xfrm>
            <a:off x="751320" y="591840"/>
            <a:ext cx="7640640" cy="3702600"/>
          </a:xfrm>
          <a:prstGeom prst="rect">
            <a:avLst/>
          </a:prstGeom>
          <a:noFill/>
          <a:ln w="0">
            <a:noFill/>
          </a:ln>
        </p:spPr>
        <p:style>
          <a:lnRef idx="0"/>
          <a:fillRef idx="0"/>
          <a:effectRef idx="0"/>
          <a:fontRef idx="minor"/>
        </p:style>
        <p:txBody>
          <a:bodyPr lIns="0" rIns="0" tIns="0" bIns="0" anchor="t">
            <a:noAutofit/>
          </a:bodyPr>
          <a:p>
            <a:pPr>
              <a:lnSpc>
                <a:spcPts val="7251"/>
              </a:lnSpc>
              <a:buNone/>
              <a:tabLst>
                <a:tab algn="l" pos="0"/>
              </a:tabLst>
            </a:pPr>
            <a:r>
              <a:rPr b="0" lang="en-US" sz="5800" spc="-1" strike="noStrike">
                <a:solidFill>
                  <a:srgbClr val="f2e782"/>
                </a:solidFill>
                <a:latin typeface="Prata"/>
                <a:ea typeface="Prata"/>
              </a:rPr>
              <a:t>Η Ομηρική Εποχή: Θεμέλια του Ελληνικού Πολιτισμού</a:t>
            </a:r>
            <a:endParaRPr b="0" lang="en-US" sz="5800" spc="-1" strike="noStrike">
              <a:latin typeface="Arial"/>
            </a:endParaRPr>
          </a:p>
        </p:txBody>
      </p:sp>
      <p:sp>
        <p:nvSpPr>
          <p:cNvPr id="528" name="Text 1"/>
          <p:cNvSpPr/>
          <p:nvPr/>
        </p:nvSpPr>
        <p:spPr>
          <a:xfrm>
            <a:off x="751320" y="4617000"/>
            <a:ext cx="7640640" cy="2403000"/>
          </a:xfrm>
          <a:prstGeom prst="rect">
            <a:avLst/>
          </a:prstGeom>
          <a:noFill/>
          <a:ln w="0">
            <a:noFill/>
          </a:ln>
        </p:spPr>
        <p:style>
          <a:lnRef idx="0"/>
          <a:fillRef idx="0"/>
          <a:effectRef idx="0"/>
          <a:fontRef idx="minor"/>
        </p:style>
        <p:txBody>
          <a:bodyPr lIns="0" rIns="0" tIns="0" bIns="0" anchor="t">
            <a:noAutofit/>
          </a:bodyPr>
          <a:p>
            <a:pPr>
              <a:lnSpc>
                <a:spcPts val="2701"/>
              </a:lnSpc>
              <a:buNone/>
              <a:tabLst>
                <a:tab algn="l" pos="0"/>
              </a:tabLst>
            </a:pPr>
            <a:r>
              <a:rPr b="0" lang="en-US" sz="1650" spc="-1" strike="noStrike">
                <a:solidFill>
                  <a:srgbClr val="cfcbbf"/>
                </a:solidFill>
                <a:latin typeface="Raleway"/>
                <a:ea typeface="Raleway"/>
              </a:rPr>
              <a:t>Η ομηρική εποχή (1100-750 π.Χ.) αποτέλεσε μια κρίσιμη περίοδο για τη διαμόρφωση του ελληνικού πολιτισμού. Μετά την κατάρρευση του μυκηναϊκού κόσμου, τα ελληνικά φύλα πέρασαν μια μεταβατική περίοδο αναστατώσεων και μετακινήσεων, που οδήγησε τελικά στην απόκτηση μόνιμων εγκαταστάσεων στις δύο πλευρές του Αιγαίου. Αυτή η εποχή έθεσε τα θεμέλια για την ανάπτυξη της ελληνικής κοινωνίας, οικονομίας και πολιτισμού.</a:t>
            </a:r>
            <a:endParaRPr b="0" lang="en-US" sz="1650" spc="-1" strike="noStrike">
              <a:latin typeface="Arial"/>
            </a:endParaRPr>
          </a:p>
        </p:txBody>
      </p:sp>
      <p:sp>
        <p:nvSpPr>
          <p:cNvPr id="529" name="Shape 2"/>
          <p:cNvSpPr/>
          <p:nvPr/>
        </p:nvSpPr>
        <p:spPr>
          <a:xfrm>
            <a:off x="751320" y="7278120"/>
            <a:ext cx="342720" cy="342720"/>
          </a:xfrm>
          <a:prstGeom prst="roundRect">
            <a:avLst>
              <a:gd name="adj" fmla="val 26617813"/>
            </a:avLst>
          </a:prstGeom>
          <a:noFill/>
          <a:ln w="7620">
            <a:solidFill>
              <a:srgbClr val="ffffff"/>
            </a:solidFill>
            <a:round/>
          </a:ln>
        </p:spPr>
        <p:style>
          <a:lnRef idx="0"/>
          <a:fillRef idx="0"/>
          <a:effectRef idx="0"/>
          <a:fontRef idx="minor"/>
        </p:style>
      </p:sp>
      <p:pic>
        <p:nvPicPr>
          <p:cNvPr id="530" name="Image 2" descr="preencoded.png"/>
          <p:cNvPicPr/>
          <p:nvPr/>
        </p:nvPicPr>
        <p:blipFill>
          <a:blip r:embed="rId2"/>
          <a:stretch/>
        </p:blipFill>
        <p:spPr>
          <a:xfrm>
            <a:off x="758880" y="7285680"/>
            <a:ext cx="327600" cy="327600"/>
          </a:xfrm>
          <a:prstGeom prst="rect">
            <a:avLst/>
          </a:prstGeom>
          <a:ln w="0">
            <a:noFill/>
          </a:ln>
        </p:spPr>
      </p:pic>
      <p:sp>
        <p:nvSpPr>
          <p:cNvPr id="531" name="Text 3"/>
          <p:cNvSpPr/>
          <p:nvPr/>
        </p:nvSpPr>
        <p:spPr>
          <a:xfrm>
            <a:off x="1202040" y="7261920"/>
            <a:ext cx="2116440" cy="374760"/>
          </a:xfrm>
          <a:prstGeom prst="rect">
            <a:avLst/>
          </a:prstGeom>
          <a:noFill/>
          <a:ln w="0">
            <a:noFill/>
          </a:ln>
        </p:spPr>
        <p:style>
          <a:lnRef idx="0"/>
          <a:fillRef idx="0"/>
          <a:effectRef idx="0"/>
          <a:fontRef idx="minor"/>
        </p:style>
        <p:txBody>
          <a:bodyPr wrap="none" lIns="0" rIns="0" tIns="0" bIns="0" anchor="t">
            <a:noAutofit/>
          </a:bodyPr>
          <a:p>
            <a:pPr>
              <a:lnSpc>
                <a:spcPts val="2951"/>
              </a:lnSpc>
              <a:buNone/>
              <a:tabLst>
                <a:tab algn="l" pos="0"/>
              </a:tabLst>
            </a:pPr>
            <a:r>
              <a:rPr b="1" lang="en-US" sz="2100" spc="-1" strike="noStrike">
                <a:solidFill>
                  <a:srgbClr val="cfcbbf"/>
                </a:solidFill>
                <a:latin typeface="Raleway Bold"/>
                <a:ea typeface="Raleway Bold"/>
              </a:rPr>
              <a:t>by Elpiniki Rassa</a:t>
            </a:r>
            <a:endParaRPr b="0" lang="en-US" sz="21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Text 0"/>
          <p:cNvSpPr/>
          <p:nvPr/>
        </p:nvSpPr>
        <p:spPr>
          <a:xfrm>
            <a:off x="864000" y="1212120"/>
            <a:ext cx="11680200" cy="770760"/>
          </a:xfrm>
          <a:prstGeom prst="rect">
            <a:avLst/>
          </a:prstGeom>
          <a:noFill/>
          <a:ln w="0">
            <a:noFill/>
          </a:ln>
        </p:spPr>
        <p:style>
          <a:lnRef idx="0"/>
          <a:fillRef idx="0"/>
          <a:effectRef idx="0"/>
          <a:fontRef idx="minor"/>
        </p:style>
        <p:txBody>
          <a:bodyPr wrap="none" lIns="0" rIns="0" tIns="0" bIns="0" anchor="t">
            <a:noAutofit/>
          </a:bodyPr>
          <a:p>
            <a:pPr>
              <a:lnSpc>
                <a:spcPts val="6049"/>
              </a:lnSpc>
              <a:buNone/>
              <a:tabLst>
                <a:tab algn="l" pos="0"/>
              </a:tabLst>
            </a:pPr>
            <a:r>
              <a:rPr b="0" lang="en-US" sz="4850" spc="-1" strike="noStrike">
                <a:solidFill>
                  <a:srgbClr val="f2e782"/>
                </a:solidFill>
                <a:latin typeface="Prata"/>
                <a:ea typeface="Prata"/>
              </a:rPr>
              <a:t>Η Σημασία του Γεωγραφικού Παράγοντα</a:t>
            </a:r>
            <a:endParaRPr b="0" lang="en-US" sz="4850" spc="-1" strike="noStrike">
              <a:latin typeface="Arial"/>
            </a:endParaRPr>
          </a:p>
        </p:txBody>
      </p:sp>
      <p:sp>
        <p:nvSpPr>
          <p:cNvPr id="661" name="Text 1"/>
          <p:cNvSpPr/>
          <p:nvPr/>
        </p:nvSpPr>
        <p:spPr>
          <a:xfrm>
            <a:off x="864000" y="2477520"/>
            <a:ext cx="12901680" cy="1974600"/>
          </a:xfrm>
          <a:prstGeom prst="rect">
            <a:avLst/>
          </a:prstGeom>
          <a:noFill/>
          <a:ln w="0">
            <a:noFill/>
          </a:ln>
        </p:spPr>
        <p:style>
          <a:lnRef idx="0"/>
          <a:fillRef idx="0"/>
          <a:effectRef idx="0"/>
          <a:fontRef idx="minor"/>
        </p:style>
        <p:txBody>
          <a:bodyPr lIns="0" rIns="0" tIns="0" bIns="0" anchor="t">
            <a:noAutofit/>
          </a:bodyPr>
          <a:p>
            <a:pPr>
              <a:lnSpc>
                <a:spcPts val="3101"/>
              </a:lnSpc>
              <a:buNone/>
              <a:tabLst>
                <a:tab algn="l" pos="0"/>
              </a:tabLst>
            </a:pPr>
            <a:r>
              <a:rPr b="0" lang="en-US" sz="1900" spc="-1" strike="noStrike">
                <a:solidFill>
                  <a:srgbClr val="cfcbbf"/>
                </a:solidFill>
                <a:latin typeface="Raleway"/>
                <a:ea typeface="Raleway"/>
              </a:rPr>
              <a:t>Το ελληνικό γεωγραφικό ανάγλυφο έπαιξε καθοριστικό ρόλο στην ανάπτυξη των ελληνικών κοινωνιών. Ενώ η ορεινή φύση της ηπειρωτικής Ελλάδας εμπόδισε την πολιτική ενοποίηση, η εκτεταμένη ακτογραμμή και τα πολυάριθμα νησιά ευνόησαν τη ναυτιλία και το εμπόριο. Η θάλασσα αποτέλεσε πηγή ζωής και παράγοντα εξάπλωσης, οδηγώντας τους Έλληνες σε νέες περιοχές εγκατάστασης και διευκολύνοντας τις επαφές με άλλους πολιτισμούς.</a:t>
            </a:r>
            <a:endParaRPr b="0" lang="en-US" sz="1900" spc="-1" strike="noStrike">
              <a:latin typeface="Arial"/>
            </a:endParaRPr>
          </a:p>
        </p:txBody>
      </p:sp>
      <p:sp>
        <p:nvSpPr>
          <p:cNvPr id="662" name="Text 2"/>
          <p:cNvSpPr/>
          <p:nvPr/>
        </p:nvSpPr>
        <p:spPr>
          <a:xfrm>
            <a:off x="864000" y="4977360"/>
            <a:ext cx="3085560" cy="385200"/>
          </a:xfrm>
          <a:prstGeom prst="rect">
            <a:avLst/>
          </a:prstGeom>
          <a:noFill/>
          <a:ln w="0">
            <a:noFill/>
          </a:ln>
        </p:spPr>
        <p:style>
          <a:lnRef idx="0"/>
          <a:fillRef idx="0"/>
          <a:effectRef idx="0"/>
          <a:fontRef idx="minor"/>
        </p:style>
        <p:txBody>
          <a:bodyPr wrap="none" lIns="0" rIns="0" tIns="0" bIns="0" anchor="t">
            <a:noAutofit/>
          </a:bodyPr>
          <a:p>
            <a:pPr>
              <a:lnSpc>
                <a:spcPts val="2999"/>
              </a:lnSpc>
              <a:buNone/>
              <a:tabLst>
                <a:tab algn="l" pos="0"/>
              </a:tabLst>
            </a:pPr>
            <a:r>
              <a:rPr b="0" lang="en-US" sz="2400" spc="-1" strike="noStrike">
                <a:solidFill>
                  <a:srgbClr val="f2e782"/>
                </a:solidFill>
                <a:latin typeface="Prata"/>
                <a:ea typeface="Prata"/>
              </a:rPr>
              <a:t>Ορεινό Ανάγλυφο</a:t>
            </a:r>
            <a:endParaRPr b="0" lang="en-US" sz="2400" spc="-1" strike="noStrike">
              <a:latin typeface="Arial"/>
            </a:endParaRPr>
          </a:p>
        </p:txBody>
      </p:sp>
      <p:sp>
        <p:nvSpPr>
          <p:cNvPr id="663" name="Text 3"/>
          <p:cNvSpPr/>
          <p:nvPr/>
        </p:nvSpPr>
        <p:spPr>
          <a:xfrm>
            <a:off x="864000" y="5609880"/>
            <a:ext cx="3898080" cy="1184400"/>
          </a:xfrm>
          <a:prstGeom prst="rect">
            <a:avLst/>
          </a:prstGeom>
          <a:noFill/>
          <a:ln w="0">
            <a:noFill/>
          </a:ln>
        </p:spPr>
        <p:style>
          <a:lnRef idx="0"/>
          <a:fillRef idx="0"/>
          <a:effectRef idx="0"/>
          <a:fontRef idx="minor"/>
        </p:style>
        <p:txBody>
          <a:bodyPr lIns="0" rIns="0" tIns="0" bIns="0" anchor="t">
            <a:noAutofit/>
          </a:bodyPr>
          <a:p>
            <a:pPr>
              <a:lnSpc>
                <a:spcPts val="3101"/>
              </a:lnSpc>
              <a:buNone/>
              <a:tabLst>
                <a:tab algn="l" pos="0"/>
              </a:tabLst>
            </a:pPr>
            <a:r>
              <a:rPr b="0" lang="en-US" sz="1900" spc="-1" strike="noStrike">
                <a:solidFill>
                  <a:srgbClr val="cfcbbf"/>
                </a:solidFill>
                <a:latin typeface="Raleway"/>
                <a:ea typeface="Raleway"/>
              </a:rPr>
              <a:t>Εμπόδιο στην πολιτική ενοποίηση, ανάπτυξη ανεξάρτητων πόλεων-κρατών</a:t>
            </a:r>
            <a:endParaRPr b="0" lang="en-US" sz="1900" spc="-1" strike="noStrike">
              <a:latin typeface="Arial"/>
            </a:endParaRPr>
          </a:p>
        </p:txBody>
      </p:sp>
      <p:sp>
        <p:nvSpPr>
          <p:cNvPr id="664" name="Text 4"/>
          <p:cNvSpPr/>
          <p:nvPr/>
        </p:nvSpPr>
        <p:spPr>
          <a:xfrm>
            <a:off x="5372640" y="4977360"/>
            <a:ext cx="3520440" cy="385200"/>
          </a:xfrm>
          <a:prstGeom prst="rect">
            <a:avLst/>
          </a:prstGeom>
          <a:noFill/>
          <a:ln w="0">
            <a:noFill/>
          </a:ln>
        </p:spPr>
        <p:style>
          <a:lnRef idx="0"/>
          <a:fillRef idx="0"/>
          <a:effectRef idx="0"/>
          <a:fontRef idx="minor"/>
        </p:style>
        <p:txBody>
          <a:bodyPr wrap="none" lIns="0" rIns="0" tIns="0" bIns="0" anchor="t">
            <a:noAutofit/>
          </a:bodyPr>
          <a:p>
            <a:pPr>
              <a:lnSpc>
                <a:spcPts val="2999"/>
              </a:lnSpc>
              <a:buNone/>
              <a:tabLst>
                <a:tab algn="l" pos="0"/>
              </a:tabLst>
            </a:pPr>
            <a:r>
              <a:rPr b="0" lang="en-US" sz="2400" spc="-1" strike="noStrike">
                <a:solidFill>
                  <a:srgbClr val="f2e782"/>
                </a:solidFill>
                <a:latin typeface="Prata"/>
                <a:ea typeface="Prata"/>
              </a:rPr>
              <a:t>Εκτεταμένη Ακτογραμμή</a:t>
            </a:r>
            <a:endParaRPr b="0" lang="en-US" sz="2400" spc="-1" strike="noStrike">
              <a:latin typeface="Arial"/>
            </a:endParaRPr>
          </a:p>
        </p:txBody>
      </p:sp>
      <p:sp>
        <p:nvSpPr>
          <p:cNvPr id="665" name="Text 5"/>
          <p:cNvSpPr/>
          <p:nvPr/>
        </p:nvSpPr>
        <p:spPr>
          <a:xfrm>
            <a:off x="5372640" y="5609880"/>
            <a:ext cx="3898080" cy="1184400"/>
          </a:xfrm>
          <a:prstGeom prst="rect">
            <a:avLst/>
          </a:prstGeom>
          <a:noFill/>
          <a:ln w="0">
            <a:noFill/>
          </a:ln>
        </p:spPr>
        <p:style>
          <a:lnRef idx="0"/>
          <a:fillRef idx="0"/>
          <a:effectRef idx="0"/>
          <a:fontRef idx="minor"/>
        </p:style>
        <p:txBody>
          <a:bodyPr lIns="0" rIns="0" tIns="0" bIns="0" anchor="t">
            <a:noAutofit/>
          </a:bodyPr>
          <a:p>
            <a:pPr>
              <a:lnSpc>
                <a:spcPts val="3101"/>
              </a:lnSpc>
              <a:buNone/>
              <a:tabLst>
                <a:tab algn="l" pos="0"/>
              </a:tabLst>
            </a:pPr>
            <a:r>
              <a:rPr b="0" lang="en-US" sz="1900" spc="-1" strike="noStrike">
                <a:solidFill>
                  <a:srgbClr val="cfcbbf"/>
                </a:solidFill>
                <a:latin typeface="Raleway"/>
                <a:ea typeface="Raleway"/>
              </a:rPr>
              <a:t>Ευνόησε τη ναυτιλία και το εμπόριο, διευκολύνοντας την επικοινωνία</a:t>
            </a:r>
            <a:endParaRPr b="0" lang="en-US" sz="1900" spc="-1" strike="noStrike">
              <a:latin typeface="Arial"/>
            </a:endParaRPr>
          </a:p>
        </p:txBody>
      </p:sp>
      <p:sp>
        <p:nvSpPr>
          <p:cNvPr id="666" name="Text 6"/>
          <p:cNvSpPr/>
          <p:nvPr/>
        </p:nvSpPr>
        <p:spPr>
          <a:xfrm>
            <a:off x="9881280" y="4977360"/>
            <a:ext cx="3535560" cy="385200"/>
          </a:xfrm>
          <a:prstGeom prst="rect">
            <a:avLst/>
          </a:prstGeom>
          <a:noFill/>
          <a:ln w="0">
            <a:noFill/>
          </a:ln>
        </p:spPr>
        <p:style>
          <a:lnRef idx="0"/>
          <a:fillRef idx="0"/>
          <a:effectRef idx="0"/>
          <a:fontRef idx="minor"/>
        </p:style>
        <p:txBody>
          <a:bodyPr wrap="none" lIns="0" rIns="0" tIns="0" bIns="0" anchor="t">
            <a:noAutofit/>
          </a:bodyPr>
          <a:p>
            <a:pPr>
              <a:lnSpc>
                <a:spcPts val="2999"/>
              </a:lnSpc>
              <a:buNone/>
              <a:tabLst>
                <a:tab algn="l" pos="0"/>
              </a:tabLst>
            </a:pPr>
            <a:r>
              <a:rPr b="0" lang="en-US" sz="2400" spc="-1" strike="noStrike">
                <a:solidFill>
                  <a:srgbClr val="f2e782"/>
                </a:solidFill>
                <a:latin typeface="Prata"/>
                <a:ea typeface="Prata"/>
              </a:rPr>
              <a:t>Νησιωτικός Χαρακτήρας</a:t>
            </a:r>
            <a:endParaRPr b="0" lang="en-US" sz="2400" spc="-1" strike="noStrike">
              <a:latin typeface="Arial"/>
            </a:endParaRPr>
          </a:p>
        </p:txBody>
      </p:sp>
      <p:sp>
        <p:nvSpPr>
          <p:cNvPr id="667" name="Text 7"/>
          <p:cNvSpPr/>
          <p:nvPr/>
        </p:nvSpPr>
        <p:spPr>
          <a:xfrm>
            <a:off x="9881280" y="5609880"/>
            <a:ext cx="3898080" cy="1184400"/>
          </a:xfrm>
          <a:prstGeom prst="rect">
            <a:avLst/>
          </a:prstGeom>
          <a:noFill/>
          <a:ln w="0">
            <a:noFill/>
          </a:ln>
        </p:spPr>
        <p:style>
          <a:lnRef idx="0"/>
          <a:fillRef idx="0"/>
          <a:effectRef idx="0"/>
          <a:fontRef idx="minor"/>
        </p:style>
        <p:txBody>
          <a:bodyPr lIns="0" rIns="0" tIns="0" bIns="0" anchor="t">
            <a:noAutofit/>
          </a:bodyPr>
          <a:p>
            <a:pPr>
              <a:lnSpc>
                <a:spcPts val="3101"/>
              </a:lnSpc>
              <a:buNone/>
              <a:tabLst>
                <a:tab algn="l" pos="0"/>
              </a:tabLst>
            </a:pPr>
            <a:r>
              <a:rPr b="0" lang="en-US" sz="1900" spc="-1" strike="noStrike">
                <a:solidFill>
                  <a:srgbClr val="cfcbbf"/>
                </a:solidFill>
                <a:latin typeface="Raleway"/>
                <a:ea typeface="Raleway"/>
              </a:rPr>
              <a:t>Ώθησε την εξάπλωση και τον αποικισμό, διευρύνοντας τον ελληνικό κόσμο</a:t>
            </a:r>
            <a:endParaRPr b="0" lang="en-US" sz="19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8" name="Shape 0"/>
          <p:cNvSpPr/>
          <p:nvPr/>
        </p:nvSpPr>
        <p:spPr>
          <a:xfrm>
            <a:off x="9144000" y="0"/>
            <a:ext cx="5485680" cy="8229240"/>
          </a:xfrm>
          <a:prstGeom prst="rect">
            <a:avLst/>
          </a:prstGeom>
          <a:solidFill>
            <a:srgbClr val="e5e0df"/>
          </a:solidFill>
          <a:ln w="0">
            <a:noFill/>
          </a:ln>
        </p:spPr>
        <p:style>
          <a:lnRef idx="0"/>
          <a:fillRef idx="0"/>
          <a:effectRef idx="0"/>
          <a:fontRef idx="minor"/>
        </p:style>
      </p:sp>
      <p:pic>
        <p:nvPicPr>
          <p:cNvPr id="669" name="Image 0" descr="preencoded.png"/>
          <p:cNvPicPr/>
          <p:nvPr/>
        </p:nvPicPr>
        <p:blipFill>
          <a:blip r:embed="rId1"/>
          <a:stretch/>
        </p:blipFill>
        <p:spPr>
          <a:xfrm>
            <a:off x="9144000" y="0"/>
            <a:ext cx="5485680" cy="8229240"/>
          </a:xfrm>
          <a:prstGeom prst="rect">
            <a:avLst/>
          </a:prstGeom>
          <a:ln w="0">
            <a:noFill/>
          </a:ln>
        </p:spPr>
      </p:pic>
      <p:sp>
        <p:nvSpPr>
          <p:cNvPr id="670" name="Text 1"/>
          <p:cNvSpPr/>
          <p:nvPr/>
        </p:nvSpPr>
        <p:spPr>
          <a:xfrm>
            <a:off x="635760" y="499680"/>
            <a:ext cx="7024680" cy="567000"/>
          </a:xfrm>
          <a:prstGeom prst="rect">
            <a:avLst/>
          </a:prstGeom>
          <a:noFill/>
          <a:ln w="0">
            <a:noFill/>
          </a:ln>
        </p:spPr>
        <p:style>
          <a:lnRef idx="0"/>
          <a:fillRef idx="0"/>
          <a:effectRef idx="0"/>
          <a:fontRef idx="minor"/>
        </p:style>
        <p:txBody>
          <a:bodyPr wrap="none" lIns="0" rIns="0" tIns="0" bIns="0" anchor="t">
            <a:noAutofit/>
          </a:bodyPr>
          <a:p>
            <a:pPr>
              <a:lnSpc>
                <a:spcPts val="4450"/>
              </a:lnSpc>
              <a:buNone/>
              <a:tabLst>
                <a:tab algn="l" pos="0"/>
              </a:tabLst>
            </a:pPr>
            <a:r>
              <a:rPr b="0" lang="en-US" sz="3550" spc="-1" strike="noStrike">
                <a:solidFill>
                  <a:srgbClr val="f2e782"/>
                </a:solidFill>
                <a:latin typeface="Prata"/>
                <a:ea typeface="Prata"/>
              </a:rPr>
              <a:t>Η Ανάπτυξη των Πόλεων-Κρατών</a:t>
            </a:r>
            <a:endParaRPr b="0" lang="en-US" sz="3550" spc="-1" strike="noStrike">
              <a:latin typeface="Arial"/>
            </a:endParaRPr>
          </a:p>
        </p:txBody>
      </p:sp>
      <p:sp>
        <p:nvSpPr>
          <p:cNvPr id="671" name="Text 2"/>
          <p:cNvSpPr/>
          <p:nvPr/>
        </p:nvSpPr>
        <p:spPr>
          <a:xfrm>
            <a:off x="635760" y="1339920"/>
            <a:ext cx="7871400" cy="1452600"/>
          </a:xfrm>
          <a:prstGeom prst="rect">
            <a:avLst/>
          </a:prstGeom>
          <a:noFill/>
          <a:ln w="0">
            <a:noFill/>
          </a:ln>
        </p:spPr>
        <p:style>
          <a:lnRef idx="0"/>
          <a:fillRef idx="0"/>
          <a:effectRef idx="0"/>
          <a:fontRef idx="minor"/>
        </p:style>
        <p:txBody>
          <a:bodyPr lIns="0" rIns="0" tIns="0" bIns="0" anchor="t">
            <a:noAutofit/>
          </a:bodyPr>
          <a:p>
            <a:pPr>
              <a:lnSpc>
                <a:spcPts val="2251"/>
              </a:lnSpc>
              <a:buNone/>
              <a:tabLst>
                <a:tab algn="l" pos="0"/>
              </a:tabLst>
            </a:pPr>
            <a:r>
              <a:rPr b="0" lang="en-US" sz="1400" spc="-1" strike="noStrike">
                <a:solidFill>
                  <a:srgbClr val="cfcbbf"/>
                </a:solidFill>
                <a:latin typeface="Raleway"/>
                <a:ea typeface="Raleway"/>
              </a:rPr>
              <a:t>Η οργάνωση των Ελλήνων σε πόλεις-κράτη αποτέλεσε ένα από τα πιο χαρακτηριστικά στοιχεία του αρχαίου ελληνικού πολιτισμού. Αυτή η πολιτική δομή, που άρχισε να διαμορφώνεται κατά την ομηρική εποχή, έθεσε τα θεμέλια για την ανάπτυξη της δημοκρατίας και του πολιτισμού. Οι πόλεις-κράτη λειτουργούσαν ως αυτόνομες πολιτικές οντότητες, με δικούς τους νόμους, θεσμούς και πολιτιστική ταυτότητα.</a:t>
            </a:r>
            <a:endParaRPr b="0" lang="en-US" sz="1400" spc="-1" strike="noStrike">
              <a:latin typeface="Arial"/>
            </a:endParaRPr>
          </a:p>
        </p:txBody>
      </p:sp>
      <p:sp>
        <p:nvSpPr>
          <p:cNvPr id="672" name="Shape 3"/>
          <p:cNvSpPr/>
          <p:nvPr/>
        </p:nvSpPr>
        <p:spPr>
          <a:xfrm>
            <a:off x="635760" y="2997360"/>
            <a:ext cx="7871400" cy="1046160"/>
          </a:xfrm>
          <a:prstGeom prst="roundRect">
            <a:avLst>
              <a:gd name="adj" fmla="val 2604"/>
            </a:avLst>
          </a:prstGeom>
          <a:solidFill>
            <a:srgbClr val="3a3b3c"/>
          </a:solidFill>
          <a:ln w="0">
            <a:noFill/>
          </a:ln>
        </p:spPr>
        <p:style>
          <a:lnRef idx="0"/>
          <a:fillRef idx="0"/>
          <a:effectRef idx="0"/>
          <a:fontRef idx="minor"/>
        </p:style>
      </p:sp>
      <p:sp>
        <p:nvSpPr>
          <p:cNvPr id="673" name="Text 4"/>
          <p:cNvSpPr/>
          <p:nvPr/>
        </p:nvSpPr>
        <p:spPr>
          <a:xfrm>
            <a:off x="817560" y="3179160"/>
            <a:ext cx="2270520" cy="283320"/>
          </a:xfrm>
          <a:prstGeom prst="rect">
            <a:avLst/>
          </a:prstGeom>
          <a:noFill/>
          <a:ln w="0">
            <a:noFill/>
          </a:ln>
        </p:spPr>
        <p:style>
          <a:lnRef idx="0"/>
          <a:fillRef idx="0"/>
          <a:effectRef idx="0"/>
          <a:fontRef idx="minor"/>
        </p:style>
        <p:txBody>
          <a:bodyPr wrap="none" lIns="0" rIns="0" tIns="0" bIns="0" anchor="t">
            <a:noAutofit/>
          </a:bodyPr>
          <a:p>
            <a:pPr>
              <a:lnSpc>
                <a:spcPts val="2200"/>
              </a:lnSpc>
              <a:buNone/>
              <a:tabLst>
                <a:tab algn="l" pos="0"/>
              </a:tabLst>
            </a:pPr>
            <a:r>
              <a:rPr b="0" lang="en-US" sz="1750" spc="-1" strike="noStrike">
                <a:solidFill>
                  <a:srgbClr val="cfcbbf"/>
                </a:solidFill>
                <a:latin typeface="Prata"/>
                <a:ea typeface="Prata"/>
              </a:rPr>
              <a:t>Αυτονομία</a:t>
            </a:r>
            <a:endParaRPr b="0" lang="en-US" sz="1750" spc="-1" strike="noStrike">
              <a:latin typeface="Arial"/>
            </a:endParaRPr>
          </a:p>
        </p:txBody>
      </p:sp>
      <p:sp>
        <p:nvSpPr>
          <p:cNvPr id="674" name="Text 5"/>
          <p:cNvSpPr/>
          <p:nvPr/>
        </p:nvSpPr>
        <p:spPr>
          <a:xfrm>
            <a:off x="817560" y="3571920"/>
            <a:ext cx="7508160" cy="289800"/>
          </a:xfrm>
          <a:prstGeom prst="rect">
            <a:avLst/>
          </a:prstGeom>
          <a:noFill/>
          <a:ln w="0">
            <a:noFill/>
          </a:ln>
        </p:spPr>
        <p:style>
          <a:lnRef idx="0"/>
          <a:fillRef idx="0"/>
          <a:effectRef idx="0"/>
          <a:fontRef idx="minor"/>
        </p:style>
        <p:txBody>
          <a:bodyPr wrap="none" lIns="0" rIns="0" tIns="0" bIns="0" anchor="t">
            <a:noAutofit/>
          </a:bodyPr>
          <a:p>
            <a:pPr>
              <a:lnSpc>
                <a:spcPts val="2251"/>
              </a:lnSpc>
              <a:buNone/>
              <a:tabLst>
                <a:tab algn="l" pos="0"/>
              </a:tabLst>
            </a:pPr>
            <a:r>
              <a:rPr b="0" lang="en-US" sz="1400" spc="-1" strike="noStrike">
                <a:solidFill>
                  <a:srgbClr val="cfcbbf"/>
                </a:solidFill>
                <a:latin typeface="Raleway"/>
                <a:ea typeface="Raleway"/>
              </a:rPr>
              <a:t>Κάθε πόλη-κράτος είχε τους δικούς της νόμους και θεσμούς</a:t>
            </a:r>
            <a:endParaRPr b="0" lang="en-US" sz="1400" spc="-1" strike="noStrike">
              <a:latin typeface="Arial"/>
            </a:endParaRPr>
          </a:p>
        </p:txBody>
      </p:sp>
      <p:sp>
        <p:nvSpPr>
          <p:cNvPr id="675" name="Shape 6"/>
          <p:cNvSpPr/>
          <p:nvPr/>
        </p:nvSpPr>
        <p:spPr>
          <a:xfrm>
            <a:off x="635760" y="4226040"/>
            <a:ext cx="7871400" cy="1046160"/>
          </a:xfrm>
          <a:prstGeom prst="roundRect">
            <a:avLst>
              <a:gd name="adj" fmla="val 2604"/>
            </a:avLst>
          </a:prstGeom>
          <a:solidFill>
            <a:srgbClr val="3a3b3c"/>
          </a:solidFill>
          <a:ln w="0">
            <a:noFill/>
          </a:ln>
        </p:spPr>
        <p:style>
          <a:lnRef idx="0"/>
          <a:fillRef idx="0"/>
          <a:effectRef idx="0"/>
          <a:fontRef idx="minor"/>
        </p:style>
      </p:sp>
      <p:sp>
        <p:nvSpPr>
          <p:cNvPr id="676" name="Text 7"/>
          <p:cNvSpPr/>
          <p:nvPr/>
        </p:nvSpPr>
        <p:spPr>
          <a:xfrm>
            <a:off x="817560" y="4407840"/>
            <a:ext cx="2270520" cy="283320"/>
          </a:xfrm>
          <a:prstGeom prst="rect">
            <a:avLst/>
          </a:prstGeom>
          <a:noFill/>
          <a:ln w="0">
            <a:noFill/>
          </a:ln>
        </p:spPr>
        <p:style>
          <a:lnRef idx="0"/>
          <a:fillRef idx="0"/>
          <a:effectRef idx="0"/>
          <a:fontRef idx="minor"/>
        </p:style>
        <p:txBody>
          <a:bodyPr wrap="none" lIns="0" rIns="0" tIns="0" bIns="0" anchor="t">
            <a:noAutofit/>
          </a:bodyPr>
          <a:p>
            <a:pPr>
              <a:lnSpc>
                <a:spcPts val="2200"/>
              </a:lnSpc>
              <a:buNone/>
              <a:tabLst>
                <a:tab algn="l" pos="0"/>
              </a:tabLst>
            </a:pPr>
            <a:r>
              <a:rPr b="0" lang="en-US" sz="1750" spc="-1" strike="noStrike">
                <a:solidFill>
                  <a:srgbClr val="cfcbbf"/>
                </a:solidFill>
                <a:latin typeface="Prata"/>
                <a:ea typeface="Prata"/>
              </a:rPr>
              <a:t>Πολιτική Συμμετοχή</a:t>
            </a:r>
            <a:endParaRPr b="0" lang="en-US" sz="1750" spc="-1" strike="noStrike">
              <a:latin typeface="Arial"/>
            </a:endParaRPr>
          </a:p>
        </p:txBody>
      </p:sp>
      <p:sp>
        <p:nvSpPr>
          <p:cNvPr id="677" name="Text 8"/>
          <p:cNvSpPr/>
          <p:nvPr/>
        </p:nvSpPr>
        <p:spPr>
          <a:xfrm>
            <a:off x="817560" y="4800600"/>
            <a:ext cx="7508160" cy="289800"/>
          </a:xfrm>
          <a:prstGeom prst="rect">
            <a:avLst/>
          </a:prstGeom>
          <a:noFill/>
          <a:ln w="0">
            <a:noFill/>
          </a:ln>
        </p:spPr>
        <p:style>
          <a:lnRef idx="0"/>
          <a:fillRef idx="0"/>
          <a:effectRef idx="0"/>
          <a:fontRef idx="minor"/>
        </p:style>
        <p:txBody>
          <a:bodyPr wrap="none" lIns="0" rIns="0" tIns="0" bIns="0" anchor="t">
            <a:noAutofit/>
          </a:bodyPr>
          <a:p>
            <a:pPr>
              <a:lnSpc>
                <a:spcPts val="2251"/>
              </a:lnSpc>
              <a:buNone/>
              <a:tabLst>
                <a:tab algn="l" pos="0"/>
              </a:tabLst>
            </a:pPr>
            <a:r>
              <a:rPr b="0" lang="en-US" sz="1400" spc="-1" strike="noStrike">
                <a:solidFill>
                  <a:srgbClr val="cfcbbf"/>
                </a:solidFill>
                <a:latin typeface="Raleway"/>
                <a:ea typeface="Raleway"/>
              </a:rPr>
              <a:t>Ανάπτυξη της έννοιας του πολίτη και της πολιτικής συμμετοχής</a:t>
            </a:r>
            <a:endParaRPr b="0" lang="en-US" sz="1400" spc="-1" strike="noStrike">
              <a:latin typeface="Arial"/>
            </a:endParaRPr>
          </a:p>
        </p:txBody>
      </p:sp>
      <p:sp>
        <p:nvSpPr>
          <p:cNvPr id="678" name="Shape 9"/>
          <p:cNvSpPr/>
          <p:nvPr/>
        </p:nvSpPr>
        <p:spPr>
          <a:xfrm>
            <a:off x="635760" y="5454720"/>
            <a:ext cx="7871400" cy="1046160"/>
          </a:xfrm>
          <a:prstGeom prst="roundRect">
            <a:avLst>
              <a:gd name="adj" fmla="val 2604"/>
            </a:avLst>
          </a:prstGeom>
          <a:solidFill>
            <a:srgbClr val="3a3b3c"/>
          </a:solidFill>
          <a:ln w="0">
            <a:noFill/>
          </a:ln>
        </p:spPr>
        <p:style>
          <a:lnRef idx="0"/>
          <a:fillRef idx="0"/>
          <a:effectRef idx="0"/>
          <a:fontRef idx="minor"/>
        </p:style>
      </p:sp>
      <p:sp>
        <p:nvSpPr>
          <p:cNvPr id="679" name="Text 10"/>
          <p:cNvSpPr/>
          <p:nvPr/>
        </p:nvSpPr>
        <p:spPr>
          <a:xfrm>
            <a:off x="817560" y="5636160"/>
            <a:ext cx="2459520" cy="283320"/>
          </a:xfrm>
          <a:prstGeom prst="rect">
            <a:avLst/>
          </a:prstGeom>
          <a:noFill/>
          <a:ln w="0">
            <a:noFill/>
          </a:ln>
        </p:spPr>
        <p:style>
          <a:lnRef idx="0"/>
          <a:fillRef idx="0"/>
          <a:effectRef idx="0"/>
          <a:fontRef idx="minor"/>
        </p:style>
        <p:txBody>
          <a:bodyPr wrap="none" lIns="0" rIns="0" tIns="0" bIns="0" anchor="t">
            <a:noAutofit/>
          </a:bodyPr>
          <a:p>
            <a:pPr>
              <a:lnSpc>
                <a:spcPts val="2200"/>
              </a:lnSpc>
              <a:buNone/>
              <a:tabLst>
                <a:tab algn="l" pos="0"/>
              </a:tabLst>
            </a:pPr>
            <a:r>
              <a:rPr b="0" lang="en-US" sz="1750" spc="-1" strike="noStrike">
                <a:solidFill>
                  <a:srgbClr val="cfcbbf"/>
                </a:solidFill>
                <a:latin typeface="Prata"/>
                <a:ea typeface="Prata"/>
              </a:rPr>
              <a:t>Πολιτιστική Ταυτότητα</a:t>
            </a:r>
            <a:endParaRPr b="0" lang="en-US" sz="1750" spc="-1" strike="noStrike">
              <a:latin typeface="Arial"/>
            </a:endParaRPr>
          </a:p>
        </p:txBody>
      </p:sp>
      <p:sp>
        <p:nvSpPr>
          <p:cNvPr id="680" name="Text 11"/>
          <p:cNvSpPr/>
          <p:nvPr/>
        </p:nvSpPr>
        <p:spPr>
          <a:xfrm>
            <a:off x="817560" y="6029280"/>
            <a:ext cx="7508160" cy="289800"/>
          </a:xfrm>
          <a:prstGeom prst="rect">
            <a:avLst/>
          </a:prstGeom>
          <a:noFill/>
          <a:ln w="0">
            <a:noFill/>
          </a:ln>
        </p:spPr>
        <p:style>
          <a:lnRef idx="0"/>
          <a:fillRef idx="0"/>
          <a:effectRef idx="0"/>
          <a:fontRef idx="minor"/>
        </p:style>
        <p:txBody>
          <a:bodyPr wrap="none" lIns="0" rIns="0" tIns="0" bIns="0" anchor="t">
            <a:noAutofit/>
          </a:bodyPr>
          <a:p>
            <a:pPr>
              <a:lnSpc>
                <a:spcPts val="2251"/>
              </a:lnSpc>
              <a:buNone/>
              <a:tabLst>
                <a:tab algn="l" pos="0"/>
              </a:tabLst>
            </a:pPr>
            <a:r>
              <a:rPr b="0" lang="en-US" sz="1400" spc="-1" strike="noStrike">
                <a:solidFill>
                  <a:srgbClr val="cfcbbf"/>
                </a:solidFill>
                <a:latin typeface="Raleway"/>
                <a:ea typeface="Raleway"/>
              </a:rPr>
              <a:t>Κάθε πόλη-κράτος ανέπτυξε τη δική της μοναδική κουλτούρα</a:t>
            </a:r>
            <a:endParaRPr b="0" lang="en-US" sz="1400" spc="-1" strike="noStrike">
              <a:latin typeface="Arial"/>
            </a:endParaRPr>
          </a:p>
        </p:txBody>
      </p:sp>
      <p:sp>
        <p:nvSpPr>
          <p:cNvPr id="681" name="Shape 12"/>
          <p:cNvSpPr/>
          <p:nvPr/>
        </p:nvSpPr>
        <p:spPr>
          <a:xfrm>
            <a:off x="635760" y="6683040"/>
            <a:ext cx="7871400" cy="1046160"/>
          </a:xfrm>
          <a:prstGeom prst="roundRect">
            <a:avLst>
              <a:gd name="adj" fmla="val 2604"/>
            </a:avLst>
          </a:prstGeom>
          <a:solidFill>
            <a:srgbClr val="3a3b3c"/>
          </a:solidFill>
          <a:ln w="0">
            <a:noFill/>
          </a:ln>
        </p:spPr>
        <p:style>
          <a:lnRef idx="0"/>
          <a:fillRef idx="0"/>
          <a:effectRef idx="0"/>
          <a:fontRef idx="minor"/>
        </p:style>
      </p:sp>
      <p:sp>
        <p:nvSpPr>
          <p:cNvPr id="682" name="Text 13"/>
          <p:cNvSpPr/>
          <p:nvPr/>
        </p:nvSpPr>
        <p:spPr>
          <a:xfrm>
            <a:off x="817560" y="6864840"/>
            <a:ext cx="2344320" cy="283320"/>
          </a:xfrm>
          <a:prstGeom prst="rect">
            <a:avLst/>
          </a:prstGeom>
          <a:noFill/>
          <a:ln w="0">
            <a:noFill/>
          </a:ln>
        </p:spPr>
        <p:style>
          <a:lnRef idx="0"/>
          <a:fillRef idx="0"/>
          <a:effectRef idx="0"/>
          <a:fontRef idx="minor"/>
        </p:style>
        <p:txBody>
          <a:bodyPr wrap="none" lIns="0" rIns="0" tIns="0" bIns="0" anchor="t">
            <a:noAutofit/>
          </a:bodyPr>
          <a:p>
            <a:pPr>
              <a:lnSpc>
                <a:spcPts val="2200"/>
              </a:lnSpc>
              <a:buNone/>
              <a:tabLst>
                <a:tab algn="l" pos="0"/>
              </a:tabLst>
            </a:pPr>
            <a:r>
              <a:rPr b="0" lang="en-US" sz="1750" spc="-1" strike="noStrike">
                <a:solidFill>
                  <a:srgbClr val="cfcbbf"/>
                </a:solidFill>
                <a:latin typeface="Prata"/>
                <a:ea typeface="Prata"/>
              </a:rPr>
              <a:t>Οικονομική Ανάπτυξη</a:t>
            </a:r>
            <a:endParaRPr b="0" lang="en-US" sz="1750" spc="-1" strike="noStrike">
              <a:latin typeface="Arial"/>
            </a:endParaRPr>
          </a:p>
        </p:txBody>
      </p:sp>
      <p:sp>
        <p:nvSpPr>
          <p:cNvPr id="683" name="Text 14"/>
          <p:cNvSpPr/>
          <p:nvPr/>
        </p:nvSpPr>
        <p:spPr>
          <a:xfrm>
            <a:off x="817560" y="7257960"/>
            <a:ext cx="7508160" cy="289800"/>
          </a:xfrm>
          <a:prstGeom prst="rect">
            <a:avLst/>
          </a:prstGeom>
          <a:noFill/>
          <a:ln w="0">
            <a:noFill/>
          </a:ln>
        </p:spPr>
        <p:style>
          <a:lnRef idx="0"/>
          <a:fillRef idx="0"/>
          <a:effectRef idx="0"/>
          <a:fontRef idx="minor"/>
        </p:style>
        <p:txBody>
          <a:bodyPr wrap="none" lIns="0" rIns="0" tIns="0" bIns="0" anchor="t">
            <a:noAutofit/>
          </a:bodyPr>
          <a:p>
            <a:pPr>
              <a:lnSpc>
                <a:spcPts val="2251"/>
              </a:lnSpc>
              <a:buNone/>
              <a:tabLst>
                <a:tab algn="l" pos="0"/>
              </a:tabLst>
            </a:pPr>
            <a:r>
              <a:rPr b="0" lang="en-US" sz="1400" spc="-1" strike="noStrike">
                <a:solidFill>
                  <a:srgbClr val="cfcbbf"/>
                </a:solidFill>
                <a:latin typeface="Raleway"/>
                <a:ea typeface="Raleway"/>
              </a:rPr>
              <a:t>Εξειδίκευση και εμπόριο μεταξύ των πόλεων-κρατών</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4" name="Image 0" descr="preencoded.png"/>
          <p:cNvPicPr/>
          <p:nvPr/>
        </p:nvPicPr>
        <p:blipFill>
          <a:blip r:embed="rId1"/>
          <a:stretch/>
        </p:blipFill>
        <p:spPr>
          <a:xfrm>
            <a:off x="9144000" y="0"/>
            <a:ext cx="5485680" cy="8231400"/>
          </a:xfrm>
          <a:prstGeom prst="rect">
            <a:avLst/>
          </a:prstGeom>
          <a:ln w="0">
            <a:noFill/>
          </a:ln>
        </p:spPr>
      </p:pic>
      <p:pic>
        <p:nvPicPr>
          <p:cNvPr id="685" name="Image 1" descr="preencoded.png"/>
          <p:cNvPicPr/>
          <p:nvPr/>
        </p:nvPicPr>
        <p:blipFill>
          <a:blip r:embed="rId2"/>
          <a:stretch/>
        </p:blipFill>
        <p:spPr>
          <a:xfrm>
            <a:off x="9344880" y="2277000"/>
            <a:ext cx="5083920" cy="3677400"/>
          </a:xfrm>
          <a:prstGeom prst="rect">
            <a:avLst/>
          </a:prstGeom>
          <a:ln w="0">
            <a:noFill/>
          </a:ln>
        </p:spPr>
      </p:pic>
      <p:sp>
        <p:nvSpPr>
          <p:cNvPr id="686" name="Text 0"/>
          <p:cNvSpPr/>
          <p:nvPr/>
        </p:nvSpPr>
        <p:spPr>
          <a:xfrm>
            <a:off x="562320" y="441720"/>
            <a:ext cx="5205240" cy="501120"/>
          </a:xfrm>
          <a:prstGeom prst="rect">
            <a:avLst/>
          </a:prstGeom>
          <a:noFill/>
          <a:ln w="0">
            <a:noFill/>
          </a:ln>
        </p:spPr>
        <p:style>
          <a:lnRef idx="0"/>
          <a:fillRef idx="0"/>
          <a:effectRef idx="0"/>
          <a:fontRef idx="minor"/>
        </p:style>
        <p:txBody>
          <a:bodyPr wrap="none" lIns="0" rIns="0" tIns="0" bIns="0" anchor="t">
            <a:noAutofit/>
          </a:bodyPr>
          <a:p>
            <a:pPr>
              <a:lnSpc>
                <a:spcPts val="3949"/>
              </a:lnSpc>
              <a:buNone/>
              <a:tabLst>
                <a:tab algn="l" pos="0"/>
              </a:tabLst>
            </a:pPr>
            <a:r>
              <a:rPr b="0" lang="en-US" sz="3150" spc="-1" strike="noStrike">
                <a:solidFill>
                  <a:srgbClr val="f2e782"/>
                </a:solidFill>
                <a:latin typeface="Prata"/>
                <a:ea typeface="Prata"/>
              </a:rPr>
              <a:t>Οι Επαφές με Άλλους Λαούς</a:t>
            </a:r>
            <a:endParaRPr b="0" lang="en-US" sz="3150" spc="-1" strike="noStrike">
              <a:latin typeface="Arial"/>
            </a:endParaRPr>
          </a:p>
        </p:txBody>
      </p:sp>
      <p:sp>
        <p:nvSpPr>
          <p:cNvPr id="687" name="Text 1"/>
          <p:cNvSpPr/>
          <p:nvPr/>
        </p:nvSpPr>
        <p:spPr>
          <a:xfrm>
            <a:off x="562320" y="1184400"/>
            <a:ext cx="8019000" cy="1284120"/>
          </a:xfrm>
          <a:prstGeom prst="rect">
            <a:avLst/>
          </a:prstGeom>
          <a:noFill/>
          <a:ln w="0">
            <a:noFill/>
          </a:ln>
        </p:spPr>
        <p:style>
          <a:lnRef idx="0"/>
          <a:fillRef idx="0"/>
          <a:effectRef idx="0"/>
          <a:fontRef idx="minor"/>
        </p:style>
        <p:txBody>
          <a:bodyPr lIns="0" rIns="0" tIns="0" bIns="0" anchor="t">
            <a:noAutofit/>
          </a:bodyPr>
          <a:p>
            <a:pPr>
              <a:lnSpc>
                <a:spcPts val="2001"/>
              </a:lnSpc>
              <a:buNone/>
              <a:tabLst>
                <a:tab algn="l" pos="0"/>
              </a:tabLst>
            </a:pPr>
            <a:r>
              <a:rPr b="0" lang="en-US" sz="1250" spc="-1" strike="noStrike">
                <a:solidFill>
                  <a:srgbClr val="cfcbbf"/>
                </a:solidFill>
                <a:latin typeface="Raleway"/>
                <a:ea typeface="Raleway"/>
              </a:rPr>
              <a:t>Οι επαφές των Ελλήνων με άλλους λαούς κατά την ομηρική εποχή έπαιξαν καθοριστικό ρόλο στη διαμόρφωση του ελληνικού πολιτισμού. Μέσω του εμπορίου και των αποικιών, οι Έλληνες ήρθαν σε επαφή με πολιτισμούς της Ανατολής και της Μεσογείου. Αυτές οι αλληλεπιδράσεις οδήγησαν στην ανταλλαγή ιδεών, τεχνολογιών και πολιτιστικών στοιχείων, εμπλουτίζοντας και διαμορφώνοντας τον ελληνικό πολιτισμό.</a:t>
            </a:r>
            <a:endParaRPr b="0" lang="en-US" sz="1250" spc="-1" strike="noStrike">
              <a:latin typeface="Arial"/>
            </a:endParaRPr>
          </a:p>
        </p:txBody>
      </p:sp>
      <p:pic>
        <p:nvPicPr>
          <p:cNvPr id="688" name="Image 2" descr="preencoded.png"/>
          <p:cNvPicPr/>
          <p:nvPr/>
        </p:nvPicPr>
        <p:blipFill>
          <a:blip r:embed="rId3"/>
          <a:stretch/>
        </p:blipFill>
        <p:spPr>
          <a:xfrm>
            <a:off x="562320" y="2649960"/>
            <a:ext cx="802440" cy="1284480"/>
          </a:xfrm>
          <a:prstGeom prst="rect">
            <a:avLst/>
          </a:prstGeom>
          <a:ln w="0">
            <a:noFill/>
          </a:ln>
        </p:spPr>
      </p:pic>
      <p:sp>
        <p:nvSpPr>
          <p:cNvPr id="689" name="Text 2"/>
          <p:cNvSpPr/>
          <p:nvPr/>
        </p:nvSpPr>
        <p:spPr>
          <a:xfrm>
            <a:off x="1606320" y="2810520"/>
            <a:ext cx="2007360" cy="250200"/>
          </a:xfrm>
          <a:prstGeom prst="rect">
            <a:avLst/>
          </a:prstGeom>
          <a:noFill/>
          <a:ln w="0">
            <a:noFill/>
          </a:ln>
        </p:spPr>
        <p:style>
          <a:lnRef idx="0"/>
          <a:fillRef idx="0"/>
          <a:effectRef idx="0"/>
          <a:fontRef idx="minor"/>
        </p:style>
        <p:txBody>
          <a:bodyPr wrap="none" lIns="0" rIns="0" tIns="0" bIns="0" anchor="t">
            <a:noAutofit/>
          </a:bodyPr>
          <a:p>
            <a:pPr>
              <a:lnSpc>
                <a:spcPts val="1950"/>
              </a:lnSpc>
              <a:buNone/>
              <a:tabLst>
                <a:tab algn="l" pos="0"/>
              </a:tabLst>
            </a:pPr>
            <a:r>
              <a:rPr b="0" lang="en-US" sz="1550" spc="-1" strike="noStrike">
                <a:solidFill>
                  <a:srgbClr val="cfcbbf"/>
                </a:solidFill>
                <a:latin typeface="Prata"/>
                <a:ea typeface="Prata"/>
              </a:rPr>
              <a:t>Εμπορικές Επαφές</a:t>
            </a:r>
            <a:endParaRPr b="0" lang="en-US" sz="1550" spc="-1" strike="noStrike">
              <a:latin typeface="Arial"/>
            </a:endParaRPr>
          </a:p>
        </p:txBody>
      </p:sp>
      <p:sp>
        <p:nvSpPr>
          <p:cNvPr id="690" name="Text 3"/>
          <p:cNvSpPr/>
          <p:nvPr/>
        </p:nvSpPr>
        <p:spPr>
          <a:xfrm>
            <a:off x="1606320" y="3157920"/>
            <a:ext cx="6974640" cy="256320"/>
          </a:xfrm>
          <a:prstGeom prst="rect">
            <a:avLst/>
          </a:prstGeom>
          <a:noFill/>
          <a:ln w="0">
            <a:noFill/>
          </a:ln>
        </p:spPr>
        <p:style>
          <a:lnRef idx="0"/>
          <a:fillRef idx="0"/>
          <a:effectRef idx="0"/>
          <a:fontRef idx="minor"/>
        </p:style>
        <p:txBody>
          <a:bodyPr wrap="none" lIns="0" rIns="0" tIns="0" bIns="0" anchor="t">
            <a:noAutofit/>
          </a:bodyPr>
          <a:p>
            <a:pPr>
              <a:lnSpc>
                <a:spcPts val="2001"/>
              </a:lnSpc>
              <a:buNone/>
              <a:tabLst>
                <a:tab algn="l" pos="0"/>
              </a:tabLst>
            </a:pPr>
            <a:r>
              <a:rPr b="0" lang="en-US" sz="1250" spc="-1" strike="noStrike">
                <a:solidFill>
                  <a:srgbClr val="cfcbbf"/>
                </a:solidFill>
                <a:latin typeface="Raleway"/>
                <a:ea typeface="Raleway"/>
              </a:rPr>
              <a:t>Ανταλλαγή αγαθών και ιδεών με λαούς της Ανατολής και της Μεσογείου</a:t>
            </a:r>
            <a:endParaRPr b="0" lang="en-US" sz="1250" spc="-1" strike="noStrike">
              <a:latin typeface="Arial"/>
            </a:endParaRPr>
          </a:p>
        </p:txBody>
      </p:sp>
      <p:pic>
        <p:nvPicPr>
          <p:cNvPr id="691" name="Image 3" descr="preencoded.png"/>
          <p:cNvPicPr/>
          <p:nvPr/>
        </p:nvPicPr>
        <p:blipFill>
          <a:blip r:embed="rId4"/>
          <a:stretch/>
        </p:blipFill>
        <p:spPr>
          <a:xfrm>
            <a:off x="562320" y="3935160"/>
            <a:ext cx="802440" cy="1284480"/>
          </a:xfrm>
          <a:prstGeom prst="rect">
            <a:avLst/>
          </a:prstGeom>
          <a:ln w="0">
            <a:noFill/>
          </a:ln>
        </p:spPr>
      </p:pic>
      <p:sp>
        <p:nvSpPr>
          <p:cNvPr id="692" name="Text 4"/>
          <p:cNvSpPr/>
          <p:nvPr/>
        </p:nvSpPr>
        <p:spPr>
          <a:xfrm>
            <a:off x="1606320" y="4095720"/>
            <a:ext cx="2323080" cy="250200"/>
          </a:xfrm>
          <a:prstGeom prst="rect">
            <a:avLst/>
          </a:prstGeom>
          <a:noFill/>
          <a:ln w="0">
            <a:noFill/>
          </a:ln>
        </p:spPr>
        <p:style>
          <a:lnRef idx="0"/>
          <a:fillRef idx="0"/>
          <a:effectRef idx="0"/>
          <a:fontRef idx="minor"/>
        </p:style>
        <p:txBody>
          <a:bodyPr wrap="none" lIns="0" rIns="0" tIns="0" bIns="0" anchor="t">
            <a:noAutofit/>
          </a:bodyPr>
          <a:p>
            <a:pPr>
              <a:lnSpc>
                <a:spcPts val="1950"/>
              </a:lnSpc>
              <a:buNone/>
              <a:tabLst>
                <a:tab algn="l" pos="0"/>
              </a:tabLst>
            </a:pPr>
            <a:r>
              <a:rPr b="0" lang="en-US" sz="1550" spc="-1" strike="noStrike">
                <a:solidFill>
                  <a:srgbClr val="cfcbbf"/>
                </a:solidFill>
                <a:latin typeface="Prata"/>
                <a:ea typeface="Prata"/>
              </a:rPr>
              <a:t>Πολιτιστικές Ανταλλαγές</a:t>
            </a:r>
            <a:endParaRPr b="0" lang="en-US" sz="1550" spc="-1" strike="noStrike">
              <a:latin typeface="Arial"/>
            </a:endParaRPr>
          </a:p>
        </p:txBody>
      </p:sp>
      <p:sp>
        <p:nvSpPr>
          <p:cNvPr id="693" name="Text 5"/>
          <p:cNvSpPr/>
          <p:nvPr/>
        </p:nvSpPr>
        <p:spPr>
          <a:xfrm>
            <a:off x="1606320" y="4442760"/>
            <a:ext cx="6974640" cy="256320"/>
          </a:xfrm>
          <a:prstGeom prst="rect">
            <a:avLst/>
          </a:prstGeom>
          <a:noFill/>
          <a:ln w="0">
            <a:noFill/>
          </a:ln>
        </p:spPr>
        <p:style>
          <a:lnRef idx="0"/>
          <a:fillRef idx="0"/>
          <a:effectRef idx="0"/>
          <a:fontRef idx="minor"/>
        </p:style>
        <p:txBody>
          <a:bodyPr wrap="none" lIns="0" rIns="0" tIns="0" bIns="0" anchor="t">
            <a:noAutofit/>
          </a:bodyPr>
          <a:p>
            <a:pPr>
              <a:lnSpc>
                <a:spcPts val="2001"/>
              </a:lnSpc>
              <a:buNone/>
              <a:tabLst>
                <a:tab algn="l" pos="0"/>
              </a:tabLst>
            </a:pPr>
            <a:r>
              <a:rPr b="0" lang="en-US" sz="1250" spc="-1" strike="noStrike">
                <a:solidFill>
                  <a:srgbClr val="cfcbbf"/>
                </a:solidFill>
                <a:latin typeface="Raleway"/>
                <a:ea typeface="Raleway"/>
              </a:rPr>
              <a:t>Υιοθέτηση και προσαρμογή στοιχείων από άλλους πολιτισμούς</a:t>
            </a:r>
            <a:endParaRPr b="0" lang="en-US" sz="1250" spc="-1" strike="noStrike">
              <a:latin typeface="Arial"/>
            </a:endParaRPr>
          </a:p>
        </p:txBody>
      </p:sp>
      <p:pic>
        <p:nvPicPr>
          <p:cNvPr id="694" name="Image 4" descr="preencoded.png"/>
          <p:cNvPicPr/>
          <p:nvPr/>
        </p:nvPicPr>
        <p:blipFill>
          <a:blip r:embed="rId5"/>
          <a:stretch/>
        </p:blipFill>
        <p:spPr>
          <a:xfrm>
            <a:off x="562320" y="5220000"/>
            <a:ext cx="802440" cy="1284480"/>
          </a:xfrm>
          <a:prstGeom prst="rect">
            <a:avLst/>
          </a:prstGeom>
          <a:ln w="0">
            <a:noFill/>
          </a:ln>
        </p:spPr>
      </p:pic>
      <p:sp>
        <p:nvSpPr>
          <p:cNvPr id="695" name="Text 6"/>
          <p:cNvSpPr/>
          <p:nvPr/>
        </p:nvSpPr>
        <p:spPr>
          <a:xfrm>
            <a:off x="1606320" y="5380920"/>
            <a:ext cx="2066400" cy="250200"/>
          </a:xfrm>
          <a:prstGeom prst="rect">
            <a:avLst/>
          </a:prstGeom>
          <a:noFill/>
          <a:ln w="0">
            <a:noFill/>
          </a:ln>
        </p:spPr>
        <p:style>
          <a:lnRef idx="0"/>
          <a:fillRef idx="0"/>
          <a:effectRef idx="0"/>
          <a:fontRef idx="minor"/>
        </p:style>
        <p:txBody>
          <a:bodyPr wrap="none" lIns="0" rIns="0" tIns="0" bIns="0" anchor="t">
            <a:noAutofit/>
          </a:bodyPr>
          <a:p>
            <a:pPr>
              <a:lnSpc>
                <a:spcPts val="1950"/>
              </a:lnSpc>
              <a:buNone/>
              <a:tabLst>
                <a:tab algn="l" pos="0"/>
              </a:tabLst>
            </a:pPr>
            <a:r>
              <a:rPr b="0" lang="en-US" sz="1550" spc="-1" strike="noStrike">
                <a:solidFill>
                  <a:srgbClr val="cfcbbf"/>
                </a:solidFill>
                <a:latin typeface="Prata"/>
                <a:ea typeface="Prata"/>
              </a:rPr>
              <a:t>Τεχνολογική Πρόοδος</a:t>
            </a:r>
            <a:endParaRPr b="0" lang="en-US" sz="1550" spc="-1" strike="noStrike">
              <a:latin typeface="Arial"/>
            </a:endParaRPr>
          </a:p>
        </p:txBody>
      </p:sp>
      <p:sp>
        <p:nvSpPr>
          <p:cNvPr id="696" name="Text 7"/>
          <p:cNvSpPr/>
          <p:nvPr/>
        </p:nvSpPr>
        <p:spPr>
          <a:xfrm>
            <a:off x="1606320" y="5727960"/>
            <a:ext cx="6974640" cy="256320"/>
          </a:xfrm>
          <a:prstGeom prst="rect">
            <a:avLst/>
          </a:prstGeom>
          <a:noFill/>
          <a:ln w="0">
            <a:noFill/>
          </a:ln>
        </p:spPr>
        <p:style>
          <a:lnRef idx="0"/>
          <a:fillRef idx="0"/>
          <a:effectRef idx="0"/>
          <a:fontRef idx="minor"/>
        </p:style>
        <p:txBody>
          <a:bodyPr wrap="none" lIns="0" rIns="0" tIns="0" bIns="0" anchor="t">
            <a:noAutofit/>
          </a:bodyPr>
          <a:p>
            <a:pPr>
              <a:lnSpc>
                <a:spcPts val="2001"/>
              </a:lnSpc>
              <a:buNone/>
              <a:tabLst>
                <a:tab algn="l" pos="0"/>
              </a:tabLst>
            </a:pPr>
            <a:r>
              <a:rPr b="0" lang="en-US" sz="1250" spc="-1" strike="noStrike">
                <a:solidFill>
                  <a:srgbClr val="cfcbbf"/>
                </a:solidFill>
                <a:latin typeface="Raleway"/>
                <a:ea typeface="Raleway"/>
              </a:rPr>
              <a:t>Εισαγωγή νέων τεχνικών και εργαλείων από προηγμένους πολιτισμούς</a:t>
            </a:r>
            <a:endParaRPr b="0" lang="en-US" sz="1250" spc="-1" strike="noStrike">
              <a:latin typeface="Arial"/>
            </a:endParaRPr>
          </a:p>
        </p:txBody>
      </p:sp>
      <p:pic>
        <p:nvPicPr>
          <p:cNvPr id="697" name="Image 5" descr="preencoded.png"/>
          <p:cNvPicPr/>
          <p:nvPr/>
        </p:nvPicPr>
        <p:blipFill>
          <a:blip r:embed="rId6"/>
          <a:stretch/>
        </p:blipFill>
        <p:spPr>
          <a:xfrm>
            <a:off x="562320" y="6505200"/>
            <a:ext cx="802440" cy="1284480"/>
          </a:xfrm>
          <a:prstGeom prst="rect">
            <a:avLst/>
          </a:prstGeom>
          <a:ln w="0">
            <a:noFill/>
          </a:ln>
        </p:spPr>
      </p:pic>
      <p:sp>
        <p:nvSpPr>
          <p:cNvPr id="698" name="Text 8"/>
          <p:cNvSpPr/>
          <p:nvPr/>
        </p:nvSpPr>
        <p:spPr>
          <a:xfrm>
            <a:off x="1606320" y="6666120"/>
            <a:ext cx="2368800" cy="250200"/>
          </a:xfrm>
          <a:prstGeom prst="rect">
            <a:avLst/>
          </a:prstGeom>
          <a:noFill/>
          <a:ln w="0">
            <a:noFill/>
          </a:ln>
        </p:spPr>
        <p:style>
          <a:lnRef idx="0"/>
          <a:fillRef idx="0"/>
          <a:effectRef idx="0"/>
          <a:fontRef idx="minor"/>
        </p:style>
        <p:txBody>
          <a:bodyPr wrap="none" lIns="0" rIns="0" tIns="0" bIns="0" anchor="t">
            <a:noAutofit/>
          </a:bodyPr>
          <a:p>
            <a:pPr>
              <a:lnSpc>
                <a:spcPts val="1950"/>
              </a:lnSpc>
              <a:buNone/>
              <a:tabLst>
                <a:tab algn="l" pos="0"/>
              </a:tabLst>
            </a:pPr>
            <a:r>
              <a:rPr b="0" lang="en-US" sz="1550" spc="-1" strike="noStrike">
                <a:solidFill>
                  <a:srgbClr val="cfcbbf"/>
                </a:solidFill>
                <a:latin typeface="Prata"/>
                <a:ea typeface="Prata"/>
              </a:rPr>
              <a:t>Διαμόρφωση Ταυτότητας</a:t>
            </a:r>
            <a:endParaRPr b="0" lang="en-US" sz="1550" spc="-1" strike="noStrike">
              <a:latin typeface="Arial"/>
            </a:endParaRPr>
          </a:p>
        </p:txBody>
      </p:sp>
      <p:sp>
        <p:nvSpPr>
          <p:cNvPr id="699" name="Text 9"/>
          <p:cNvSpPr/>
          <p:nvPr/>
        </p:nvSpPr>
        <p:spPr>
          <a:xfrm>
            <a:off x="1606320" y="7013160"/>
            <a:ext cx="6974640" cy="256320"/>
          </a:xfrm>
          <a:prstGeom prst="rect">
            <a:avLst/>
          </a:prstGeom>
          <a:noFill/>
          <a:ln w="0">
            <a:noFill/>
          </a:ln>
        </p:spPr>
        <p:style>
          <a:lnRef idx="0"/>
          <a:fillRef idx="0"/>
          <a:effectRef idx="0"/>
          <a:fontRef idx="minor"/>
        </p:style>
        <p:txBody>
          <a:bodyPr wrap="none" lIns="0" rIns="0" tIns="0" bIns="0" anchor="t">
            <a:noAutofit/>
          </a:bodyPr>
          <a:p>
            <a:pPr>
              <a:lnSpc>
                <a:spcPts val="2001"/>
              </a:lnSpc>
              <a:buNone/>
              <a:tabLst>
                <a:tab algn="l" pos="0"/>
              </a:tabLst>
            </a:pPr>
            <a:r>
              <a:rPr b="0" lang="en-US" sz="1250" spc="-1" strike="noStrike">
                <a:solidFill>
                  <a:srgbClr val="cfcbbf"/>
                </a:solidFill>
                <a:latin typeface="Raleway"/>
                <a:ea typeface="Raleway"/>
              </a:rPr>
              <a:t>Ανάπτυξη μοναδικής ελληνικής ταυτότητας μέσω των διαπολιτισμικών επαφών</a:t>
            </a:r>
            <a:endParaRPr b="0" lang="en-US" sz="125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Shape 0"/>
          <p:cNvSpPr/>
          <p:nvPr/>
        </p:nvSpPr>
        <p:spPr>
          <a:xfrm>
            <a:off x="0" y="0"/>
            <a:ext cx="5485680" cy="8228880"/>
          </a:xfrm>
          <a:prstGeom prst="rect">
            <a:avLst/>
          </a:prstGeom>
          <a:solidFill>
            <a:srgbClr val="e5e0df"/>
          </a:solidFill>
          <a:ln w="0">
            <a:noFill/>
          </a:ln>
        </p:spPr>
        <p:style>
          <a:lnRef idx="0"/>
          <a:fillRef idx="0"/>
          <a:effectRef idx="0"/>
          <a:fontRef idx="minor"/>
        </p:style>
      </p:sp>
      <p:pic>
        <p:nvPicPr>
          <p:cNvPr id="701" name="Image 0" descr="preencoded.png"/>
          <p:cNvPicPr/>
          <p:nvPr/>
        </p:nvPicPr>
        <p:blipFill>
          <a:blip r:embed="rId1"/>
          <a:stretch/>
        </p:blipFill>
        <p:spPr>
          <a:xfrm>
            <a:off x="0" y="0"/>
            <a:ext cx="5485680" cy="8228880"/>
          </a:xfrm>
          <a:prstGeom prst="rect">
            <a:avLst/>
          </a:prstGeom>
          <a:ln w="0">
            <a:noFill/>
          </a:ln>
        </p:spPr>
      </p:pic>
      <p:sp>
        <p:nvSpPr>
          <p:cNvPr id="702" name="Text 1"/>
          <p:cNvSpPr/>
          <p:nvPr/>
        </p:nvSpPr>
        <p:spPr>
          <a:xfrm>
            <a:off x="6185160" y="947160"/>
            <a:ext cx="7610040" cy="623160"/>
          </a:xfrm>
          <a:prstGeom prst="rect">
            <a:avLst/>
          </a:prstGeom>
          <a:noFill/>
          <a:ln w="0">
            <a:noFill/>
          </a:ln>
        </p:spPr>
        <p:style>
          <a:lnRef idx="0"/>
          <a:fillRef idx="0"/>
          <a:effectRef idx="0"/>
          <a:fontRef idx="minor"/>
        </p:style>
        <p:txBody>
          <a:bodyPr wrap="none" lIns="0" rIns="0" tIns="0" bIns="0" anchor="t">
            <a:noAutofit/>
          </a:bodyPr>
          <a:p>
            <a:pPr>
              <a:lnSpc>
                <a:spcPts val="4901"/>
              </a:lnSpc>
              <a:buNone/>
              <a:tabLst>
                <a:tab algn="l" pos="0"/>
              </a:tabLst>
            </a:pPr>
            <a:r>
              <a:rPr b="0" lang="en-US" sz="3900" spc="-1" strike="noStrike">
                <a:solidFill>
                  <a:srgbClr val="f2e782"/>
                </a:solidFill>
                <a:latin typeface="Prata"/>
                <a:ea typeface="Prata"/>
              </a:rPr>
              <a:t>Η Σημασία της Ομηρικής Εποχής</a:t>
            </a:r>
            <a:endParaRPr b="0" lang="en-US" sz="3900" spc="-1" strike="noStrike">
              <a:latin typeface="Arial"/>
            </a:endParaRPr>
          </a:p>
        </p:txBody>
      </p:sp>
      <p:sp>
        <p:nvSpPr>
          <p:cNvPr id="703" name="Text 2"/>
          <p:cNvSpPr/>
          <p:nvPr/>
        </p:nvSpPr>
        <p:spPr>
          <a:xfrm>
            <a:off x="6185160" y="1870560"/>
            <a:ext cx="7746120" cy="1915920"/>
          </a:xfrm>
          <a:prstGeom prst="rect">
            <a:avLst/>
          </a:prstGeom>
          <a:noFill/>
          <a:ln w="0">
            <a:noFill/>
          </a:ln>
        </p:spPr>
        <p:style>
          <a:lnRef idx="0"/>
          <a:fillRef idx="0"/>
          <a:effectRef idx="0"/>
          <a:fontRef idx="minor"/>
        </p:style>
        <p:txBody>
          <a:bodyPr lIns="0" rIns="0" tIns="0" bIns="0" anchor="t">
            <a:noAutofit/>
          </a:bodyPr>
          <a:p>
            <a:pPr>
              <a:lnSpc>
                <a:spcPts val="2500"/>
              </a:lnSpc>
              <a:buNone/>
              <a:tabLst>
                <a:tab algn="l" pos="0"/>
              </a:tabLst>
            </a:pPr>
            <a:r>
              <a:rPr b="0" lang="en-US" sz="1550" spc="-1" strike="noStrike">
                <a:solidFill>
                  <a:srgbClr val="cfcbbf"/>
                </a:solidFill>
                <a:latin typeface="Raleway"/>
                <a:ea typeface="Raleway"/>
              </a:rPr>
              <a:t>Η ομηρική εποχή, παρά τις αρχικές της χαρακτηρίσεις ως "σκοτεινοί αιώνες", αποδείχθηκε κρίσιμη για τη διαμόρφωση του ελληνικού πολιτισμού. Αυτή η περίοδος έθεσε τα θεμέλια για την ανάπτυξη της ελληνικής γλώσσας, λογοτεχνίας, τέχνης, θρησκείας και πολιτικών θεσμών. Οι εξελίξεις αυτής της εποχής προετοίμασαν το έδαφος για την άνθηση του κλασικού ελληνικού πολιτισμού στους επόμενους αιώνες.</a:t>
            </a:r>
            <a:endParaRPr b="0" lang="en-US" sz="1550" spc="-1" strike="noStrike">
              <a:latin typeface="Arial"/>
            </a:endParaRPr>
          </a:p>
        </p:txBody>
      </p:sp>
      <p:sp>
        <p:nvSpPr>
          <p:cNvPr id="704" name="Shape 3"/>
          <p:cNvSpPr/>
          <p:nvPr/>
        </p:nvSpPr>
        <p:spPr>
          <a:xfrm>
            <a:off x="6185160" y="4011840"/>
            <a:ext cx="7746120" cy="3269880"/>
          </a:xfrm>
          <a:prstGeom prst="roundRect">
            <a:avLst>
              <a:gd name="adj" fmla="val 916"/>
            </a:avLst>
          </a:prstGeom>
          <a:noFill/>
          <a:ln w="7620">
            <a:solidFill>
              <a:srgbClr val="ffffff">
                <a:alpha val="24000"/>
              </a:srgbClr>
            </a:solidFill>
            <a:round/>
          </a:ln>
        </p:spPr>
        <p:style>
          <a:lnRef idx="0"/>
          <a:fillRef idx="0"/>
          <a:effectRef idx="0"/>
          <a:fontRef idx="minor"/>
        </p:style>
      </p:sp>
      <p:sp>
        <p:nvSpPr>
          <p:cNvPr id="705" name="Shape 4"/>
          <p:cNvSpPr/>
          <p:nvPr/>
        </p:nvSpPr>
        <p:spPr>
          <a:xfrm>
            <a:off x="6192720" y="4019400"/>
            <a:ext cx="7729920" cy="573480"/>
          </a:xfrm>
          <a:prstGeom prst="rect">
            <a:avLst/>
          </a:prstGeom>
          <a:solidFill>
            <a:srgbClr val="ffffff">
              <a:alpha val="4000"/>
            </a:srgbClr>
          </a:solidFill>
          <a:ln w="0">
            <a:noFill/>
          </a:ln>
        </p:spPr>
        <p:style>
          <a:lnRef idx="0"/>
          <a:fillRef idx="0"/>
          <a:effectRef idx="0"/>
          <a:fontRef idx="minor"/>
        </p:style>
      </p:sp>
      <p:sp>
        <p:nvSpPr>
          <p:cNvPr id="706" name="Text 5"/>
          <p:cNvSpPr/>
          <p:nvPr/>
        </p:nvSpPr>
        <p:spPr>
          <a:xfrm>
            <a:off x="6393240" y="4146840"/>
            <a:ext cx="2172960" cy="318600"/>
          </a:xfrm>
          <a:prstGeom prst="rect">
            <a:avLst/>
          </a:prstGeom>
          <a:noFill/>
          <a:ln w="0">
            <a:noFill/>
          </a:ln>
        </p:spPr>
        <p:style>
          <a:lnRef idx="0"/>
          <a:fillRef idx="0"/>
          <a:effectRef idx="0"/>
          <a:fontRef idx="minor"/>
        </p:style>
        <p:txBody>
          <a:bodyPr wrap="none" lIns="0" rIns="0" tIns="0" bIns="0" anchor="t">
            <a:noAutofit/>
          </a:bodyPr>
          <a:p>
            <a:pPr>
              <a:lnSpc>
                <a:spcPts val="2500"/>
              </a:lnSpc>
              <a:buNone/>
              <a:tabLst>
                <a:tab algn="l" pos="0"/>
              </a:tabLst>
            </a:pPr>
            <a:r>
              <a:rPr b="0" lang="en-US" sz="1550" spc="-1" strike="noStrike">
                <a:solidFill>
                  <a:srgbClr val="cfcbbf"/>
                </a:solidFill>
                <a:latin typeface="Raleway"/>
                <a:ea typeface="Raleway"/>
              </a:rPr>
              <a:t>Περίοδος</a:t>
            </a:r>
            <a:endParaRPr b="0" lang="en-US" sz="1550" spc="-1" strike="noStrike">
              <a:latin typeface="Arial"/>
            </a:endParaRPr>
          </a:p>
        </p:txBody>
      </p:sp>
      <p:sp>
        <p:nvSpPr>
          <p:cNvPr id="707" name="Text 6"/>
          <p:cNvSpPr/>
          <p:nvPr/>
        </p:nvSpPr>
        <p:spPr>
          <a:xfrm>
            <a:off x="8973720" y="4146840"/>
            <a:ext cx="2169000" cy="318600"/>
          </a:xfrm>
          <a:prstGeom prst="rect">
            <a:avLst/>
          </a:prstGeom>
          <a:noFill/>
          <a:ln w="0">
            <a:noFill/>
          </a:ln>
        </p:spPr>
        <p:style>
          <a:lnRef idx="0"/>
          <a:fillRef idx="0"/>
          <a:effectRef idx="0"/>
          <a:fontRef idx="minor"/>
        </p:style>
        <p:txBody>
          <a:bodyPr wrap="none" lIns="0" rIns="0" tIns="0" bIns="0" anchor="t">
            <a:noAutofit/>
          </a:bodyPr>
          <a:p>
            <a:pPr>
              <a:lnSpc>
                <a:spcPts val="2500"/>
              </a:lnSpc>
              <a:buNone/>
              <a:tabLst>
                <a:tab algn="l" pos="0"/>
              </a:tabLst>
            </a:pPr>
            <a:r>
              <a:rPr b="0" lang="en-US" sz="1550" spc="-1" strike="noStrike">
                <a:solidFill>
                  <a:srgbClr val="cfcbbf"/>
                </a:solidFill>
                <a:latin typeface="Raleway"/>
                <a:ea typeface="Raleway"/>
              </a:rPr>
              <a:t>Χρονολογία</a:t>
            </a:r>
            <a:endParaRPr b="0" lang="en-US" sz="1550" spc="-1" strike="noStrike">
              <a:latin typeface="Arial"/>
            </a:endParaRPr>
          </a:p>
        </p:txBody>
      </p:sp>
      <p:sp>
        <p:nvSpPr>
          <p:cNvPr id="708" name="Text 7"/>
          <p:cNvSpPr/>
          <p:nvPr/>
        </p:nvSpPr>
        <p:spPr>
          <a:xfrm>
            <a:off x="11550240" y="4146840"/>
            <a:ext cx="2172960" cy="318600"/>
          </a:xfrm>
          <a:prstGeom prst="rect">
            <a:avLst/>
          </a:prstGeom>
          <a:noFill/>
          <a:ln w="0">
            <a:noFill/>
          </a:ln>
        </p:spPr>
        <p:style>
          <a:lnRef idx="0"/>
          <a:fillRef idx="0"/>
          <a:effectRef idx="0"/>
          <a:fontRef idx="minor"/>
        </p:style>
        <p:txBody>
          <a:bodyPr wrap="none" lIns="0" rIns="0" tIns="0" bIns="0" anchor="t">
            <a:noAutofit/>
          </a:bodyPr>
          <a:p>
            <a:pPr>
              <a:lnSpc>
                <a:spcPts val="2500"/>
              </a:lnSpc>
              <a:buNone/>
              <a:tabLst>
                <a:tab algn="l" pos="0"/>
              </a:tabLst>
            </a:pPr>
            <a:r>
              <a:rPr b="0" lang="en-US" sz="1550" spc="-1" strike="noStrike">
                <a:solidFill>
                  <a:srgbClr val="cfcbbf"/>
                </a:solidFill>
                <a:latin typeface="Raleway"/>
                <a:ea typeface="Raleway"/>
              </a:rPr>
              <a:t>Κύρια Χαρακτηριστικά</a:t>
            </a:r>
            <a:endParaRPr b="0" lang="en-US" sz="1550" spc="-1" strike="noStrike">
              <a:latin typeface="Arial"/>
            </a:endParaRPr>
          </a:p>
        </p:txBody>
      </p:sp>
      <p:sp>
        <p:nvSpPr>
          <p:cNvPr id="709" name="Shape 8"/>
          <p:cNvSpPr/>
          <p:nvPr/>
        </p:nvSpPr>
        <p:spPr>
          <a:xfrm>
            <a:off x="6192720" y="4593600"/>
            <a:ext cx="7729920" cy="892800"/>
          </a:xfrm>
          <a:prstGeom prst="rect">
            <a:avLst/>
          </a:prstGeom>
          <a:solidFill>
            <a:srgbClr val="000000">
              <a:alpha val="4000"/>
            </a:srgbClr>
          </a:solidFill>
          <a:ln w="0">
            <a:noFill/>
          </a:ln>
        </p:spPr>
        <p:style>
          <a:lnRef idx="0"/>
          <a:fillRef idx="0"/>
          <a:effectRef idx="0"/>
          <a:fontRef idx="minor"/>
        </p:style>
      </p:sp>
      <p:sp>
        <p:nvSpPr>
          <p:cNvPr id="710" name="Text 9"/>
          <p:cNvSpPr/>
          <p:nvPr/>
        </p:nvSpPr>
        <p:spPr>
          <a:xfrm>
            <a:off x="6393240" y="4721040"/>
            <a:ext cx="2172960" cy="318600"/>
          </a:xfrm>
          <a:prstGeom prst="rect">
            <a:avLst/>
          </a:prstGeom>
          <a:noFill/>
          <a:ln w="0">
            <a:noFill/>
          </a:ln>
        </p:spPr>
        <p:style>
          <a:lnRef idx="0"/>
          <a:fillRef idx="0"/>
          <a:effectRef idx="0"/>
          <a:fontRef idx="minor"/>
        </p:style>
        <p:txBody>
          <a:bodyPr wrap="none" lIns="0" rIns="0" tIns="0" bIns="0" anchor="t">
            <a:noAutofit/>
          </a:bodyPr>
          <a:p>
            <a:pPr>
              <a:lnSpc>
                <a:spcPts val="2500"/>
              </a:lnSpc>
              <a:buNone/>
              <a:tabLst>
                <a:tab algn="l" pos="0"/>
              </a:tabLst>
            </a:pPr>
            <a:r>
              <a:rPr b="0" lang="en-US" sz="1550" spc="-1" strike="noStrike">
                <a:solidFill>
                  <a:srgbClr val="cfcbbf"/>
                </a:solidFill>
                <a:latin typeface="Raleway"/>
                <a:ea typeface="Raleway"/>
              </a:rPr>
              <a:t>Πρώιμη Ομηρική</a:t>
            </a:r>
            <a:endParaRPr b="0" lang="en-US" sz="1550" spc="-1" strike="noStrike">
              <a:latin typeface="Arial"/>
            </a:endParaRPr>
          </a:p>
        </p:txBody>
      </p:sp>
      <p:sp>
        <p:nvSpPr>
          <p:cNvPr id="711" name="Text 10"/>
          <p:cNvSpPr/>
          <p:nvPr/>
        </p:nvSpPr>
        <p:spPr>
          <a:xfrm>
            <a:off x="8973720" y="4721040"/>
            <a:ext cx="2169000" cy="318600"/>
          </a:xfrm>
          <a:prstGeom prst="rect">
            <a:avLst/>
          </a:prstGeom>
          <a:noFill/>
          <a:ln w="0">
            <a:noFill/>
          </a:ln>
        </p:spPr>
        <p:style>
          <a:lnRef idx="0"/>
          <a:fillRef idx="0"/>
          <a:effectRef idx="0"/>
          <a:fontRef idx="minor"/>
        </p:style>
        <p:txBody>
          <a:bodyPr wrap="none" lIns="0" rIns="0" tIns="0" bIns="0" anchor="t">
            <a:noAutofit/>
          </a:bodyPr>
          <a:p>
            <a:pPr>
              <a:lnSpc>
                <a:spcPts val="2500"/>
              </a:lnSpc>
              <a:buNone/>
              <a:tabLst>
                <a:tab algn="l" pos="0"/>
              </a:tabLst>
            </a:pPr>
            <a:r>
              <a:rPr b="0" lang="en-US" sz="1550" spc="-1" strike="noStrike">
                <a:solidFill>
                  <a:srgbClr val="cfcbbf"/>
                </a:solidFill>
                <a:latin typeface="Raleway"/>
                <a:ea typeface="Raleway"/>
              </a:rPr>
              <a:t>1100-900 π.Χ.</a:t>
            </a:r>
            <a:endParaRPr b="0" lang="en-US" sz="1550" spc="-1" strike="noStrike">
              <a:latin typeface="Arial"/>
            </a:endParaRPr>
          </a:p>
        </p:txBody>
      </p:sp>
      <p:sp>
        <p:nvSpPr>
          <p:cNvPr id="712" name="Text 11"/>
          <p:cNvSpPr/>
          <p:nvPr/>
        </p:nvSpPr>
        <p:spPr>
          <a:xfrm>
            <a:off x="11550240" y="4721040"/>
            <a:ext cx="2172960" cy="638280"/>
          </a:xfrm>
          <a:prstGeom prst="rect">
            <a:avLst/>
          </a:prstGeom>
          <a:noFill/>
          <a:ln w="0">
            <a:noFill/>
          </a:ln>
        </p:spPr>
        <p:style>
          <a:lnRef idx="0"/>
          <a:fillRef idx="0"/>
          <a:effectRef idx="0"/>
          <a:fontRef idx="minor"/>
        </p:style>
        <p:txBody>
          <a:bodyPr lIns="0" rIns="0" tIns="0" bIns="0" anchor="t">
            <a:noAutofit/>
          </a:bodyPr>
          <a:p>
            <a:pPr>
              <a:lnSpc>
                <a:spcPts val="2500"/>
              </a:lnSpc>
              <a:buNone/>
              <a:tabLst>
                <a:tab algn="l" pos="0"/>
              </a:tabLst>
            </a:pPr>
            <a:r>
              <a:rPr b="0" lang="en-US" sz="1550" spc="-1" strike="noStrike">
                <a:solidFill>
                  <a:srgbClr val="cfcbbf"/>
                </a:solidFill>
                <a:latin typeface="Raleway"/>
                <a:ea typeface="Raleway"/>
              </a:rPr>
              <a:t>Μετακινήσεις, αποικισμός</a:t>
            </a:r>
            <a:endParaRPr b="0" lang="en-US" sz="1550" spc="-1" strike="noStrike">
              <a:latin typeface="Arial"/>
            </a:endParaRPr>
          </a:p>
        </p:txBody>
      </p:sp>
      <p:sp>
        <p:nvSpPr>
          <p:cNvPr id="713" name="Shape 12"/>
          <p:cNvSpPr/>
          <p:nvPr/>
        </p:nvSpPr>
        <p:spPr>
          <a:xfrm>
            <a:off x="6192720" y="5487480"/>
            <a:ext cx="7729920" cy="892800"/>
          </a:xfrm>
          <a:prstGeom prst="rect">
            <a:avLst/>
          </a:prstGeom>
          <a:solidFill>
            <a:srgbClr val="ffffff">
              <a:alpha val="4000"/>
            </a:srgbClr>
          </a:solidFill>
          <a:ln w="0">
            <a:noFill/>
          </a:ln>
        </p:spPr>
        <p:style>
          <a:lnRef idx="0"/>
          <a:fillRef idx="0"/>
          <a:effectRef idx="0"/>
          <a:fontRef idx="minor"/>
        </p:style>
      </p:sp>
      <p:sp>
        <p:nvSpPr>
          <p:cNvPr id="714" name="Text 13"/>
          <p:cNvSpPr/>
          <p:nvPr/>
        </p:nvSpPr>
        <p:spPr>
          <a:xfrm>
            <a:off x="6393240" y="5614920"/>
            <a:ext cx="2172960" cy="318600"/>
          </a:xfrm>
          <a:prstGeom prst="rect">
            <a:avLst/>
          </a:prstGeom>
          <a:noFill/>
          <a:ln w="0">
            <a:noFill/>
          </a:ln>
        </p:spPr>
        <p:style>
          <a:lnRef idx="0"/>
          <a:fillRef idx="0"/>
          <a:effectRef idx="0"/>
          <a:fontRef idx="minor"/>
        </p:style>
        <p:txBody>
          <a:bodyPr wrap="none" lIns="0" rIns="0" tIns="0" bIns="0" anchor="t">
            <a:noAutofit/>
          </a:bodyPr>
          <a:p>
            <a:pPr>
              <a:lnSpc>
                <a:spcPts val="2500"/>
              </a:lnSpc>
              <a:buNone/>
              <a:tabLst>
                <a:tab algn="l" pos="0"/>
              </a:tabLst>
            </a:pPr>
            <a:r>
              <a:rPr b="0" lang="en-US" sz="1550" spc="-1" strike="noStrike">
                <a:solidFill>
                  <a:srgbClr val="cfcbbf"/>
                </a:solidFill>
                <a:latin typeface="Raleway"/>
                <a:ea typeface="Raleway"/>
              </a:rPr>
              <a:t>Μέση Ομηρική</a:t>
            </a:r>
            <a:endParaRPr b="0" lang="en-US" sz="1550" spc="-1" strike="noStrike">
              <a:latin typeface="Arial"/>
            </a:endParaRPr>
          </a:p>
        </p:txBody>
      </p:sp>
      <p:sp>
        <p:nvSpPr>
          <p:cNvPr id="715" name="Text 14"/>
          <p:cNvSpPr/>
          <p:nvPr/>
        </p:nvSpPr>
        <p:spPr>
          <a:xfrm>
            <a:off x="8973720" y="5614920"/>
            <a:ext cx="2169000" cy="318600"/>
          </a:xfrm>
          <a:prstGeom prst="rect">
            <a:avLst/>
          </a:prstGeom>
          <a:noFill/>
          <a:ln w="0">
            <a:noFill/>
          </a:ln>
        </p:spPr>
        <p:style>
          <a:lnRef idx="0"/>
          <a:fillRef idx="0"/>
          <a:effectRef idx="0"/>
          <a:fontRef idx="minor"/>
        </p:style>
        <p:txBody>
          <a:bodyPr wrap="none" lIns="0" rIns="0" tIns="0" bIns="0" anchor="t">
            <a:noAutofit/>
          </a:bodyPr>
          <a:p>
            <a:pPr>
              <a:lnSpc>
                <a:spcPts val="2500"/>
              </a:lnSpc>
              <a:buNone/>
              <a:tabLst>
                <a:tab algn="l" pos="0"/>
              </a:tabLst>
            </a:pPr>
            <a:r>
              <a:rPr b="0" lang="en-US" sz="1550" spc="-1" strike="noStrike">
                <a:solidFill>
                  <a:srgbClr val="cfcbbf"/>
                </a:solidFill>
                <a:latin typeface="Raleway"/>
                <a:ea typeface="Raleway"/>
              </a:rPr>
              <a:t>900-750 π.Χ.</a:t>
            </a:r>
            <a:endParaRPr b="0" lang="en-US" sz="1550" spc="-1" strike="noStrike">
              <a:latin typeface="Arial"/>
            </a:endParaRPr>
          </a:p>
        </p:txBody>
      </p:sp>
      <p:sp>
        <p:nvSpPr>
          <p:cNvPr id="716" name="Text 15"/>
          <p:cNvSpPr/>
          <p:nvPr/>
        </p:nvSpPr>
        <p:spPr>
          <a:xfrm>
            <a:off x="11550240" y="5614920"/>
            <a:ext cx="2172960" cy="638280"/>
          </a:xfrm>
          <a:prstGeom prst="rect">
            <a:avLst/>
          </a:prstGeom>
          <a:noFill/>
          <a:ln w="0">
            <a:noFill/>
          </a:ln>
        </p:spPr>
        <p:style>
          <a:lnRef idx="0"/>
          <a:fillRef idx="0"/>
          <a:effectRef idx="0"/>
          <a:fontRef idx="minor"/>
        </p:style>
        <p:txBody>
          <a:bodyPr lIns="0" rIns="0" tIns="0" bIns="0" anchor="t">
            <a:noAutofit/>
          </a:bodyPr>
          <a:p>
            <a:pPr>
              <a:lnSpc>
                <a:spcPts val="2500"/>
              </a:lnSpc>
              <a:buNone/>
              <a:tabLst>
                <a:tab algn="l" pos="0"/>
              </a:tabLst>
            </a:pPr>
            <a:r>
              <a:rPr b="0" lang="en-US" sz="1550" spc="-1" strike="noStrike">
                <a:solidFill>
                  <a:srgbClr val="cfcbbf"/>
                </a:solidFill>
                <a:latin typeface="Raleway"/>
                <a:ea typeface="Raleway"/>
              </a:rPr>
              <a:t>Ανάπτυξη πόλεων-κρατών, επική ποίηση</a:t>
            </a:r>
            <a:endParaRPr b="0" lang="en-US" sz="1550" spc="-1" strike="noStrike">
              <a:latin typeface="Arial"/>
            </a:endParaRPr>
          </a:p>
        </p:txBody>
      </p:sp>
      <p:sp>
        <p:nvSpPr>
          <p:cNvPr id="717" name="Shape 16"/>
          <p:cNvSpPr/>
          <p:nvPr/>
        </p:nvSpPr>
        <p:spPr>
          <a:xfrm>
            <a:off x="6192720" y="6381000"/>
            <a:ext cx="7729920" cy="892800"/>
          </a:xfrm>
          <a:prstGeom prst="rect">
            <a:avLst/>
          </a:prstGeom>
          <a:solidFill>
            <a:srgbClr val="000000">
              <a:alpha val="4000"/>
            </a:srgbClr>
          </a:solidFill>
          <a:ln w="0">
            <a:noFill/>
          </a:ln>
        </p:spPr>
        <p:style>
          <a:lnRef idx="0"/>
          <a:fillRef idx="0"/>
          <a:effectRef idx="0"/>
          <a:fontRef idx="minor"/>
        </p:style>
      </p:sp>
      <p:sp>
        <p:nvSpPr>
          <p:cNvPr id="718" name="Text 17"/>
          <p:cNvSpPr/>
          <p:nvPr/>
        </p:nvSpPr>
        <p:spPr>
          <a:xfrm>
            <a:off x="6393240" y="6508440"/>
            <a:ext cx="2172960" cy="318600"/>
          </a:xfrm>
          <a:prstGeom prst="rect">
            <a:avLst/>
          </a:prstGeom>
          <a:noFill/>
          <a:ln w="0">
            <a:noFill/>
          </a:ln>
        </p:spPr>
        <p:style>
          <a:lnRef idx="0"/>
          <a:fillRef idx="0"/>
          <a:effectRef idx="0"/>
          <a:fontRef idx="minor"/>
        </p:style>
        <p:txBody>
          <a:bodyPr wrap="none" lIns="0" rIns="0" tIns="0" bIns="0" anchor="t">
            <a:noAutofit/>
          </a:bodyPr>
          <a:p>
            <a:pPr>
              <a:lnSpc>
                <a:spcPts val="2500"/>
              </a:lnSpc>
              <a:buNone/>
              <a:tabLst>
                <a:tab algn="l" pos="0"/>
              </a:tabLst>
            </a:pPr>
            <a:r>
              <a:rPr b="0" lang="en-US" sz="1550" spc="-1" strike="noStrike">
                <a:solidFill>
                  <a:srgbClr val="cfcbbf"/>
                </a:solidFill>
                <a:latin typeface="Raleway"/>
                <a:ea typeface="Raleway"/>
              </a:rPr>
              <a:t>Ύστερη Ομηρική</a:t>
            </a:r>
            <a:endParaRPr b="0" lang="en-US" sz="1550" spc="-1" strike="noStrike">
              <a:latin typeface="Arial"/>
            </a:endParaRPr>
          </a:p>
        </p:txBody>
      </p:sp>
      <p:sp>
        <p:nvSpPr>
          <p:cNvPr id="719" name="Text 18"/>
          <p:cNvSpPr/>
          <p:nvPr/>
        </p:nvSpPr>
        <p:spPr>
          <a:xfrm>
            <a:off x="8973720" y="6508440"/>
            <a:ext cx="2169000" cy="318600"/>
          </a:xfrm>
          <a:prstGeom prst="rect">
            <a:avLst/>
          </a:prstGeom>
          <a:noFill/>
          <a:ln w="0">
            <a:noFill/>
          </a:ln>
        </p:spPr>
        <p:style>
          <a:lnRef idx="0"/>
          <a:fillRef idx="0"/>
          <a:effectRef idx="0"/>
          <a:fontRef idx="minor"/>
        </p:style>
        <p:txBody>
          <a:bodyPr wrap="none" lIns="0" rIns="0" tIns="0" bIns="0" anchor="t">
            <a:noAutofit/>
          </a:bodyPr>
          <a:p>
            <a:pPr>
              <a:lnSpc>
                <a:spcPts val="2500"/>
              </a:lnSpc>
              <a:buNone/>
              <a:tabLst>
                <a:tab algn="l" pos="0"/>
              </a:tabLst>
            </a:pPr>
            <a:r>
              <a:rPr b="0" lang="en-US" sz="1550" spc="-1" strike="noStrike">
                <a:solidFill>
                  <a:srgbClr val="cfcbbf"/>
                </a:solidFill>
                <a:latin typeface="Raleway"/>
                <a:ea typeface="Raleway"/>
              </a:rPr>
              <a:t>750-700 π.Χ.</a:t>
            </a:r>
            <a:endParaRPr b="0" lang="en-US" sz="1550" spc="-1" strike="noStrike">
              <a:latin typeface="Arial"/>
            </a:endParaRPr>
          </a:p>
        </p:txBody>
      </p:sp>
      <p:sp>
        <p:nvSpPr>
          <p:cNvPr id="720" name="Text 19"/>
          <p:cNvSpPr/>
          <p:nvPr/>
        </p:nvSpPr>
        <p:spPr>
          <a:xfrm>
            <a:off x="11550240" y="6508440"/>
            <a:ext cx="2172960" cy="638280"/>
          </a:xfrm>
          <a:prstGeom prst="rect">
            <a:avLst/>
          </a:prstGeom>
          <a:noFill/>
          <a:ln w="0">
            <a:noFill/>
          </a:ln>
        </p:spPr>
        <p:style>
          <a:lnRef idx="0"/>
          <a:fillRef idx="0"/>
          <a:effectRef idx="0"/>
          <a:fontRef idx="minor"/>
        </p:style>
        <p:txBody>
          <a:bodyPr lIns="0" rIns="0" tIns="0" bIns="0" anchor="t">
            <a:noAutofit/>
          </a:bodyPr>
          <a:p>
            <a:pPr>
              <a:lnSpc>
                <a:spcPts val="2500"/>
              </a:lnSpc>
              <a:buNone/>
              <a:tabLst>
                <a:tab algn="l" pos="0"/>
              </a:tabLst>
            </a:pPr>
            <a:r>
              <a:rPr b="0" lang="en-US" sz="1550" spc="-1" strike="noStrike">
                <a:solidFill>
                  <a:srgbClr val="cfcbbf"/>
                </a:solidFill>
                <a:latin typeface="Raleway"/>
                <a:ea typeface="Raleway"/>
              </a:rPr>
              <a:t>Αλφάβητο, γεωμετρική τέχνη</a:t>
            </a:r>
            <a:endParaRPr b="0" lang="en-US" sz="155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2" name="Image 0" descr="preencoded.png"/>
          <p:cNvPicPr/>
          <p:nvPr/>
        </p:nvPicPr>
        <p:blipFill>
          <a:blip r:embed="rId1"/>
          <a:stretch/>
        </p:blipFill>
        <p:spPr>
          <a:xfrm>
            <a:off x="9144000" y="0"/>
            <a:ext cx="5485680" cy="8228880"/>
          </a:xfrm>
          <a:prstGeom prst="rect">
            <a:avLst/>
          </a:prstGeom>
          <a:ln w="0">
            <a:noFill/>
          </a:ln>
        </p:spPr>
      </p:pic>
      <p:pic>
        <p:nvPicPr>
          <p:cNvPr id="533" name="Image 1" descr="preencoded.png"/>
          <p:cNvPicPr/>
          <p:nvPr/>
        </p:nvPicPr>
        <p:blipFill>
          <a:blip r:embed="rId2"/>
          <a:stretch/>
        </p:blipFill>
        <p:spPr>
          <a:xfrm>
            <a:off x="9372600" y="1870560"/>
            <a:ext cx="5028120" cy="4487400"/>
          </a:xfrm>
          <a:prstGeom prst="rect">
            <a:avLst/>
          </a:prstGeom>
          <a:ln w="0">
            <a:noFill/>
          </a:ln>
        </p:spPr>
      </p:pic>
      <p:sp>
        <p:nvSpPr>
          <p:cNvPr id="534" name="Text 0"/>
          <p:cNvSpPr/>
          <p:nvPr/>
        </p:nvSpPr>
        <p:spPr>
          <a:xfrm>
            <a:off x="640440" y="653040"/>
            <a:ext cx="6991920" cy="570960"/>
          </a:xfrm>
          <a:prstGeom prst="rect">
            <a:avLst/>
          </a:prstGeom>
          <a:noFill/>
          <a:ln w="0">
            <a:noFill/>
          </a:ln>
        </p:spPr>
        <p:style>
          <a:lnRef idx="0"/>
          <a:fillRef idx="0"/>
          <a:effectRef idx="0"/>
          <a:fontRef idx="minor"/>
        </p:style>
        <p:txBody>
          <a:bodyPr wrap="none" lIns="0" rIns="0" tIns="0" bIns="0" anchor="t">
            <a:noAutofit/>
          </a:bodyPr>
          <a:p>
            <a:pPr>
              <a:lnSpc>
                <a:spcPts val="4501"/>
              </a:lnSpc>
              <a:buNone/>
              <a:tabLst>
                <a:tab algn="l" pos="0"/>
              </a:tabLst>
            </a:pPr>
            <a:r>
              <a:rPr b="0" lang="en-US" sz="3600" spc="-1" strike="noStrike">
                <a:solidFill>
                  <a:srgbClr val="f2e782"/>
                </a:solidFill>
                <a:latin typeface="Prata"/>
                <a:ea typeface="Prata"/>
              </a:rPr>
              <a:t>Ο Πρώτος Ελληνικός Αποικισμός</a:t>
            </a:r>
            <a:endParaRPr b="0" lang="en-US" sz="3600" spc="-1" strike="noStrike">
              <a:latin typeface="Arial"/>
            </a:endParaRPr>
          </a:p>
        </p:txBody>
      </p:sp>
      <p:sp>
        <p:nvSpPr>
          <p:cNvPr id="535" name="Text 1"/>
          <p:cNvSpPr/>
          <p:nvPr/>
        </p:nvSpPr>
        <p:spPr>
          <a:xfrm>
            <a:off x="640440" y="1499400"/>
            <a:ext cx="7862400" cy="1463040"/>
          </a:xfrm>
          <a:prstGeom prst="rect">
            <a:avLst/>
          </a:prstGeom>
          <a:noFill/>
          <a:ln w="0">
            <a:noFill/>
          </a:ln>
        </p:spPr>
        <p:style>
          <a:lnRef idx="0"/>
          <a:fillRef idx="0"/>
          <a:effectRef idx="0"/>
          <a:fontRef idx="minor"/>
        </p:style>
        <p:txBody>
          <a:bodyPr lIns="0" rIns="0" tIns="0" bIns="0" anchor="t">
            <a:noAutofit/>
          </a:bodyPr>
          <a:p>
            <a:pPr>
              <a:lnSpc>
                <a:spcPts val="2299"/>
              </a:lnSpc>
              <a:buNone/>
              <a:tabLst>
                <a:tab algn="l" pos="0"/>
              </a:tabLst>
            </a:pPr>
            <a:r>
              <a:rPr b="0" lang="en-US" sz="1400" spc="-1" strike="noStrike">
                <a:solidFill>
                  <a:srgbClr val="cfcbbf"/>
                </a:solidFill>
                <a:latin typeface="Raleway"/>
                <a:ea typeface="Raleway"/>
              </a:rPr>
              <a:t>Από τα μέσα του 11ου έως τον 9ο αιώνα π.Χ., τα ελληνικά φύλα εξαπλώθηκαν στα νησιά του Αιγαίου και στις δυτικές ακτές της Μικράς Ασίας. Αυτή η μεταναστευτική κίνηση είναι γνωστή ως ο πρώτος ελληνικός αποικισμός. Οι Αιολείς, οι Ίωνες και οι Δωριείς ήταν τα κύρια φύλα που συμμετείχαν σε αυτή τη διαδικασία, ιδρύοντας νέες πόλεις και διαμορφώνοντας νέες περιοχές όπως η Αιολίς και η Ιωνία.</a:t>
            </a:r>
            <a:endParaRPr b="0" lang="en-US" sz="1400" spc="-1" strike="noStrike">
              <a:latin typeface="Arial"/>
            </a:endParaRPr>
          </a:p>
        </p:txBody>
      </p:sp>
      <p:sp>
        <p:nvSpPr>
          <p:cNvPr id="536" name="Shape 2"/>
          <p:cNvSpPr/>
          <p:nvPr/>
        </p:nvSpPr>
        <p:spPr>
          <a:xfrm>
            <a:off x="903600" y="3169080"/>
            <a:ext cx="22320" cy="4406760"/>
          </a:xfrm>
          <a:prstGeom prst="roundRect">
            <a:avLst>
              <a:gd name="adj" fmla="val 120085"/>
            </a:avLst>
          </a:prstGeom>
          <a:solidFill>
            <a:srgbClr val="535455"/>
          </a:solidFill>
          <a:ln w="0">
            <a:noFill/>
          </a:ln>
        </p:spPr>
        <p:style>
          <a:lnRef idx="0"/>
          <a:fillRef idx="0"/>
          <a:effectRef idx="0"/>
          <a:fontRef idx="minor"/>
        </p:style>
      </p:sp>
      <p:sp>
        <p:nvSpPr>
          <p:cNvPr id="537" name="Shape 3"/>
          <p:cNvSpPr/>
          <p:nvPr/>
        </p:nvSpPr>
        <p:spPr>
          <a:xfrm>
            <a:off x="1098000" y="3569400"/>
            <a:ext cx="639720" cy="22320"/>
          </a:xfrm>
          <a:prstGeom prst="roundRect">
            <a:avLst>
              <a:gd name="adj" fmla="val 120085"/>
            </a:avLst>
          </a:prstGeom>
          <a:solidFill>
            <a:srgbClr val="535455"/>
          </a:solidFill>
          <a:ln w="0">
            <a:noFill/>
          </a:ln>
        </p:spPr>
        <p:style>
          <a:lnRef idx="0"/>
          <a:fillRef idx="0"/>
          <a:effectRef idx="0"/>
          <a:fontRef idx="minor"/>
        </p:style>
      </p:sp>
      <p:sp>
        <p:nvSpPr>
          <p:cNvPr id="538" name="Shape 4"/>
          <p:cNvSpPr/>
          <p:nvPr/>
        </p:nvSpPr>
        <p:spPr>
          <a:xfrm>
            <a:off x="708840" y="3375000"/>
            <a:ext cx="411120" cy="411120"/>
          </a:xfrm>
          <a:prstGeom prst="roundRect">
            <a:avLst>
              <a:gd name="adj" fmla="val 6668"/>
            </a:avLst>
          </a:prstGeom>
          <a:solidFill>
            <a:srgbClr val="3a3b3c"/>
          </a:solidFill>
          <a:ln w="0">
            <a:noFill/>
          </a:ln>
        </p:spPr>
        <p:style>
          <a:lnRef idx="0"/>
          <a:fillRef idx="0"/>
          <a:effectRef idx="0"/>
          <a:fontRef idx="minor"/>
        </p:style>
      </p:sp>
      <p:sp>
        <p:nvSpPr>
          <p:cNvPr id="539" name="Text 5"/>
          <p:cNvSpPr/>
          <p:nvPr/>
        </p:nvSpPr>
        <p:spPr>
          <a:xfrm>
            <a:off x="867600" y="3443400"/>
            <a:ext cx="93960" cy="273960"/>
          </a:xfrm>
          <a:prstGeom prst="rect">
            <a:avLst/>
          </a:prstGeom>
          <a:noFill/>
          <a:ln w="0">
            <a:noFill/>
          </a:ln>
        </p:spPr>
        <p:style>
          <a:lnRef idx="0"/>
          <a:fillRef idx="0"/>
          <a:effectRef idx="0"/>
          <a:fontRef idx="minor"/>
        </p:style>
        <p:txBody>
          <a:bodyPr wrap="none" lIns="0" rIns="0" tIns="0" bIns="0" anchor="t">
            <a:noAutofit/>
          </a:bodyPr>
          <a:p>
            <a:pPr algn="ctr">
              <a:lnSpc>
                <a:spcPts val="2149"/>
              </a:lnSpc>
              <a:buNone/>
              <a:tabLst>
                <a:tab algn="l" pos="0"/>
              </a:tabLst>
            </a:pPr>
            <a:r>
              <a:rPr b="0" lang="en-US" sz="2150" spc="-1" strike="noStrike">
                <a:solidFill>
                  <a:srgbClr val="cfcbbf"/>
                </a:solidFill>
                <a:latin typeface="Prata"/>
                <a:ea typeface="Prata"/>
              </a:rPr>
              <a:t>1</a:t>
            </a:r>
            <a:endParaRPr b="0" lang="en-US" sz="2150" spc="-1" strike="noStrike">
              <a:latin typeface="Arial"/>
            </a:endParaRPr>
          </a:p>
        </p:txBody>
      </p:sp>
      <p:sp>
        <p:nvSpPr>
          <p:cNvPr id="540" name="Text 6"/>
          <p:cNvSpPr/>
          <p:nvPr/>
        </p:nvSpPr>
        <p:spPr>
          <a:xfrm>
            <a:off x="1921320" y="3351960"/>
            <a:ext cx="2286720" cy="285120"/>
          </a:xfrm>
          <a:prstGeom prst="rect">
            <a:avLst/>
          </a:prstGeom>
          <a:noFill/>
          <a:ln w="0">
            <a:noFill/>
          </a:ln>
        </p:spPr>
        <p:style>
          <a:lnRef idx="0"/>
          <a:fillRef idx="0"/>
          <a:effectRef idx="0"/>
          <a:fontRef idx="minor"/>
        </p:style>
        <p:txBody>
          <a:bodyPr wrap="none" lIns="0" rIns="0" tIns="0" bIns="0" anchor="t">
            <a:noAutofit/>
          </a:bodyPr>
          <a:p>
            <a:pPr>
              <a:lnSpc>
                <a:spcPts val="2251"/>
              </a:lnSpc>
              <a:buNone/>
              <a:tabLst>
                <a:tab algn="l" pos="0"/>
              </a:tabLst>
            </a:pPr>
            <a:r>
              <a:rPr b="0" lang="en-US" sz="1800" spc="-1" strike="noStrike">
                <a:solidFill>
                  <a:srgbClr val="cfcbbf"/>
                </a:solidFill>
                <a:latin typeface="Prata"/>
                <a:ea typeface="Prata"/>
              </a:rPr>
              <a:t>Αιολείς</a:t>
            </a:r>
            <a:endParaRPr b="0" lang="en-US" sz="1800" spc="-1" strike="noStrike">
              <a:latin typeface="Arial"/>
            </a:endParaRPr>
          </a:p>
        </p:txBody>
      </p:sp>
      <p:sp>
        <p:nvSpPr>
          <p:cNvPr id="541" name="Text 7"/>
          <p:cNvSpPr/>
          <p:nvPr/>
        </p:nvSpPr>
        <p:spPr>
          <a:xfrm>
            <a:off x="1921320" y="3747600"/>
            <a:ext cx="6581520" cy="585000"/>
          </a:xfrm>
          <a:prstGeom prst="rect">
            <a:avLst/>
          </a:prstGeom>
          <a:noFill/>
          <a:ln w="0">
            <a:noFill/>
          </a:ln>
        </p:spPr>
        <p:style>
          <a:lnRef idx="0"/>
          <a:fillRef idx="0"/>
          <a:effectRef idx="0"/>
          <a:fontRef idx="minor"/>
        </p:style>
        <p:txBody>
          <a:bodyPr lIns="0" rIns="0" tIns="0" bIns="0" anchor="t">
            <a:noAutofit/>
          </a:bodyPr>
          <a:p>
            <a:pPr>
              <a:lnSpc>
                <a:spcPts val="2299"/>
              </a:lnSpc>
              <a:buNone/>
              <a:tabLst>
                <a:tab algn="l" pos="0"/>
              </a:tabLst>
            </a:pPr>
            <a:r>
              <a:rPr b="0" lang="en-US" sz="1400" spc="-1" strike="noStrike">
                <a:solidFill>
                  <a:srgbClr val="cfcbbf"/>
                </a:solidFill>
                <a:latin typeface="Raleway"/>
                <a:ea typeface="Raleway"/>
              </a:rPr>
              <a:t>Μετακινήθηκαν από τη Θεσσαλία προς το βορειοανατολικό Αιγαίο, εγκαθιστώντας την Αιολίδα.</a:t>
            </a:r>
            <a:endParaRPr b="0" lang="en-US" sz="1400" spc="-1" strike="noStrike">
              <a:latin typeface="Arial"/>
            </a:endParaRPr>
          </a:p>
        </p:txBody>
      </p:sp>
      <p:sp>
        <p:nvSpPr>
          <p:cNvPr id="542" name="Shape 8"/>
          <p:cNvSpPr/>
          <p:nvPr/>
        </p:nvSpPr>
        <p:spPr>
          <a:xfrm>
            <a:off x="1098000" y="5099400"/>
            <a:ext cx="639720" cy="22320"/>
          </a:xfrm>
          <a:prstGeom prst="roundRect">
            <a:avLst>
              <a:gd name="adj" fmla="val 120085"/>
            </a:avLst>
          </a:prstGeom>
          <a:solidFill>
            <a:srgbClr val="535455"/>
          </a:solidFill>
          <a:ln w="0">
            <a:noFill/>
          </a:ln>
        </p:spPr>
        <p:style>
          <a:lnRef idx="0"/>
          <a:fillRef idx="0"/>
          <a:effectRef idx="0"/>
          <a:fontRef idx="minor"/>
        </p:style>
      </p:sp>
      <p:sp>
        <p:nvSpPr>
          <p:cNvPr id="543" name="Shape 9"/>
          <p:cNvSpPr/>
          <p:nvPr/>
        </p:nvSpPr>
        <p:spPr>
          <a:xfrm>
            <a:off x="708840" y="4905000"/>
            <a:ext cx="411120" cy="411120"/>
          </a:xfrm>
          <a:prstGeom prst="roundRect">
            <a:avLst>
              <a:gd name="adj" fmla="val 6668"/>
            </a:avLst>
          </a:prstGeom>
          <a:solidFill>
            <a:srgbClr val="3a3b3c"/>
          </a:solidFill>
          <a:ln w="0">
            <a:noFill/>
          </a:ln>
        </p:spPr>
        <p:style>
          <a:lnRef idx="0"/>
          <a:fillRef idx="0"/>
          <a:effectRef idx="0"/>
          <a:fontRef idx="minor"/>
        </p:style>
      </p:sp>
      <p:sp>
        <p:nvSpPr>
          <p:cNvPr id="544" name="Text 10"/>
          <p:cNvSpPr/>
          <p:nvPr/>
        </p:nvSpPr>
        <p:spPr>
          <a:xfrm>
            <a:off x="830520" y="4973760"/>
            <a:ext cx="167400" cy="273960"/>
          </a:xfrm>
          <a:prstGeom prst="rect">
            <a:avLst/>
          </a:prstGeom>
          <a:noFill/>
          <a:ln w="0">
            <a:noFill/>
          </a:ln>
        </p:spPr>
        <p:style>
          <a:lnRef idx="0"/>
          <a:fillRef idx="0"/>
          <a:effectRef idx="0"/>
          <a:fontRef idx="minor"/>
        </p:style>
        <p:txBody>
          <a:bodyPr wrap="none" lIns="0" rIns="0" tIns="0" bIns="0" anchor="t">
            <a:noAutofit/>
          </a:bodyPr>
          <a:p>
            <a:pPr algn="ctr">
              <a:lnSpc>
                <a:spcPts val="2149"/>
              </a:lnSpc>
              <a:buNone/>
              <a:tabLst>
                <a:tab algn="l" pos="0"/>
              </a:tabLst>
            </a:pPr>
            <a:r>
              <a:rPr b="0" lang="en-US" sz="2150" spc="-1" strike="noStrike">
                <a:solidFill>
                  <a:srgbClr val="cfcbbf"/>
                </a:solidFill>
                <a:latin typeface="Prata"/>
                <a:ea typeface="Prata"/>
              </a:rPr>
              <a:t>2</a:t>
            </a:r>
            <a:endParaRPr b="0" lang="en-US" sz="2150" spc="-1" strike="noStrike">
              <a:latin typeface="Arial"/>
            </a:endParaRPr>
          </a:p>
        </p:txBody>
      </p:sp>
      <p:sp>
        <p:nvSpPr>
          <p:cNvPr id="545" name="Text 11"/>
          <p:cNvSpPr/>
          <p:nvPr/>
        </p:nvSpPr>
        <p:spPr>
          <a:xfrm>
            <a:off x="1921320" y="4882320"/>
            <a:ext cx="2286720" cy="285120"/>
          </a:xfrm>
          <a:prstGeom prst="rect">
            <a:avLst/>
          </a:prstGeom>
          <a:noFill/>
          <a:ln w="0">
            <a:noFill/>
          </a:ln>
        </p:spPr>
        <p:style>
          <a:lnRef idx="0"/>
          <a:fillRef idx="0"/>
          <a:effectRef idx="0"/>
          <a:fontRef idx="minor"/>
        </p:style>
        <p:txBody>
          <a:bodyPr wrap="none" lIns="0" rIns="0" tIns="0" bIns="0" anchor="t">
            <a:noAutofit/>
          </a:bodyPr>
          <a:p>
            <a:pPr>
              <a:lnSpc>
                <a:spcPts val="2251"/>
              </a:lnSpc>
              <a:buNone/>
              <a:tabLst>
                <a:tab algn="l" pos="0"/>
              </a:tabLst>
            </a:pPr>
            <a:r>
              <a:rPr b="0" lang="en-US" sz="1800" spc="-1" strike="noStrike">
                <a:solidFill>
                  <a:srgbClr val="cfcbbf"/>
                </a:solidFill>
                <a:latin typeface="Prata"/>
                <a:ea typeface="Prata"/>
              </a:rPr>
              <a:t>Ίωνες</a:t>
            </a:r>
            <a:endParaRPr b="0" lang="en-US" sz="1800" spc="-1" strike="noStrike">
              <a:latin typeface="Arial"/>
            </a:endParaRPr>
          </a:p>
        </p:txBody>
      </p:sp>
      <p:sp>
        <p:nvSpPr>
          <p:cNvPr id="546" name="Text 12"/>
          <p:cNvSpPr/>
          <p:nvPr/>
        </p:nvSpPr>
        <p:spPr>
          <a:xfrm>
            <a:off x="1921320" y="5277960"/>
            <a:ext cx="6581520" cy="585000"/>
          </a:xfrm>
          <a:prstGeom prst="rect">
            <a:avLst/>
          </a:prstGeom>
          <a:noFill/>
          <a:ln w="0">
            <a:noFill/>
          </a:ln>
        </p:spPr>
        <p:style>
          <a:lnRef idx="0"/>
          <a:fillRef idx="0"/>
          <a:effectRef idx="0"/>
          <a:fontRef idx="minor"/>
        </p:style>
        <p:txBody>
          <a:bodyPr lIns="0" rIns="0" tIns="0" bIns="0" anchor="t">
            <a:noAutofit/>
          </a:bodyPr>
          <a:p>
            <a:pPr>
              <a:lnSpc>
                <a:spcPts val="2299"/>
              </a:lnSpc>
              <a:buNone/>
              <a:tabLst>
                <a:tab algn="l" pos="0"/>
              </a:tabLst>
            </a:pPr>
            <a:r>
              <a:rPr b="0" lang="en-US" sz="1400" spc="-1" strike="noStrike">
                <a:solidFill>
                  <a:srgbClr val="cfcbbf"/>
                </a:solidFill>
                <a:latin typeface="Raleway"/>
                <a:ea typeface="Raleway"/>
              </a:rPr>
              <a:t>Από την Πελοπόννησο και την Αττική, ίδρυσαν δώδεκα πόλεις στη Μικρά Ασία, δημιουργώντας την Ιωνία.</a:t>
            </a:r>
            <a:endParaRPr b="0" lang="en-US" sz="1400" spc="-1" strike="noStrike">
              <a:latin typeface="Arial"/>
            </a:endParaRPr>
          </a:p>
        </p:txBody>
      </p:sp>
      <p:sp>
        <p:nvSpPr>
          <p:cNvPr id="547" name="Shape 13"/>
          <p:cNvSpPr/>
          <p:nvPr/>
        </p:nvSpPr>
        <p:spPr>
          <a:xfrm>
            <a:off x="1098000" y="6629760"/>
            <a:ext cx="639720" cy="22320"/>
          </a:xfrm>
          <a:prstGeom prst="roundRect">
            <a:avLst>
              <a:gd name="adj" fmla="val 120085"/>
            </a:avLst>
          </a:prstGeom>
          <a:solidFill>
            <a:srgbClr val="535455"/>
          </a:solidFill>
          <a:ln w="0">
            <a:noFill/>
          </a:ln>
        </p:spPr>
        <p:style>
          <a:lnRef idx="0"/>
          <a:fillRef idx="0"/>
          <a:effectRef idx="0"/>
          <a:fontRef idx="minor"/>
        </p:style>
      </p:sp>
      <p:sp>
        <p:nvSpPr>
          <p:cNvPr id="548" name="Shape 14"/>
          <p:cNvSpPr/>
          <p:nvPr/>
        </p:nvSpPr>
        <p:spPr>
          <a:xfrm>
            <a:off x="708840" y="6435360"/>
            <a:ext cx="411120" cy="411120"/>
          </a:xfrm>
          <a:prstGeom prst="roundRect">
            <a:avLst>
              <a:gd name="adj" fmla="val 6668"/>
            </a:avLst>
          </a:prstGeom>
          <a:solidFill>
            <a:srgbClr val="3a3b3c"/>
          </a:solidFill>
          <a:ln w="0">
            <a:noFill/>
          </a:ln>
        </p:spPr>
        <p:style>
          <a:lnRef idx="0"/>
          <a:fillRef idx="0"/>
          <a:effectRef idx="0"/>
          <a:fontRef idx="minor"/>
        </p:style>
      </p:sp>
      <p:sp>
        <p:nvSpPr>
          <p:cNvPr id="549" name="Text 15"/>
          <p:cNvSpPr/>
          <p:nvPr/>
        </p:nvSpPr>
        <p:spPr>
          <a:xfrm>
            <a:off x="829800" y="6503760"/>
            <a:ext cx="169560" cy="273960"/>
          </a:xfrm>
          <a:prstGeom prst="rect">
            <a:avLst/>
          </a:prstGeom>
          <a:noFill/>
          <a:ln w="0">
            <a:noFill/>
          </a:ln>
        </p:spPr>
        <p:style>
          <a:lnRef idx="0"/>
          <a:fillRef idx="0"/>
          <a:effectRef idx="0"/>
          <a:fontRef idx="minor"/>
        </p:style>
        <p:txBody>
          <a:bodyPr wrap="none" lIns="0" rIns="0" tIns="0" bIns="0" anchor="t">
            <a:noAutofit/>
          </a:bodyPr>
          <a:p>
            <a:pPr algn="ctr">
              <a:lnSpc>
                <a:spcPts val="2149"/>
              </a:lnSpc>
              <a:buNone/>
              <a:tabLst>
                <a:tab algn="l" pos="0"/>
              </a:tabLst>
            </a:pPr>
            <a:r>
              <a:rPr b="0" lang="en-US" sz="2150" spc="-1" strike="noStrike">
                <a:solidFill>
                  <a:srgbClr val="cfcbbf"/>
                </a:solidFill>
                <a:latin typeface="Prata"/>
                <a:ea typeface="Prata"/>
              </a:rPr>
              <a:t>3</a:t>
            </a:r>
            <a:endParaRPr b="0" lang="en-US" sz="2150" spc="-1" strike="noStrike">
              <a:latin typeface="Arial"/>
            </a:endParaRPr>
          </a:p>
        </p:txBody>
      </p:sp>
      <p:sp>
        <p:nvSpPr>
          <p:cNvPr id="550" name="Text 16"/>
          <p:cNvSpPr/>
          <p:nvPr/>
        </p:nvSpPr>
        <p:spPr>
          <a:xfrm>
            <a:off x="1921320" y="6412320"/>
            <a:ext cx="2286720" cy="285120"/>
          </a:xfrm>
          <a:prstGeom prst="rect">
            <a:avLst/>
          </a:prstGeom>
          <a:noFill/>
          <a:ln w="0">
            <a:noFill/>
          </a:ln>
        </p:spPr>
        <p:style>
          <a:lnRef idx="0"/>
          <a:fillRef idx="0"/>
          <a:effectRef idx="0"/>
          <a:fontRef idx="minor"/>
        </p:style>
        <p:txBody>
          <a:bodyPr wrap="none" lIns="0" rIns="0" tIns="0" bIns="0" anchor="t">
            <a:noAutofit/>
          </a:bodyPr>
          <a:p>
            <a:pPr>
              <a:lnSpc>
                <a:spcPts val="2251"/>
              </a:lnSpc>
              <a:buNone/>
              <a:tabLst>
                <a:tab algn="l" pos="0"/>
              </a:tabLst>
            </a:pPr>
            <a:r>
              <a:rPr b="0" lang="en-US" sz="1800" spc="-1" strike="noStrike">
                <a:solidFill>
                  <a:srgbClr val="cfcbbf"/>
                </a:solidFill>
                <a:latin typeface="Prata"/>
                <a:ea typeface="Prata"/>
              </a:rPr>
              <a:t>Δωριείς</a:t>
            </a:r>
            <a:endParaRPr b="0" lang="en-US" sz="1800" spc="-1" strike="noStrike">
              <a:latin typeface="Arial"/>
            </a:endParaRPr>
          </a:p>
        </p:txBody>
      </p:sp>
      <p:sp>
        <p:nvSpPr>
          <p:cNvPr id="551" name="Text 17"/>
          <p:cNvSpPr/>
          <p:nvPr/>
        </p:nvSpPr>
        <p:spPr>
          <a:xfrm>
            <a:off x="1921320" y="6807960"/>
            <a:ext cx="6581520" cy="585000"/>
          </a:xfrm>
          <a:prstGeom prst="rect">
            <a:avLst/>
          </a:prstGeom>
          <a:noFill/>
          <a:ln w="0">
            <a:noFill/>
          </a:ln>
        </p:spPr>
        <p:style>
          <a:lnRef idx="0"/>
          <a:fillRef idx="0"/>
          <a:effectRef idx="0"/>
          <a:fontRef idx="minor"/>
        </p:style>
        <p:txBody>
          <a:bodyPr lIns="0" rIns="0" tIns="0" bIns="0" anchor="t">
            <a:noAutofit/>
          </a:bodyPr>
          <a:p>
            <a:pPr>
              <a:lnSpc>
                <a:spcPts val="2299"/>
              </a:lnSpc>
              <a:buNone/>
              <a:tabLst>
                <a:tab algn="l" pos="0"/>
              </a:tabLst>
            </a:pPr>
            <a:r>
              <a:rPr b="0" lang="en-US" sz="1400" spc="-1" strike="noStrike">
                <a:solidFill>
                  <a:srgbClr val="cfcbbf"/>
                </a:solidFill>
                <a:latin typeface="Raleway"/>
                <a:ea typeface="Raleway"/>
              </a:rPr>
              <a:t>Μετακινήθηκαν από τη νότια Ελλάδα προς τα νησιά και τις νοτιοδυτικές ακτές της Μικράς Ασίας.</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2" name="Image 0" descr="preencoded.png"/>
          <p:cNvPicPr/>
          <p:nvPr/>
        </p:nvPicPr>
        <p:blipFill>
          <a:blip r:embed="rId1"/>
          <a:stretch/>
        </p:blipFill>
        <p:spPr>
          <a:xfrm>
            <a:off x="9144000" y="0"/>
            <a:ext cx="5485680" cy="8228880"/>
          </a:xfrm>
          <a:prstGeom prst="rect">
            <a:avLst/>
          </a:prstGeom>
          <a:ln w="0">
            <a:noFill/>
          </a:ln>
        </p:spPr>
      </p:pic>
      <p:pic>
        <p:nvPicPr>
          <p:cNvPr id="553" name="Image 1" descr="preencoded.png"/>
          <p:cNvPicPr/>
          <p:nvPr/>
        </p:nvPicPr>
        <p:blipFill>
          <a:blip r:embed="rId2"/>
          <a:stretch/>
        </p:blipFill>
        <p:spPr>
          <a:xfrm>
            <a:off x="9356400" y="2691000"/>
            <a:ext cx="5060880" cy="2846520"/>
          </a:xfrm>
          <a:prstGeom prst="rect">
            <a:avLst/>
          </a:prstGeom>
          <a:ln w="0">
            <a:noFill/>
          </a:ln>
        </p:spPr>
      </p:pic>
      <p:sp>
        <p:nvSpPr>
          <p:cNvPr id="554" name="Text 0"/>
          <p:cNvSpPr/>
          <p:nvPr/>
        </p:nvSpPr>
        <p:spPr>
          <a:xfrm>
            <a:off x="594720" y="604080"/>
            <a:ext cx="7953480" cy="1061640"/>
          </a:xfrm>
          <a:prstGeom prst="rect">
            <a:avLst/>
          </a:prstGeom>
          <a:noFill/>
          <a:ln w="0">
            <a:noFill/>
          </a:ln>
        </p:spPr>
        <p:style>
          <a:lnRef idx="0"/>
          <a:fillRef idx="0"/>
          <a:effectRef idx="0"/>
          <a:fontRef idx="minor"/>
        </p:style>
        <p:txBody>
          <a:bodyPr lIns="0" rIns="0" tIns="0" bIns="0" anchor="t">
            <a:noAutofit/>
          </a:bodyPr>
          <a:p>
            <a:pPr>
              <a:lnSpc>
                <a:spcPts val="4150"/>
              </a:lnSpc>
              <a:buNone/>
              <a:tabLst>
                <a:tab algn="l" pos="0"/>
              </a:tabLst>
            </a:pPr>
            <a:r>
              <a:rPr b="0" lang="en-US" sz="3300" spc="-1" strike="noStrike">
                <a:solidFill>
                  <a:srgbClr val="f2e782"/>
                </a:solidFill>
                <a:latin typeface="Prata"/>
                <a:ea typeface="Prata"/>
              </a:rPr>
              <a:t>Οικονομική Οργάνωση της Ομηρικής Εποχής</a:t>
            </a:r>
            <a:endParaRPr b="0" lang="en-US" sz="3300" spc="-1" strike="noStrike">
              <a:latin typeface="Arial"/>
            </a:endParaRPr>
          </a:p>
        </p:txBody>
      </p:sp>
      <p:sp>
        <p:nvSpPr>
          <p:cNvPr id="555" name="Text 1"/>
          <p:cNvSpPr/>
          <p:nvPr/>
        </p:nvSpPr>
        <p:spPr>
          <a:xfrm>
            <a:off x="594720" y="1921320"/>
            <a:ext cx="7953480" cy="1086480"/>
          </a:xfrm>
          <a:prstGeom prst="rect">
            <a:avLst/>
          </a:prstGeom>
          <a:noFill/>
          <a:ln w="0">
            <a:noFill/>
          </a:ln>
        </p:spPr>
        <p:style>
          <a:lnRef idx="0"/>
          <a:fillRef idx="0"/>
          <a:effectRef idx="0"/>
          <a:fontRef idx="minor"/>
        </p:style>
        <p:txBody>
          <a:bodyPr lIns="0" rIns="0" tIns="0" bIns="0" anchor="t">
            <a:noAutofit/>
          </a:bodyPr>
          <a:p>
            <a:pPr>
              <a:lnSpc>
                <a:spcPts val="2100"/>
              </a:lnSpc>
              <a:buNone/>
              <a:tabLst>
                <a:tab algn="l" pos="0"/>
              </a:tabLst>
            </a:pPr>
            <a:r>
              <a:rPr b="0" lang="en-US" sz="1300" spc="-1" strike="noStrike">
                <a:solidFill>
                  <a:srgbClr val="cfcbbf"/>
                </a:solidFill>
                <a:latin typeface="Raleway"/>
                <a:ea typeface="Raleway"/>
              </a:rPr>
              <a:t>Η οικονομία της ομηρικής εποχής βασιζόταν κυρίως στη γεωργία και την κτηνοτροφία. Ο οίκος αποτελούσε τη βασική οικονομική μονάδα, λειτουργώντας ως ένα κλειστό σύστημα παραγωγής και κατανάλωσης. Το εμπόριο ήταν περιορισμένο και βασιζόταν κυρίως στην ανταλλαγή αγαθών. Οι Φοίνικες κυριαρχούσαν στο εξωτερικό εμπόριο, ιδιαίτερα στην προμήθεια μετάλλων και δούλων.</a:t>
            </a:r>
            <a:endParaRPr b="0" lang="en-US" sz="1300" spc="-1" strike="noStrike">
              <a:latin typeface="Arial"/>
            </a:endParaRPr>
          </a:p>
        </p:txBody>
      </p:sp>
      <p:sp>
        <p:nvSpPr>
          <p:cNvPr id="556" name="Shape 2"/>
          <p:cNvSpPr/>
          <p:nvPr/>
        </p:nvSpPr>
        <p:spPr>
          <a:xfrm>
            <a:off x="594720" y="3199680"/>
            <a:ext cx="7953480" cy="978480"/>
          </a:xfrm>
          <a:prstGeom prst="roundRect">
            <a:avLst>
              <a:gd name="adj" fmla="val 2604"/>
            </a:avLst>
          </a:prstGeom>
          <a:solidFill>
            <a:srgbClr val="3a3b3c"/>
          </a:solidFill>
          <a:ln w="0">
            <a:noFill/>
          </a:ln>
        </p:spPr>
        <p:style>
          <a:lnRef idx="0"/>
          <a:fillRef idx="0"/>
          <a:effectRef idx="0"/>
          <a:fontRef idx="minor"/>
        </p:style>
      </p:sp>
      <p:sp>
        <p:nvSpPr>
          <p:cNvPr id="557" name="Text 3"/>
          <p:cNvSpPr/>
          <p:nvPr/>
        </p:nvSpPr>
        <p:spPr>
          <a:xfrm>
            <a:off x="764640" y="3369600"/>
            <a:ext cx="2123640" cy="264960"/>
          </a:xfrm>
          <a:prstGeom prst="rect">
            <a:avLst/>
          </a:prstGeom>
          <a:noFill/>
          <a:ln w="0">
            <a:noFill/>
          </a:ln>
        </p:spPr>
        <p:style>
          <a:lnRef idx="0"/>
          <a:fillRef idx="0"/>
          <a:effectRef idx="0"/>
          <a:fontRef idx="minor"/>
        </p:style>
        <p:txBody>
          <a:bodyPr wrap="none" lIns="0" rIns="0" tIns="0" bIns="0" anchor="t">
            <a:noAutofit/>
          </a:bodyPr>
          <a:p>
            <a:pPr>
              <a:lnSpc>
                <a:spcPts val="2049"/>
              </a:lnSpc>
              <a:buNone/>
              <a:tabLst>
                <a:tab algn="l" pos="0"/>
              </a:tabLst>
            </a:pPr>
            <a:r>
              <a:rPr b="0" lang="en-US" sz="1650" spc="-1" strike="noStrike">
                <a:solidFill>
                  <a:srgbClr val="cfcbbf"/>
                </a:solidFill>
                <a:latin typeface="Prata"/>
                <a:ea typeface="Prata"/>
              </a:rPr>
              <a:t>Οίκος</a:t>
            </a:r>
            <a:endParaRPr b="0" lang="en-US" sz="1650" spc="-1" strike="noStrike">
              <a:latin typeface="Arial"/>
            </a:endParaRPr>
          </a:p>
        </p:txBody>
      </p:sp>
      <p:sp>
        <p:nvSpPr>
          <p:cNvPr id="558" name="Text 4"/>
          <p:cNvSpPr/>
          <p:nvPr/>
        </p:nvSpPr>
        <p:spPr>
          <a:xfrm>
            <a:off x="764640" y="3736800"/>
            <a:ext cx="7613640" cy="271080"/>
          </a:xfrm>
          <a:prstGeom prst="rect">
            <a:avLst/>
          </a:prstGeom>
          <a:noFill/>
          <a:ln w="0">
            <a:noFill/>
          </a:ln>
        </p:spPr>
        <p:style>
          <a:lnRef idx="0"/>
          <a:fillRef idx="0"/>
          <a:effectRef idx="0"/>
          <a:fontRef idx="minor"/>
        </p:style>
        <p:txBody>
          <a:bodyPr wrap="none" lIns="0" rIns="0" tIns="0" bIns="0" anchor="t">
            <a:noAutofit/>
          </a:bodyPr>
          <a:p>
            <a:pPr>
              <a:lnSpc>
                <a:spcPts val="2100"/>
              </a:lnSpc>
              <a:buNone/>
              <a:tabLst>
                <a:tab algn="l" pos="0"/>
              </a:tabLst>
            </a:pPr>
            <a:r>
              <a:rPr b="0" lang="en-US" sz="1300" spc="-1" strike="noStrike">
                <a:solidFill>
                  <a:srgbClr val="cfcbbf"/>
                </a:solidFill>
                <a:latin typeface="Raleway"/>
                <a:ea typeface="Raleway"/>
              </a:rPr>
              <a:t>Βασική οικονομική μονάδα, αυτάρκης παραγωγή και κατανάλωση</a:t>
            </a:r>
            <a:endParaRPr b="0" lang="en-US" sz="1300" spc="-1" strike="noStrike">
              <a:latin typeface="Arial"/>
            </a:endParaRPr>
          </a:p>
        </p:txBody>
      </p:sp>
      <p:sp>
        <p:nvSpPr>
          <p:cNvPr id="559" name="Shape 5"/>
          <p:cNvSpPr/>
          <p:nvPr/>
        </p:nvSpPr>
        <p:spPr>
          <a:xfrm>
            <a:off x="594720" y="4348440"/>
            <a:ext cx="7953480" cy="978480"/>
          </a:xfrm>
          <a:prstGeom prst="roundRect">
            <a:avLst>
              <a:gd name="adj" fmla="val 2604"/>
            </a:avLst>
          </a:prstGeom>
          <a:solidFill>
            <a:srgbClr val="3a3b3c"/>
          </a:solidFill>
          <a:ln w="0">
            <a:noFill/>
          </a:ln>
        </p:spPr>
        <p:style>
          <a:lnRef idx="0"/>
          <a:fillRef idx="0"/>
          <a:effectRef idx="0"/>
          <a:fontRef idx="minor"/>
        </p:style>
      </p:sp>
      <p:sp>
        <p:nvSpPr>
          <p:cNvPr id="560" name="Text 6"/>
          <p:cNvSpPr/>
          <p:nvPr/>
        </p:nvSpPr>
        <p:spPr>
          <a:xfrm>
            <a:off x="764640" y="4518360"/>
            <a:ext cx="2401920" cy="264960"/>
          </a:xfrm>
          <a:prstGeom prst="rect">
            <a:avLst/>
          </a:prstGeom>
          <a:noFill/>
          <a:ln w="0">
            <a:noFill/>
          </a:ln>
        </p:spPr>
        <p:style>
          <a:lnRef idx="0"/>
          <a:fillRef idx="0"/>
          <a:effectRef idx="0"/>
          <a:fontRef idx="minor"/>
        </p:style>
        <p:txBody>
          <a:bodyPr wrap="none" lIns="0" rIns="0" tIns="0" bIns="0" anchor="t">
            <a:noAutofit/>
          </a:bodyPr>
          <a:p>
            <a:pPr>
              <a:lnSpc>
                <a:spcPts val="2049"/>
              </a:lnSpc>
              <a:buNone/>
              <a:tabLst>
                <a:tab algn="l" pos="0"/>
              </a:tabLst>
            </a:pPr>
            <a:r>
              <a:rPr b="0" lang="en-US" sz="1650" spc="-1" strike="noStrike">
                <a:solidFill>
                  <a:srgbClr val="cfcbbf"/>
                </a:solidFill>
                <a:latin typeface="Prata"/>
                <a:ea typeface="Prata"/>
              </a:rPr>
              <a:t>Γεωργία &amp; Κτηνοτροφία</a:t>
            </a:r>
            <a:endParaRPr b="0" lang="en-US" sz="1650" spc="-1" strike="noStrike">
              <a:latin typeface="Arial"/>
            </a:endParaRPr>
          </a:p>
        </p:txBody>
      </p:sp>
      <p:sp>
        <p:nvSpPr>
          <p:cNvPr id="561" name="Text 7"/>
          <p:cNvSpPr/>
          <p:nvPr/>
        </p:nvSpPr>
        <p:spPr>
          <a:xfrm>
            <a:off x="764640" y="4885920"/>
            <a:ext cx="7613640" cy="271080"/>
          </a:xfrm>
          <a:prstGeom prst="rect">
            <a:avLst/>
          </a:prstGeom>
          <a:noFill/>
          <a:ln w="0">
            <a:noFill/>
          </a:ln>
        </p:spPr>
        <p:style>
          <a:lnRef idx="0"/>
          <a:fillRef idx="0"/>
          <a:effectRef idx="0"/>
          <a:fontRef idx="minor"/>
        </p:style>
        <p:txBody>
          <a:bodyPr wrap="none" lIns="0" rIns="0" tIns="0" bIns="0" anchor="t">
            <a:noAutofit/>
          </a:bodyPr>
          <a:p>
            <a:pPr>
              <a:lnSpc>
                <a:spcPts val="2100"/>
              </a:lnSpc>
              <a:buNone/>
              <a:tabLst>
                <a:tab algn="l" pos="0"/>
              </a:tabLst>
            </a:pPr>
            <a:r>
              <a:rPr b="0" lang="en-US" sz="1300" spc="-1" strike="noStrike">
                <a:solidFill>
                  <a:srgbClr val="cfcbbf"/>
                </a:solidFill>
                <a:latin typeface="Raleway"/>
                <a:ea typeface="Raleway"/>
              </a:rPr>
              <a:t>Κύριες πηγές παραγωγής και διαβίωσης</a:t>
            </a:r>
            <a:endParaRPr b="0" lang="en-US" sz="1300" spc="-1" strike="noStrike">
              <a:latin typeface="Arial"/>
            </a:endParaRPr>
          </a:p>
        </p:txBody>
      </p:sp>
      <p:sp>
        <p:nvSpPr>
          <p:cNvPr id="562" name="Shape 8"/>
          <p:cNvSpPr/>
          <p:nvPr/>
        </p:nvSpPr>
        <p:spPr>
          <a:xfrm>
            <a:off x="594720" y="5497560"/>
            <a:ext cx="7953480" cy="978480"/>
          </a:xfrm>
          <a:prstGeom prst="roundRect">
            <a:avLst>
              <a:gd name="adj" fmla="val 2604"/>
            </a:avLst>
          </a:prstGeom>
          <a:solidFill>
            <a:srgbClr val="3a3b3c"/>
          </a:solidFill>
          <a:ln w="0">
            <a:noFill/>
          </a:ln>
        </p:spPr>
        <p:style>
          <a:lnRef idx="0"/>
          <a:fillRef idx="0"/>
          <a:effectRef idx="0"/>
          <a:fontRef idx="minor"/>
        </p:style>
      </p:sp>
      <p:sp>
        <p:nvSpPr>
          <p:cNvPr id="563" name="Text 9"/>
          <p:cNvSpPr/>
          <p:nvPr/>
        </p:nvSpPr>
        <p:spPr>
          <a:xfrm>
            <a:off x="764640" y="5667480"/>
            <a:ext cx="2280240" cy="264960"/>
          </a:xfrm>
          <a:prstGeom prst="rect">
            <a:avLst/>
          </a:prstGeom>
          <a:noFill/>
          <a:ln w="0">
            <a:noFill/>
          </a:ln>
        </p:spPr>
        <p:style>
          <a:lnRef idx="0"/>
          <a:fillRef idx="0"/>
          <a:effectRef idx="0"/>
          <a:fontRef idx="minor"/>
        </p:style>
        <p:txBody>
          <a:bodyPr wrap="none" lIns="0" rIns="0" tIns="0" bIns="0" anchor="t">
            <a:noAutofit/>
          </a:bodyPr>
          <a:p>
            <a:pPr>
              <a:lnSpc>
                <a:spcPts val="2049"/>
              </a:lnSpc>
              <a:buNone/>
              <a:tabLst>
                <a:tab algn="l" pos="0"/>
              </a:tabLst>
            </a:pPr>
            <a:r>
              <a:rPr b="0" lang="en-US" sz="1650" spc="-1" strike="noStrike">
                <a:solidFill>
                  <a:srgbClr val="cfcbbf"/>
                </a:solidFill>
                <a:latin typeface="Prata"/>
                <a:ea typeface="Prata"/>
              </a:rPr>
              <a:t>Περιορισμένο Εμπόριο</a:t>
            </a:r>
            <a:endParaRPr b="0" lang="en-US" sz="1650" spc="-1" strike="noStrike">
              <a:latin typeface="Arial"/>
            </a:endParaRPr>
          </a:p>
        </p:txBody>
      </p:sp>
      <p:sp>
        <p:nvSpPr>
          <p:cNvPr id="564" name="Text 10"/>
          <p:cNvSpPr/>
          <p:nvPr/>
        </p:nvSpPr>
        <p:spPr>
          <a:xfrm>
            <a:off x="764640" y="6034680"/>
            <a:ext cx="7613640" cy="271080"/>
          </a:xfrm>
          <a:prstGeom prst="rect">
            <a:avLst/>
          </a:prstGeom>
          <a:noFill/>
          <a:ln w="0">
            <a:noFill/>
          </a:ln>
        </p:spPr>
        <p:style>
          <a:lnRef idx="0"/>
          <a:fillRef idx="0"/>
          <a:effectRef idx="0"/>
          <a:fontRef idx="minor"/>
        </p:style>
        <p:txBody>
          <a:bodyPr wrap="none" lIns="0" rIns="0" tIns="0" bIns="0" anchor="t">
            <a:noAutofit/>
          </a:bodyPr>
          <a:p>
            <a:pPr>
              <a:lnSpc>
                <a:spcPts val="2100"/>
              </a:lnSpc>
              <a:buNone/>
              <a:tabLst>
                <a:tab algn="l" pos="0"/>
              </a:tabLst>
            </a:pPr>
            <a:r>
              <a:rPr b="0" lang="en-US" sz="1300" spc="-1" strike="noStrike">
                <a:solidFill>
                  <a:srgbClr val="cfcbbf"/>
                </a:solidFill>
                <a:latin typeface="Raleway"/>
                <a:ea typeface="Raleway"/>
              </a:rPr>
              <a:t>Ανταλλαγή αγαθών, χρήση βοδιών ως μέτρο αξίας</a:t>
            </a:r>
            <a:endParaRPr b="0" lang="en-US" sz="1300" spc="-1" strike="noStrike">
              <a:latin typeface="Arial"/>
            </a:endParaRPr>
          </a:p>
        </p:txBody>
      </p:sp>
      <p:sp>
        <p:nvSpPr>
          <p:cNvPr id="565" name="Shape 11"/>
          <p:cNvSpPr/>
          <p:nvPr/>
        </p:nvSpPr>
        <p:spPr>
          <a:xfrm>
            <a:off x="594720" y="6646320"/>
            <a:ext cx="7953480" cy="978480"/>
          </a:xfrm>
          <a:prstGeom prst="roundRect">
            <a:avLst>
              <a:gd name="adj" fmla="val 2604"/>
            </a:avLst>
          </a:prstGeom>
          <a:solidFill>
            <a:srgbClr val="3a3b3c"/>
          </a:solidFill>
          <a:ln w="0">
            <a:noFill/>
          </a:ln>
        </p:spPr>
        <p:style>
          <a:lnRef idx="0"/>
          <a:fillRef idx="0"/>
          <a:effectRef idx="0"/>
          <a:fontRef idx="minor"/>
        </p:style>
      </p:sp>
      <p:sp>
        <p:nvSpPr>
          <p:cNvPr id="566" name="Text 12"/>
          <p:cNvSpPr/>
          <p:nvPr/>
        </p:nvSpPr>
        <p:spPr>
          <a:xfrm>
            <a:off x="764640" y="6816240"/>
            <a:ext cx="2123640" cy="264960"/>
          </a:xfrm>
          <a:prstGeom prst="rect">
            <a:avLst/>
          </a:prstGeom>
          <a:noFill/>
          <a:ln w="0">
            <a:noFill/>
          </a:ln>
        </p:spPr>
        <p:style>
          <a:lnRef idx="0"/>
          <a:fillRef idx="0"/>
          <a:effectRef idx="0"/>
          <a:fontRef idx="minor"/>
        </p:style>
        <p:txBody>
          <a:bodyPr wrap="none" lIns="0" rIns="0" tIns="0" bIns="0" anchor="t">
            <a:noAutofit/>
          </a:bodyPr>
          <a:p>
            <a:pPr>
              <a:lnSpc>
                <a:spcPts val="2049"/>
              </a:lnSpc>
              <a:buNone/>
              <a:tabLst>
                <a:tab algn="l" pos="0"/>
              </a:tabLst>
            </a:pPr>
            <a:r>
              <a:rPr b="0" lang="en-US" sz="1650" spc="-1" strike="noStrike">
                <a:solidFill>
                  <a:srgbClr val="cfcbbf"/>
                </a:solidFill>
                <a:latin typeface="Prata"/>
                <a:ea typeface="Prata"/>
              </a:rPr>
              <a:t>Φοινικικό Εμπόριο</a:t>
            </a:r>
            <a:endParaRPr b="0" lang="en-US" sz="1650" spc="-1" strike="noStrike">
              <a:latin typeface="Arial"/>
            </a:endParaRPr>
          </a:p>
        </p:txBody>
      </p:sp>
      <p:sp>
        <p:nvSpPr>
          <p:cNvPr id="567" name="Text 13"/>
          <p:cNvSpPr/>
          <p:nvPr/>
        </p:nvSpPr>
        <p:spPr>
          <a:xfrm>
            <a:off x="764640" y="7183800"/>
            <a:ext cx="7613640" cy="271080"/>
          </a:xfrm>
          <a:prstGeom prst="rect">
            <a:avLst/>
          </a:prstGeom>
          <a:noFill/>
          <a:ln w="0">
            <a:noFill/>
          </a:ln>
        </p:spPr>
        <p:style>
          <a:lnRef idx="0"/>
          <a:fillRef idx="0"/>
          <a:effectRef idx="0"/>
          <a:fontRef idx="minor"/>
        </p:style>
        <p:txBody>
          <a:bodyPr wrap="none" lIns="0" rIns="0" tIns="0" bIns="0" anchor="t">
            <a:noAutofit/>
          </a:bodyPr>
          <a:p>
            <a:pPr>
              <a:lnSpc>
                <a:spcPts val="2100"/>
              </a:lnSpc>
              <a:buNone/>
              <a:tabLst>
                <a:tab algn="l" pos="0"/>
              </a:tabLst>
            </a:pPr>
            <a:r>
              <a:rPr b="0" lang="en-US" sz="1300" spc="-1" strike="noStrike">
                <a:solidFill>
                  <a:srgbClr val="cfcbbf"/>
                </a:solidFill>
                <a:latin typeface="Raleway"/>
                <a:ea typeface="Raleway"/>
              </a:rPr>
              <a:t>Κυριαρχία στο εξωτερικό εμπόριο, προμήθεια μετάλλων και δούλων</a:t>
            </a:r>
            <a:endParaRPr b="0" lang="en-US" sz="13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8" name="Image 0" descr="preencoded.png"/>
          <p:cNvPicPr/>
          <p:nvPr/>
        </p:nvPicPr>
        <p:blipFill>
          <a:blip r:embed="rId1"/>
          <a:stretch/>
        </p:blipFill>
        <p:spPr>
          <a:xfrm>
            <a:off x="9144000" y="0"/>
            <a:ext cx="5485680" cy="8228880"/>
          </a:xfrm>
          <a:prstGeom prst="rect">
            <a:avLst/>
          </a:prstGeom>
          <a:ln w="0">
            <a:noFill/>
          </a:ln>
        </p:spPr>
      </p:pic>
      <p:pic>
        <p:nvPicPr>
          <p:cNvPr id="569" name="Image 1" descr="preencoded.png"/>
          <p:cNvPicPr/>
          <p:nvPr/>
        </p:nvPicPr>
        <p:blipFill>
          <a:blip r:embed="rId2"/>
          <a:stretch/>
        </p:blipFill>
        <p:spPr>
          <a:xfrm>
            <a:off x="9333000" y="2199240"/>
            <a:ext cx="5107680" cy="3830400"/>
          </a:xfrm>
          <a:prstGeom prst="rect">
            <a:avLst/>
          </a:prstGeom>
          <a:ln w="0">
            <a:noFill/>
          </a:ln>
        </p:spPr>
      </p:pic>
      <p:sp>
        <p:nvSpPr>
          <p:cNvPr id="570" name="Text 0"/>
          <p:cNvSpPr/>
          <p:nvPr/>
        </p:nvSpPr>
        <p:spPr>
          <a:xfrm>
            <a:off x="529560" y="774360"/>
            <a:ext cx="7737840" cy="472320"/>
          </a:xfrm>
          <a:prstGeom prst="rect">
            <a:avLst/>
          </a:prstGeom>
          <a:noFill/>
          <a:ln w="0">
            <a:noFill/>
          </a:ln>
        </p:spPr>
        <p:style>
          <a:lnRef idx="0"/>
          <a:fillRef idx="0"/>
          <a:effectRef idx="0"/>
          <a:fontRef idx="minor"/>
        </p:style>
        <p:txBody>
          <a:bodyPr wrap="none" lIns="0" rIns="0" tIns="0" bIns="0" anchor="t">
            <a:noAutofit/>
          </a:bodyPr>
          <a:p>
            <a:pPr>
              <a:lnSpc>
                <a:spcPts val="3699"/>
              </a:lnSpc>
              <a:buNone/>
              <a:tabLst>
                <a:tab algn="l" pos="0"/>
              </a:tabLst>
            </a:pPr>
            <a:r>
              <a:rPr b="0" lang="en-US" sz="2950" spc="-1" strike="noStrike">
                <a:solidFill>
                  <a:srgbClr val="f2e782"/>
                </a:solidFill>
                <a:latin typeface="Prata"/>
                <a:ea typeface="Prata"/>
              </a:rPr>
              <a:t>Κοινωνική Διάρθρωση στην Ομηρική Εποχή</a:t>
            </a:r>
            <a:endParaRPr b="0" lang="en-US" sz="2950" spc="-1" strike="noStrike">
              <a:latin typeface="Arial"/>
            </a:endParaRPr>
          </a:p>
        </p:txBody>
      </p:sp>
      <p:sp>
        <p:nvSpPr>
          <p:cNvPr id="571" name="Text 1"/>
          <p:cNvSpPr/>
          <p:nvPr/>
        </p:nvSpPr>
        <p:spPr>
          <a:xfrm>
            <a:off x="529560" y="1474200"/>
            <a:ext cx="8084160" cy="967320"/>
          </a:xfrm>
          <a:prstGeom prst="rect">
            <a:avLst/>
          </a:prstGeom>
          <a:noFill/>
          <a:ln w="0">
            <a:noFill/>
          </a:ln>
        </p:spPr>
        <p:style>
          <a:lnRef idx="0"/>
          <a:fillRef idx="0"/>
          <a:effectRef idx="0"/>
          <a:fontRef idx="minor"/>
        </p:style>
        <p:txBody>
          <a:bodyPr lIns="0" rIns="0" tIns="0" bIns="0" anchor="t">
            <a:noAutofit/>
          </a:bodyPr>
          <a:p>
            <a:pPr>
              <a:lnSpc>
                <a:spcPts val="1899"/>
              </a:lnSpc>
              <a:buNone/>
              <a:tabLst>
                <a:tab algn="l" pos="0"/>
              </a:tabLst>
            </a:pPr>
            <a:r>
              <a:rPr b="0" lang="en-US" sz="1150" spc="-1" strike="noStrike">
                <a:solidFill>
                  <a:srgbClr val="cfcbbf"/>
                </a:solidFill>
                <a:latin typeface="Raleway"/>
                <a:ea typeface="Raleway"/>
              </a:rPr>
              <a:t>Η κοινωνία της ομηρικής εποχής ήταν ιεραρχικά δομημένη. Στην κορυφή βρίσκονταν οι άριστοι ή ευγενείς, οι οποίοι κατείχαν τη γη και είχαν οικονομική ισχύ. Το πλήθος αποτελούσε τη μεγαλύτερη κοινωνική ομάδα, ενώ οι δημιουργοί ήταν ειδικευμένοι τεχνίτες που εξυπηρετούσαν τις ανάγκες της κοινότητας. Στη βάση της κοινωνικής πυραμίδας βρίσκονταν οι δούλοι, που αποτελούσαν περιουσιακό στοιχείο του οίκου.</a:t>
            </a:r>
            <a:endParaRPr b="0" lang="en-US" sz="1150" spc="-1" strike="noStrike">
              <a:latin typeface="Arial"/>
            </a:endParaRPr>
          </a:p>
        </p:txBody>
      </p:sp>
      <p:pic>
        <p:nvPicPr>
          <p:cNvPr id="572" name="Image 2" descr="preencoded.png"/>
          <p:cNvPicPr/>
          <p:nvPr/>
        </p:nvPicPr>
        <p:blipFill>
          <a:blip r:embed="rId3"/>
          <a:stretch/>
        </p:blipFill>
        <p:spPr>
          <a:xfrm>
            <a:off x="529560" y="2612880"/>
            <a:ext cx="756000" cy="1209960"/>
          </a:xfrm>
          <a:prstGeom prst="rect">
            <a:avLst/>
          </a:prstGeom>
          <a:ln w="0">
            <a:noFill/>
          </a:ln>
        </p:spPr>
      </p:pic>
      <p:sp>
        <p:nvSpPr>
          <p:cNvPr id="573" name="Text 2"/>
          <p:cNvSpPr/>
          <p:nvPr/>
        </p:nvSpPr>
        <p:spPr>
          <a:xfrm>
            <a:off x="1513080" y="2764080"/>
            <a:ext cx="1891080" cy="235800"/>
          </a:xfrm>
          <a:prstGeom prst="rect">
            <a:avLst/>
          </a:prstGeom>
          <a:noFill/>
          <a:ln w="0">
            <a:noFill/>
          </a:ln>
        </p:spPr>
        <p:style>
          <a:lnRef idx="0"/>
          <a:fillRef idx="0"/>
          <a:effectRef idx="0"/>
          <a:fontRef idx="minor"/>
        </p:style>
        <p:txBody>
          <a:bodyPr wrap="none" lIns="0" rIns="0" tIns="0" bIns="0" anchor="t">
            <a:noAutofit/>
          </a:bodyPr>
          <a:p>
            <a:pPr>
              <a:lnSpc>
                <a:spcPts val="1851"/>
              </a:lnSpc>
              <a:buNone/>
              <a:tabLst>
                <a:tab algn="l" pos="0"/>
              </a:tabLst>
            </a:pPr>
            <a:r>
              <a:rPr b="0" lang="en-US" sz="1450" spc="-1" strike="noStrike">
                <a:solidFill>
                  <a:srgbClr val="cfcbbf"/>
                </a:solidFill>
                <a:latin typeface="Prata"/>
                <a:ea typeface="Prata"/>
              </a:rPr>
              <a:t>Άριστοι (Ευγενείς)</a:t>
            </a:r>
            <a:endParaRPr b="0" lang="en-US" sz="1450" spc="-1" strike="noStrike">
              <a:latin typeface="Arial"/>
            </a:endParaRPr>
          </a:p>
        </p:txBody>
      </p:sp>
      <p:sp>
        <p:nvSpPr>
          <p:cNvPr id="574" name="Text 3"/>
          <p:cNvSpPr/>
          <p:nvPr/>
        </p:nvSpPr>
        <p:spPr>
          <a:xfrm>
            <a:off x="1513080" y="3091320"/>
            <a:ext cx="7100640" cy="241200"/>
          </a:xfrm>
          <a:prstGeom prst="rect">
            <a:avLst/>
          </a:prstGeom>
          <a:noFill/>
          <a:ln w="0">
            <a:noFill/>
          </a:ln>
        </p:spPr>
        <p:style>
          <a:lnRef idx="0"/>
          <a:fillRef idx="0"/>
          <a:effectRef idx="0"/>
          <a:fontRef idx="minor"/>
        </p:style>
        <p:txBody>
          <a:bodyPr wrap="none" lIns="0" rIns="0" tIns="0" bIns="0" anchor="t">
            <a:noAutofit/>
          </a:bodyPr>
          <a:p>
            <a:pPr>
              <a:lnSpc>
                <a:spcPts val="1899"/>
              </a:lnSpc>
              <a:buNone/>
              <a:tabLst>
                <a:tab algn="l" pos="0"/>
              </a:tabLst>
            </a:pPr>
            <a:r>
              <a:rPr b="0" lang="en-US" sz="1150" spc="-1" strike="noStrike">
                <a:solidFill>
                  <a:srgbClr val="cfcbbf"/>
                </a:solidFill>
                <a:latin typeface="Raleway"/>
                <a:ea typeface="Raleway"/>
              </a:rPr>
              <a:t>Κάτοχοι γης με οικονομική και πολιτική ισχύ</a:t>
            </a:r>
            <a:endParaRPr b="0" lang="en-US" sz="1150" spc="-1" strike="noStrike">
              <a:latin typeface="Arial"/>
            </a:endParaRPr>
          </a:p>
        </p:txBody>
      </p:sp>
      <p:pic>
        <p:nvPicPr>
          <p:cNvPr id="575" name="Image 3" descr="preencoded.png"/>
          <p:cNvPicPr/>
          <p:nvPr/>
        </p:nvPicPr>
        <p:blipFill>
          <a:blip r:embed="rId4"/>
          <a:stretch/>
        </p:blipFill>
        <p:spPr>
          <a:xfrm>
            <a:off x="529560" y="3823200"/>
            <a:ext cx="756000" cy="1209960"/>
          </a:xfrm>
          <a:prstGeom prst="rect">
            <a:avLst/>
          </a:prstGeom>
          <a:ln w="0">
            <a:noFill/>
          </a:ln>
        </p:spPr>
      </p:pic>
      <p:sp>
        <p:nvSpPr>
          <p:cNvPr id="576" name="Text 4"/>
          <p:cNvSpPr/>
          <p:nvPr/>
        </p:nvSpPr>
        <p:spPr>
          <a:xfrm>
            <a:off x="1513080" y="3974760"/>
            <a:ext cx="1891080" cy="235800"/>
          </a:xfrm>
          <a:prstGeom prst="rect">
            <a:avLst/>
          </a:prstGeom>
          <a:noFill/>
          <a:ln w="0">
            <a:noFill/>
          </a:ln>
        </p:spPr>
        <p:style>
          <a:lnRef idx="0"/>
          <a:fillRef idx="0"/>
          <a:effectRef idx="0"/>
          <a:fontRef idx="minor"/>
        </p:style>
        <p:txBody>
          <a:bodyPr wrap="none" lIns="0" rIns="0" tIns="0" bIns="0" anchor="t">
            <a:noAutofit/>
          </a:bodyPr>
          <a:p>
            <a:pPr>
              <a:lnSpc>
                <a:spcPts val="1851"/>
              </a:lnSpc>
              <a:buNone/>
              <a:tabLst>
                <a:tab algn="l" pos="0"/>
              </a:tabLst>
            </a:pPr>
            <a:r>
              <a:rPr b="0" lang="en-US" sz="1450" spc="-1" strike="noStrike">
                <a:solidFill>
                  <a:srgbClr val="cfcbbf"/>
                </a:solidFill>
                <a:latin typeface="Prata"/>
                <a:ea typeface="Prata"/>
              </a:rPr>
              <a:t>Πλήθος</a:t>
            </a:r>
            <a:endParaRPr b="0" lang="en-US" sz="1450" spc="-1" strike="noStrike">
              <a:latin typeface="Arial"/>
            </a:endParaRPr>
          </a:p>
        </p:txBody>
      </p:sp>
      <p:sp>
        <p:nvSpPr>
          <p:cNvPr id="577" name="Text 5"/>
          <p:cNvSpPr/>
          <p:nvPr/>
        </p:nvSpPr>
        <p:spPr>
          <a:xfrm>
            <a:off x="1513080" y="4302000"/>
            <a:ext cx="7100640" cy="241200"/>
          </a:xfrm>
          <a:prstGeom prst="rect">
            <a:avLst/>
          </a:prstGeom>
          <a:noFill/>
          <a:ln w="0">
            <a:noFill/>
          </a:ln>
        </p:spPr>
        <p:style>
          <a:lnRef idx="0"/>
          <a:fillRef idx="0"/>
          <a:effectRef idx="0"/>
          <a:fontRef idx="minor"/>
        </p:style>
        <p:txBody>
          <a:bodyPr wrap="none" lIns="0" rIns="0" tIns="0" bIns="0" anchor="t">
            <a:noAutofit/>
          </a:bodyPr>
          <a:p>
            <a:pPr>
              <a:lnSpc>
                <a:spcPts val="1899"/>
              </a:lnSpc>
              <a:buNone/>
              <a:tabLst>
                <a:tab algn="l" pos="0"/>
              </a:tabLst>
            </a:pPr>
            <a:r>
              <a:rPr b="0" lang="en-US" sz="1150" spc="-1" strike="noStrike">
                <a:solidFill>
                  <a:srgbClr val="cfcbbf"/>
                </a:solidFill>
                <a:latin typeface="Raleway"/>
                <a:ea typeface="Raleway"/>
              </a:rPr>
              <a:t>Η πολυπληθέστερη κοινωνική ομάδα</a:t>
            </a:r>
            <a:endParaRPr b="0" lang="en-US" sz="1150" spc="-1" strike="noStrike">
              <a:latin typeface="Arial"/>
            </a:endParaRPr>
          </a:p>
        </p:txBody>
      </p:sp>
      <p:pic>
        <p:nvPicPr>
          <p:cNvPr id="578" name="Image 4" descr="preencoded.png"/>
          <p:cNvPicPr/>
          <p:nvPr/>
        </p:nvPicPr>
        <p:blipFill>
          <a:blip r:embed="rId5"/>
          <a:stretch/>
        </p:blipFill>
        <p:spPr>
          <a:xfrm>
            <a:off x="529560" y="5033880"/>
            <a:ext cx="756000" cy="1209960"/>
          </a:xfrm>
          <a:prstGeom prst="rect">
            <a:avLst/>
          </a:prstGeom>
          <a:ln w="0">
            <a:noFill/>
          </a:ln>
        </p:spPr>
      </p:pic>
      <p:sp>
        <p:nvSpPr>
          <p:cNvPr id="579" name="Text 6"/>
          <p:cNvSpPr/>
          <p:nvPr/>
        </p:nvSpPr>
        <p:spPr>
          <a:xfrm>
            <a:off x="1513080" y="5185440"/>
            <a:ext cx="1891080" cy="235800"/>
          </a:xfrm>
          <a:prstGeom prst="rect">
            <a:avLst/>
          </a:prstGeom>
          <a:noFill/>
          <a:ln w="0">
            <a:noFill/>
          </a:ln>
        </p:spPr>
        <p:style>
          <a:lnRef idx="0"/>
          <a:fillRef idx="0"/>
          <a:effectRef idx="0"/>
          <a:fontRef idx="minor"/>
        </p:style>
        <p:txBody>
          <a:bodyPr wrap="none" lIns="0" rIns="0" tIns="0" bIns="0" anchor="t">
            <a:noAutofit/>
          </a:bodyPr>
          <a:p>
            <a:pPr>
              <a:lnSpc>
                <a:spcPts val="1851"/>
              </a:lnSpc>
              <a:buNone/>
              <a:tabLst>
                <a:tab algn="l" pos="0"/>
              </a:tabLst>
            </a:pPr>
            <a:r>
              <a:rPr b="0" lang="en-US" sz="1450" spc="-1" strike="noStrike">
                <a:solidFill>
                  <a:srgbClr val="cfcbbf"/>
                </a:solidFill>
                <a:latin typeface="Prata"/>
                <a:ea typeface="Prata"/>
              </a:rPr>
              <a:t>Δημιουργοί</a:t>
            </a:r>
            <a:endParaRPr b="0" lang="en-US" sz="1450" spc="-1" strike="noStrike">
              <a:latin typeface="Arial"/>
            </a:endParaRPr>
          </a:p>
        </p:txBody>
      </p:sp>
      <p:sp>
        <p:nvSpPr>
          <p:cNvPr id="580" name="Text 7"/>
          <p:cNvSpPr/>
          <p:nvPr/>
        </p:nvSpPr>
        <p:spPr>
          <a:xfrm>
            <a:off x="1513080" y="5512320"/>
            <a:ext cx="7100640" cy="241200"/>
          </a:xfrm>
          <a:prstGeom prst="rect">
            <a:avLst/>
          </a:prstGeom>
          <a:noFill/>
          <a:ln w="0">
            <a:noFill/>
          </a:ln>
        </p:spPr>
        <p:style>
          <a:lnRef idx="0"/>
          <a:fillRef idx="0"/>
          <a:effectRef idx="0"/>
          <a:fontRef idx="minor"/>
        </p:style>
        <p:txBody>
          <a:bodyPr wrap="none" lIns="0" rIns="0" tIns="0" bIns="0" anchor="t">
            <a:noAutofit/>
          </a:bodyPr>
          <a:p>
            <a:pPr>
              <a:lnSpc>
                <a:spcPts val="1899"/>
              </a:lnSpc>
              <a:buNone/>
              <a:tabLst>
                <a:tab algn="l" pos="0"/>
              </a:tabLst>
            </a:pPr>
            <a:r>
              <a:rPr b="0" lang="en-US" sz="1150" spc="-1" strike="noStrike">
                <a:solidFill>
                  <a:srgbClr val="cfcbbf"/>
                </a:solidFill>
                <a:latin typeface="Raleway"/>
                <a:ea typeface="Raleway"/>
              </a:rPr>
              <a:t>Ειδικευμένοι τεχνίτες που εξυπηρετούσαν την κοινότητα</a:t>
            </a:r>
            <a:endParaRPr b="0" lang="en-US" sz="1150" spc="-1" strike="noStrike">
              <a:latin typeface="Arial"/>
            </a:endParaRPr>
          </a:p>
        </p:txBody>
      </p:sp>
      <p:pic>
        <p:nvPicPr>
          <p:cNvPr id="581" name="Image 5" descr="preencoded.png"/>
          <p:cNvPicPr/>
          <p:nvPr/>
        </p:nvPicPr>
        <p:blipFill>
          <a:blip r:embed="rId6"/>
          <a:stretch/>
        </p:blipFill>
        <p:spPr>
          <a:xfrm>
            <a:off x="529560" y="6244560"/>
            <a:ext cx="756000" cy="1209960"/>
          </a:xfrm>
          <a:prstGeom prst="rect">
            <a:avLst/>
          </a:prstGeom>
          <a:ln w="0">
            <a:noFill/>
          </a:ln>
        </p:spPr>
      </p:pic>
      <p:sp>
        <p:nvSpPr>
          <p:cNvPr id="582" name="Text 8"/>
          <p:cNvSpPr/>
          <p:nvPr/>
        </p:nvSpPr>
        <p:spPr>
          <a:xfrm>
            <a:off x="1513080" y="6395760"/>
            <a:ext cx="1891080" cy="235800"/>
          </a:xfrm>
          <a:prstGeom prst="rect">
            <a:avLst/>
          </a:prstGeom>
          <a:noFill/>
          <a:ln w="0">
            <a:noFill/>
          </a:ln>
        </p:spPr>
        <p:style>
          <a:lnRef idx="0"/>
          <a:fillRef idx="0"/>
          <a:effectRef idx="0"/>
          <a:fontRef idx="minor"/>
        </p:style>
        <p:txBody>
          <a:bodyPr wrap="none" lIns="0" rIns="0" tIns="0" bIns="0" anchor="t">
            <a:noAutofit/>
          </a:bodyPr>
          <a:p>
            <a:pPr>
              <a:lnSpc>
                <a:spcPts val="1851"/>
              </a:lnSpc>
              <a:buNone/>
              <a:tabLst>
                <a:tab algn="l" pos="0"/>
              </a:tabLst>
            </a:pPr>
            <a:r>
              <a:rPr b="0" lang="en-US" sz="1450" spc="-1" strike="noStrike">
                <a:solidFill>
                  <a:srgbClr val="cfcbbf"/>
                </a:solidFill>
                <a:latin typeface="Prata"/>
                <a:ea typeface="Prata"/>
              </a:rPr>
              <a:t>Δούλοι</a:t>
            </a:r>
            <a:endParaRPr b="0" lang="en-US" sz="1450" spc="-1" strike="noStrike">
              <a:latin typeface="Arial"/>
            </a:endParaRPr>
          </a:p>
        </p:txBody>
      </p:sp>
      <p:sp>
        <p:nvSpPr>
          <p:cNvPr id="583" name="Text 9"/>
          <p:cNvSpPr/>
          <p:nvPr/>
        </p:nvSpPr>
        <p:spPr>
          <a:xfrm>
            <a:off x="1513080" y="6723000"/>
            <a:ext cx="7100640" cy="241200"/>
          </a:xfrm>
          <a:prstGeom prst="rect">
            <a:avLst/>
          </a:prstGeom>
          <a:noFill/>
          <a:ln w="0">
            <a:noFill/>
          </a:ln>
        </p:spPr>
        <p:style>
          <a:lnRef idx="0"/>
          <a:fillRef idx="0"/>
          <a:effectRef idx="0"/>
          <a:fontRef idx="minor"/>
        </p:style>
        <p:txBody>
          <a:bodyPr wrap="none" lIns="0" rIns="0" tIns="0" bIns="0" anchor="t">
            <a:noAutofit/>
          </a:bodyPr>
          <a:p>
            <a:pPr>
              <a:lnSpc>
                <a:spcPts val="1899"/>
              </a:lnSpc>
              <a:buNone/>
              <a:tabLst>
                <a:tab algn="l" pos="0"/>
              </a:tabLst>
            </a:pPr>
            <a:r>
              <a:rPr b="0" lang="en-US" sz="1150" spc="-1" strike="noStrike">
                <a:solidFill>
                  <a:srgbClr val="cfcbbf"/>
                </a:solidFill>
                <a:latin typeface="Raleway"/>
                <a:ea typeface="Raleway"/>
              </a:rPr>
              <a:t>Περιουσιακό στοιχείο του οίκου, συχνά αιχμάλωτοι πολέμου</a:t>
            </a:r>
            <a:endParaRPr b="0" lang="en-US" sz="115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Text 0"/>
          <p:cNvSpPr/>
          <p:nvPr/>
        </p:nvSpPr>
        <p:spPr>
          <a:xfrm>
            <a:off x="864000" y="1607400"/>
            <a:ext cx="12001680" cy="770760"/>
          </a:xfrm>
          <a:prstGeom prst="rect">
            <a:avLst/>
          </a:prstGeom>
          <a:noFill/>
          <a:ln w="0">
            <a:noFill/>
          </a:ln>
        </p:spPr>
        <p:style>
          <a:lnRef idx="0"/>
          <a:fillRef idx="0"/>
          <a:effectRef idx="0"/>
          <a:fontRef idx="minor"/>
        </p:style>
        <p:txBody>
          <a:bodyPr wrap="none" lIns="0" rIns="0" tIns="0" bIns="0" anchor="t">
            <a:noAutofit/>
          </a:bodyPr>
          <a:p>
            <a:pPr>
              <a:lnSpc>
                <a:spcPts val="6049"/>
              </a:lnSpc>
              <a:buNone/>
              <a:tabLst>
                <a:tab algn="l" pos="0"/>
              </a:tabLst>
            </a:pPr>
            <a:r>
              <a:rPr b="0" lang="en-US" sz="4850" spc="-1" strike="noStrike">
                <a:solidFill>
                  <a:srgbClr val="f2e782"/>
                </a:solidFill>
                <a:latin typeface="Prata"/>
                <a:ea typeface="Prata"/>
              </a:rPr>
              <a:t>Πολιτική Οργάνωση στην Ομηρική Εποχή</a:t>
            </a:r>
            <a:endParaRPr b="0" lang="en-US" sz="4850" spc="-1" strike="noStrike">
              <a:latin typeface="Arial"/>
            </a:endParaRPr>
          </a:p>
        </p:txBody>
      </p:sp>
      <p:sp>
        <p:nvSpPr>
          <p:cNvPr id="585" name="Text 1"/>
          <p:cNvSpPr/>
          <p:nvPr/>
        </p:nvSpPr>
        <p:spPr>
          <a:xfrm>
            <a:off x="864000" y="2872800"/>
            <a:ext cx="12901680" cy="1579320"/>
          </a:xfrm>
          <a:prstGeom prst="rect">
            <a:avLst/>
          </a:prstGeom>
          <a:noFill/>
          <a:ln w="0">
            <a:noFill/>
          </a:ln>
        </p:spPr>
        <p:style>
          <a:lnRef idx="0"/>
          <a:fillRef idx="0"/>
          <a:effectRef idx="0"/>
          <a:fontRef idx="minor"/>
        </p:style>
        <p:txBody>
          <a:bodyPr lIns="0" rIns="0" tIns="0" bIns="0" anchor="t">
            <a:noAutofit/>
          </a:bodyPr>
          <a:p>
            <a:pPr>
              <a:lnSpc>
                <a:spcPts val="3101"/>
              </a:lnSpc>
              <a:buNone/>
              <a:tabLst>
                <a:tab algn="l" pos="0"/>
              </a:tabLst>
            </a:pPr>
            <a:r>
              <a:rPr b="0" lang="en-US" sz="1900" spc="-1" strike="noStrike">
                <a:solidFill>
                  <a:srgbClr val="cfcbbf"/>
                </a:solidFill>
                <a:latin typeface="Raleway"/>
                <a:ea typeface="Raleway"/>
              </a:rPr>
              <a:t>Η πολιτική οργάνωση της ομηρικής εποχής βασιζόταν αρχικά σε φυλετικά κριτήρια. Σταδιακά, αναπτύχθηκαν θεσμοί που οδήγησαν στη δημιουργία των πρώτων πόλεων-κρατών. Ο βασιλιάς, αρχικά φυλετικός αρχηγός, εξελίχθηκε σε κληρονομικό μονάρχη με στρατιωτικές, θρησκευτικές και δικαστικές εξουσίες. Η βουλή των γερόντων, αποτελούμενη από τους αρχηγούς των ισχυρών γενών, περιόριζε σταδιακά τη βασιλική εξουσία.</a:t>
            </a:r>
            <a:endParaRPr b="0" lang="en-US" sz="1900" spc="-1" strike="noStrike">
              <a:latin typeface="Arial"/>
            </a:endParaRPr>
          </a:p>
        </p:txBody>
      </p:sp>
      <p:sp>
        <p:nvSpPr>
          <p:cNvPr id="586" name="Text 2"/>
          <p:cNvSpPr/>
          <p:nvPr/>
        </p:nvSpPr>
        <p:spPr>
          <a:xfrm>
            <a:off x="864000" y="4977360"/>
            <a:ext cx="3085560" cy="385200"/>
          </a:xfrm>
          <a:prstGeom prst="rect">
            <a:avLst/>
          </a:prstGeom>
          <a:noFill/>
          <a:ln w="0">
            <a:noFill/>
          </a:ln>
        </p:spPr>
        <p:style>
          <a:lnRef idx="0"/>
          <a:fillRef idx="0"/>
          <a:effectRef idx="0"/>
          <a:fontRef idx="minor"/>
        </p:style>
        <p:txBody>
          <a:bodyPr wrap="none" lIns="0" rIns="0" tIns="0" bIns="0" anchor="t">
            <a:noAutofit/>
          </a:bodyPr>
          <a:p>
            <a:pPr>
              <a:lnSpc>
                <a:spcPts val="2999"/>
              </a:lnSpc>
              <a:buNone/>
              <a:tabLst>
                <a:tab algn="l" pos="0"/>
              </a:tabLst>
            </a:pPr>
            <a:r>
              <a:rPr b="0" lang="en-US" sz="2400" spc="-1" strike="noStrike">
                <a:solidFill>
                  <a:srgbClr val="f2e782"/>
                </a:solidFill>
                <a:latin typeface="Prata"/>
                <a:ea typeface="Prata"/>
              </a:rPr>
              <a:t>Βασιλιάς</a:t>
            </a:r>
            <a:endParaRPr b="0" lang="en-US" sz="2400" spc="-1" strike="noStrike">
              <a:latin typeface="Arial"/>
            </a:endParaRPr>
          </a:p>
        </p:txBody>
      </p:sp>
      <p:sp>
        <p:nvSpPr>
          <p:cNvPr id="587" name="Text 3"/>
          <p:cNvSpPr/>
          <p:nvPr/>
        </p:nvSpPr>
        <p:spPr>
          <a:xfrm>
            <a:off x="864000" y="5609880"/>
            <a:ext cx="3898080" cy="789480"/>
          </a:xfrm>
          <a:prstGeom prst="rect">
            <a:avLst/>
          </a:prstGeom>
          <a:noFill/>
          <a:ln w="0">
            <a:noFill/>
          </a:ln>
        </p:spPr>
        <p:style>
          <a:lnRef idx="0"/>
          <a:fillRef idx="0"/>
          <a:effectRef idx="0"/>
          <a:fontRef idx="minor"/>
        </p:style>
        <p:txBody>
          <a:bodyPr lIns="0" rIns="0" tIns="0" bIns="0" anchor="t">
            <a:noAutofit/>
          </a:bodyPr>
          <a:p>
            <a:pPr>
              <a:lnSpc>
                <a:spcPts val="3101"/>
              </a:lnSpc>
              <a:buNone/>
              <a:tabLst>
                <a:tab algn="l" pos="0"/>
              </a:tabLst>
            </a:pPr>
            <a:r>
              <a:rPr b="0" lang="en-US" sz="1900" spc="-1" strike="noStrike">
                <a:solidFill>
                  <a:srgbClr val="cfcbbf"/>
                </a:solidFill>
                <a:latin typeface="Raleway"/>
                <a:ea typeface="Raleway"/>
              </a:rPr>
              <a:t>Κληρονομικός μονάρχης με πολλαπλές εξουσίες</a:t>
            </a:r>
            <a:endParaRPr b="0" lang="en-US" sz="1900" spc="-1" strike="noStrike">
              <a:latin typeface="Arial"/>
            </a:endParaRPr>
          </a:p>
        </p:txBody>
      </p:sp>
      <p:sp>
        <p:nvSpPr>
          <p:cNvPr id="588" name="Text 4"/>
          <p:cNvSpPr/>
          <p:nvPr/>
        </p:nvSpPr>
        <p:spPr>
          <a:xfrm>
            <a:off x="5372640" y="4977360"/>
            <a:ext cx="3085560" cy="385200"/>
          </a:xfrm>
          <a:prstGeom prst="rect">
            <a:avLst/>
          </a:prstGeom>
          <a:noFill/>
          <a:ln w="0">
            <a:noFill/>
          </a:ln>
        </p:spPr>
        <p:style>
          <a:lnRef idx="0"/>
          <a:fillRef idx="0"/>
          <a:effectRef idx="0"/>
          <a:fontRef idx="minor"/>
        </p:style>
        <p:txBody>
          <a:bodyPr wrap="none" lIns="0" rIns="0" tIns="0" bIns="0" anchor="t">
            <a:noAutofit/>
          </a:bodyPr>
          <a:p>
            <a:pPr>
              <a:lnSpc>
                <a:spcPts val="2999"/>
              </a:lnSpc>
              <a:buNone/>
              <a:tabLst>
                <a:tab algn="l" pos="0"/>
              </a:tabLst>
            </a:pPr>
            <a:r>
              <a:rPr b="0" lang="en-US" sz="2400" spc="-1" strike="noStrike">
                <a:solidFill>
                  <a:srgbClr val="f2e782"/>
                </a:solidFill>
                <a:latin typeface="Prata"/>
                <a:ea typeface="Prata"/>
              </a:rPr>
              <a:t>Βουλή των Γερόντων</a:t>
            </a:r>
            <a:endParaRPr b="0" lang="en-US" sz="2400" spc="-1" strike="noStrike">
              <a:latin typeface="Arial"/>
            </a:endParaRPr>
          </a:p>
        </p:txBody>
      </p:sp>
      <p:sp>
        <p:nvSpPr>
          <p:cNvPr id="589" name="Text 5"/>
          <p:cNvSpPr/>
          <p:nvPr/>
        </p:nvSpPr>
        <p:spPr>
          <a:xfrm>
            <a:off x="5372640" y="5609880"/>
            <a:ext cx="3898080" cy="789480"/>
          </a:xfrm>
          <a:prstGeom prst="rect">
            <a:avLst/>
          </a:prstGeom>
          <a:noFill/>
          <a:ln w="0">
            <a:noFill/>
          </a:ln>
        </p:spPr>
        <p:style>
          <a:lnRef idx="0"/>
          <a:fillRef idx="0"/>
          <a:effectRef idx="0"/>
          <a:fontRef idx="minor"/>
        </p:style>
        <p:txBody>
          <a:bodyPr lIns="0" rIns="0" tIns="0" bIns="0" anchor="t">
            <a:noAutofit/>
          </a:bodyPr>
          <a:p>
            <a:pPr>
              <a:lnSpc>
                <a:spcPts val="3101"/>
              </a:lnSpc>
              <a:buNone/>
              <a:tabLst>
                <a:tab algn="l" pos="0"/>
              </a:tabLst>
            </a:pPr>
            <a:r>
              <a:rPr b="0" lang="en-US" sz="1900" spc="-1" strike="noStrike">
                <a:solidFill>
                  <a:srgbClr val="cfcbbf"/>
                </a:solidFill>
                <a:latin typeface="Raleway"/>
                <a:ea typeface="Raleway"/>
              </a:rPr>
              <a:t>Συμβούλιο ευγενών που περιόριζε τη βασιλική εξουσία</a:t>
            </a:r>
            <a:endParaRPr b="0" lang="en-US" sz="1900" spc="-1" strike="noStrike">
              <a:latin typeface="Arial"/>
            </a:endParaRPr>
          </a:p>
        </p:txBody>
      </p:sp>
      <p:sp>
        <p:nvSpPr>
          <p:cNvPr id="590" name="Text 6"/>
          <p:cNvSpPr/>
          <p:nvPr/>
        </p:nvSpPr>
        <p:spPr>
          <a:xfrm>
            <a:off x="9881280" y="4977360"/>
            <a:ext cx="3085560" cy="385200"/>
          </a:xfrm>
          <a:prstGeom prst="rect">
            <a:avLst/>
          </a:prstGeom>
          <a:noFill/>
          <a:ln w="0">
            <a:noFill/>
          </a:ln>
        </p:spPr>
        <p:style>
          <a:lnRef idx="0"/>
          <a:fillRef idx="0"/>
          <a:effectRef idx="0"/>
          <a:fontRef idx="minor"/>
        </p:style>
        <p:txBody>
          <a:bodyPr wrap="none" lIns="0" rIns="0" tIns="0" bIns="0" anchor="t">
            <a:noAutofit/>
          </a:bodyPr>
          <a:p>
            <a:pPr>
              <a:lnSpc>
                <a:spcPts val="2999"/>
              </a:lnSpc>
              <a:buNone/>
              <a:tabLst>
                <a:tab algn="l" pos="0"/>
              </a:tabLst>
            </a:pPr>
            <a:r>
              <a:rPr b="0" lang="en-US" sz="2400" spc="-1" strike="noStrike">
                <a:solidFill>
                  <a:srgbClr val="f2e782"/>
                </a:solidFill>
                <a:latin typeface="Prata"/>
                <a:ea typeface="Prata"/>
              </a:rPr>
              <a:t>Εκκλησία του Δήμου</a:t>
            </a:r>
            <a:endParaRPr b="0" lang="en-US" sz="2400" spc="-1" strike="noStrike">
              <a:latin typeface="Arial"/>
            </a:endParaRPr>
          </a:p>
        </p:txBody>
      </p:sp>
      <p:sp>
        <p:nvSpPr>
          <p:cNvPr id="591" name="Text 7"/>
          <p:cNvSpPr/>
          <p:nvPr/>
        </p:nvSpPr>
        <p:spPr>
          <a:xfrm>
            <a:off x="9881280" y="5609880"/>
            <a:ext cx="3898080" cy="789480"/>
          </a:xfrm>
          <a:prstGeom prst="rect">
            <a:avLst/>
          </a:prstGeom>
          <a:noFill/>
          <a:ln w="0">
            <a:noFill/>
          </a:ln>
        </p:spPr>
        <p:style>
          <a:lnRef idx="0"/>
          <a:fillRef idx="0"/>
          <a:effectRef idx="0"/>
          <a:fontRef idx="minor"/>
        </p:style>
        <p:txBody>
          <a:bodyPr lIns="0" rIns="0" tIns="0" bIns="0" anchor="t">
            <a:noAutofit/>
          </a:bodyPr>
          <a:p>
            <a:pPr>
              <a:lnSpc>
                <a:spcPts val="3101"/>
              </a:lnSpc>
              <a:buNone/>
              <a:tabLst>
                <a:tab algn="l" pos="0"/>
              </a:tabLst>
            </a:pPr>
            <a:r>
              <a:rPr b="0" lang="en-US" sz="1900" spc="-1" strike="noStrike">
                <a:solidFill>
                  <a:srgbClr val="cfcbbf"/>
                </a:solidFill>
                <a:latin typeface="Raleway"/>
                <a:ea typeface="Raleway"/>
              </a:rPr>
              <a:t>Συνέλευση του λαού για σημαντικές αποφάσεις</a:t>
            </a:r>
            <a:endParaRPr b="0" lang="en-US" sz="19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2" name="Image 0" descr="preencoded.png"/>
          <p:cNvPicPr/>
          <p:nvPr/>
        </p:nvPicPr>
        <p:blipFill>
          <a:blip r:embed="rId1"/>
          <a:stretch/>
        </p:blipFill>
        <p:spPr>
          <a:xfrm>
            <a:off x="0" y="0"/>
            <a:ext cx="5485680" cy="8228880"/>
          </a:xfrm>
          <a:prstGeom prst="rect">
            <a:avLst/>
          </a:prstGeom>
          <a:ln w="0">
            <a:noFill/>
          </a:ln>
        </p:spPr>
      </p:pic>
      <p:sp>
        <p:nvSpPr>
          <p:cNvPr id="593" name="Text 0"/>
          <p:cNvSpPr/>
          <p:nvPr/>
        </p:nvSpPr>
        <p:spPr>
          <a:xfrm>
            <a:off x="6161040" y="930960"/>
            <a:ext cx="6482520" cy="601560"/>
          </a:xfrm>
          <a:prstGeom prst="rect">
            <a:avLst/>
          </a:prstGeom>
          <a:noFill/>
          <a:ln w="0">
            <a:noFill/>
          </a:ln>
        </p:spPr>
        <p:style>
          <a:lnRef idx="0"/>
          <a:fillRef idx="0"/>
          <a:effectRef idx="0"/>
          <a:fontRef idx="minor"/>
        </p:style>
        <p:txBody>
          <a:bodyPr wrap="none" lIns="0" rIns="0" tIns="0" bIns="0" anchor="t">
            <a:noAutofit/>
          </a:bodyPr>
          <a:p>
            <a:pPr>
              <a:lnSpc>
                <a:spcPts val="4700"/>
              </a:lnSpc>
              <a:buNone/>
              <a:tabLst>
                <a:tab algn="l" pos="0"/>
              </a:tabLst>
            </a:pPr>
            <a:r>
              <a:rPr b="0" lang="en-US" sz="3750" spc="-1" strike="noStrike">
                <a:solidFill>
                  <a:srgbClr val="f2e782"/>
                </a:solidFill>
                <a:latin typeface="Prata"/>
                <a:ea typeface="Prata"/>
              </a:rPr>
              <a:t>Η Επανεμφάνιση της Γραφής</a:t>
            </a:r>
            <a:endParaRPr b="0" lang="en-US" sz="3750" spc="-1" strike="noStrike">
              <a:latin typeface="Arial"/>
            </a:endParaRPr>
          </a:p>
        </p:txBody>
      </p:sp>
      <p:sp>
        <p:nvSpPr>
          <p:cNvPr id="594" name="Text 1"/>
          <p:cNvSpPr/>
          <p:nvPr/>
        </p:nvSpPr>
        <p:spPr>
          <a:xfrm>
            <a:off x="6161040" y="1822320"/>
            <a:ext cx="7794000" cy="1541160"/>
          </a:xfrm>
          <a:prstGeom prst="rect">
            <a:avLst/>
          </a:prstGeom>
          <a:noFill/>
          <a:ln w="0">
            <a:noFill/>
          </a:ln>
        </p:spPr>
        <p:style>
          <a:lnRef idx="0"/>
          <a:fillRef idx="0"/>
          <a:effectRef idx="0"/>
          <a:fontRef idx="minor"/>
        </p:style>
        <p:txBody>
          <a:bodyPr lIns="0" rIns="0" tIns="0" bIns="0" anchor="t">
            <a:noAutofit/>
          </a:bodyPr>
          <a:p>
            <a:pPr>
              <a:lnSpc>
                <a:spcPts val="2401"/>
              </a:lnSpc>
              <a:buNone/>
              <a:tabLst>
                <a:tab algn="l" pos="0"/>
              </a:tabLst>
            </a:pPr>
            <a:r>
              <a:rPr b="0" lang="en-US" sz="1500" spc="-1" strike="noStrike">
                <a:solidFill>
                  <a:srgbClr val="cfcbbf"/>
                </a:solidFill>
                <a:latin typeface="Raleway"/>
                <a:ea typeface="Raleway"/>
              </a:rPr>
              <a:t>Μετά την εγκατάλειψη της γραμμικής Β' γραφής, οι Έλληνες έμειναν χωρίς γραπτή επικοινωνία για περίπου τρεις αιώνες. Στα τέλη του 9ου ή στις αρχές του 8ου αιώνα π.Χ., επανεμφανίστηκε η γραφή με τη μορφή του ελληνικού αλφαβήτου. Αυτό το νέο σύστημα γραφής, βασισμένο στο φοινικικό αλφάβητο αλλά προσαρμοσμένο στις ανάγκες της ελληνικής γλώσσας, αποτέλεσε σημαντικό βήμα στην πολιτιστική εξέλιξη.</a:t>
            </a:r>
            <a:endParaRPr b="0" lang="en-US" sz="1500" spc="-1" strike="noStrike">
              <a:latin typeface="Arial"/>
            </a:endParaRPr>
          </a:p>
        </p:txBody>
      </p:sp>
      <p:sp>
        <p:nvSpPr>
          <p:cNvPr id="595" name="Shape 2"/>
          <p:cNvSpPr/>
          <p:nvPr/>
        </p:nvSpPr>
        <p:spPr>
          <a:xfrm>
            <a:off x="6438600" y="3580920"/>
            <a:ext cx="22320" cy="3717000"/>
          </a:xfrm>
          <a:prstGeom prst="roundRect">
            <a:avLst>
              <a:gd name="adj" fmla="val 126492"/>
            </a:avLst>
          </a:prstGeom>
          <a:solidFill>
            <a:srgbClr val="535455"/>
          </a:solidFill>
          <a:ln w="0">
            <a:noFill/>
          </a:ln>
        </p:spPr>
        <p:style>
          <a:lnRef idx="0"/>
          <a:fillRef idx="0"/>
          <a:effectRef idx="0"/>
          <a:fontRef idx="minor"/>
        </p:style>
      </p:sp>
      <p:sp>
        <p:nvSpPr>
          <p:cNvPr id="596" name="Shape 3"/>
          <p:cNvSpPr/>
          <p:nvPr/>
        </p:nvSpPr>
        <p:spPr>
          <a:xfrm>
            <a:off x="6644160" y="4003200"/>
            <a:ext cx="673920" cy="22320"/>
          </a:xfrm>
          <a:prstGeom prst="roundRect">
            <a:avLst>
              <a:gd name="adj" fmla="val 126492"/>
            </a:avLst>
          </a:prstGeom>
          <a:solidFill>
            <a:srgbClr val="535455"/>
          </a:solidFill>
          <a:ln w="0">
            <a:noFill/>
          </a:ln>
        </p:spPr>
        <p:style>
          <a:lnRef idx="0"/>
          <a:fillRef idx="0"/>
          <a:effectRef idx="0"/>
          <a:fontRef idx="minor"/>
        </p:style>
      </p:sp>
      <p:sp>
        <p:nvSpPr>
          <p:cNvPr id="597" name="Shape 4"/>
          <p:cNvSpPr/>
          <p:nvPr/>
        </p:nvSpPr>
        <p:spPr>
          <a:xfrm>
            <a:off x="6233400" y="3798000"/>
            <a:ext cx="433080" cy="433080"/>
          </a:xfrm>
          <a:prstGeom prst="roundRect">
            <a:avLst>
              <a:gd name="adj" fmla="val 6668"/>
            </a:avLst>
          </a:prstGeom>
          <a:solidFill>
            <a:srgbClr val="3a3b3c"/>
          </a:solidFill>
          <a:ln w="0">
            <a:noFill/>
          </a:ln>
        </p:spPr>
        <p:style>
          <a:lnRef idx="0"/>
          <a:fillRef idx="0"/>
          <a:effectRef idx="0"/>
          <a:fontRef idx="minor"/>
        </p:style>
      </p:sp>
      <p:sp>
        <p:nvSpPr>
          <p:cNvPr id="598" name="Text 5"/>
          <p:cNvSpPr/>
          <p:nvPr/>
        </p:nvSpPr>
        <p:spPr>
          <a:xfrm>
            <a:off x="6400080" y="3870000"/>
            <a:ext cx="99000" cy="288360"/>
          </a:xfrm>
          <a:prstGeom prst="rect">
            <a:avLst/>
          </a:prstGeom>
          <a:noFill/>
          <a:ln w="0">
            <a:noFill/>
          </a:ln>
        </p:spPr>
        <p:style>
          <a:lnRef idx="0"/>
          <a:fillRef idx="0"/>
          <a:effectRef idx="0"/>
          <a:fontRef idx="minor"/>
        </p:style>
        <p:txBody>
          <a:bodyPr wrap="none" lIns="0" rIns="0" tIns="0" bIns="0" anchor="t">
            <a:noAutofit/>
          </a:bodyPr>
          <a:p>
            <a:pPr algn="ctr">
              <a:lnSpc>
                <a:spcPts val="2251"/>
              </a:lnSpc>
              <a:buNone/>
              <a:tabLst>
                <a:tab algn="l" pos="0"/>
              </a:tabLst>
            </a:pPr>
            <a:r>
              <a:rPr b="0" lang="en-US" sz="2250" spc="-1" strike="noStrike">
                <a:solidFill>
                  <a:srgbClr val="cfcbbf"/>
                </a:solidFill>
                <a:latin typeface="Prata"/>
                <a:ea typeface="Prata"/>
              </a:rPr>
              <a:t>1</a:t>
            </a:r>
            <a:endParaRPr b="0" lang="en-US" sz="2250" spc="-1" strike="noStrike">
              <a:latin typeface="Arial"/>
            </a:endParaRPr>
          </a:p>
        </p:txBody>
      </p:sp>
      <p:sp>
        <p:nvSpPr>
          <p:cNvPr id="599" name="Text 6"/>
          <p:cNvSpPr/>
          <p:nvPr/>
        </p:nvSpPr>
        <p:spPr>
          <a:xfrm>
            <a:off x="7510320" y="3773880"/>
            <a:ext cx="2408760" cy="300600"/>
          </a:xfrm>
          <a:prstGeom prst="rect">
            <a:avLst/>
          </a:prstGeom>
          <a:noFill/>
          <a:ln w="0">
            <a:noFill/>
          </a:ln>
        </p:spPr>
        <p:style>
          <a:lnRef idx="0"/>
          <a:fillRef idx="0"/>
          <a:effectRef idx="0"/>
          <a:fontRef idx="minor"/>
        </p:style>
        <p:txBody>
          <a:bodyPr wrap="none" lIns="0" rIns="0" tIns="0" bIns="0" anchor="t">
            <a:noAutofit/>
          </a:bodyPr>
          <a:p>
            <a:pPr>
              <a:lnSpc>
                <a:spcPts val="2350"/>
              </a:lnSpc>
              <a:buNone/>
              <a:tabLst>
                <a:tab algn="l" pos="0"/>
              </a:tabLst>
            </a:pPr>
            <a:r>
              <a:rPr b="0" lang="en-US" sz="1850" spc="-1" strike="noStrike">
                <a:solidFill>
                  <a:srgbClr val="cfcbbf"/>
                </a:solidFill>
                <a:latin typeface="Prata"/>
                <a:ea typeface="Prata"/>
              </a:rPr>
              <a:t>Μυκηναϊκή Εποχή</a:t>
            </a:r>
            <a:endParaRPr b="0" lang="en-US" sz="1850" spc="-1" strike="noStrike">
              <a:latin typeface="Arial"/>
            </a:endParaRPr>
          </a:p>
        </p:txBody>
      </p:sp>
      <p:sp>
        <p:nvSpPr>
          <p:cNvPr id="600" name="Text 7"/>
          <p:cNvSpPr/>
          <p:nvPr/>
        </p:nvSpPr>
        <p:spPr>
          <a:xfrm>
            <a:off x="7510320" y="4190760"/>
            <a:ext cx="6444720" cy="307800"/>
          </a:xfrm>
          <a:prstGeom prst="rect">
            <a:avLst/>
          </a:prstGeom>
          <a:noFill/>
          <a:ln w="0">
            <a:noFill/>
          </a:ln>
        </p:spPr>
        <p:style>
          <a:lnRef idx="0"/>
          <a:fillRef idx="0"/>
          <a:effectRef idx="0"/>
          <a:fontRef idx="minor"/>
        </p:style>
        <p:txBody>
          <a:bodyPr wrap="none" lIns="0" rIns="0" tIns="0" bIns="0" anchor="t">
            <a:noAutofit/>
          </a:bodyPr>
          <a:p>
            <a:pPr>
              <a:lnSpc>
                <a:spcPts val="2401"/>
              </a:lnSpc>
              <a:buNone/>
              <a:tabLst>
                <a:tab algn="l" pos="0"/>
              </a:tabLst>
            </a:pPr>
            <a:r>
              <a:rPr b="0" lang="en-US" sz="1500" spc="-1" strike="noStrike">
                <a:solidFill>
                  <a:srgbClr val="cfcbbf"/>
                </a:solidFill>
                <a:latin typeface="Raleway"/>
                <a:ea typeface="Raleway"/>
              </a:rPr>
              <a:t>Χρήση της γραμμικής Β' γραφής</a:t>
            </a:r>
            <a:endParaRPr b="0" lang="en-US" sz="1500" spc="-1" strike="noStrike">
              <a:latin typeface="Arial"/>
            </a:endParaRPr>
          </a:p>
        </p:txBody>
      </p:sp>
      <p:sp>
        <p:nvSpPr>
          <p:cNvPr id="601" name="Shape 8"/>
          <p:cNvSpPr/>
          <p:nvPr/>
        </p:nvSpPr>
        <p:spPr>
          <a:xfrm>
            <a:off x="6644160" y="5306760"/>
            <a:ext cx="673920" cy="22320"/>
          </a:xfrm>
          <a:prstGeom prst="roundRect">
            <a:avLst>
              <a:gd name="adj" fmla="val 126492"/>
            </a:avLst>
          </a:prstGeom>
          <a:solidFill>
            <a:srgbClr val="535455"/>
          </a:solidFill>
          <a:ln w="0">
            <a:noFill/>
          </a:ln>
        </p:spPr>
        <p:style>
          <a:lnRef idx="0"/>
          <a:fillRef idx="0"/>
          <a:effectRef idx="0"/>
          <a:fontRef idx="minor"/>
        </p:style>
      </p:sp>
      <p:sp>
        <p:nvSpPr>
          <p:cNvPr id="602" name="Shape 9"/>
          <p:cNvSpPr/>
          <p:nvPr/>
        </p:nvSpPr>
        <p:spPr>
          <a:xfrm>
            <a:off x="6233400" y="5101200"/>
            <a:ext cx="433080" cy="433080"/>
          </a:xfrm>
          <a:prstGeom prst="roundRect">
            <a:avLst>
              <a:gd name="adj" fmla="val 6668"/>
            </a:avLst>
          </a:prstGeom>
          <a:solidFill>
            <a:srgbClr val="3a3b3c"/>
          </a:solidFill>
          <a:ln w="0">
            <a:noFill/>
          </a:ln>
        </p:spPr>
        <p:style>
          <a:lnRef idx="0"/>
          <a:fillRef idx="0"/>
          <a:effectRef idx="0"/>
          <a:fontRef idx="minor"/>
        </p:style>
      </p:sp>
      <p:sp>
        <p:nvSpPr>
          <p:cNvPr id="603" name="Text 10"/>
          <p:cNvSpPr/>
          <p:nvPr/>
        </p:nvSpPr>
        <p:spPr>
          <a:xfrm>
            <a:off x="6361560" y="5173560"/>
            <a:ext cx="176400" cy="288360"/>
          </a:xfrm>
          <a:prstGeom prst="rect">
            <a:avLst/>
          </a:prstGeom>
          <a:noFill/>
          <a:ln w="0">
            <a:noFill/>
          </a:ln>
        </p:spPr>
        <p:style>
          <a:lnRef idx="0"/>
          <a:fillRef idx="0"/>
          <a:effectRef idx="0"/>
          <a:fontRef idx="minor"/>
        </p:style>
        <p:txBody>
          <a:bodyPr wrap="none" lIns="0" rIns="0" tIns="0" bIns="0" anchor="t">
            <a:noAutofit/>
          </a:bodyPr>
          <a:p>
            <a:pPr algn="ctr">
              <a:lnSpc>
                <a:spcPts val="2251"/>
              </a:lnSpc>
              <a:buNone/>
              <a:tabLst>
                <a:tab algn="l" pos="0"/>
              </a:tabLst>
            </a:pPr>
            <a:r>
              <a:rPr b="0" lang="en-US" sz="2250" spc="-1" strike="noStrike">
                <a:solidFill>
                  <a:srgbClr val="cfcbbf"/>
                </a:solidFill>
                <a:latin typeface="Prata"/>
                <a:ea typeface="Prata"/>
              </a:rPr>
              <a:t>2</a:t>
            </a:r>
            <a:endParaRPr b="0" lang="en-US" sz="2250" spc="-1" strike="noStrike">
              <a:latin typeface="Arial"/>
            </a:endParaRPr>
          </a:p>
        </p:txBody>
      </p:sp>
      <p:sp>
        <p:nvSpPr>
          <p:cNvPr id="604" name="Text 11"/>
          <p:cNvSpPr/>
          <p:nvPr/>
        </p:nvSpPr>
        <p:spPr>
          <a:xfrm>
            <a:off x="7510320" y="5077440"/>
            <a:ext cx="2408760" cy="300600"/>
          </a:xfrm>
          <a:prstGeom prst="rect">
            <a:avLst/>
          </a:prstGeom>
          <a:noFill/>
          <a:ln w="0">
            <a:noFill/>
          </a:ln>
        </p:spPr>
        <p:style>
          <a:lnRef idx="0"/>
          <a:fillRef idx="0"/>
          <a:effectRef idx="0"/>
          <a:fontRef idx="minor"/>
        </p:style>
        <p:txBody>
          <a:bodyPr wrap="none" lIns="0" rIns="0" tIns="0" bIns="0" anchor="t">
            <a:noAutofit/>
          </a:bodyPr>
          <a:p>
            <a:pPr>
              <a:lnSpc>
                <a:spcPts val="2350"/>
              </a:lnSpc>
              <a:buNone/>
              <a:tabLst>
                <a:tab algn="l" pos="0"/>
              </a:tabLst>
            </a:pPr>
            <a:r>
              <a:rPr b="0" lang="en-US" sz="1850" spc="-1" strike="noStrike">
                <a:solidFill>
                  <a:srgbClr val="cfcbbf"/>
                </a:solidFill>
                <a:latin typeface="Prata"/>
                <a:ea typeface="Prata"/>
              </a:rPr>
              <a:t>Σκοτεινοί Αιώνες</a:t>
            </a:r>
            <a:endParaRPr b="0" lang="en-US" sz="1850" spc="-1" strike="noStrike">
              <a:latin typeface="Arial"/>
            </a:endParaRPr>
          </a:p>
        </p:txBody>
      </p:sp>
      <p:sp>
        <p:nvSpPr>
          <p:cNvPr id="605" name="Text 12"/>
          <p:cNvSpPr/>
          <p:nvPr/>
        </p:nvSpPr>
        <p:spPr>
          <a:xfrm>
            <a:off x="7510320" y="5493960"/>
            <a:ext cx="6444720" cy="307800"/>
          </a:xfrm>
          <a:prstGeom prst="rect">
            <a:avLst/>
          </a:prstGeom>
          <a:noFill/>
          <a:ln w="0">
            <a:noFill/>
          </a:ln>
        </p:spPr>
        <p:style>
          <a:lnRef idx="0"/>
          <a:fillRef idx="0"/>
          <a:effectRef idx="0"/>
          <a:fontRef idx="minor"/>
        </p:style>
        <p:txBody>
          <a:bodyPr wrap="none" lIns="0" rIns="0" tIns="0" bIns="0" anchor="t">
            <a:noAutofit/>
          </a:bodyPr>
          <a:p>
            <a:pPr>
              <a:lnSpc>
                <a:spcPts val="2401"/>
              </a:lnSpc>
              <a:buNone/>
              <a:tabLst>
                <a:tab algn="l" pos="0"/>
              </a:tabLst>
            </a:pPr>
            <a:r>
              <a:rPr b="0" lang="en-US" sz="1500" spc="-1" strike="noStrike">
                <a:solidFill>
                  <a:srgbClr val="cfcbbf"/>
                </a:solidFill>
                <a:latin typeface="Raleway"/>
                <a:ea typeface="Raleway"/>
              </a:rPr>
              <a:t>Απουσία γραπτής επικοινωνίας για περίπου τρεις αιώνες</a:t>
            </a:r>
            <a:endParaRPr b="0" lang="en-US" sz="1500" spc="-1" strike="noStrike">
              <a:latin typeface="Arial"/>
            </a:endParaRPr>
          </a:p>
        </p:txBody>
      </p:sp>
      <p:sp>
        <p:nvSpPr>
          <p:cNvPr id="606" name="Shape 13"/>
          <p:cNvSpPr/>
          <p:nvPr/>
        </p:nvSpPr>
        <p:spPr>
          <a:xfrm>
            <a:off x="6644160" y="6610320"/>
            <a:ext cx="673920" cy="22320"/>
          </a:xfrm>
          <a:prstGeom prst="roundRect">
            <a:avLst>
              <a:gd name="adj" fmla="val 126492"/>
            </a:avLst>
          </a:prstGeom>
          <a:solidFill>
            <a:srgbClr val="535455"/>
          </a:solidFill>
          <a:ln w="0">
            <a:noFill/>
          </a:ln>
        </p:spPr>
        <p:style>
          <a:lnRef idx="0"/>
          <a:fillRef idx="0"/>
          <a:effectRef idx="0"/>
          <a:fontRef idx="minor"/>
        </p:style>
      </p:sp>
      <p:sp>
        <p:nvSpPr>
          <p:cNvPr id="607" name="Shape 14"/>
          <p:cNvSpPr/>
          <p:nvPr/>
        </p:nvSpPr>
        <p:spPr>
          <a:xfrm>
            <a:off x="6233400" y="6404760"/>
            <a:ext cx="433080" cy="433080"/>
          </a:xfrm>
          <a:prstGeom prst="roundRect">
            <a:avLst>
              <a:gd name="adj" fmla="val 6668"/>
            </a:avLst>
          </a:prstGeom>
          <a:solidFill>
            <a:srgbClr val="3a3b3c"/>
          </a:solidFill>
          <a:ln w="0">
            <a:noFill/>
          </a:ln>
        </p:spPr>
        <p:style>
          <a:lnRef idx="0"/>
          <a:fillRef idx="0"/>
          <a:effectRef idx="0"/>
          <a:fontRef idx="minor"/>
        </p:style>
      </p:sp>
      <p:sp>
        <p:nvSpPr>
          <p:cNvPr id="608" name="Text 15"/>
          <p:cNvSpPr/>
          <p:nvPr/>
        </p:nvSpPr>
        <p:spPr>
          <a:xfrm>
            <a:off x="6360480" y="6477120"/>
            <a:ext cx="178560" cy="288360"/>
          </a:xfrm>
          <a:prstGeom prst="rect">
            <a:avLst/>
          </a:prstGeom>
          <a:noFill/>
          <a:ln w="0">
            <a:noFill/>
          </a:ln>
        </p:spPr>
        <p:style>
          <a:lnRef idx="0"/>
          <a:fillRef idx="0"/>
          <a:effectRef idx="0"/>
          <a:fontRef idx="minor"/>
        </p:style>
        <p:txBody>
          <a:bodyPr wrap="none" lIns="0" rIns="0" tIns="0" bIns="0" anchor="t">
            <a:noAutofit/>
          </a:bodyPr>
          <a:p>
            <a:pPr algn="ctr">
              <a:lnSpc>
                <a:spcPts val="2251"/>
              </a:lnSpc>
              <a:buNone/>
              <a:tabLst>
                <a:tab algn="l" pos="0"/>
              </a:tabLst>
            </a:pPr>
            <a:r>
              <a:rPr b="0" lang="en-US" sz="2250" spc="-1" strike="noStrike">
                <a:solidFill>
                  <a:srgbClr val="cfcbbf"/>
                </a:solidFill>
                <a:latin typeface="Prata"/>
                <a:ea typeface="Prata"/>
              </a:rPr>
              <a:t>3</a:t>
            </a:r>
            <a:endParaRPr b="0" lang="en-US" sz="2250" spc="-1" strike="noStrike">
              <a:latin typeface="Arial"/>
            </a:endParaRPr>
          </a:p>
        </p:txBody>
      </p:sp>
      <p:sp>
        <p:nvSpPr>
          <p:cNvPr id="609" name="Text 16"/>
          <p:cNvSpPr/>
          <p:nvPr/>
        </p:nvSpPr>
        <p:spPr>
          <a:xfrm>
            <a:off x="7510320" y="6380640"/>
            <a:ext cx="3191760" cy="300600"/>
          </a:xfrm>
          <a:prstGeom prst="rect">
            <a:avLst/>
          </a:prstGeom>
          <a:noFill/>
          <a:ln w="0">
            <a:noFill/>
          </a:ln>
        </p:spPr>
        <p:style>
          <a:lnRef idx="0"/>
          <a:fillRef idx="0"/>
          <a:effectRef idx="0"/>
          <a:fontRef idx="minor"/>
        </p:style>
        <p:txBody>
          <a:bodyPr wrap="none" lIns="0" rIns="0" tIns="0" bIns="0" anchor="t">
            <a:noAutofit/>
          </a:bodyPr>
          <a:p>
            <a:pPr>
              <a:lnSpc>
                <a:spcPts val="2350"/>
              </a:lnSpc>
              <a:buNone/>
              <a:tabLst>
                <a:tab algn="l" pos="0"/>
              </a:tabLst>
            </a:pPr>
            <a:r>
              <a:rPr b="0" lang="en-US" sz="1850" spc="-1" strike="noStrike">
                <a:solidFill>
                  <a:srgbClr val="cfcbbf"/>
                </a:solidFill>
                <a:latin typeface="Prata"/>
                <a:ea typeface="Prata"/>
              </a:rPr>
              <a:t>Τέλη 9ου - Αρχές 8ου αι. π.Χ.</a:t>
            </a:r>
            <a:endParaRPr b="0" lang="en-US" sz="1850" spc="-1" strike="noStrike">
              <a:latin typeface="Arial"/>
            </a:endParaRPr>
          </a:p>
        </p:txBody>
      </p:sp>
      <p:sp>
        <p:nvSpPr>
          <p:cNvPr id="610" name="Text 17"/>
          <p:cNvSpPr/>
          <p:nvPr/>
        </p:nvSpPr>
        <p:spPr>
          <a:xfrm>
            <a:off x="7510320" y="6797520"/>
            <a:ext cx="6444720" cy="307800"/>
          </a:xfrm>
          <a:prstGeom prst="rect">
            <a:avLst/>
          </a:prstGeom>
          <a:noFill/>
          <a:ln w="0">
            <a:noFill/>
          </a:ln>
        </p:spPr>
        <p:style>
          <a:lnRef idx="0"/>
          <a:fillRef idx="0"/>
          <a:effectRef idx="0"/>
          <a:fontRef idx="minor"/>
        </p:style>
        <p:txBody>
          <a:bodyPr wrap="none" lIns="0" rIns="0" tIns="0" bIns="0" anchor="t">
            <a:noAutofit/>
          </a:bodyPr>
          <a:p>
            <a:pPr>
              <a:lnSpc>
                <a:spcPts val="2401"/>
              </a:lnSpc>
              <a:buNone/>
              <a:tabLst>
                <a:tab algn="l" pos="0"/>
              </a:tabLst>
            </a:pPr>
            <a:r>
              <a:rPr b="0" lang="en-US" sz="1500" spc="-1" strike="noStrike">
                <a:solidFill>
                  <a:srgbClr val="cfcbbf"/>
                </a:solidFill>
                <a:latin typeface="Raleway"/>
                <a:ea typeface="Raleway"/>
              </a:rPr>
              <a:t>Επανεμφάνιση της γραφής με τη μορφή του ελληνικού αλφαβήτου</a:t>
            </a:r>
            <a:endParaRPr b="0" lang="en-US" sz="15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1" name="Image 0" descr="preencoded.png"/>
          <p:cNvPicPr/>
          <p:nvPr/>
        </p:nvPicPr>
        <p:blipFill>
          <a:blip r:embed="rId1"/>
          <a:stretch/>
        </p:blipFill>
        <p:spPr>
          <a:xfrm>
            <a:off x="0" y="0"/>
            <a:ext cx="5485680" cy="8228880"/>
          </a:xfrm>
          <a:prstGeom prst="rect">
            <a:avLst/>
          </a:prstGeom>
          <a:ln w="0">
            <a:noFill/>
          </a:ln>
        </p:spPr>
      </p:pic>
      <p:pic>
        <p:nvPicPr>
          <p:cNvPr id="612" name="Image 1" descr="preencoded.png"/>
          <p:cNvPicPr/>
          <p:nvPr/>
        </p:nvPicPr>
        <p:blipFill>
          <a:blip r:embed="rId2"/>
          <a:stretch/>
        </p:blipFill>
        <p:spPr>
          <a:xfrm>
            <a:off x="218880" y="2431800"/>
            <a:ext cx="5048280" cy="3365280"/>
          </a:xfrm>
          <a:prstGeom prst="rect">
            <a:avLst/>
          </a:prstGeom>
          <a:ln w="0">
            <a:noFill/>
          </a:ln>
        </p:spPr>
      </p:pic>
      <p:sp>
        <p:nvSpPr>
          <p:cNvPr id="613" name="Text 0"/>
          <p:cNvSpPr/>
          <p:nvPr/>
        </p:nvSpPr>
        <p:spPr>
          <a:xfrm>
            <a:off x="6098760" y="620640"/>
            <a:ext cx="5540760" cy="546120"/>
          </a:xfrm>
          <a:prstGeom prst="rect">
            <a:avLst/>
          </a:prstGeom>
          <a:noFill/>
          <a:ln w="0">
            <a:noFill/>
          </a:ln>
        </p:spPr>
        <p:style>
          <a:lnRef idx="0"/>
          <a:fillRef idx="0"/>
          <a:effectRef idx="0"/>
          <a:fontRef idx="minor"/>
        </p:style>
        <p:txBody>
          <a:bodyPr wrap="none" lIns="0" rIns="0" tIns="0" bIns="0" anchor="t">
            <a:noAutofit/>
          </a:bodyPr>
          <a:p>
            <a:pPr>
              <a:lnSpc>
                <a:spcPts val="4300"/>
              </a:lnSpc>
              <a:buNone/>
              <a:tabLst>
                <a:tab algn="l" pos="0"/>
              </a:tabLst>
            </a:pPr>
            <a:r>
              <a:rPr b="0" lang="en-US" sz="3400" spc="-1" strike="noStrike">
                <a:solidFill>
                  <a:srgbClr val="f2e782"/>
                </a:solidFill>
                <a:latin typeface="Prata"/>
                <a:ea typeface="Prata"/>
              </a:rPr>
              <a:t>Η Ανάπτυξη της Θρησκείας</a:t>
            </a:r>
            <a:endParaRPr b="0" lang="en-US" sz="3400" spc="-1" strike="noStrike">
              <a:latin typeface="Arial"/>
            </a:endParaRPr>
          </a:p>
        </p:txBody>
      </p:sp>
      <p:sp>
        <p:nvSpPr>
          <p:cNvPr id="614" name="Text 1"/>
          <p:cNvSpPr/>
          <p:nvPr/>
        </p:nvSpPr>
        <p:spPr>
          <a:xfrm>
            <a:off x="6098760" y="1429920"/>
            <a:ext cx="7918200" cy="1119600"/>
          </a:xfrm>
          <a:prstGeom prst="rect">
            <a:avLst/>
          </a:prstGeom>
          <a:noFill/>
          <a:ln w="0">
            <a:noFill/>
          </a:ln>
        </p:spPr>
        <p:style>
          <a:lnRef idx="0"/>
          <a:fillRef idx="0"/>
          <a:effectRef idx="0"/>
          <a:fontRef idx="minor"/>
        </p:style>
        <p:txBody>
          <a:bodyPr lIns="0" rIns="0" tIns="0" bIns="0" anchor="t">
            <a:noAutofit/>
          </a:bodyPr>
          <a:p>
            <a:pPr>
              <a:lnSpc>
                <a:spcPts val="2200"/>
              </a:lnSpc>
              <a:buNone/>
              <a:tabLst>
                <a:tab algn="l" pos="0"/>
              </a:tabLst>
            </a:pPr>
            <a:r>
              <a:rPr b="0" lang="en-US" sz="1350" spc="-1" strike="noStrike">
                <a:solidFill>
                  <a:srgbClr val="cfcbbf"/>
                </a:solidFill>
                <a:latin typeface="Raleway"/>
                <a:ea typeface="Raleway"/>
              </a:rPr>
              <a:t>Κατά την ομηρική εποχή, παρατηρήθηκε σημαντική ανάπτυξη στον τομέα της θρησκείας. Δημιουργήθηκαν τα πρώτα ιερά, τα οποία σταδιακά απέκτησαν πανελλήνιο χαρακτήρα. Παράλληλα με τις τοπικές λατρείες, διαμορφώθηκε το ολυμπιακό δωδεκάθεο, ένα σύστημα θεοτήτων που έπαιξε κεντρικό ρόλο στην ελληνική μυθολογία και λατρεία για αιώνες.</a:t>
            </a:r>
            <a:endParaRPr b="0" lang="en-US" sz="1350" spc="-1" strike="noStrike">
              <a:latin typeface="Arial"/>
            </a:endParaRPr>
          </a:p>
        </p:txBody>
      </p:sp>
      <p:pic>
        <p:nvPicPr>
          <p:cNvPr id="615" name="Image 2" descr="preencoded.png"/>
          <p:cNvPicPr/>
          <p:nvPr/>
        </p:nvPicPr>
        <p:blipFill>
          <a:blip r:embed="rId3"/>
          <a:stretch/>
        </p:blipFill>
        <p:spPr>
          <a:xfrm>
            <a:off x="6098760" y="2747160"/>
            <a:ext cx="436680" cy="436680"/>
          </a:xfrm>
          <a:prstGeom prst="rect">
            <a:avLst/>
          </a:prstGeom>
          <a:ln w="0">
            <a:noFill/>
          </a:ln>
        </p:spPr>
      </p:pic>
      <p:sp>
        <p:nvSpPr>
          <p:cNvPr id="616" name="Text 2"/>
          <p:cNvSpPr/>
          <p:nvPr/>
        </p:nvSpPr>
        <p:spPr>
          <a:xfrm>
            <a:off x="6098760" y="3359520"/>
            <a:ext cx="2186640" cy="272520"/>
          </a:xfrm>
          <a:prstGeom prst="rect">
            <a:avLst/>
          </a:prstGeom>
          <a:noFill/>
          <a:ln w="0">
            <a:noFill/>
          </a:ln>
        </p:spPr>
        <p:style>
          <a:lnRef idx="0"/>
          <a:fillRef idx="0"/>
          <a:effectRef idx="0"/>
          <a:fontRef idx="minor"/>
        </p:style>
        <p:txBody>
          <a:bodyPr wrap="none" lIns="0" rIns="0" tIns="0" bIns="0" anchor="t">
            <a:noAutofit/>
          </a:bodyPr>
          <a:p>
            <a:pPr>
              <a:lnSpc>
                <a:spcPts val="2149"/>
              </a:lnSpc>
              <a:buNone/>
              <a:tabLst>
                <a:tab algn="l" pos="0"/>
              </a:tabLst>
            </a:pPr>
            <a:r>
              <a:rPr b="0" lang="en-US" sz="1700" spc="-1" strike="noStrike">
                <a:solidFill>
                  <a:srgbClr val="cfcbbf"/>
                </a:solidFill>
                <a:latin typeface="Prata"/>
                <a:ea typeface="Prata"/>
              </a:rPr>
              <a:t>Ιερά</a:t>
            </a:r>
            <a:endParaRPr b="0" lang="en-US" sz="1700" spc="-1" strike="noStrike">
              <a:latin typeface="Arial"/>
            </a:endParaRPr>
          </a:p>
        </p:txBody>
      </p:sp>
      <p:sp>
        <p:nvSpPr>
          <p:cNvPr id="617" name="Text 3"/>
          <p:cNvSpPr/>
          <p:nvPr/>
        </p:nvSpPr>
        <p:spPr>
          <a:xfrm>
            <a:off x="6098760" y="3737520"/>
            <a:ext cx="7918200" cy="279360"/>
          </a:xfrm>
          <a:prstGeom prst="rect">
            <a:avLst/>
          </a:prstGeom>
          <a:noFill/>
          <a:ln w="0">
            <a:noFill/>
          </a:ln>
        </p:spPr>
        <p:style>
          <a:lnRef idx="0"/>
          <a:fillRef idx="0"/>
          <a:effectRef idx="0"/>
          <a:fontRef idx="minor"/>
        </p:style>
        <p:txBody>
          <a:bodyPr wrap="none" lIns="0" rIns="0" tIns="0" bIns="0" anchor="t">
            <a:noAutofit/>
          </a:bodyPr>
          <a:p>
            <a:pPr>
              <a:lnSpc>
                <a:spcPts val="2200"/>
              </a:lnSpc>
              <a:buNone/>
              <a:tabLst>
                <a:tab algn="l" pos="0"/>
              </a:tabLst>
            </a:pPr>
            <a:r>
              <a:rPr b="0" lang="en-US" sz="1350" spc="-1" strike="noStrike">
                <a:solidFill>
                  <a:srgbClr val="cfcbbf"/>
                </a:solidFill>
                <a:latin typeface="Raleway"/>
                <a:ea typeface="Raleway"/>
              </a:rPr>
              <a:t>Δημιουργία των πρώτων ιερών με πανελλήνιο χαρακτήρα</a:t>
            </a:r>
            <a:endParaRPr b="0" lang="en-US" sz="1350" spc="-1" strike="noStrike">
              <a:latin typeface="Arial"/>
            </a:endParaRPr>
          </a:p>
        </p:txBody>
      </p:sp>
      <p:pic>
        <p:nvPicPr>
          <p:cNvPr id="618" name="Image 3" descr="preencoded.png"/>
          <p:cNvPicPr/>
          <p:nvPr/>
        </p:nvPicPr>
        <p:blipFill>
          <a:blip r:embed="rId4"/>
          <a:stretch/>
        </p:blipFill>
        <p:spPr>
          <a:xfrm>
            <a:off x="6098760" y="4542480"/>
            <a:ext cx="436680" cy="436680"/>
          </a:xfrm>
          <a:prstGeom prst="rect">
            <a:avLst/>
          </a:prstGeom>
          <a:ln w="0">
            <a:noFill/>
          </a:ln>
        </p:spPr>
      </p:pic>
      <p:sp>
        <p:nvSpPr>
          <p:cNvPr id="619" name="Text 4"/>
          <p:cNvSpPr/>
          <p:nvPr/>
        </p:nvSpPr>
        <p:spPr>
          <a:xfrm>
            <a:off x="6098760" y="5154840"/>
            <a:ext cx="2348280" cy="272520"/>
          </a:xfrm>
          <a:prstGeom prst="rect">
            <a:avLst/>
          </a:prstGeom>
          <a:noFill/>
          <a:ln w="0">
            <a:noFill/>
          </a:ln>
        </p:spPr>
        <p:style>
          <a:lnRef idx="0"/>
          <a:fillRef idx="0"/>
          <a:effectRef idx="0"/>
          <a:fontRef idx="minor"/>
        </p:style>
        <p:txBody>
          <a:bodyPr wrap="none" lIns="0" rIns="0" tIns="0" bIns="0" anchor="t">
            <a:noAutofit/>
          </a:bodyPr>
          <a:p>
            <a:pPr>
              <a:lnSpc>
                <a:spcPts val="2149"/>
              </a:lnSpc>
              <a:buNone/>
              <a:tabLst>
                <a:tab algn="l" pos="0"/>
              </a:tabLst>
            </a:pPr>
            <a:r>
              <a:rPr b="0" lang="en-US" sz="1700" spc="-1" strike="noStrike">
                <a:solidFill>
                  <a:srgbClr val="cfcbbf"/>
                </a:solidFill>
                <a:latin typeface="Prata"/>
                <a:ea typeface="Prata"/>
              </a:rPr>
              <a:t>Ολυμπιακό Δωδεκάθεο</a:t>
            </a:r>
            <a:endParaRPr b="0" lang="en-US" sz="1700" spc="-1" strike="noStrike">
              <a:latin typeface="Arial"/>
            </a:endParaRPr>
          </a:p>
        </p:txBody>
      </p:sp>
      <p:sp>
        <p:nvSpPr>
          <p:cNvPr id="620" name="Text 5"/>
          <p:cNvSpPr/>
          <p:nvPr/>
        </p:nvSpPr>
        <p:spPr>
          <a:xfrm>
            <a:off x="6098760" y="5533200"/>
            <a:ext cx="7918200" cy="279360"/>
          </a:xfrm>
          <a:prstGeom prst="rect">
            <a:avLst/>
          </a:prstGeom>
          <a:noFill/>
          <a:ln w="0">
            <a:noFill/>
          </a:ln>
        </p:spPr>
        <p:style>
          <a:lnRef idx="0"/>
          <a:fillRef idx="0"/>
          <a:effectRef idx="0"/>
          <a:fontRef idx="minor"/>
        </p:style>
        <p:txBody>
          <a:bodyPr wrap="none" lIns="0" rIns="0" tIns="0" bIns="0" anchor="t">
            <a:noAutofit/>
          </a:bodyPr>
          <a:p>
            <a:pPr>
              <a:lnSpc>
                <a:spcPts val="2200"/>
              </a:lnSpc>
              <a:buNone/>
              <a:tabLst>
                <a:tab algn="l" pos="0"/>
              </a:tabLst>
            </a:pPr>
            <a:r>
              <a:rPr b="0" lang="en-US" sz="1350" spc="-1" strike="noStrike">
                <a:solidFill>
                  <a:srgbClr val="cfcbbf"/>
                </a:solidFill>
                <a:latin typeface="Raleway"/>
                <a:ea typeface="Raleway"/>
              </a:rPr>
              <a:t>Διαμόρφωση του συστήματος των δώδεκα κύριων θεοτήτων</a:t>
            </a:r>
            <a:endParaRPr b="0" lang="en-US" sz="1350" spc="-1" strike="noStrike">
              <a:latin typeface="Arial"/>
            </a:endParaRPr>
          </a:p>
        </p:txBody>
      </p:sp>
      <p:pic>
        <p:nvPicPr>
          <p:cNvPr id="621" name="Image 4" descr="preencoded.png"/>
          <p:cNvPicPr/>
          <p:nvPr/>
        </p:nvPicPr>
        <p:blipFill>
          <a:blip r:embed="rId5"/>
          <a:stretch/>
        </p:blipFill>
        <p:spPr>
          <a:xfrm>
            <a:off x="6098760" y="6338160"/>
            <a:ext cx="436680" cy="436680"/>
          </a:xfrm>
          <a:prstGeom prst="rect">
            <a:avLst/>
          </a:prstGeom>
          <a:ln w="0">
            <a:noFill/>
          </a:ln>
        </p:spPr>
      </p:pic>
      <p:sp>
        <p:nvSpPr>
          <p:cNvPr id="622" name="Text 6"/>
          <p:cNvSpPr/>
          <p:nvPr/>
        </p:nvSpPr>
        <p:spPr>
          <a:xfrm>
            <a:off x="6098760" y="6950520"/>
            <a:ext cx="2186640" cy="272520"/>
          </a:xfrm>
          <a:prstGeom prst="rect">
            <a:avLst/>
          </a:prstGeom>
          <a:noFill/>
          <a:ln w="0">
            <a:noFill/>
          </a:ln>
        </p:spPr>
        <p:style>
          <a:lnRef idx="0"/>
          <a:fillRef idx="0"/>
          <a:effectRef idx="0"/>
          <a:fontRef idx="minor"/>
        </p:style>
        <p:txBody>
          <a:bodyPr wrap="none" lIns="0" rIns="0" tIns="0" bIns="0" anchor="t">
            <a:noAutofit/>
          </a:bodyPr>
          <a:p>
            <a:pPr>
              <a:lnSpc>
                <a:spcPts val="2149"/>
              </a:lnSpc>
              <a:buNone/>
              <a:tabLst>
                <a:tab algn="l" pos="0"/>
              </a:tabLst>
            </a:pPr>
            <a:r>
              <a:rPr b="0" lang="en-US" sz="1700" spc="-1" strike="noStrike">
                <a:solidFill>
                  <a:srgbClr val="cfcbbf"/>
                </a:solidFill>
                <a:latin typeface="Prata"/>
                <a:ea typeface="Prata"/>
              </a:rPr>
              <a:t>Τοπικές Λατρείες</a:t>
            </a:r>
            <a:endParaRPr b="0" lang="en-US" sz="1700" spc="-1" strike="noStrike">
              <a:latin typeface="Arial"/>
            </a:endParaRPr>
          </a:p>
        </p:txBody>
      </p:sp>
      <p:sp>
        <p:nvSpPr>
          <p:cNvPr id="623" name="Text 7"/>
          <p:cNvSpPr/>
          <p:nvPr/>
        </p:nvSpPr>
        <p:spPr>
          <a:xfrm>
            <a:off x="6098760" y="7328880"/>
            <a:ext cx="7918200" cy="279360"/>
          </a:xfrm>
          <a:prstGeom prst="rect">
            <a:avLst/>
          </a:prstGeom>
          <a:noFill/>
          <a:ln w="0">
            <a:noFill/>
          </a:ln>
        </p:spPr>
        <p:style>
          <a:lnRef idx="0"/>
          <a:fillRef idx="0"/>
          <a:effectRef idx="0"/>
          <a:fontRef idx="minor"/>
        </p:style>
        <p:txBody>
          <a:bodyPr wrap="none" lIns="0" rIns="0" tIns="0" bIns="0" anchor="t">
            <a:noAutofit/>
          </a:bodyPr>
          <a:p>
            <a:pPr>
              <a:lnSpc>
                <a:spcPts val="2200"/>
              </a:lnSpc>
              <a:buNone/>
              <a:tabLst>
                <a:tab algn="l" pos="0"/>
              </a:tabLst>
            </a:pPr>
            <a:r>
              <a:rPr b="0" lang="en-US" sz="1350" spc="-1" strike="noStrike">
                <a:solidFill>
                  <a:srgbClr val="cfcbbf"/>
                </a:solidFill>
                <a:latin typeface="Raleway"/>
                <a:ea typeface="Raleway"/>
              </a:rPr>
              <a:t>Διατήρηση και ανάπτυξη τοπικών θρησκευτικών πρακτικών</a:t>
            </a:r>
            <a:endParaRPr b="0" lang="en-US" sz="135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4" name="Image 0" descr="preencoded.png"/>
          <p:cNvPicPr/>
          <p:nvPr/>
        </p:nvPicPr>
        <p:blipFill>
          <a:blip r:embed="rId1"/>
          <a:stretch/>
        </p:blipFill>
        <p:spPr>
          <a:xfrm>
            <a:off x="0" y="0"/>
            <a:ext cx="14629680" cy="2033640"/>
          </a:xfrm>
          <a:prstGeom prst="rect">
            <a:avLst/>
          </a:prstGeom>
          <a:ln w="0">
            <a:noFill/>
          </a:ln>
        </p:spPr>
      </p:pic>
      <p:pic>
        <p:nvPicPr>
          <p:cNvPr id="625" name="Image 1" descr="preencoded.png"/>
          <p:cNvPicPr/>
          <p:nvPr/>
        </p:nvPicPr>
        <p:blipFill>
          <a:blip r:embed="rId2"/>
          <a:stretch/>
        </p:blipFill>
        <p:spPr>
          <a:xfrm>
            <a:off x="6552360" y="203400"/>
            <a:ext cx="1525320" cy="1626840"/>
          </a:xfrm>
          <a:prstGeom prst="rect">
            <a:avLst/>
          </a:prstGeom>
          <a:ln w="0">
            <a:noFill/>
          </a:ln>
        </p:spPr>
      </p:pic>
      <p:sp>
        <p:nvSpPr>
          <p:cNvPr id="626" name="Text 0"/>
          <p:cNvSpPr/>
          <p:nvPr/>
        </p:nvSpPr>
        <p:spPr>
          <a:xfrm>
            <a:off x="572040" y="2483280"/>
            <a:ext cx="6876360" cy="507960"/>
          </a:xfrm>
          <a:prstGeom prst="rect">
            <a:avLst/>
          </a:prstGeom>
          <a:noFill/>
          <a:ln w="0">
            <a:noFill/>
          </a:ln>
        </p:spPr>
        <p:style>
          <a:lnRef idx="0"/>
          <a:fillRef idx="0"/>
          <a:effectRef idx="0"/>
          <a:fontRef idx="minor"/>
        </p:style>
        <p:txBody>
          <a:bodyPr wrap="none" lIns="0" rIns="0" tIns="0" bIns="0" anchor="t">
            <a:noAutofit/>
          </a:bodyPr>
          <a:p>
            <a:pPr>
              <a:lnSpc>
                <a:spcPts val="4000"/>
              </a:lnSpc>
              <a:buNone/>
              <a:tabLst>
                <a:tab algn="l" pos="0"/>
              </a:tabLst>
            </a:pPr>
            <a:r>
              <a:rPr b="0" lang="en-US" sz="3200" spc="-1" strike="noStrike">
                <a:solidFill>
                  <a:srgbClr val="f2e782"/>
                </a:solidFill>
                <a:latin typeface="Prata"/>
                <a:ea typeface="Prata"/>
              </a:rPr>
              <a:t>Η Επική Ποίηση και τα Ομηρικά Έπη</a:t>
            </a:r>
            <a:endParaRPr b="0" lang="en-US" sz="3200" spc="-1" strike="noStrike">
              <a:latin typeface="Arial"/>
            </a:endParaRPr>
          </a:p>
        </p:txBody>
      </p:sp>
      <p:sp>
        <p:nvSpPr>
          <p:cNvPr id="627" name="Text 1"/>
          <p:cNvSpPr/>
          <p:nvPr/>
        </p:nvSpPr>
        <p:spPr>
          <a:xfrm>
            <a:off x="572040" y="3236040"/>
            <a:ext cx="13485600" cy="780480"/>
          </a:xfrm>
          <a:prstGeom prst="rect">
            <a:avLst/>
          </a:prstGeom>
          <a:noFill/>
          <a:ln w="0">
            <a:noFill/>
          </a:ln>
        </p:spPr>
        <p:style>
          <a:lnRef idx="0"/>
          <a:fillRef idx="0"/>
          <a:effectRef idx="0"/>
          <a:fontRef idx="minor"/>
        </p:style>
        <p:txBody>
          <a:bodyPr lIns="0" rIns="0" tIns="0" bIns="0" anchor="t">
            <a:noAutofit/>
          </a:bodyPr>
          <a:p>
            <a:pPr>
              <a:lnSpc>
                <a:spcPts val="2049"/>
              </a:lnSpc>
              <a:buNone/>
              <a:tabLst>
                <a:tab algn="l" pos="0"/>
              </a:tabLst>
            </a:pPr>
            <a:r>
              <a:rPr b="0" lang="en-US" sz="1250" spc="-1" strike="noStrike">
                <a:solidFill>
                  <a:srgbClr val="cfcbbf"/>
                </a:solidFill>
                <a:latin typeface="Raleway"/>
                <a:ea typeface="Raleway"/>
              </a:rPr>
              <a:t>Η ομηρική εποχή σηματοδότησε την ανάπτυξη της επικής ποίησης, με κορυφαίο επίτευγμα τα ομηρικά έπη. Η Ιλιάδα και η Οδύσσεια, που αποδίδονται στον Όμηρο, αποτελούν τα πρώτα γραπτά μνημεία της ελληνικής λογοτεχνίας. Αυτά τα έπη, που πιθανότατα βασίστηκαν σε προφορικές παραδόσεις, συντέθηκαν στα μέσα του 8ου αιώνα π.Χ. (Ιλιάδα) και στα τέλη του 8ου ή αρχές του 7ου αιώνα π.Χ. (Οδύσσεια).</a:t>
            </a:r>
            <a:endParaRPr b="0" lang="en-US" sz="1250" spc="-1" strike="noStrike">
              <a:latin typeface="Arial"/>
            </a:endParaRPr>
          </a:p>
        </p:txBody>
      </p:sp>
      <p:sp>
        <p:nvSpPr>
          <p:cNvPr id="628" name="Shape 2"/>
          <p:cNvSpPr/>
          <p:nvPr/>
        </p:nvSpPr>
        <p:spPr>
          <a:xfrm>
            <a:off x="7303680" y="4200120"/>
            <a:ext cx="22320" cy="3580200"/>
          </a:xfrm>
          <a:prstGeom prst="roundRect">
            <a:avLst>
              <a:gd name="adj" fmla="val 106800"/>
            </a:avLst>
          </a:prstGeom>
          <a:solidFill>
            <a:srgbClr val="535455"/>
          </a:solidFill>
          <a:ln w="0">
            <a:noFill/>
          </a:ln>
        </p:spPr>
        <p:style>
          <a:lnRef idx="0"/>
          <a:fillRef idx="0"/>
          <a:effectRef idx="0"/>
          <a:fontRef idx="minor"/>
        </p:style>
      </p:sp>
      <p:sp>
        <p:nvSpPr>
          <p:cNvPr id="629" name="Shape 3"/>
          <p:cNvSpPr/>
          <p:nvPr/>
        </p:nvSpPr>
        <p:spPr>
          <a:xfrm>
            <a:off x="6585480" y="4554720"/>
            <a:ext cx="568800" cy="22320"/>
          </a:xfrm>
          <a:prstGeom prst="roundRect">
            <a:avLst>
              <a:gd name="adj" fmla="val 106800"/>
            </a:avLst>
          </a:prstGeom>
          <a:solidFill>
            <a:srgbClr val="535455"/>
          </a:solidFill>
          <a:ln w="0">
            <a:noFill/>
          </a:ln>
        </p:spPr>
        <p:style>
          <a:lnRef idx="0"/>
          <a:fillRef idx="0"/>
          <a:effectRef idx="0"/>
          <a:fontRef idx="minor"/>
        </p:style>
      </p:sp>
      <p:sp>
        <p:nvSpPr>
          <p:cNvPr id="630" name="Shape 4"/>
          <p:cNvSpPr/>
          <p:nvPr/>
        </p:nvSpPr>
        <p:spPr>
          <a:xfrm>
            <a:off x="7132320" y="4383000"/>
            <a:ext cx="365400" cy="365400"/>
          </a:xfrm>
          <a:prstGeom prst="roundRect">
            <a:avLst>
              <a:gd name="adj" fmla="val 6668"/>
            </a:avLst>
          </a:prstGeom>
          <a:solidFill>
            <a:srgbClr val="3a3b3c"/>
          </a:solidFill>
          <a:ln w="0">
            <a:noFill/>
          </a:ln>
        </p:spPr>
        <p:style>
          <a:lnRef idx="0"/>
          <a:fillRef idx="0"/>
          <a:effectRef idx="0"/>
          <a:fontRef idx="minor"/>
        </p:style>
      </p:sp>
      <p:sp>
        <p:nvSpPr>
          <p:cNvPr id="631" name="Text 5"/>
          <p:cNvSpPr/>
          <p:nvPr/>
        </p:nvSpPr>
        <p:spPr>
          <a:xfrm>
            <a:off x="7273080" y="4443840"/>
            <a:ext cx="83520" cy="243360"/>
          </a:xfrm>
          <a:prstGeom prst="rect">
            <a:avLst/>
          </a:prstGeom>
          <a:noFill/>
          <a:ln w="0">
            <a:noFill/>
          </a:ln>
        </p:spPr>
        <p:style>
          <a:lnRef idx="0"/>
          <a:fillRef idx="0"/>
          <a:effectRef idx="0"/>
          <a:fontRef idx="minor"/>
        </p:style>
        <p:txBody>
          <a:bodyPr wrap="none" lIns="0" rIns="0" tIns="0" bIns="0" anchor="t">
            <a:noAutofit/>
          </a:bodyPr>
          <a:p>
            <a:pPr algn="ctr">
              <a:lnSpc>
                <a:spcPts val="1899"/>
              </a:lnSpc>
              <a:buNone/>
              <a:tabLst>
                <a:tab algn="l" pos="0"/>
              </a:tabLst>
            </a:pPr>
            <a:r>
              <a:rPr b="0" lang="en-US" sz="1900" spc="-1" strike="noStrike">
                <a:solidFill>
                  <a:srgbClr val="cfcbbf"/>
                </a:solidFill>
                <a:latin typeface="Prata"/>
                <a:ea typeface="Prata"/>
              </a:rPr>
              <a:t>1</a:t>
            </a:r>
            <a:endParaRPr b="0" lang="en-US" sz="1900" spc="-1" strike="noStrike">
              <a:latin typeface="Arial"/>
            </a:endParaRPr>
          </a:p>
        </p:txBody>
      </p:sp>
      <p:sp>
        <p:nvSpPr>
          <p:cNvPr id="632" name="Text 6"/>
          <p:cNvSpPr/>
          <p:nvPr/>
        </p:nvSpPr>
        <p:spPr>
          <a:xfrm>
            <a:off x="4275720" y="4362840"/>
            <a:ext cx="2143800" cy="253440"/>
          </a:xfrm>
          <a:prstGeom prst="rect">
            <a:avLst/>
          </a:prstGeom>
          <a:noFill/>
          <a:ln w="0">
            <a:noFill/>
          </a:ln>
        </p:spPr>
        <p:style>
          <a:lnRef idx="0"/>
          <a:fillRef idx="0"/>
          <a:effectRef idx="0"/>
          <a:fontRef idx="minor"/>
        </p:style>
        <p:txBody>
          <a:bodyPr wrap="none" lIns="0" rIns="0" tIns="0" bIns="0" anchor="t">
            <a:noAutofit/>
          </a:bodyPr>
          <a:p>
            <a:pPr algn="r">
              <a:lnSpc>
                <a:spcPts val="2001"/>
              </a:lnSpc>
              <a:buNone/>
              <a:tabLst>
                <a:tab algn="l" pos="0"/>
              </a:tabLst>
            </a:pPr>
            <a:r>
              <a:rPr b="0" lang="en-US" sz="1600" spc="-1" strike="noStrike">
                <a:solidFill>
                  <a:srgbClr val="cfcbbf"/>
                </a:solidFill>
                <a:latin typeface="Prata"/>
                <a:ea typeface="Prata"/>
              </a:rPr>
              <a:t>Προφορική Παράδοση</a:t>
            </a:r>
            <a:endParaRPr b="0" lang="en-US" sz="1600" spc="-1" strike="noStrike">
              <a:latin typeface="Arial"/>
            </a:endParaRPr>
          </a:p>
        </p:txBody>
      </p:sp>
      <p:sp>
        <p:nvSpPr>
          <p:cNvPr id="633" name="Text 7"/>
          <p:cNvSpPr/>
          <p:nvPr/>
        </p:nvSpPr>
        <p:spPr>
          <a:xfrm>
            <a:off x="572040" y="4714920"/>
            <a:ext cx="5847120" cy="259560"/>
          </a:xfrm>
          <a:prstGeom prst="rect">
            <a:avLst/>
          </a:prstGeom>
          <a:noFill/>
          <a:ln w="0">
            <a:noFill/>
          </a:ln>
        </p:spPr>
        <p:style>
          <a:lnRef idx="0"/>
          <a:fillRef idx="0"/>
          <a:effectRef idx="0"/>
          <a:fontRef idx="minor"/>
        </p:style>
        <p:txBody>
          <a:bodyPr wrap="none" lIns="0" rIns="0" tIns="0" bIns="0" anchor="t">
            <a:noAutofit/>
          </a:bodyPr>
          <a:p>
            <a:pPr algn="r">
              <a:lnSpc>
                <a:spcPts val="2049"/>
              </a:lnSpc>
              <a:buNone/>
              <a:tabLst>
                <a:tab algn="l" pos="0"/>
              </a:tabLst>
            </a:pPr>
            <a:r>
              <a:rPr b="0" lang="en-US" sz="1250" spc="-1" strike="noStrike">
                <a:solidFill>
                  <a:srgbClr val="cfcbbf"/>
                </a:solidFill>
                <a:latin typeface="Raleway"/>
                <a:ea typeface="Raleway"/>
              </a:rPr>
              <a:t>Ανάπτυξη ηρωικών τραγουδιών από τη μυκηναϊκή εποχή</a:t>
            </a:r>
            <a:endParaRPr b="0" lang="en-US" sz="1250" spc="-1" strike="noStrike">
              <a:latin typeface="Arial"/>
            </a:endParaRPr>
          </a:p>
        </p:txBody>
      </p:sp>
      <p:sp>
        <p:nvSpPr>
          <p:cNvPr id="634" name="Shape 8"/>
          <p:cNvSpPr/>
          <p:nvPr/>
        </p:nvSpPr>
        <p:spPr>
          <a:xfrm>
            <a:off x="7475400" y="5368320"/>
            <a:ext cx="568800" cy="22320"/>
          </a:xfrm>
          <a:prstGeom prst="roundRect">
            <a:avLst>
              <a:gd name="adj" fmla="val 106800"/>
            </a:avLst>
          </a:prstGeom>
          <a:solidFill>
            <a:srgbClr val="535455"/>
          </a:solidFill>
          <a:ln w="0">
            <a:noFill/>
          </a:ln>
        </p:spPr>
        <p:style>
          <a:lnRef idx="0"/>
          <a:fillRef idx="0"/>
          <a:effectRef idx="0"/>
          <a:fontRef idx="minor"/>
        </p:style>
      </p:sp>
      <p:sp>
        <p:nvSpPr>
          <p:cNvPr id="635" name="Shape 9"/>
          <p:cNvSpPr/>
          <p:nvPr/>
        </p:nvSpPr>
        <p:spPr>
          <a:xfrm>
            <a:off x="7132320" y="5196960"/>
            <a:ext cx="365400" cy="365400"/>
          </a:xfrm>
          <a:prstGeom prst="roundRect">
            <a:avLst>
              <a:gd name="adj" fmla="val 6668"/>
            </a:avLst>
          </a:prstGeom>
          <a:solidFill>
            <a:srgbClr val="3a3b3c"/>
          </a:solidFill>
          <a:ln w="0">
            <a:noFill/>
          </a:ln>
        </p:spPr>
        <p:style>
          <a:lnRef idx="0"/>
          <a:fillRef idx="0"/>
          <a:effectRef idx="0"/>
          <a:fontRef idx="minor"/>
        </p:style>
      </p:sp>
      <p:sp>
        <p:nvSpPr>
          <p:cNvPr id="636" name="Text 10"/>
          <p:cNvSpPr/>
          <p:nvPr/>
        </p:nvSpPr>
        <p:spPr>
          <a:xfrm>
            <a:off x="7240320" y="5257800"/>
            <a:ext cx="149040" cy="243360"/>
          </a:xfrm>
          <a:prstGeom prst="rect">
            <a:avLst/>
          </a:prstGeom>
          <a:noFill/>
          <a:ln w="0">
            <a:noFill/>
          </a:ln>
        </p:spPr>
        <p:style>
          <a:lnRef idx="0"/>
          <a:fillRef idx="0"/>
          <a:effectRef idx="0"/>
          <a:fontRef idx="minor"/>
        </p:style>
        <p:txBody>
          <a:bodyPr wrap="none" lIns="0" rIns="0" tIns="0" bIns="0" anchor="t">
            <a:noAutofit/>
          </a:bodyPr>
          <a:p>
            <a:pPr algn="ctr">
              <a:lnSpc>
                <a:spcPts val="1899"/>
              </a:lnSpc>
              <a:buNone/>
              <a:tabLst>
                <a:tab algn="l" pos="0"/>
              </a:tabLst>
            </a:pPr>
            <a:r>
              <a:rPr b="0" lang="en-US" sz="1900" spc="-1" strike="noStrike">
                <a:solidFill>
                  <a:srgbClr val="cfcbbf"/>
                </a:solidFill>
                <a:latin typeface="Prata"/>
                <a:ea typeface="Prata"/>
              </a:rPr>
              <a:t>2</a:t>
            </a:r>
            <a:endParaRPr b="0" lang="en-US" sz="1900" spc="-1" strike="noStrike">
              <a:latin typeface="Arial"/>
            </a:endParaRPr>
          </a:p>
        </p:txBody>
      </p:sp>
      <p:sp>
        <p:nvSpPr>
          <p:cNvPr id="637" name="Text 11"/>
          <p:cNvSpPr/>
          <p:nvPr/>
        </p:nvSpPr>
        <p:spPr>
          <a:xfrm>
            <a:off x="8210160" y="5176440"/>
            <a:ext cx="2033640" cy="253440"/>
          </a:xfrm>
          <a:prstGeom prst="rect">
            <a:avLst/>
          </a:prstGeom>
          <a:noFill/>
          <a:ln w="0">
            <a:noFill/>
          </a:ln>
        </p:spPr>
        <p:style>
          <a:lnRef idx="0"/>
          <a:fillRef idx="0"/>
          <a:effectRef idx="0"/>
          <a:fontRef idx="minor"/>
        </p:style>
        <p:txBody>
          <a:bodyPr wrap="none" lIns="0" rIns="0" tIns="0" bIns="0" anchor="t">
            <a:noAutofit/>
          </a:bodyPr>
          <a:p>
            <a:pPr>
              <a:lnSpc>
                <a:spcPts val="2001"/>
              </a:lnSpc>
              <a:buNone/>
              <a:tabLst>
                <a:tab algn="l" pos="0"/>
              </a:tabLst>
            </a:pPr>
            <a:r>
              <a:rPr b="0" lang="en-US" sz="1600" spc="-1" strike="noStrike">
                <a:solidFill>
                  <a:srgbClr val="cfcbbf"/>
                </a:solidFill>
                <a:latin typeface="Prata"/>
                <a:ea typeface="Prata"/>
              </a:rPr>
              <a:t>Ραψωδοί</a:t>
            </a:r>
            <a:endParaRPr b="0" lang="en-US" sz="1600" spc="-1" strike="noStrike">
              <a:latin typeface="Arial"/>
            </a:endParaRPr>
          </a:p>
        </p:txBody>
      </p:sp>
      <p:sp>
        <p:nvSpPr>
          <p:cNvPr id="638" name="Text 12"/>
          <p:cNvSpPr/>
          <p:nvPr/>
        </p:nvSpPr>
        <p:spPr>
          <a:xfrm>
            <a:off x="8210160" y="5528520"/>
            <a:ext cx="5847120" cy="259560"/>
          </a:xfrm>
          <a:prstGeom prst="rect">
            <a:avLst/>
          </a:prstGeom>
          <a:noFill/>
          <a:ln w="0">
            <a:noFill/>
          </a:ln>
        </p:spPr>
        <p:style>
          <a:lnRef idx="0"/>
          <a:fillRef idx="0"/>
          <a:effectRef idx="0"/>
          <a:fontRef idx="minor"/>
        </p:style>
        <p:txBody>
          <a:bodyPr wrap="none" lIns="0" rIns="0" tIns="0" bIns="0" anchor="t">
            <a:noAutofit/>
          </a:bodyPr>
          <a:p>
            <a:pPr>
              <a:lnSpc>
                <a:spcPts val="2049"/>
              </a:lnSpc>
              <a:buNone/>
              <a:tabLst>
                <a:tab algn="l" pos="0"/>
              </a:tabLst>
            </a:pPr>
            <a:r>
              <a:rPr b="0" lang="en-US" sz="1250" spc="-1" strike="noStrike">
                <a:solidFill>
                  <a:srgbClr val="cfcbbf"/>
                </a:solidFill>
                <a:latin typeface="Raleway"/>
                <a:ea typeface="Raleway"/>
              </a:rPr>
              <a:t>Ποιητές που διέδιδαν και εμπλούτιζαν τα επικά τραγούδια</a:t>
            </a:r>
            <a:endParaRPr b="0" lang="en-US" sz="1250" spc="-1" strike="noStrike">
              <a:latin typeface="Arial"/>
            </a:endParaRPr>
          </a:p>
        </p:txBody>
      </p:sp>
      <p:sp>
        <p:nvSpPr>
          <p:cNvPr id="639" name="Shape 13"/>
          <p:cNvSpPr/>
          <p:nvPr/>
        </p:nvSpPr>
        <p:spPr>
          <a:xfrm>
            <a:off x="6585480" y="6100920"/>
            <a:ext cx="568800" cy="22320"/>
          </a:xfrm>
          <a:prstGeom prst="roundRect">
            <a:avLst>
              <a:gd name="adj" fmla="val 106800"/>
            </a:avLst>
          </a:prstGeom>
          <a:solidFill>
            <a:srgbClr val="535455"/>
          </a:solidFill>
          <a:ln w="0">
            <a:noFill/>
          </a:ln>
        </p:spPr>
        <p:style>
          <a:lnRef idx="0"/>
          <a:fillRef idx="0"/>
          <a:effectRef idx="0"/>
          <a:fontRef idx="minor"/>
        </p:style>
      </p:sp>
      <p:sp>
        <p:nvSpPr>
          <p:cNvPr id="640" name="Shape 14"/>
          <p:cNvSpPr/>
          <p:nvPr/>
        </p:nvSpPr>
        <p:spPr>
          <a:xfrm>
            <a:off x="7132320" y="5929200"/>
            <a:ext cx="365400" cy="365400"/>
          </a:xfrm>
          <a:prstGeom prst="roundRect">
            <a:avLst>
              <a:gd name="adj" fmla="val 6668"/>
            </a:avLst>
          </a:prstGeom>
          <a:solidFill>
            <a:srgbClr val="3a3b3c"/>
          </a:solidFill>
          <a:ln w="0">
            <a:noFill/>
          </a:ln>
        </p:spPr>
        <p:style>
          <a:lnRef idx="0"/>
          <a:fillRef idx="0"/>
          <a:effectRef idx="0"/>
          <a:fontRef idx="minor"/>
        </p:style>
      </p:sp>
      <p:sp>
        <p:nvSpPr>
          <p:cNvPr id="641" name="Text 15"/>
          <p:cNvSpPr/>
          <p:nvPr/>
        </p:nvSpPr>
        <p:spPr>
          <a:xfrm>
            <a:off x="7239600" y="5990040"/>
            <a:ext cx="150480" cy="243360"/>
          </a:xfrm>
          <a:prstGeom prst="rect">
            <a:avLst/>
          </a:prstGeom>
          <a:noFill/>
          <a:ln w="0">
            <a:noFill/>
          </a:ln>
        </p:spPr>
        <p:style>
          <a:lnRef idx="0"/>
          <a:fillRef idx="0"/>
          <a:effectRef idx="0"/>
          <a:fontRef idx="minor"/>
        </p:style>
        <p:txBody>
          <a:bodyPr wrap="none" lIns="0" rIns="0" tIns="0" bIns="0" anchor="t">
            <a:noAutofit/>
          </a:bodyPr>
          <a:p>
            <a:pPr algn="ctr">
              <a:lnSpc>
                <a:spcPts val="1899"/>
              </a:lnSpc>
              <a:buNone/>
              <a:tabLst>
                <a:tab algn="l" pos="0"/>
              </a:tabLst>
            </a:pPr>
            <a:r>
              <a:rPr b="0" lang="en-US" sz="1900" spc="-1" strike="noStrike">
                <a:solidFill>
                  <a:srgbClr val="cfcbbf"/>
                </a:solidFill>
                <a:latin typeface="Prata"/>
                <a:ea typeface="Prata"/>
              </a:rPr>
              <a:t>3</a:t>
            </a:r>
            <a:endParaRPr b="0" lang="en-US" sz="1900" spc="-1" strike="noStrike">
              <a:latin typeface="Arial"/>
            </a:endParaRPr>
          </a:p>
        </p:txBody>
      </p:sp>
      <p:sp>
        <p:nvSpPr>
          <p:cNvPr id="642" name="Text 16"/>
          <p:cNvSpPr/>
          <p:nvPr/>
        </p:nvSpPr>
        <p:spPr>
          <a:xfrm>
            <a:off x="4385520" y="5909040"/>
            <a:ext cx="2033640" cy="253440"/>
          </a:xfrm>
          <a:prstGeom prst="rect">
            <a:avLst/>
          </a:prstGeom>
          <a:noFill/>
          <a:ln w="0">
            <a:noFill/>
          </a:ln>
        </p:spPr>
        <p:style>
          <a:lnRef idx="0"/>
          <a:fillRef idx="0"/>
          <a:effectRef idx="0"/>
          <a:fontRef idx="minor"/>
        </p:style>
        <p:txBody>
          <a:bodyPr wrap="none" lIns="0" rIns="0" tIns="0" bIns="0" anchor="t">
            <a:noAutofit/>
          </a:bodyPr>
          <a:p>
            <a:pPr algn="r">
              <a:lnSpc>
                <a:spcPts val="2001"/>
              </a:lnSpc>
              <a:buNone/>
              <a:tabLst>
                <a:tab algn="l" pos="0"/>
              </a:tabLst>
            </a:pPr>
            <a:r>
              <a:rPr b="0" lang="en-US" sz="1600" spc="-1" strike="noStrike">
                <a:solidFill>
                  <a:srgbClr val="cfcbbf"/>
                </a:solidFill>
                <a:latin typeface="Prata"/>
                <a:ea typeface="Prata"/>
              </a:rPr>
              <a:t>Σύνθεση Ιλιάδας</a:t>
            </a:r>
            <a:endParaRPr b="0" lang="en-US" sz="1600" spc="-1" strike="noStrike">
              <a:latin typeface="Arial"/>
            </a:endParaRPr>
          </a:p>
        </p:txBody>
      </p:sp>
      <p:sp>
        <p:nvSpPr>
          <p:cNvPr id="643" name="Text 17"/>
          <p:cNvSpPr/>
          <p:nvPr/>
        </p:nvSpPr>
        <p:spPr>
          <a:xfrm>
            <a:off x="572040" y="6260760"/>
            <a:ext cx="5847120" cy="259560"/>
          </a:xfrm>
          <a:prstGeom prst="rect">
            <a:avLst/>
          </a:prstGeom>
          <a:noFill/>
          <a:ln w="0">
            <a:noFill/>
          </a:ln>
        </p:spPr>
        <p:style>
          <a:lnRef idx="0"/>
          <a:fillRef idx="0"/>
          <a:effectRef idx="0"/>
          <a:fontRef idx="minor"/>
        </p:style>
        <p:txBody>
          <a:bodyPr wrap="none" lIns="0" rIns="0" tIns="0" bIns="0" anchor="t">
            <a:noAutofit/>
          </a:bodyPr>
          <a:p>
            <a:pPr algn="r">
              <a:lnSpc>
                <a:spcPts val="2049"/>
              </a:lnSpc>
              <a:buNone/>
              <a:tabLst>
                <a:tab algn="l" pos="0"/>
              </a:tabLst>
            </a:pPr>
            <a:r>
              <a:rPr b="0" lang="en-US" sz="1250" spc="-1" strike="noStrike">
                <a:solidFill>
                  <a:srgbClr val="cfcbbf"/>
                </a:solidFill>
                <a:latin typeface="Raleway"/>
                <a:ea typeface="Raleway"/>
              </a:rPr>
              <a:t>Περίπου στα μέσα του 8ου αιώνα π.Χ.</a:t>
            </a:r>
            <a:endParaRPr b="0" lang="en-US" sz="1250" spc="-1" strike="noStrike">
              <a:latin typeface="Arial"/>
            </a:endParaRPr>
          </a:p>
        </p:txBody>
      </p:sp>
      <p:sp>
        <p:nvSpPr>
          <p:cNvPr id="644" name="Shape 18"/>
          <p:cNvSpPr/>
          <p:nvPr/>
        </p:nvSpPr>
        <p:spPr>
          <a:xfrm>
            <a:off x="7475400" y="6833160"/>
            <a:ext cx="568800" cy="22320"/>
          </a:xfrm>
          <a:prstGeom prst="roundRect">
            <a:avLst>
              <a:gd name="adj" fmla="val 106800"/>
            </a:avLst>
          </a:prstGeom>
          <a:solidFill>
            <a:srgbClr val="535455"/>
          </a:solidFill>
          <a:ln w="0">
            <a:noFill/>
          </a:ln>
        </p:spPr>
        <p:style>
          <a:lnRef idx="0"/>
          <a:fillRef idx="0"/>
          <a:effectRef idx="0"/>
          <a:fontRef idx="minor"/>
        </p:style>
      </p:sp>
      <p:sp>
        <p:nvSpPr>
          <p:cNvPr id="645" name="Shape 19"/>
          <p:cNvSpPr/>
          <p:nvPr/>
        </p:nvSpPr>
        <p:spPr>
          <a:xfrm>
            <a:off x="7132320" y="6661800"/>
            <a:ext cx="365400" cy="365400"/>
          </a:xfrm>
          <a:prstGeom prst="roundRect">
            <a:avLst>
              <a:gd name="adj" fmla="val 6668"/>
            </a:avLst>
          </a:prstGeom>
          <a:solidFill>
            <a:srgbClr val="3a3b3c"/>
          </a:solidFill>
          <a:ln w="0">
            <a:noFill/>
          </a:ln>
        </p:spPr>
        <p:style>
          <a:lnRef idx="0"/>
          <a:fillRef idx="0"/>
          <a:effectRef idx="0"/>
          <a:fontRef idx="minor"/>
        </p:style>
      </p:sp>
      <p:sp>
        <p:nvSpPr>
          <p:cNvPr id="646" name="Text 20"/>
          <p:cNvSpPr/>
          <p:nvPr/>
        </p:nvSpPr>
        <p:spPr>
          <a:xfrm>
            <a:off x="7243920" y="6722640"/>
            <a:ext cx="142200" cy="243360"/>
          </a:xfrm>
          <a:prstGeom prst="rect">
            <a:avLst/>
          </a:prstGeom>
          <a:noFill/>
          <a:ln w="0">
            <a:noFill/>
          </a:ln>
        </p:spPr>
        <p:style>
          <a:lnRef idx="0"/>
          <a:fillRef idx="0"/>
          <a:effectRef idx="0"/>
          <a:fontRef idx="minor"/>
        </p:style>
        <p:txBody>
          <a:bodyPr wrap="none" lIns="0" rIns="0" tIns="0" bIns="0" anchor="t">
            <a:noAutofit/>
          </a:bodyPr>
          <a:p>
            <a:pPr algn="ctr">
              <a:lnSpc>
                <a:spcPts val="1899"/>
              </a:lnSpc>
              <a:buNone/>
              <a:tabLst>
                <a:tab algn="l" pos="0"/>
              </a:tabLst>
            </a:pPr>
            <a:r>
              <a:rPr b="0" lang="en-US" sz="1900" spc="-1" strike="noStrike">
                <a:solidFill>
                  <a:srgbClr val="cfcbbf"/>
                </a:solidFill>
                <a:latin typeface="Prata"/>
                <a:ea typeface="Prata"/>
              </a:rPr>
              <a:t>4</a:t>
            </a:r>
            <a:endParaRPr b="0" lang="en-US" sz="1900" spc="-1" strike="noStrike">
              <a:latin typeface="Arial"/>
            </a:endParaRPr>
          </a:p>
        </p:txBody>
      </p:sp>
      <p:sp>
        <p:nvSpPr>
          <p:cNvPr id="647" name="Text 21"/>
          <p:cNvSpPr/>
          <p:nvPr/>
        </p:nvSpPr>
        <p:spPr>
          <a:xfrm>
            <a:off x="8210160" y="6641280"/>
            <a:ext cx="2033640" cy="253440"/>
          </a:xfrm>
          <a:prstGeom prst="rect">
            <a:avLst/>
          </a:prstGeom>
          <a:noFill/>
          <a:ln w="0">
            <a:noFill/>
          </a:ln>
        </p:spPr>
        <p:style>
          <a:lnRef idx="0"/>
          <a:fillRef idx="0"/>
          <a:effectRef idx="0"/>
          <a:fontRef idx="minor"/>
        </p:style>
        <p:txBody>
          <a:bodyPr wrap="none" lIns="0" rIns="0" tIns="0" bIns="0" anchor="t">
            <a:noAutofit/>
          </a:bodyPr>
          <a:p>
            <a:pPr>
              <a:lnSpc>
                <a:spcPts val="2001"/>
              </a:lnSpc>
              <a:buNone/>
              <a:tabLst>
                <a:tab algn="l" pos="0"/>
              </a:tabLst>
            </a:pPr>
            <a:r>
              <a:rPr b="0" lang="en-US" sz="1600" spc="-1" strike="noStrike">
                <a:solidFill>
                  <a:srgbClr val="cfcbbf"/>
                </a:solidFill>
                <a:latin typeface="Prata"/>
                <a:ea typeface="Prata"/>
              </a:rPr>
              <a:t>Σύνθεση Οδύσσειας</a:t>
            </a:r>
            <a:endParaRPr b="0" lang="en-US" sz="1600" spc="-1" strike="noStrike">
              <a:latin typeface="Arial"/>
            </a:endParaRPr>
          </a:p>
        </p:txBody>
      </p:sp>
      <p:sp>
        <p:nvSpPr>
          <p:cNvPr id="648" name="Text 22"/>
          <p:cNvSpPr/>
          <p:nvPr/>
        </p:nvSpPr>
        <p:spPr>
          <a:xfrm>
            <a:off x="8210160" y="6993360"/>
            <a:ext cx="5847120" cy="259560"/>
          </a:xfrm>
          <a:prstGeom prst="rect">
            <a:avLst/>
          </a:prstGeom>
          <a:noFill/>
          <a:ln w="0">
            <a:noFill/>
          </a:ln>
        </p:spPr>
        <p:style>
          <a:lnRef idx="0"/>
          <a:fillRef idx="0"/>
          <a:effectRef idx="0"/>
          <a:fontRef idx="minor"/>
        </p:style>
        <p:txBody>
          <a:bodyPr wrap="none" lIns="0" rIns="0" tIns="0" bIns="0" anchor="t">
            <a:noAutofit/>
          </a:bodyPr>
          <a:p>
            <a:pPr>
              <a:lnSpc>
                <a:spcPts val="2049"/>
              </a:lnSpc>
              <a:buNone/>
              <a:tabLst>
                <a:tab algn="l" pos="0"/>
              </a:tabLst>
            </a:pPr>
            <a:r>
              <a:rPr b="0" lang="en-US" sz="1250" spc="-1" strike="noStrike">
                <a:solidFill>
                  <a:srgbClr val="cfcbbf"/>
                </a:solidFill>
                <a:latin typeface="Raleway"/>
                <a:ea typeface="Raleway"/>
              </a:rPr>
              <a:t>Τέλη 8ου ή αρχές 7ου αιώνα π.Χ.</a:t>
            </a:r>
            <a:endParaRPr b="0" lang="en-US" sz="125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9" name="Text 0"/>
          <p:cNvSpPr/>
          <p:nvPr/>
        </p:nvSpPr>
        <p:spPr>
          <a:xfrm>
            <a:off x="788760" y="669600"/>
            <a:ext cx="5634000" cy="703800"/>
          </a:xfrm>
          <a:prstGeom prst="rect">
            <a:avLst/>
          </a:prstGeom>
          <a:noFill/>
          <a:ln w="0">
            <a:noFill/>
          </a:ln>
        </p:spPr>
        <p:style>
          <a:lnRef idx="0"/>
          <a:fillRef idx="0"/>
          <a:effectRef idx="0"/>
          <a:fontRef idx="minor"/>
        </p:style>
        <p:txBody>
          <a:bodyPr wrap="none" lIns="0" rIns="0" tIns="0" bIns="0" anchor="t">
            <a:noAutofit/>
          </a:bodyPr>
          <a:p>
            <a:pPr>
              <a:lnSpc>
                <a:spcPts val="5499"/>
              </a:lnSpc>
              <a:buNone/>
              <a:tabLst>
                <a:tab algn="l" pos="0"/>
              </a:tabLst>
            </a:pPr>
            <a:r>
              <a:rPr b="0" lang="en-US" sz="4400" spc="-1" strike="noStrike">
                <a:solidFill>
                  <a:srgbClr val="f2e782"/>
                </a:solidFill>
                <a:latin typeface="Prata"/>
                <a:ea typeface="Prata"/>
              </a:rPr>
              <a:t>Η Γεωμετρική Τέχνη</a:t>
            </a:r>
            <a:endParaRPr b="0" lang="en-US" sz="4400" spc="-1" strike="noStrike">
              <a:latin typeface="Arial"/>
            </a:endParaRPr>
          </a:p>
        </p:txBody>
      </p:sp>
      <p:sp>
        <p:nvSpPr>
          <p:cNvPr id="650" name="Text 1"/>
          <p:cNvSpPr/>
          <p:nvPr/>
        </p:nvSpPr>
        <p:spPr>
          <a:xfrm>
            <a:off x="788760" y="1824840"/>
            <a:ext cx="13052160" cy="1441440"/>
          </a:xfrm>
          <a:prstGeom prst="rect">
            <a:avLst/>
          </a:prstGeom>
          <a:noFill/>
          <a:ln w="0">
            <a:noFill/>
          </a:ln>
        </p:spPr>
        <p:style>
          <a:lnRef idx="0"/>
          <a:fillRef idx="0"/>
          <a:effectRef idx="0"/>
          <a:fontRef idx="minor"/>
        </p:style>
        <p:txBody>
          <a:bodyPr lIns="0" rIns="0" tIns="0" bIns="0" anchor="t">
            <a:noAutofit/>
          </a:bodyPr>
          <a:p>
            <a:pPr>
              <a:lnSpc>
                <a:spcPts val="2801"/>
              </a:lnSpc>
              <a:buNone/>
              <a:tabLst>
                <a:tab algn="l" pos="0"/>
              </a:tabLst>
            </a:pPr>
            <a:r>
              <a:rPr b="0" lang="en-US" sz="1750" spc="-1" strike="noStrike">
                <a:solidFill>
                  <a:srgbClr val="cfcbbf"/>
                </a:solidFill>
                <a:latin typeface="Raleway"/>
                <a:ea typeface="Raleway"/>
              </a:rPr>
              <a:t>Η τέχνη της ομηρικής εποχής χαρακτηρίζεται ως γεωμετρική, λόγω των γεωμετρικών σχεδίων που κυριαρχούσαν στη διακόσμηση. Αυτή η καλλιτεχνική τάση εκδηλώθηκε κυρίως στην κεραμική και τη μικροτεχνία. Τα γεωμετρικά μοτίβα, όπως κύκλοι, τρίγωνα και μαίανδροι, χρησιμοποιήθηκαν εκτενώς στη διακόσμηση αγγείων και άλλων αντικειμένων, δημιουργώντας ένα χαρακτηριστικό ύφος που έδωσε το όνομά του σε ολόκληρη την περίοδο.</a:t>
            </a:r>
            <a:endParaRPr b="0" lang="en-US" sz="1750" spc="-1" strike="noStrike">
              <a:latin typeface="Arial"/>
            </a:endParaRPr>
          </a:p>
        </p:txBody>
      </p:sp>
      <p:pic>
        <p:nvPicPr>
          <p:cNvPr id="651" name="Image 0" descr="preencoded.png"/>
          <p:cNvPicPr/>
          <p:nvPr/>
        </p:nvPicPr>
        <p:blipFill>
          <a:blip r:embed="rId1"/>
          <a:stretch/>
        </p:blipFill>
        <p:spPr>
          <a:xfrm>
            <a:off x="788760" y="3520440"/>
            <a:ext cx="4124880" cy="2549160"/>
          </a:xfrm>
          <a:prstGeom prst="rect">
            <a:avLst/>
          </a:prstGeom>
          <a:ln w="0">
            <a:noFill/>
          </a:ln>
        </p:spPr>
      </p:pic>
      <p:sp>
        <p:nvSpPr>
          <p:cNvPr id="652" name="Text 2"/>
          <p:cNvSpPr/>
          <p:nvPr/>
        </p:nvSpPr>
        <p:spPr>
          <a:xfrm>
            <a:off x="788760" y="6351840"/>
            <a:ext cx="2816640" cy="35136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cfcbbf"/>
                </a:solidFill>
                <a:latin typeface="Prata"/>
                <a:ea typeface="Prata"/>
              </a:rPr>
              <a:t>Κεραμική</a:t>
            </a:r>
            <a:endParaRPr b="0" lang="en-US" sz="2200" spc="-1" strike="noStrike">
              <a:latin typeface="Arial"/>
            </a:endParaRPr>
          </a:p>
        </p:txBody>
      </p:sp>
      <p:sp>
        <p:nvSpPr>
          <p:cNvPr id="653" name="Text 3"/>
          <p:cNvSpPr/>
          <p:nvPr/>
        </p:nvSpPr>
        <p:spPr>
          <a:xfrm>
            <a:off x="788760" y="6838920"/>
            <a:ext cx="4124880" cy="720360"/>
          </a:xfrm>
          <a:prstGeom prst="rect">
            <a:avLst/>
          </a:prstGeom>
          <a:noFill/>
          <a:ln w="0">
            <a:noFill/>
          </a:ln>
        </p:spPr>
        <p:style>
          <a:lnRef idx="0"/>
          <a:fillRef idx="0"/>
          <a:effectRef idx="0"/>
          <a:fontRef idx="minor"/>
        </p:style>
        <p:txBody>
          <a:bodyPr lIns="0" rIns="0" tIns="0" bIns="0" anchor="t">
            <a:noAutofit/>
          </a:bodyPr>
          <a:p>
            <a:pPr>
              <a:lnSpc>
                <a:spcPts val="2801"/>
              </a:lnSpc>
              <a:buNone/>
              <a:tabLst>
                <a:tab algn="l" pos="0"/>
              </a:tabLst>
            </a:pPr>
            <a:r>
              <a:rPr b="0" lang="en-US" sz="1750" spc="-1" strike="noStrike">
                <a:solidFill>
                  <a:srgbClr val="cfcbbf"/>
                </a:solidFill>
                <a:latin typeface="Raleway"/>
                <a:ea typeface="Raleway"/>
              </a:rPr>
              <a:t>Αγγεία με χαρακτηριστικά γεωμετρικά σχέδια</a:t>
            </a:r>
            <a:endParaRPr b="0" lang="en-US" sz="1750" spc="-1" strike="noStrike">
              <a:latin typeface="Arial"/>
            </a:endParaRPr>
          </a:p>
        </p:txBody>
      </p:sp>
      <p:pic>
        <p:nvPicPr>
          <p:cNvPr id="654" name="Image 1" descr="preencoded.png"/>
          <p:cNvPicPr/>
          <p:nvPr/>
        </p:nvPicPr>
        <p:blipFill>
          <a:blip r:embed="rId2"/>
          <a:stretch/>
        </p:blipFill>
        <p:spPr>
          <a:xfrm>
            <a:off x="5252400" y="3520440"/>
            <a:ext cx="4124880" cy="2549160"/>
          </a:xfrm>
          <a:prstGeom prst="rect">
            <a:avLst/>
          </a:prstGeom>
          <a:ln w="0">
            <a:noFill/>
          </a:ln>
        </p:spPr>
      </p:pic>
      <p:sp>
        <p:nvSpPr>
          <p:cNvPr id="655" name="Text 4"/>
          <p:cNvSpPr/>
          <p:nvPr/>
        </p:nvSpPr>
        <p:spPr>
          <a:xfrm>
            <a:off x="5252400" y="6351840"/>
            <a:ext cx="2816640" cy="35136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cfcbbf"/>
                </a:solidFill>
                <a:latin typeface="Prata"/>
                <a:ea typeface="Prata"/>
              </a:rPr>
              <a:t>Μικροτεχνία</a:t>
            </a:r>
            <a:endParaRPr b="0" lang="en-US" sz="2200" spc="-1" strike="noStrike">
              <a:latin typeface="Arial"/>
            </a:endParaRPr>
          </a:p>
        </p:txBody>
      </p:sp>
      <p:sp>
        <p:nvSpPr>
          <p:cNvPr id="656" name="Text 5"/>
          <p:cNvSpPr/>
          <p:nvPr/>
        </p:nvSpPr>
        <p:spPr>
          <a:xfrm>
            <a:off x="5252400" y="6838920"/>
            <a:ext cx="4124880" cy="720360"/>
          </a:xfrm>
          <a:prstGeom prst="rect">
            <a:avLst/>
          </a:prstGeom>
          <a:noFill/>
          <a:ln w="0">
            <a:noFill/>
          </a:ln>
        </p:spPr>
        <p:style>
          <a:lnRef idx="0"/>
          <a:fillRef idx="0"/>
          <a:effectRef idx="0"/>
          <a:fontRef idx="minor"/>
        </p:style>
        <p:txBody>
          <a:bodyPr lIns="0" rIns="0" tIns="0" bIns="0" anchor="t">
            <a:noAutofit/>
          </a:bodyPr>
          <a:p>
            <a:pPr>
              <a:lnSpc>
                <a:spcPts val="2801"/>
              </a:lnSpc>
              <a:buNone/>
              <a:tabLst>
                <a:tab algn="l" pos="0"/>
              </a:tabLst>
            </a:pPr>
            <a:r>
              <a:rPr b="0" lang="en-US" sz="1750" spc="-1" strike="noStrike">
                <a:solidFill>
                  <a:srgbClr val="cfcbbf"/>
                </a:solidFill>
                <a:latin typeface="Raleway"/>
                <a:ea typeface="Raleway"/>
              </a:rPr>
              <a:t>Κοσμήματα και μικρά αντικείμενα με γεωμετρικά μοτίβα</a:t>
            </a:r>
            <a:endParaRPr b="0" lang="en-US" sz="1750" spc="-1" strike="noStrike">
              <a:latin typeface="Arial"/>
            </a:endParaRPr>
          </a:p>
        </p:txBody>
      </p:sp>
      <p:sp>
        <p:nvSpPr>
          <p:cNvPr id="657" name="Text 6"/>
          <p:cNvSpPr/>
          <p:nvPr/>
        </p:nvSpPr>
        <p:spPr>
          <a:xfrm>
            <a:off x="9716040" y="6351840"/>
            <a:ext cx="2816640" cy="351360"/>
          </a:xfrm>
          <a:prstGeom prst="rect">
            <a:avLst/>
          </a:prstGeom>
          <a:noFill/>
          <a:ln w="0">
            <a:noFill/>
          </a:ln>
        </p:spPr>
        <p:style>
          <a:lnRef idx="0"/>
          <a:fillRef idx="0"/>
          <a:effectRef idx="0"/>
          <a:fontRef idx="minor"/>
        </p:style>
        <p:txBody>
          <a:bodyPr wrap="none" lIns="0" rIns="0" tIns="0" bIns="0" anchor="t">
            <a:noAutofit/>
          </a:bodyPr>
          <a:p>
            <a:pPr>
              <a:lnSpc>
                <a:spcPts val="2750"/>
              </a:lnSpc>
              <a:buNone/>
              <a:tabLst>
                <a:tab algn="l" pos="0"/>
              </a:tabLst>
            </a:pPr>
            <a:r>
              <a:rPr b="0" lang="en-US" sz="2200" spc="-1" strike="noStrike">
                <a:solidFill>
                  <a:srgbClr val="cfcbbf"/>
                </a:solidFill>
                <a:latin typeface="Prata"/>
                <a:ea typeface="Prata"/>
              </a:rPr>
              <a:t>Γλυπτική</a:t>
            </a:r>
            <a:endParaRPr b="0" lang="en-US" sz="2200" spc="-1" strike="noStrike">
              <a:latin typeface="Arial"/>
            </a:endParaRPr>
          </a:p>
        </p:txBody>
      </p:sp>
      <p:sp>
        <p:nvSpPr>
          <p:cNvPr id="658" name="Text 7"/>
          <p:cNvSpPr/>
          <p:nvPr/>
        </p:nvSpPr>
        <p:spPr>
          <a:xfrm>
            <a:off x="9716040" y="6838920"/>
            <a:ext cx="4124880" cy="720360"/>
          </a:xfrm>
          <a:prstGeom prst="rect">
            <a:avLst/>
          </a:prstGeom>
          <a:noFill/>
          <a:ln w="0">
            <a:noFill/>
          </a:ln>
        </p:spPr>
        <p:style>
          <a:lnRef idx="0"/>
          <a:fillRef idx="0"/>
          <a:effectRef idx="0"/>
          <a:fontRef idx="minor"/>
        </p:style>
        <p:txBody>
          <a:bodyPr lIns="0" rIns="0" tIns="0" bIns="0" anchor="t">
            <a:noAutofit/>
          </a:bodyPr>
          <a:p>
            <a:pPr>
              <a:lnSpc>
                <a:spcPts val="2801"/>
              </a:lnSpc>
              <a:buNone/>
              <a:tabLst>
                <a:tab algn="l" pos="0"/>
              </a:tabLst>
            </a:pPr>
            <a:r>
              <a:rPr b="0" lang="en-US" sz="1750" spc="-1" strike="noStrike">
                <a:solidFill>
                  <a:srgbClr val="cfcbbf"/>
                </a:solidFill>
                <a:latin typeface="Raleway"/>
                <a:ea typeface="Raleway"/>
              </a:rPr>
              <a:t>Μικρά αγάλματα και ανάγλυφα με γεωμετρικά στοιχεία</a:t>
            </a:r>
            <a:endParaRPr b="0" lang="en-US" sz="1750" spc="-1" strike="noStrike">
              <a:latin typeface="Arial"/>
            </a:endParaRPr>
          </a:p>
        </p:txBody>
      </p:sp>
      <p:pic>
        <p:nvPicPr>
          <p:cNvPr id="659" name="" descr=""/>
          <p:cNvPicPr/>
          <p:nvPr/>
        </p:nvPicPr>
        <p:blipFill>
          <a:blip r:embed="rId3"/>
          <a:stretch/>
        </p:blipFill>
        <p:spPr>
          <a:xfrm>
            <a:off x="9829800" y="3588120"/>
            <a:ext cx="2514240" cy="23551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TotalTime>
  <Application>LibreOffice/7.3.4.2$Windows_X86_64 LibreOffice_project/728fec16bd5f605073805c3c9e7c4212a0120dc5</Application>
  <AppVersion>15.0000</AppVersion>
  <Words>0</Words>
  <Paragraphs>0</Paragraphs>
  <Company>PptxGenJS</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2024-10-20T19:37:44Z</dcterms:created>
  <dc:creator>PptxGenJS</dc:creator>
  <dc:description/>
  <dc:language>en-US</dc:language>
  <cp:lastModifiedBy/>
  <dcterms:modified xsi:type="dcterms:W3CDTF">2024-10-21T00:07:07Z</dcterms:modified>
  <cp:revision>4</cp:revision>
  <dc:subject>PptxGenJS Presentation</dc:subject>
  <dc:title>PptxGenJS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13</vt:i4>
  </property>
  <property fmtid="{D5CDD505-2E9C-101B-9397-08002B2CF9AE}" pid="3" name="PresentationFormat">
    <vt:lpwstr>On-screen Show (16:9)</vt:lpwstr>
  </property>
  <property fmtid="{D5CDD505-2E9C-101B-9397-08002B2CF9AE}" pid="4" name="Slides">
    <vt:i4>13</vt:i4>
  </property>
</Properties>
</file>