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move the slide</a:t>
            </a:r>
            <a:endParaRPr b="0" lang="en-US" sz="4400" spc="-1" strike="noStrike">
              <a:solidFill>
                <a:srgbClr val="000000"/>
              </a:solidFill>
              <a:latin typeface="Calibri Light"/>
            </a:endParaRPr>
          </a:p>
        </p:txBody>
      </p:sp>
      <p:sp>
        <p:nvSpPr>
          <p:cNvPr id="56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6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6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6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6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479D26C1-E929-49A6-B151-55E6804468A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PlaceHolder 1"/>
          <p:cNvSpPr>
            <a:spLocks noGrp="1"/>
          </p:cNvSpPr>
          <p:nvPr>
            <p:ph type="sldImg"/>
          </p:nvPr>
        </p:nvSpPr>
        <p:spPr>
          <a:xfrm>
            <a:off x="685800" y="1143000"/>
            <a:ext cx="5486040" cy="3085920"/>
          </a:xfrm>
          <a:prstGeom prst="rect">
            <a:avLst/>
          </a:prstGeom>
          <a:ln w="0">
            <a:noFill/>
          </a:ln>
        </p:spPr>
      </p:sp>
      <p:sp>
        <p:nvSpPr>
          <p:cNvPr id="74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47"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1E28C58D-1BD9-4117-8369-C0EC23B380C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2" name="PlaceHolder 1"/>
          <p:cNvSpPr>
            <a:spLocks noGrp="1"/>
          </p:cNvSpPr>
          <p:nvPr>
            <p:ph type="sldImg"/>
          </p:nvPr>
        </p:nvSpPr>
        <p:spPr>
          <a:xfrm>
            <a:off x="685800" y="1143000"/>
            <a:ext cx="5486040" cy="3085920"/>
          </a:xfrm>
          <a:prstGeom prst="rect">
            <a:avLst/>
          </a:prstGeom>
          <a:ln w="0">
            <a:noFill/>
          </a:ln>
        </p:spPr>
      </p:sp>
      <p:sp>
        <p:nvSpPr>
          <p:cNvPr id="77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4"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DCF17AA3-2E87-46BA-8D1B-F09CEE47F192}"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PlaceHolder 1"/>
          <p:cNvSpPr>
            <a:spLocks noGrp="1"/>
          </p:cNvSpPr>
          <p:nvPr>
            <p:ph type="sldImg"/>
          </p:nvPr>
        </p:nvSpPr>
        <p:spPr>
          <a:xfrm>
            <a:off x="685800" y="1143000"/>
            <a:ext cx="5486040" cy="3085920"/>
          </a:xfrm>
          <a:prstGeom prst="rect">
            <a:avLst/>
          </a:prstGeom>
          <a:ln w="0">
            <a:noFill/>
          </a:ln>
        </p:spPr>
      </p:sp>
      <p:sp>
        <p:nvSpPr>
          <p:cNvPr id="77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7"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6658E97-324A-4BE4-880F-752127FE337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8" name="PlaceHolder 1"/>
          <p:cNvSpPr>
            <a:spLocks noGrp="1"/>
          </p:cNvSpPr>
          <p:nvPr>
            <p:ph type="sldImg"/>
          </p:nvPr>
        </p:nvSpPr>
        <p:spPr>
          <a:xfrm>
            <a:off x="685800" y="1143000"/>
            <a:ext cx="5486040" cy="3085920"/>
          </a:xfrm>
          <a:prstGeom prst="rect">
            <a:avLst/>
          </a:prstGeom>
          <a:ln w="0">
            <a:noFill/>
          </a:ln>
        </p:spPr>
      </p:sp>
      <p:sp>
        <p:nvSpPr>
          <p:cNvPr id="77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0"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A449FF8-17DB-449B-A7D4-34968B121F82}"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PlaceHolder 1"/>
          <p:cNvSpPr>
            <a:spLocks noGrp="1"/>
          </p:cNvSpPr>
          <p:nvPr>
            <p:ph type="sldImg"/>
          </p:nvPr>
        </p:nvSpPr>
        <p:spPr>
          <a:xfrm>
            <a:off x="685800" y="1143000"/>
            <a:ext cx="5486040" cy="3085920"/>
          </a:xfrm>
          <a:prstGeom prst="rect">
            <a:avLst/>
          </a:prstGeom>
          <a:ln w="0">
            <a:noFill/>
          </a:ln>
        </p:spPr>
      </p:sp>
      <p:sp>
        <p:nvSpPr>
          <p:cNvPr id="78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3"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B41974E3-1346-4A0A-A03B-0007598486B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4" name="PlaceHolder 1"/>
          <p:cNvSpPr>
            <a:spLocks noGrp="1"/>
          </p:cNvSpPr>
          <p:nvPr>
            <p:ph type="sldImg"/>
          </p:nvPr>
        </p:nvSpPr>
        <p:spPr>
          <a:xfrm>
            <a:off x="685800" y="1143000"/>
            <a:ext cx="5486040" cy="3085920"/>
          </a:xfrm>
          <a:prstGeom prst="rect">
            <a:avLst/>
          </a:prstGeom>
          <a:ln w="0">
            <a:noFill/>
          </a:ln>
        </p:spPr>
      </p:sp>
      <p:sp>
        <p:nvSpPr>
          <p:cNvPr id="78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6"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893165D-17C3-44AC-A6D3-930D7005A59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PlaceHolder 1"/>
          <p:cNvSpPr>
            <a:spLocks noGrp="1"/>
          </p:cNvSpPr>
          <p:nvPr>
            <p:ph type="sldImg"/>
          </p:nvPr>
        </p:nvSpPr>
        <p:spPr>
          <a:xfrm>
            <a:off x="685800" y="1143000"/>
            <a:ext cx="5486040" cy="3085920"/>
          </a:xfrm>
          <a:prstGeom prst="rect">
            <a:avLst/>
          </a:prstGeom>
          <a:ln w="0">
            <a:noFill/>
          </a:ln>
        </p:spPr>
      </p:sp>
      <p:sp>
        <p:nvSpPr>
          <p:cNvPr id="74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0"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8D1AA21E-BF60-46EA-BDBC-3957B08AA62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PlaceHolder 1"/>
          <p:cNvSpPr>
            <a:spLocks noGrp="1"/>
          </p:cNvSpPr>
          <p:nvPr>
            <p:ph type="sldImg"/>
          </p:nvPr>
        </p:nvSpPr>
        <p:spPr>
          <a:xfrm>
            <a:off x="685800" y="1143000"/>
            <a:ext cx="5486040" cy="3085920"/>
          </a:xfrm>
          <a:prstGeom prst="rect">
            <a:avLst/>
          </a:prstGeom>
          <a:ln w="0">
            <a:noFill/>
          </a:ln>
        </p:spPr>
      </p:sp>
      <p:sp>
        <p:nvSpPr>
          <p:cNvPr id="75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3"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F53114F-D8F2-471F-AC09-376AC402B03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4" name="PlaceHolder 1"/>
          <p:cNvSpPr>
            <a:spLocks noGrp="1"/>
          </p:cNvSpPr>
          <p:nvPr>
            <p:ph type="sldImg"/>
          </p:nvPr>
        </p:nvSpPr>
        <p:spPr>
          <a:xfrm>
            <a:off x="685800" y="1143000"/>
            <a:ext cx="5486040" cy="3085920"/>
          </a:xfrm>
          <a:prstGeom prst="rect">
            <a:avLst/>
          </a:prstGeom>
          <a:ln w="0">
            <a:noFill/>
          </a:ln>
        </p:spPr>
      </p:sp>
      <p:sp>
        <p:nvSpPr>
          <p:cNvPr id="75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6"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C05EC54-C86D-4DDA-A0D1-69D7C0965BC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PlaceHolder 1"/>
          <p:cNvSpPr>
            <a:spLocks noGrp="1"/>
          </p:cNvSpPr>
          <p:nvPr>
            <p:ph type="sldImg"/>
          </p:nvPr>
        </p:nvSpPr>
        <p:spPr>
          <a:xfrm>
            <a:off x="685800" y="1143000"/>
            <a:ext cx="5486040" cy="3085920"/>
          </a:xfrm>
          <a:prstGeom prst="rect">
            <a:avLst/>
          </a:prstGeom>
          <a:ln w="0">
            <a:noFill/>
          </a:ln>
        </p:spPr>
      </p:sp>
      <p:sp>
        <p:nvSpPr>
          <p:cNvPr id="75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59"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BFBDCA2-D3D5-42C4-B68E-44B915DB5B37}"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0" name="PlaceHolder 1"/>
          <p:cNvSpPr>
            <a:spLocks noGrp="1"/>
          </p:cNvSpPr>
          <p:nvPr>
            <p:ph type="sldImg"/>
          </p:nvPr>
        </p:nvSpPr>
        <p:spPr>
          <a:xfrm>
            <a:off x="685800" y="1143000"/>
            <a:ext cx="5486040" cy="3085920"/>
          </a:xfrm>
          <a:prstGeom prst="rect">
            <a:avLst/>
          </a:prstGeom>
          <a:ln w="0">
            <a:noFill/>
          </a:ln>
        </p:spPr>
      </p:sp>
      <p:sp>
        <p:nvSpPr>
          <p:cNvPr id="76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2"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21C0DA5-65B1-4B25-ABFE-A913332E7B5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3" name="PlaceHolder 1"/>
          <p:cNvSpPr>
            <a:spLocks noGrp="1"/>
          </p:cNvSpPr>
          <p:nvPr>
            <p:ph type="sldImg"/>
          </p:nvPr>
        </p:nvSpPr>
        <p:spPr>
          <a:xfrm>
            <a:off x="685800" y="1143000"/>
            <a:ext cx="5486040" cy="3085920"/>
          </a:xfrm>
          <a:prstGeom prst="rect">
            <a:avLst/>
          </a:prstGeom>
          <a:ln w="0">
            <a:noFill/>
          </a:ln>
        </p:spPr>
      </p:sp>
      <p:sp>
        <p:nvSpPr>
          <p:cNvPr id="76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5"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71E7D7C2-E4F0-4084-AAF5-8C52B5E2243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6" name="PlaceHolder 1"/>
          <p:cNvSpPr>
            <a:spLocks noGrp="1"/>
          </p:cNvSpPr>
          <p:nvPr>
            <p:ph type="sldImg"/>
          </p:nvPr>
        </p:nvSpPr>
        <p:spPr>
          <a:xfrm>
            <a:off x="685800" y="1143000"/>
            <a:ext cx="5486040" cy="3085920"/>
          </a:xfrm>
          <a:prstGeom prst="rect">
            <a:avLst/>
          </a:prstGeom>
          <a:ln w="0">
            <a:noFill/>
          </a:ln>
        </p:spPr>
      </p:sp>
      <p:sp>
        <p:nvSpPr>
          <p:cNvPr id="76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8"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F31E8D48-0C4E-419D-8A17-608EAB3D1F62}"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PlaceHolder 1"/>
          <p:cNvSpPr>
            <a:spLocks noGrp="1"/>
          </p:cNvSpPr>
          <p:nvPr>
            <p:ph type="sldImg"/>
          </p:nvPr>
        </p:nvSpPr>
        <p:spPr>
          <a:xfrm>
            <a:off x="685800" y="1143000"/>
            <a:ext cx="5486040" cy="3085920"/>
          </a:xfrm>
          <a:prstGeom prst="rect">
            <a:avLst/>
          </a:prstGeom>
          <a:ln w="0">
            <a:noFill/>
          </a:ln>
        </p:spPr>
      </p:sp>
      <p:sp>
        <p:nvSpPr>
          <p:cNvPr id="77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1"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C7BF02A5-8151-41E8-971D-F2EB611A1631}"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36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40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44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48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52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4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8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12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16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20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24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28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30040" cy="8229240"/>
          </a:xfrm>
          <a:prstGeom prst="rect">
            <a:avLst/>
          </a:prstGeom>
          <a:solidFill>
            <a:srgbClr val="aabcb6"/>
          </a:solidFill>
          <a:ln w="0">
            <a:noFill/>
          </a:ln>
        </p:spPr>
        <p:style>
          <a:lnRef idx="0"/>
          <a:fillRef idx="0"/>
          <a:effectRef idx="0"/>
          <a:fontRef idx="minor"/>
        </p:style>
      </p:sp>
      <p:sp>
        <p:nvSpPr>
          <p:cNvPr id="321" name="Shape 1"/>
          <p:cNvSpPr/>
          <p:nvPr/>
        </p:nvSpPr>
        <p:spPr>
          <a:xfrm>
            <a:off x="0" y="0"/>
            <a:ext cx="14630040" cy="8229240"/>
          </a:xfrm>
          <a:prstGeom prst="rect">
            <a:avLst/>
          </a:prstGeom>
          <a:solidFill>
            <a:srgbClr val="fff8f0"/>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2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3.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4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25.xml"/><Relationship Id="rId7"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97.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6" name="Image 0" descr="preencoded.png"/>
          <p:cNvPicPr/>
          <p:nvPr/>
        </p:nvPicPr>
        <p:blipFill>
          <a:blip r:embed="rId1"/>
          <a:stretch/>
        </p:blipFill>
        <p:spPr>
          <a:xfrm>
            <a:off x="0" y="0"/>
            <a:ext cx="5486040" cy="8229240"/>
          </a:xfrm>
          <a:prstGeom prst="rect">
            <a:avLst/>
          </a:prstGeom>
          <a:ln w="0">
            <a:noFill/>
          </a:ln>
        </p:spPr>
      </p:pic>
      <p:sp>
        <p:nvSpPr>
          <p:cNvPr id="567" name="Text 0"/>
          <p:cNvSpPr/>
          <p:nvPr/>
        </p:nvSpPr>
        <p:spPr>
          <a:xfrm>
            <a:off x="6280200" y="1648440"/>
            <a:ext cx="7556040" cy="212580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Η Πανελλήνια Ιδέα και το Οικουμενικό Κράτος του Μεγάλου Αλεξάνδρου</a:t>
            </a:r>
            <a:endParaRPr b="0" lang="en-US" sz="4450" spc="-1" strike="noStrike">
              <a:latin typeface="Arial"/>
            </a:endParaRPr>
          </a:p>
        </p:txBody>
      </p:sp>
      <p:sp>
        <p:nvSpPr>
          <p:cNvPr id="568" name="Text 1"/>
          <p:cNvSpPr/>
          <p:nvPr/>
        </p:nvSpPr>
        <p:spPr>
          <a:xfrm>
            <a:off x="6280200" y="4114800"/>
            <a:ext cx="7556040" cy="1814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Η παρουσίαση αυτή εξερευνά την εξέλιξη της πανελλήνιας ιδέας και την ίδρυση του οικουμενικού κράτους του Μεγάλου Αλεξάνδρου. Θα εξετάσουμε τις ρίζες της ιδέας, τον ρόλο του Φιλίππου Β' στην ένωση των Ελλήνων, και τις τρεις φάσεις της εκστρατείας του Αλεξάνδρου που οδήγησαν στη δημιουργία της αυτοκρατορίας του.</a:t>
            </a:r>
            <a:endParaRPr b="0" lang="en-US" sz="1750" spc="-1" strike="noStrike">
              <a:latin typeface="Arial"/>
            </a:endParaRPr>
          </a:p>
        </p:txBody>
      </p:sp>
      <p:sp>
        <p:nvSpPr>
          <p:cNvPr id="569" name="Shape 2"/>
          <p:cNvSpPr/>
          <p:nvPr/>
        </p:nvSpPr>
        <p:spPr>
          <a:xfrm>
            <a:off x="6280200" y="6201360"/>
            <a:ext cx="362520" cy="362520"/>
          </a:xfrm>
          <a:prstGeom prst="roundRect">
            <a:avLst>
              <a:gd name="adj" fmla="val 25194296"/>
            </a:avLst>
          </a:prstGeom>
          <a:noFill/>
          <a:ln w="7620">
            <a:solidFill>
              <a:srgbClr val="ffffff"/>
            </a:solidFill>
            <a:round/>
          </a:ln>
        </p:spPr>
        <p:style>
          <a:lnRef idx="0"/>
          <a:fillRef idx="0"/>
          <a:effectRef idx="0"/>
          <a:fontRef idx="minor"/>
        </p:style>
      </p:sp>
      <p:pic>
        <p:nvPicPr>
          <p:cNvPr id="570" name="Image 1" descr="preencoded.png"/>
          <p:cNvPicPr/>
          <p:nvPr/>
        </p:nvPicPr>
        <p:blipFill>
          <a:blip r:embed="rId2"/>
          <a:stretch/>
        </p:blipFill>
        <p:spPr>
          <a:xfrm>
            <a:off x="6287760" y="6208920"/>
            <a:ext cx="347400" cy="347400"/>
          </a:xfrm>
          <a:prstGeom prst="rect">
            <a:avLst/>
          </a:prstGeom>
          <a:ln w="0">
            <a:noFill/>
          </a:ln>
        </p:spPr>
      </p:pic>
      <p:sp>
        <p:nvSpPr>
          <p:cNvPr id="571" name="Text 3"/>
          <p:cNvSpPr/>
          <p:nvPr/>
        </p:nvSpPr>
        <p:spPr>
          <a:xfrm>
            <a:off x="6756480" y="6184440"/>
            <a:ext cx="2267280" cy="396360"/>
          </a:xfrm>
          <a:prstGeom prst="rect">
            <a:avLst/>
          </a:prstGeom>
          <a:noFill/>
          <a:ln w="0">
            <a:noFill/>
          </a:ln>
        </p:spPr>
        <p:style>
          <a:lnRef idx="0"/>
          <a:fillRef idx="0"/>
          <a:effectRef idx="0"/>
          <a:fontRef idx="minor"/>
        </p:style>
        <p:txBody>
          <a:bodyPr wrap="none" lIns="0" rIns="0" tIns="0" bIns="0" anchor="t">
            <a:noAutofit/>
          </a:bodyPr>
          <a:p>
            <a:pPr>
              <a:lnSpc>
                <a:spcPts val="3101"/>
              </a:lnSpc>
              <a:buNone/>
              <a:tabLst>
                <a:tab algn="l" pos="0"/>
              </a:tabLst>
            </a:pPr>
            <a:r>
              <a:rPr b="1" lang="en-US" sz="2200" spc="-38" strike="noStrike">
                <a:solidFill>
                  <a:srgbClr val="2b2e3c"/>
                </a:solidFill>
                <a:latin typeface="Open Sans Bold"/>
                <a:ea typeface="Open Sans Bold"/>
              </a:rPr>
              <a:t>by Elpiniki Rassa</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Text 0"/>
          <p:cNvSpPr/>
          <p:nvPr/>
        </p:nvSpPr>
        <p:spPr>
          <a:xfrm>
            <a:off x="739800" y="750600"/>
            <a:ext cx="7664040" cy="1320480"/>
          </a:xfrm>
          <a:prstGeom prst="rect">
            <a:avLst/>
          </a:prstGeom>
          <a:noFill/>
          <a:ln w="0">
            <a:noFill/>
          </a:ln>
        </p:spPr>
        <p:style>
          <a:lnRef idx="0"/>
          <a:fillRef idx="0"/>
          <a:effectRef idx="0"/>
          <a:fontRef idx="minor"/>
        </p:style>
        <p:txBody>
          <a:bodyPr lIns="0" rIns="0" tIns="0" bIns="0" anchor="t">
            <a:noAutofit/>
          </a:bodyPr>
          <a:p>
            <a:pPr>
              <a:lnSpc>
                <a:spcPts val="5199"/>
              </a:lnSpc>
              <a:buNone/>
              <a:tabLst>
                <a:tab algn="l" pos="0"/>
              </a:tabLst>
            </a:pPr>
            <a:r>
              <a:rPr b="0" lang="en-US" sz="4150" spc="-126" strike="noStrike">
                <a:solidFill>
                  <a:srgbClr val="2c3f42"/>
                </a:solidFill>
                <a:latin typeface="Bitter Medium"/>
                <a:ea typeface="Bitter Medium"/>
              </a:rPr>
              <a:t>Δεύτερη Φάση της Εκστρατείας (331-327 π.Χ.)</a:t>
            </a:r>
            <a:endParaRPr b="0" lang="en-US" sz="4150" spc="-1" strike="noStrike">
              <a:latin typeface="Arial"/>
            </a:endParaRPr>
          </a:p>
        </p:txBody>
      </p:sp>
      <p:sp>
        <p:nvSpPr>
          <p:cNvPr id="688" name="Shape 1"/>
          <p:cNvSpPr/>
          <p:nvPr/>
        </p:nvSpPr>
        <p:spPr>
          <a:xfrm>
            <a:off x="1045080" y="2388600"/>
            <a:ext cx="22680" cy="5090040"/>
          </a:xfrm>
          <a:prstGeom prst="roundRect">
            <a:avLst>
              <a:gd name="adj" fmla="val 388338"/>
            </a:avLst>
          </a:prstGeom>
          <a:solidFill>
            <a:srgbClr val="e2c8b5"/>
          </a:solidFill>
          <a:ln w="0">
            <a:noFill/>
          </a:ln>
        </p:spPr>
        <p:style>
          <a:lnRef idx="0"/>
          <a:fillRef idx="0"/>
          <a:effectRef idx="0"/>
          <a:fontRef idx="minor"/>
        </p:style>
      </p:sp>
      <p:sp>
        <p:nvSpPr>
          <p:cNvPr id="689" name="Shape 2"/>
          <p:cNvSpPr/>
          <p:nvPr/>
        </p:nvSpPr>
        <p:spPr>
          <a:xfrm>
            <a:off x="1271520" y="2852640"/>
            <a:ext cx="739440" cy="22680"/>
          </a:xfrm>
          <a:prstGeom prst="roundRect">
            <a:avLst>
              <a:gd name="adj" fmla="val 388338"/>
            </a:avLst>
          </a:prstGeom>
          <a:solidFill>
            <a:srgbClr val="e2c8b5"/>
          </a:solidFill>
          <a:ln w="0">
            <a:noFill/>
          </a:ln>
        </p:spPr>
        <p:style>
          <a:lnRef idx="0"/>
          <a:fillRef idx="0"/>
          <a:effectRef idx="0"/>
          <a:fontRef idx="minor"/>
        </p:style>
      </p:sp>
      <p:sp>
        <p:nvSpPr>
          <p:cNvPr id="690" name="Shape 3"/>
          <p:cNvSpPr/>
          <p:nvPr/>
        </p:nvSpPr>
        <p:spPr>
          <a:xfrm>
            <a:off x="819000" y="2626200"/>
            <a:ext cx="475200" cy="475200"/>
          </a:xfrm>
          <a:prstGeom prst="roundRect">
            <a:avLst>
              <a:gd name="adj" fmla="val 18668"/>
            </a:avLst>
          </a:prstGeom>
          <a:solidFill>
            <a:srgbClr val="fce2cf"/>
          </a:solidFill>
          <a:ln w="7620">
            <a:solidFill>
              <a:srgbClr val="e2c8b5"/>
            </a:solidFill>
            <a:round/>
          </a:ln>
        </p:spPr>
        <p:style>
          <a:lnRef idx="0"/>
          <a:fillRef idx="0"/>
          <a:effectRef idx="0"/>
          <a:fontRef idx="minor"/>
        </p:style>
      </p:sp>
      <p:sp>
        <p:nvSpPr>
          <p:cNvPr id="691" name="Text 4"/>
          <p:cNvSpPr/>
          <p:nvPr/>
        </p:nvSpPr>
        <p:spPr>
          <a:xfrm>
            <a:off x="995760" y="2705400"/>
            <a:ext cx="1216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75" strike="noStrike">
                <a:solidFill>
                  <a:srgbClr val="2b2e3c"/>
                </a:solidFill>
                <a:latin typeface="Bitter Medium"/>
                <a:ea typeface="Bitter Medium"/>
              </a:rPr>
              <a:t>1</a:t>
            </a:r>
            <a:endParaRPr b="0" lang="en-US" sz="2450" spc="-1" strike="noStrike">
              <a:latin typeface="Arial"/>
            </a:endParaRPr>
          </a:p>
        </p:txBody>
      </p:sp>
      <p:sp>
        <p:nvSpPr>
          <p:cNvPr id="692" name="Text 5"/>
          <p:cNvSpPr/>
          <p:nvPr/>
        </p:nvSpPr>
        <p:spPr>
          <a:xfrm>
            <a:off x="2219040" y="259992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63" strike="noStrike">
                <a:solidFill>
                  <a:srgbClr val="2b2e3c"/>
                </a:solidFill>
                <a:latin typeface="Bitter Medium"/>
                <a:ea typeface="Bitter Medium"/>
              </a:rPr>
              <a:t>331 π.Χ.</a:t>
            </a:r>
            <a:endParaRPr b="0" lang="en-US" sz="2050" spc="-1" strike="noStrike">
              <a:latin typeface="Arial"/>
            </a:endParaRPr>
          </a:p>
        </p:txBody>
      </p:sp>
      <p:sp>
        <p:nvSpPr>
          <p:cNvPr id="693" name="Text 6"/>
          <p:cNvSpPr/>
          <p:nvPr/>
        </p:nvSpPr>
        <p:spPr>
          <a:xfrm>
            <a:off x="2219040" y="305676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b2e3c"/>
                </a:solidFill>
                <a:latin typeface="Open Sans"/>
                <a:ea typeface="Open Sans"/>
              </a:rPr>
              <a:t>Μάχη στα Γαυγάμηλα, νίκη επί του Δαρείου Γ'. Κατάληψη Βαβυλώνας και Σούσων.</a:t>
            </a:r>
            <a:endParaRPr b="0" lang="en-US" sz="1650" spc="-1" strike="noStrike">
              <a:latin typeface="Arial"/>
            </a:endParaRPr>
          </a:p>
        </p:txBody>
      </p:sp>
      <p:sp>
        <p:nvSpPr>
          <p:cNvPr id="694" name="Shape 7"/>
          <p:cNvSpPr/>
          <p:nvPr/>
        </p:nvSpPr>
        <p:spPr>
          <a:xfrm>
            <a:off x="1271520" y="4619880"/>
            <a:ext cx="739440" cy="22680"/>
          </a:xfrm>
          <a:prstGeom prst="roundRect">
            <a:avLst>
              <a:gd name="adj" fmla="val 388338"/>
            </a:avLst>
          </a:prstGeom>
          <a:solidFill>
            <a:srgbClr val="e2c8b5"/>
          </a:solidFill>
          <a:ln w="0">
            <a:noFill/>
          </a:ln>
        </p:spPr>
        <p:style>
          <a:lnRef idx="0"/>
          <a:fillRef idx="0"/>
          <a:effectRef idx="0"/>
          <a:fontRef idx="minor"/>
        </p:style>
      </p:sp>
      <p:sp>
        <p:nvSpPr>
          <p:cNvPr id="695" name="Shape 8"/>
          <p:cNvSpPr/>
          <p:nvPr/>
        </p:nvSpPr>
        <p:spPr>
          <a:xfrm>
            <a:off x="819000" y="4393440"/>
            <a:ext cx="475200" cy="475200"/>
          </a:xfrm>
          <a:prstGeom prst="roundRect">
            <a:avLst>
              <a:gd name="adj" fmla="val 18668"/>
            </a:avLst>
          </a:prstGeom>
          <a:solidFill>
            <a:srgbClr val="fce2cf"/>
          </a:solidFill>
          <a:ln w="7620">
            <a:solidFill>
              <a:srgbClr val="e2c8b5"/>
            </a:solidFill>
            <a:round/>
          </a:ln>
        </p:spPr>
        <p:style>
          <a:lnRef idx="0"/>
          <a:fillRef idx="0"/>
          <a:effectRef idx="0"/>
          <a:fontRef idx="minor"/>
        </p:style>
      </p:sp>
      <p:sp>
        <p:nvSpPr>
          <p:cNvPr id="696" name="Text 9"/>
          <p:cNvSpPr/>
          <p:nvPr/>
        </p:nvSpPr>
        <p:spPr>
          <a:xfrm>
            <a:off x="974160" y="4472640"/>
            <a:ext cx="16452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75" strike="noStrike">
                <a:solidFill>
                  <a:srgbClr val="2b2e3c"/>
                </a:solidFill>
                <a:latin typeface="Bitter Medium"/>
                <a:ea typeface="Bitter Medium"/>
              </a:rPr>
              <a:t>2</a:t>
            </a:r>
            <a:endParaRPr b="0" lang="en-US" sz="2450" spc="-1" strike="noStrike">
              <a:latin typeface="Arial"/>
            </a:endParaRPr>
          </a:p>
        </p:txBody>
      </p:sp>
      <p:sp>
        <p:nvSpPr>
          <p:cNvPr id="697" name="Text 10"/>
          <p:cNvSpPr/>
          <p:nvPr/>
        </p:nvSpPr>
        <p:spPr>
          <a:xfrm>
            <a:off x="2219040" y="436716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63" strike="noStrike">
                <a:solidFill>
                  <a:srgbClr val="2b2e3c"/>
                </a:solidFill>
                <a:latin typeface="Bitter Medium"/>
                <a:ea typeface="Bitter Medium"/>
              </a:rPr>
              <a:t>330 π.Χ.</a:t>
            </a:r>
            <a:endParaRPr b="0" lang="en-US" sz="2050" spc="-1" strike="noStrike">
              <a:latin typeface="Arial"/>
            </a:endParaRPr>
          </a:p>
        </p:txBody>
      </p:sp>
      <p:sp>
        <p:nvSpPr>
          <p:cNvPr id="698" name="Text 11"/>
          <p:cNvSpPr/>
          <p:nvPr/>
        </p:nvSpPr>
        <p:spPr>
          <a:xfrm>
            <a:off x="2219040" y="482400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b2e3c"/>
                </a:solidFill>
                <a:latin typeface="Open Sans"/>
                <a:ea typeface="Open Sans"/>
              </a:rPr>
              <a:t>Κατάληψη Περσέπολης, Πασαργάδων, Εκβατάνων. Κατάκτηση ανατολικών σατραπειών: Παρθία, Υρκανία, Αρεία, Αραχωσία.</a:t>
            </a:r>
            <a:endParaRPr b="0" lang="en-US" sz="1650" spc="-1" strike="noStrike">
              <a:latin typeface="Arial"/>
            </a:endParaRPr>
          </a:p>
        </p:txBody>
      </p:sp>
      <p:sp>
        <p:nvSpPr>
          <p:cNvPr id="699" name="Shape 12"/>
          <p:cNvSpPr/>
          <p:nvPr/>
        </p:nvSpPr>
        <p:spPr>
          <a:xfrm>
            <a:off x="1271520" y="6387120"/>
            <a:ext cx="739440" cy="22680"/>
          </a:xfrm>
          <a:prstGeom prst="roundRect">
            <a:avLst>
              <a:gd name="adj" fmla="val 388338"/>
            </a:avLst>
          </a:prstGeom>
          <a:solidFill>
            <a:srgbClr val="e2c8b5"/>
          </a:solidFill>
          <a:ln w="0">
            <a:noFill/>
          </a:ln>
        </p:spPr>
        <p:style>
          <a:lnRef idx="0"/>
          <a:fillRef idx="0"/>
          <a:effectRef idx="0"/>
          <a:fontRef idx="minor"/>
        </p:style>
      </p:sp>
      <p:sp>
        <p:nvSpPr>
          <p:cNvPr id="700" name="Shape 13"/>
          <p:cNvSpPr/>
          <p:nvPr/>
        </p:nvSpPr>
        <p:spPr>
          <a:xfrm>
            <a:off x="819000" y="6160680"/>
            <a:ext cx="475200" cy="475200"/>
          </a:xfrm>
          <a:prstGeom prst="roundRect">
            <a:avLst>
              <a:gd name="adj" fmla="val 18668"/>
            </a:avLst>
          </a:prstGeom>
          <a:solidFill>
            <a:srgbClr val="fce2cf"/>
          </a:solidFill>
          <a:ln w="7620">
            <a:solidFill>
              <a:srgbClr val="e2c8b5"/>
            </a:solidFill>
            <a:round/>
          </a:ln>
        </p:spPr>
        <p:style>
          <a:lnRef idx="0"/>
          <a:fillRef idx="0"/>
          <a:effectRef idx="0"/>
          <a:fontRef idx="minor"/>
        </p:style>
      </p:sp>
      <p:sp>
        <p:nvSpPr>
          <p:cNvPr id="701" name="Text 14"/>
          <p:cNvSpPr/>
          <p:nvPr/>
        </p:nvSpPr>
        <p:spPr>
          <a:xfrm>
            <a:off x="970560" y="6239880"/>
            <a:ext cx="17136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75" strike="noStrike">
                <a:solidFill>
                  <a:srgbClr val="2b2e3c"/>
                </a:solidFill>
                <a:latin typeface="Bitter Medium"/>
                <a:ea typeface="Bitter Medium"/>
              </a:rPr>
              <a:t>3</a:t>
            </a:r>
            <a:endParaRPr b="0" lang="en-US" sz="2450" spc="-1" strike="noStrike">
              <a:latin typeface="Arial"/>
            </a:endParaRPr>
          </a:p>
        </p:txBody>
      </p:sp>
      <p:sp>
        <p:nvSpPr>
          <p:cNvPr id="702" name="Text 15"/>
          <p:cNvSpPr/>
          <p:nvPr/>
        </p:nvSpPr>
        <p:spPr>
          <a:xfrm>
            <a:off x="2219040" y="613440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63" strike="noStrike">
                <a:solidFill>
                  <a:srgbClr val="2b2e3c"/>
                </a:solidFill>
                <a:latin typeface="Bitter Medium"/>
                <a:ea typeface="Bitter Medium"/>
              </a:rPr>
              <a:t>329-327 π.Χ.</a:t>
            </a:r>
            <a:endParaRPr b="0" lang="en-US" sz="2050" spc="-1" strike="noStrike">
              <a:latin typeface="Arial"/>
            </a:endParaRPr>
          </a:p>
        </p:txBody>
      </p:sp>
      <p:sp>
        <p:nvSpPr>
          <p:cNvPr id="703" name="Text 16"/>
          <p:cNvSpPr/>
          <p:nvPr/>
        </p:nvSpPr>
        <p:spPr>
          <a:xfrm>
            <a:off x="2219040" y="659124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b2e3c"/>
                </a:solidFill>
                <a:latin typeface="Open Sans"/>
                <a:ea typeface="Open Sans"/>
              </a:rPr>
              <a:t>Κατάκτηση Βακτριανής και Σογδιανής. Σύλληψη του Βήσσου. Ίδρυση της Αλεξάνδρειας της Εσχάτης.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4" name="Image 0" descr="preencoded.png"/>
          <p:cNvPicPr/>
          <p:nvPr/>
        </p:nvPicPr>
        <p:blipFill>
          <a:blip r:embed="rId1"/>
          <a:stretch/>
        </p:blipFill>
        <p:spPr>
          <a:xfrm>
            <a:off x="0" y="0"/>
            <a:ext cx="5486040" cy="8229240"/>
          </a:xfrm>
          <a:prstGeom prst="rect">
            <a:avLst/>
          </a:prstGeom>
          <a:ln w="0">
            <a:noFill/>
          </a:ln>
        </p:spPr>
      </p:pic>
      <p:sp>
        <p:nvSpPr>
          <p:cNvPr id="705" name="Text 0"/>
          <p:cNvSpPr/>
          <p:nvPr/>
        </p:nvSpPr>
        <p:spPr>
          <a:xfrm>
            <a:off x="6280200" y="1469880"/>
            <a:ext cx="75560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Τρίτη Φάση της Εκστρατείας (327-325 π.Χ.)</a:t>
            </a:r>
            <a:endParaRPr b="0" lang="en-US" sz="4450" spc="-1" strike="noStrike">
              <a:latin typeface="Arial"/>
            </a:endParaRPr>
          </a:p>
        </p:txBody>
      </p:sp>
      <p:sp>
        <p:nvSpPr>
          <p:cNvPr id="706" name="Shape 1"/>
          <p:cNvSpPr/>
          <p:nvPr/>
        </p:nvSpPr>
        <p:spPr>
          <a:xfrm>
            <a:off x="6280200" y="3482640"/>
            <a:ext cx="396360" cy="396360"/>
          </a:xfrm>
          <a:prstGeom prst="roundRect">
            <a:avLst>
              <a:gd name="adj" fmla="val 24007"/>
            </a:avLst>
          </a:prstGeom>
          <a:solidFill>
            <a:srgbClr val="fce2cf"/>
          </a:solidFill>
          <a:ln w="7620">
            <a:solidFill>
              <a:srgbClr val="e2c8b5"/>
            </a:solidFill>
            <a:round/>
          </a:ln>
        </p:spPr>
        <p:style>
          <a:lnRef idx="0"/>
          <a:fillRef idx="0"/>
          <a:effectRef idx="0"/>
          <a:fontRef idx="minor"/>
        </p:style>
      </p:sp>
      <p:sp>
        <p:nvSpPr>
          <p:cNvPr id="707" name="Text 2"/>
          <p:cNvSpPr/>
          <p:nvPr/>
        </p:nvSpPr>
        <p:spPr>
          <a:xfrm>
            <a:off x="6903720" y="3482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Εκστρατεία στην Ινδία</a:t>
            </a:r>
            <a:endParaRPr b="0" lang="en-US" sz="2200" spc="-1" strike="noStrike">
              <a:latin typeface="Arial"/>
            </a:endParaRPr>
          </a:p>
        </p:txBody>
      </p:sp>
      <p:sp>
        <p:nvSpPr>
          <p:cNvPr id="708" name="Text 3"/>
          <p:cNvSpPr/>
          <p:nvPr/>
        </p:nvSpPr>
        <p:spPr>
          <a:xfrm>
            <a:off x="6903720" y="3972960"/>
            <a:ext cx="30409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Στόχος να φτάσει στα πέρατα της Οικουμένης</a:t>
            </a:r>
            <a:endParaRPr b="0" lang="en-US" sz="1750" spc="-1" strike="noStrike">
              <a:latin typeface="Arial"/>
            </a:endParaRPr>
          </a:p>
        </p:txBody>
      </p:sp>
      <p:sp>
        <p:nvSpPr>
          <p:cNvPr id="709" name="Shape 4"/>
          <p:cNvSpPr/>
          <p:nvPr/>
        </p:nvSpPr>
        <p:spPr>
          <a:xfrm>
            <a:off x="10171800" y="3482640"/>
            <a:ext cx="396360" cy="396360"/>
          </a:xfrm>
          <a:prstGeom prst="roundRect">
            <a:avLst>
              <a:gd name="adj" fmla="val 24007"/>
            </a:avLst>
          </a:prstGeom>
          <a:solidFill>
            <a:srgbClr val="fce2cf"/>
          </a:solidFill>
          <a:ln w="7620">
            <a:solidFill>
              <a:srgbClr val="e2c8b5"/>
            </a:solidFill>
            <a:round/>
          </a:ln>
        </p:spPr>
        <p:style>
          <a:lnRef idx="0"/>
          <a:fillRef idx="0"/>
          <a:effectRef idx="0"/>
          <a:fontRef idx="minor"/>
        </p:style>
      </p:sp>
      <p:sp>
        <p:nvSpPr>
          <p:cNvPr id="710" name="Text 5"/>
          <p:cNvSpPr/>
          <p:nvPr/>
        </p:nvSpPr>
        <p:spPr>
          <a:xfrm>
            <a:off x="10795680" y="3482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Μάχη στον Υδάσπη</a:t>
            </a:r>
            <a:endParaRPr b="0" lang="en-US" sz="2200" spc="-1" strike="noStrike">
              <a:latin typeface="Arial"/>
            </a:endParaRPr>
          </a:p>
        </p:txBody>
      </p:sp>
      <p:sp>
        <p:nvSpPr>
          <p:cNvPr id="711" name="Text 6"/>
          <p:cNvSpPr/>
          <p:nvPr/>
        </p:nvSpPr>
        <p:spPr>
          <a:xfrm>
            <a:off x="10795680" y="3972960"/>
            <a:ext cx="30409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Νίκη επί του τοπικού ηγεμόνα Πώρου</a:t>
            </a:r>
            <a:endParaRPr b="0" lang="en-US" sz="1750" spc="-1" strike="noStrike">
              <a:latin typeface="Arial"/>
            </a:endParaRPr>
          </a:p>
        </p:txBody>
      </p:sp>
      <p:sp>
        <p:nvSpPr>
          <p:cNvPr id="712" name="Shape 7"/>
          <p:cNvSpPr/>
          <p:nvPr/>
        </p:nvSpPr>
        <p:spPr>
          <a:xfrm>
            <a:off x="6280200" y="5180760"/>
            <a:ext cx="396360" cy="396360"/>
          </a:xfrm>
          <a:prstGeom prst="roundRect">
            <a:avLst>
              <a:gd name="adj" fmla="val 24007"/>
            </a:avLst>
          </a:prstGeom>
          <a:solidFill>
            <a:srgbClr val="fce2cf"/>
          </a:solidFill>
          <a:ln w="7620">
            <a:solidFill>
              <a:srgbClr val="e2c8b5"/>
            </a:solidFill>
            <a:round/>
          </a:ln>
        </p:spPr>
        <p:style>
          <a:lnRef idx="0"/>
          <a:fillRef idx="0"/>
          <a:effectRef idx="0"/>
          <a:fontRef idx="minor"/>
        </p:style>
      </p:sp>
      <p:sp>
        <p:nvSpPr>
          <p:cNvPr id="713" name="Text 8"/>
          <p:cNvSpPr/>
          <p:nvPr/>
        </p:nvSpPr>
        <p:spPr>
          <a:xfrm>
            <a:off x="6903720" y="51807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Όριο της Εκστρατείας</a:t>
            </a:r>
            <a:endParaRPr b="0" lang="en-US" sz="2200" spc="-1" strike="noStrike">
              <a:latin typeface="Arial"/>
            </a:endParaRPr>
          </a:p>
        </p:txBody>
      </p:sp>
      <p:sp>
        <p:nvSpPr>
          <p:cNvPr id="714" name="Text 9"/>
          <p:cNvSpPr/>
          <p:nvPr/>
        </p:nvSpPr>
        <p:spPr>
          <a:xfrm>
            <a:off x="6903720" y="5671080"/>
            <a:ext cx="304092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Ύφασης ποταμός (326 π.Χ.)</a:t>
            </a:r>
            <a:endParaRPr b="0" lang="en-US" sz="1750" spc="-1" strike="noStrike">
              <a:latin typeface="Arial"/>
            </a:endParaRPr>
          </a:p>
        </p:txBody>
      </p:sp>
      <p:sp>
        <p:nvSpPr>
          <p:cNvPr id="715" name="Shape 10"/>
          <p:cNvSpPr/>
          <p:nvPr/>
        </p:nvSpPr>
        <p:spPr>
          <a:xfrm>
            <a:off x="10171800" y="5180760"/>
            <a:ext cx="396360" cy="396360"/>
          </a:xfrm>
          <a:prstGeom prst="roundRect">
            <a:avLst>
              <a:gd name="adj" fmla="val 24007"/>
            </a:avLst>
          </a:prstGeom>
          <a:solidFill>
            <a:srgbClr val="fce2cf"/>
          </a:solidFill>
          <a:ln w="7620">
            <a:solidFill>
              <a:srgbClr val="e2c8b5"/>
            </a:solidFill>
            <a:round/>
          </a:ln>
        </p:spPr>
        <p:style>
          <a:lnRef idx="0"/>
          <a:fillRef idx="0"/>
          <a:effectRef idx="0"/>
          <a:fontRef idx="minor"/>
        </p:style>
      </p:sp>
      <p:sp>
        <p:nvSpPr>
          <p:cNvPr id="716" name="Text 11"/>
          <p:cNvSpPr/>
          <p:nvPr/>
        </p:nvSpPr>
        <p:spPr>
          <a:xfrm>
            <a:off x="10795680" y="51807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Επιστροφή</a:t>
            </a:r>
            <a:endParaRPr b="0" lang="en-US" sz="2200" spc="-1" strike="noStrike">
              <a:latin typeface="Arial"/>
            </a:endParaRPr>
          </a:p>
        </p:txBody>
      </p:sp>
      <p:sp>
        <p:nvSpPr>
          <p:cNvPr id="717" name="Text 12"/>
          <p:cNvSpPr/>
          <p:nvPr/>
        </p:nvSpPr>
        <p:spPr>
          <a:xfrm>
            <a:off x="10795680" y="5671080"/>
            <a:ext cx="304092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Μέσω της χώρας των Μαλλών και της ερήμου της Γεδρωσίας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8" name="Image 0" descr="preencoded.png"/>
          <p:cNvPicPr/>
          <p:nvPr/>
        </p:nvPicPr>
        <p:blipFill>
          <a:blip r:embed="rId1"/>
          <a:stretch/>
        </p:blipFill>
        <p:spPr>
          <a:xfrm>
            <a:off x="9144000" y="0"/>
            <a:ext cx="5486040" cy="8229240"/>
          </a:xfrm>
          <a:prstGeom prst="rect">
            <a:avLst/>
          </a:prstGeom>
          <a:ln w="0">
            <a:noFill/>
          </a:ln>
        </p:spPr>
      </p:pic>
      <p:sp>
        <p:nvSpPr>
          <p:cNvPr id="719" name="Text 0"/>
          <p:cNvSpPr/>
          <p:nvPr/>
        </p:nvSpPr>
        <p:spPr>
          <a:xfrm>
            <a:off x="772920" y="608400"/>
            <a:ext cx="7597440" cy="1379880"/>
          </a:xfrm>
          <a:prstGeom prst="rect">
            <a:avLst/>
          </a:prstGeom>
          <a:noFill/>
          <a:ln w="0">
            <a:noFill/>
          </a:ln>
        </p:spPr>
        <p:style>
          <a:lnRef idx="0"/>
          <a:fillRef idx="0"/>
          <a:effectRef idx="0"/>
          <a:fontRef idx="minor"/>
        </p:style>
        <p:txBody>
          <a:bodyPr lIns="0" rIns="0" tIns="0" bIns="0" anchor="t">
            <a:noAutofit/>
          </a:bodyPr>
          <a:p>
            <a:pPr>
              <a:lnSpc>
                <a:spcPts val="5400"/>
              </a:lnSpc>
              <a:buNone/>
              <a:tabLst>
                <a:tab algn="l" pos="0"/>
              </a:tabLst>
            </a:pPr>
            <a:r>
              <a:rPr b="0" lang="en-US" sz="4300" spc="-131" strike="noStrike">
                <a:solidFill>
                  <a:srgbClr val="2c3f42"/>
                </a:solidFill>
                <a:latin typeface="Bitter Medium"/>
                <a:ea typeface="Bitter Medium"/>
              </a:rPr>
              <a:t>Η Ναυτική Εκστρατεία του Νέαρχου</a:t>
            </a:r>
            <a:endParaRPr b="0" lang="en-US" sz="4300" spc="-1" strike="noStrike">
              <a:latin typeface="Arial"/>
            </a:endParaRPr>
          </a:p>
        </p:txBody>
      </p:sp>
      <p:pic>
        <p:nvPicPr>
          <p:cNvPr id="720" name="Image 1" descr="preencoded.png"/>
          <p:cNvPicPr/>
          <p:nvPr/>
        </p:nvPicPr>
        <p:blipFill>
          <a:blip r:embed="rId2"/>
          <a:stretch/>
        </p:blipFill>
        <p:spPr>
          <a:xfrm>
            <a:off x="772920" y="2319840"/>
            <a:ext cx="1104120" cy="1766880"/>
          </a:xfrm>
          <a:prstGeom prst="rect">
            <a:avLst/>
          </a:prstGeom>
          <a:ln w="0">
            <a:noFill/>
          </a:ln>
        </p:spPr>
      </p:pic>
      <p:sp>
        <p:nvSpPr>
          <p:cNvPr id="721" name="Text 1"/>
          <p:cNvSpPr/>
          <p:nvPr/>
        </p:nvSpPr>
        <p:spPr>
          <a:xfrm>
            <a:off x="2208600" y="2540880"/>
            <a:ext cx="2760840" cy="3445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66" strike="noStrike">
                <a:solidFill>
                  <a:srgbClr val="2b2e3c"/>
                </a:solidFill>
                <a:latin typeface="Bitter Medium"/>
                <a:ea typeface="Bitter Medium"/>
              </a:rPr>
              <a:t>Αφετηρία</a:t>
            </a:r>
            <a:endParaRPr b="0" lang="en-US" sz="2150" spc="-1" strike="noStrike">
              <a:latin typeface="Arial"/>
            </a:endParaRPr>
          </a:p>
        </p:txBody>
      </p:sp>
      <p:sp>
        <p:nvSpPr>
          <p:cNvPr id="722" name="Text 2"/>
          <p:cNvSpPr/>
          <p:nvPr/>
        </p:nvSpPr>
        <p:spPr>
          <a:xfrm>
            <a:off x="2208600" y="3018240"/>
            <a:ext cx="6161760" cy="3531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1700" spc="-35" strike="noStrike">
                <a:solidFill>
                  <a:srgbClr val="2b2e3c"/>
                </a:solidFill>
                <a:latin typeface="Open Sans"/>
                <a:ea typeface="Open Sans"/>
              </a:rPr>
              <a:t>Εκβολές του Ινδού ποταμού</a:t>
            </a:r>
            <a:endParaRPr b="0" lang="en-US" sz="1700" spc="-1" strike="noStrike">
              <a:latin typeface="Arial"/>
            </a:endParaRPr>
          </a:p>
        </p:txBody>
      </p:sp>
      <p:pic>
        <p:nvPicPr>
          <p:cNvPr id="723" name="Image 2" descr="preencoded.png"/>
          <p:cNvPicPr/>
          <p:nvPr/>
        </p:nvPicPr>
        <p:blipFill>
          <a:blip r:embed="rId3"/>
          <a:stretch/>
        </p:blipFill>
        <p:spPr>
          <a:xfrm>
            <a:off x="772920" y="4087080"/>
            <a:ext cx="1104120" cy="1766880"/>
          </a:xfrm>
          <a:prstGeom prst="rect">
            <a:avLst/>
          </a:prstGeom>
          <a:ln w="0">
            <a:noFill/>
          </a:ln>
        </p:spPr>
      </p:pic>
      <p:sp>
        <p:nvSpPr>
          <p:cNvPr id="724" name="Text 3"/>
          <p:cNvSpPr/>
          <p:nvPr/>
        </p:nvSpPr>
        <p:spPr>
          <a:xfrm>
            <a:off x="2208600" y="4307760"/>
            <a:ext cx="2760840" cy="3445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66" strike="noStrike">
                <a:solidFill>
                  <a:srgbClr val="2b2e3c"/>
                </a:solidFill>
                <a:latin typeface="Bitter Medium"/>
                <a:ea typeface="Bitter Medium"/>
              </a:rPr>
              <a:t>Διαδρομή</a:t>
            </a:r>
            <a:endParaRPr b="0" lang="en-US" sz="2150" spc="-1" strike="noStrike">
              <a:latin typeface="Arial"/>
            </a:endParaRPr>
          </a:p>
        </p:txBody>
      </p:sp>
      <p:sp>
        <p:nvSpPr>
          <p:cNvPr id="725" name="Text 4"/>
          <p:cNvSpPr/>
          <p:nvPr/>
        </p:nvSpPr>
        <p:spPr>
          <a:xfrm>
            <a:off x="2208600" y="4785480"/>
            <a:ext cx="6161760" cy="3531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1700" spc="-35" strike="noStrike">
                <a:solidFill>
                  <a:srgbClr val="2b2e3c"/>
                </a:solidFill>
                <a:latin typeface="Open Sans"/>
                <a:ea typeface="Open Sans"/>
              </a:rPr>
              <a:t>Παράπλους των ασιατικών ακτών</a:t>
            </a:r>
            <a:endParaRPr b="0" lang="en-US" sz="1700" spc="-1" strike="noStrike">
              <a:latin typeface="Arial"/>
            </a:endParaRPr>
          </a:p>
        </p:txBody>
      </p:sp>
      <p:pic>
        <p:nvPicPr>
          <p:cNvPr id="726" name="Image 3" descr="preencoded.png"/>
          <p:cNvPicPr/>
          <p:nvPr/>
        </p:nvPicPr>
        <p:blipFill>
          <a:blip r:embed="rId4"/>
          <a:stretch/>
        </p:blipFill>
        <p:spPr>
          <a:xfrm>
            <a:off x="772920" y="5854320"/>
            <a:ext cx="1104120" cy="1766880"/>
          </a:xfrm>
          <a:prstGeom prst="rect">
            <a:avLst/>
          </a:prstGeom>
          <a:ln w="0">
            <a:noFill/>
          </a:ln>
        </p:spPr>
      </p:pic>
      <p:sp>
        <p:nvSpPr>
          <p:cNvPr id="727" name="Text 5"/>
          <p:cNvSpPr/>
          <p:nvPr/>
        </p:nvSpPr>
        <p:spPr>
          <a:xfrm>
            <a:off x="2208600" y="6075000"/>
            <a:ext cx="2760840" cy="34452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66" strike="noStrike">
                <a:solidFill>
                  <a:srgbClr val="2b2e3c"/>
                </a:solidFill>
                <a:latin typeface="Bitter Medium"/>
                <a:ea typeface="Bitter Medium"/>
              </a:rPr>
              <a:t>Τερματισμός</a:t>
            </a:r>
            <a:endParaRPr b="0" lang="en-US" sz="2150" spc="-1" strike="noStrike">
              <a:latin typeface="Arial"/>
            </a:endParaRPr>
          </a:p>
        </p:txBody>
      </p:sp>
      <p:sp>
        <p:nvSpPr>
          <p:cNvPr id="728" name="Text 6"/>
          <p:cNvSpPr/>
          <p:nvPr/>
        </p:nvSpPr>
        <p:spPr>
          <a:xfrm>
            <a:off x="2208600" y="6552720"/>
            <a:ext cx="6161760" cy="3531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1700" spc="-35" strike="noStrike">
                <a:solidFill>
                  <a:srgbClr val="2b2e3c"/>
                </a:solidFill>
                <a:latin typeface="Open Sans"/>
                <a:ea typeface="Open Sans"/>
              </a:rPr>
              <a:t>Εκβολές του Τίγρη και του Ευφράτη</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9" name="Image 0" descr="preencoded.png"/>
          <p:cNvPicPr/>
          <p:nvPr/>
        </p:nvPicPr>
        <p:blipFill>
          <a:blip r:embed="rId1"/>
          <a:stretch/>
        </p:blipFill>
        <p:spPr>
          <a:xfrm>
            <a:off x="9144000" y="0"/>
            <a:ext cx="5486040" cy="8229240"/>
          </a:xfrm>
          <a:prstGeom prst="rect">
            <a:avLst/>
          </a:prstGeom>
          <a:ln w="0">
            <a:noFill/>
          </a:ln>
        </p:spPr>
      </p:pic>
      <p:sp>
        <p:nvSpPr>
          <p:cNvPr id="730" name="Text 0"/>
          <p:cNvSpPr/>
          <p:nvPr/>
        </p:nvSpPr>
        <p:spPr>
          <a:xfrm>
            <a:off x="793800" y="1796040"/>
            <a:ext cx="623016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Το Τέλος της Εκστρατείας</a:t>
            </a:r>
            <a:endParaRPr b="0" lang="en-US" sz="4450" spc="-1" strike="noStrike">
              <a:latin typeface="Arial"/>
            </a:endParaRPr>
          </a:p>
        </p:txBody>
      </p:sp>
      <p:sp>
        <p:nvSpPr>
          <p:cNvPr id="731" name="Shape 1"/>
          <p:cNvSpPr/>
          <p:nvPr/>
        </p:nvSpPr>
        <p:spPr>
          <a:xfrm>
            <a:off x="793800" y="2845080"/>
            <a:ext cx="3664440" cy="2039040"/>
          </a:xfrm>
          <a:prstGeom prst="roundRect">
            <a:avLst>
              <a:gd name="adj" fmla="val 4671"/>
            </a:avLst>
          </a:prstGeom>
          <a:solidFill>
            <a:srgbClr val="fce2cf"/>
          </a:solidFill>
          <a:ln w="7620">
            <a:solidFill>
              <a:srgbClr val="e2c8b5"/>
            </a:solidFill>
            <a:round/>
          </a:ln>
        </p:spPr>
        <p:style>
          <a:lnRef idx="0"/>
          <a:fillRef idx="0"/>
          <a:effectRef idx="0"/>
          <a:fontRef idx="minor"/>
        </p:style>
      </p:sp>
      <p:sp>
        <p:nvSpPr>
          <p:cNvPr id="732" name="Text 2"/>
          <p:cNvSpPr/>
          <p:nvPr/>
        </p:nvSpPr>
        <p:spPr>
          <a:xfrm>
            <a:off x="1028160" y="3079440"/>
            <a:ext cx="3195720" cy="7084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Τελευταίες Προετοιμασίες</a:t>
            </a:r>
            <a:endParaRPr b="0" lang="en-US" sz="2200" spc="-1" strike="noStrike">
              <a:latin typeface="Arial"/>
            </a:endParaRPr>
          </a:p>
        </p:txBody>
      </p:sp>
      <p:sp>
        <p:nvSpPr>
          <p:cNvPr id="733" name="Text 3"/>
          <p:cNvSpPr/>
          <p:nvPr/>
        </p:nvSpPr>
        <p:spPr>
          <a:xfrm>
            <a:off x="1028160" y="3924360"/>
            <a:ext cx="31957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Σχεδιασμός για τον περίπλου της Αραβίας</a:t>
            </a:r>
            <a:endParaRPr b="0" lang="en-US" sz="1750" spc="-1" strike="noStrike">
              <a:latin typeface="Arial"/>
            </a:endParaRPr>
          </a:p>
        </p:txBody>
      </p:sp>
      <p:sp>
        <p:nvSpPr>
          <p:cNvPr id="734" name="Shape 4"/>
          <p:cNvSpPr/>
          <p:nvPr/>
        </p:nvSpPr>
        <p:spPr>
          <a:xfrm>
            <a:off x="4685400" y="2845080"/>
            <a:ext cx="3664440" cy="2039040"/>
          </a:xfrm>
          <a:prstGeom prst="roundRect">
            <a:avLst>
              <a:gd name="adj" fmla="val 4671"/>
            </a:avLst>
          </a:prstGeom>
          <a:solidFill>
            <a:srgbClr val="fce2cf"/>
          </a:solidFill>
          <a:ln w="7620">
            <a:solidFill>
              <a:srgbClr val="e2c8b5"/>
            </a:solidFill>
            <a:round/>
          </a:ln>
        </p:spPr>
        <p:style>
          <a:lnRef idx="0"/>
          <a:fillRef idx="0"/>
          <a:effectRef idx="0"/>
          <a:fontRef idx="minor"/>
        </p:style>
      </p:sp>
      <p:sp>
        <p:nvSpPr>
          <p:cNvPr id="735" name="Text 5"/>
          <p:cNvSpPr/>
          <p:nvPr/>
        </p:nvSpPr>
        <p:spPr>
          <a:xfrm>
            <a:off x="4919760" y="30794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Τόπος Θανάτου</a:t>
            </a:r>
            <a:endParaRPr b="0" lang="en-US" sz="2200" spc="-1" strike="noStrike">
              <a:latin typeface="Arial"/>
            </a:endParaRPr>
          </a:p>
        </p:txBody>
      </p:sp>
      <p:sp>
        <p:nvSpPr>
          <p:cNvPr id="736" name="Text 6"/>
          <p:cNvSpPr/>
          <p:nvPr/>
        </p:nvSpPr>
        <p:spPr>
          <a:xfrm>
            <a:off x="4919760" y="3569760"/>
            <a:ext cx="319572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Βαβυλώνα</a:t>
            </a:r>
            <a:endParaRPr b="0" lang="en-US" sz="1750" spc="-1" strike="noStrike">
              <a:latin typeface="Arial"/>
            </a:endParaRPr>
          </a:p>
        </p:txBody>
      </p:sp>
      <p:sp>
        <p:nvSpPr>
          <p:cNvPr id="737" name="Shape 7"/>
          <p:cNvSpPr/>
          <p:nvPr/>
        </p:nvSpPr>
        <p:spPr>
          <a:xfrm>
            <a:off x="793800" y="5111280"/>
            <a:ext cx="7556040" cy="1321920"/>
          </a:xfrm>
          <a:prstGeom prst="roundRect">
            <a:avLst>
              <a:gd name="adj" fmla="val 7205"/>
            </a:avLst>
          </a:prstGeom>
          <a:solidFill>
            <a:srgbClr val="fce2cf"/>
          </a:solidFill>
          <a:ln w="7620">
            <a:solidFill>
              <a:srgbClr val="e2c8b5"/>
            </a:solidFill>
            <a:round/>
          </a:ln>
        </p:spPr>
        <p:style>
          <a:lnRef idx="0"/>
          <a:fillRef idx="0"/>
          <a:effectRef idx="0"/>
          <a:fontRef idx="minor"/>
        </p:style>
      </p:sp>
      <p:sp>
        <p:nvSpPr>
          <p:cNvPr id="738" name="Text 8"/>
          <p:cNvSpPr/>
          <p:nvPr/>
        </p:nvSpPr>
        <p:spPr>
          <a:xfrm>
            <a:off x="1028160" y="5345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Χρόνος</a:t>
            </a:r>
            <a:endParaRPr b="0" lang="en-US" sz="2200" spc="-1" strike="noStrike">
              <a:latin typeface="Arial"/>
            </a:endParaRPr>
          </a:p>
        </p:txBody>
      </p:sp>
      <p:sp>
        <p:nvSpPr>
          <p:cNvPr id="739" name="Text 9"/>
          <p:cNvSpPr/>
          <p:nvPr/>
        </p:nvSpPr>
        <p:spPr>
          <a:xfrm>
            <a:off x="1028160" y="5835960"/>
            <a:ext cx="708732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Άνοιξη του 323 π.Χ.</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Text 0"/>
          <p:cNvSpPr/>
          <p:nvPr/>
        </p:nvSpPr>
        <p:spPr>
          <a:xfrm>
            <a:off x="793800" y="2539800"/>
            <a:ext cx="1008288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Η Κληρονομιά του Μεγάλου Αλεξάνδρου</a:t>
            </a:r>
            <a:endParaRPr b="0" lang="en-US" sz="4450" spc="-1" strike="noStrike">
              <a:latin typeface="Arial"/>
            </a:endParaRPr>
          </a:p>
        </p:txBody>
      </p:sp>
      <p:sp>
        <p:nvSpPr>
          <p:cNvPr id="741" name="Text 1"/>
          <p:cNvSpPr/>
          <p:nvPr/>
        </p:nvSpPr>
        <p:spPr>
          <a:xfrm>
            <a:off x="793800" y="3815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c3f42"/>
                </a:solidFill>
                <a:latin typeface="Bitter Medium"/>
                <a:ea typeface="Bitter Medium"/>
              </a:rPr>
              <a:t>Οικουμενικό Κράτος</a:t>
            </a:r>
            <a:endParaRPr b="0" lang="en-US" sz="2200" spc="-1" strike="noStrike">
              <a:latin typeface="Arial"/>
            </a:endParaRPr>
          </a:p>
        </p:txBody>
      </p:sp>
      <p:sp>
        <p:nvSpPr>
          <p:cNvPr id="742" name="Text 2"/>
          <p:cNvSpPr/>
          <p:nvPr/>
        </p:nvSpPr>
        <p:spPr>
          <a:xfrm>
            <a:off x="793800" y="4396680"/>
            <a:ext cx="624420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Ο Αλέξανδρος δημιούργησε μια αυτοκρατορία που εκτεινόταν από την Ελλάδα μέχρι την Ινδία, ενώνοντας διαφορετικούς πολιτισμούς.</a:t>
            </a:r>
            <a:endParaRPr b="0" lang="en-US" sz="1750" spc="-1" strike="noStrike">
              <a:latin typeface="Arial"/>
            </a:endParaRPr>
          </a:p>
        </p:txBody>
      </p:sp>
      <p:sp>
        <p:nvSpPr>
          <p:cNvPr id="743" name="Text 3"/>
          <p:cNvSpPr/>
          <p:nvPr/>
        </p:nvSpPr>
        <p:spPr>
          <a:xfrm>
            <a:off x="7599600" y="3815640"/>
            <a:ext cx="31374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c3f42"/>
                </a:solidFill>
                <a:latin typeface="Bitter Medium"/>
                <a:ea typeface="Bitter Medium"/>
              </a:rPr>
              <a:t>Ελληνιστικός Πολιτισμός</a:t>
            </a:r>
            <a:endParaRPr b="0" lang="en-US" sz="2200" spc="-1" strike="noStrike">
              <a:latin typeface="Arial"/>
            </a:endParaRPr>
          </a:p>
        </p:txBody>
      </p:sp>
      <p:sp>
        <p:nvSpPr>
          <p:cNvPr id="744" name="Text 4"/>
          <p:cNvSpPr/>
          <p:nvPr/>
        </p:nvSpPr>
        <p:spPr>
          <a:xfrm>
            <a:off x="7599600" y="4396680"/>
            <a:ext cx="624420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Η εκστρατεία του οδήγησε στη διάδοση του ελληνικού πολιτισμού στην Ανατολή, δημιουργώντας τον Ελληνιστικό κόσμο.</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Text 0"/>
          <p:cNvSpPr/>
          <p:nvPr/>
        </p:nvSpPr>
        <p:spPr>
          <a:xfrm>
            <a:off x="739800" y="750600"/>
            <a:ext cx="7664040" cy="1320480"/>
          </a:xfrm>
          <a:prstGeom prst="rect">
            <a:avLst/>
          </a:prstGeom>
          <a:noFill/>
          <a:ln w="0">
            <a:noFill/>
          </a:ln>
        </p:spPr>
        <p:style>
          <a:lnRef idx="0"/>
          <a:fillRef idx="0"/>
          <a:effectRef idx="0"/>
          <a:fontRef idx="minor"/>
        </p:style>
        <p:txBody>
          <a:bodyPr lIns="0" rIns="0" tIns="0" bIns="0" anchor="t">
            <a:noAutofit/>
          </a:bodyPr>
          <a:p>
            <a:pPr>
              <a:lnSpc>
                <a:spcPts val="5199"/>
              </a:lnSpc>
              <a:buNone/>
              <a:tabLst>
                <a:tab algn="l" pos="0"/>
              </a:tabLst>
            </a:pPr>
            <a:r>
              <a:rPr b="0" lang="en-US" sz="4150" spc="-126" strike="noStrike">
                <a:solidFill>
                  <a:srgbClr val="2c3f42"/>
                </a:solidFill>
                <a:latin typeface="Bitter Medium"/>
                <a:ea typeface="Bitter Medium"/>
              </a:rPr>
              <a:t>Η Γέννηση της Πανελλήνιας Ιδέας</a:t>
            </a:r>
            <a:endParaRPr b="0" lang="en-US" sz="4150" spc="-1" strike="noStrike">
              <a:latin typeface="Arial"/>
            </a:endParaRPr>
          </a:p>
        </p:txBody>
      </p:sp>
      <p:sp>
        <p:nvSpPr>
          <p:cNvPr id="573" name="Shape 1"/>
          <p:cNvSpPr/>
          <p:nvPr/>
        </p:nvSpPr>
        <p:spPr>
          <a:xfrm>
            <a:off x="1045080" y="2388600"/>
            <a:ext cx="22680" cy="5090040"/>
          </a:xfrm>
          <a:prstGeom prst="roundRect">
            <a:avLst>
              <a:gd name="adj" fmla="val 388338"/>
            </a:avLst>
          </a:prstGeom>
          <a:solidFill>
            <a:srgbClr val="e2c8b5"/>
          </a:solidFill>
          <a:ln w="0">
            <a:noFill/>
          </a:ln>
        </p:spPr>
        <p:style>
          <a:lnRef idx="0"/>
          <a:fillRef idx="0"/>
          <a:effectRef idx="0"/>
          <a:fontRef idx="minor"/>
        </p:style>
      </p:sp>
      <p:sp>
        <p:nvSpPr>
          <p:cNvPr id="574" name="Shape 2"/>
          <p:cNvSpPr/>
          <p:nvPr/>
        </p:nvSpPr>
        <p:spPr>
          <a:xfrm>
            <a:off x="1271520" y="2852640"/>
            <a:ext cx="739440" cy="22680"/>
          </a:xfrm>
          <a:prstGeom prst="roundRect">
            <a:avLst>
              <a:gd name="adj" fmla="val 388338"/>
            </a:avLst>
          </a:prstGeom>
          <a:solidFill>
            <a:srgbClr val="e2c8b5"/>
          </a:solidFill>
          <a:ln w="0">
            <a:noFill/>
          </a:ln>
        </p:spPr>
        <p:style>
          <a:lnRef idx="0"/>
          <a:fillRef idx="0"/>
          <a:effectRef idx="0"/>
          <a:fontRef idx="minor"/>
        </p:style>
      </p:sp>
      <p:sp>
        <p:nvSpPr>
          <p:cNvPr id="575" name="Shape 3"/>
          <p:cNvSpPr/>
          <p:nvPr/>
        </p:nvSpPr>
        <p:spPr>
          <a:xfrm>
            <a:off x="819000" y="2626200"/>
            <a:ext cx="475200" cy="475200"/>
          </a:xfrm>
          <a:prstGeom prst="roundRect">
            <a:avLst>
              <a:gd name="adj" fmla="val 18668"/>
            </a:avLst>
          </a:prstGeom>
          <a:solidFill>
            <a:srgbClr val="fce2cf"/>
          </a:solidFill>
          <a:ln w="7620">
            <a:solidFill>
              <a:srgbClr val="e2c8b5"/>
            </a:solidFill>
            <a:round/>
          </a:ln>
        </p:spPr>
        <p:style>
          <a:lnRef idx="0"/>
          <a:fillRef idx="0"/>
          <a:effectRef idx="0"/>
          <a:fontRef idx="minor"/>
        </p:style>
      </p:sp>
      <p:sp>
        <p:nvSpPr>
          <p:cNvPr id="576" name="Text 4"/>
          <p:cNvSpPr/>
          <p:nvPr/>
        </p:nvSpPr>
        <p:spPr>
          <a:xfrm>
            <a:off x="995760" y="2705400"/>
            <a:ext cx="12168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75" strike="noStrike">
                <a:solidFill>
                  <a:srgbClr val="2b2e3c"/>
                </a:solidFill>
                <a:latin typeface="Bitter Medium"/>
                <a:ea typeface="Bitter Medium"/>
              </a:rPr>
              <a:t>1</a:t>
            </a:r>
            <a:endParaRPr b="0" lang="en-US" sz="2450" spc="-1" strike="noStrike">
              <a:latin typeface="Arial"/>
            </a:endParaRPr>
          </a:p>
        </p:txBody>
      </p:sp>
      <p:sp>
        <p:nvSpPr>
          <p:cNvPr id="577" name="Text 5"/>
          <p:cNvSpPr/>
          <p:nvPr/>
        </p:nvSpPr>
        <p:spPr>
          <a:xfrm>
            <a:off x="2219040" y="259992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63" strike="noStrike">
                <a:solidFill>
                  <a:srgbClr val="2b2e3c"/>
                </a:solidFill>
                <a:latin typeface="Bitter Medium"/>
                <a:ea typeface="Bitter Medium"/>
              </a:rPr>
              <a:t>5ος αιώνας π.Χ.</a:t>
            </a:r>
            <a:endParaRPr b="0" lang="en-US" sz="2050" spc="-1" strike="noStrike">
              <a:latin typeface="Arial"/>
            </a:endParaRPr>
          </a:p>
        </p:txBody>
      </p:sp>
      <p:sp>
        <p:nvSpPr>
          <p:cNvPr id="578" name="Text 6"/>
          <p:cNvSpPr/>
          <p:nvPr/>
        </p:nvSpPr>
        <p:spPr>
          <a:xfrm>
            <a:off x="2219040" y="305676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b2e3c"/>
                </a:solidFill>
                <a:latin typeface="Open Sans"/>
                <a:ea typeface="Open Sans"/>
              </a:rPr>
              <a:t>Ο σοφιστής Γοργίας διατυπώνει για πρώτη φορά την πανελλήνια ιδέα σε λόγο του στην Ολυμπία.</a:t>
            </a:r>
            <a:endParaRPr b="0" lang="en-US" sz="1650" spc="-1" strike="noStrike">
              <a:latin typeface="Arial"/>
            </a:endParaRPr>
          </a:p>
        </p:txBody>
      </p:sp>
      <p:sp>
        <p:nvSpPr>
          <p:cNvPr id="579" name="Shape 7"/>
          <p:cNvSpPr/>
          <p:nvPr/>
        </p:nvSpPr>
        <p:spPr>
          <a:xfrm>
            <a:off x="1271520" y="4619880"/>
            <a:ext cx="739440" cy="22680"/>
          </a:xfrm>
          <a:prstGeom prst="roundRect">
            <a:avLst>
              <a:gd name="adj" fmla="val 388338"/>
            </a:avLst>
          </a:prstGeom>
          <a:solidFill>
            <a:srgbClr val="e2c8b5"/>
          </a:solidFill>
          <a:ln w="0">
            <a:noFill/>
          </a:ln>
        </p:spPr>
        <p:style>
          <a:lnRef idx="0"/>
          <a:fillRef idx="0"/>
          <a:effectRef idx="0"/>
          <a:fontRef idx="minor"/>
        </p:style>
      </p:sp>
      <p:sp>
        <p:nvSpPr>
          <p:cNvPr id="580" name="Shape 8"/>
          <p:cNvSpPr/>
          <p:nvPr/>
        </p:nvSpPr>
        <p:spPr>
          <a:xfrm>
            <a:off x="819000" y="4393440"/>
            <a:ext cx="475200" cy="475200"/>
          </a:xfrm>
          <a:prstGeom prst="roundRect">
            <a:avLst>
              <a:gd name="adj" fmla="val 18668"/>
            </a:avLst>
          </a:prstGeom>
          <a:solidFill>
            <a:srgbClr val="fce2cf"/>
          </a:solidFill>
          <a:ln w="7620">
            <a:solidFill>
              <a:srgbClr val="e2c8b5"/>
            </a:solidFill>
            <a:round/>
          </a:ln>
        </p:spPr>
        <p:style>
          <a:lnRef idx="0"/>
          <a:fillRef idx="0"/>
          <a:effectRef idx="0"/>
          <a:fontRef idx="minor"/>
        </p:style>
      </p:sp>
      <p:sp>
        <p:nvSpPr>
          <p:cNvPr id="581" name="Text 9"/>
          <p:cNvSpPr/>
          <p:nvPr/>
        </p:nvSpPr>
        <p:spPr>
          <a:xfrm>
            <a:off x="974160" y="4472640"/>
            <a:ext cx="16452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75" strike="noStrike">
                <a:solidFill>
                  <a:srgbClr val="2b2e3c"/>
                </a:solidFill>
                <a:latin typeface="Bitter Medium"/>
                <a:ea typeface="Bitter Medium"/>
              </a:rPr>
              <a:t>2</a:t>
            </a:r>
            <a:endParaRPr b="0" lang="en-US" sz="2450" spc="-1" strike="noStrike">
              <a:latin typeface="Arial"/>
            </a:endParaRPr>
          </a:p>
        </p:txBody>
      </p:sp>
      <p:sp>
        <p:nvSpPr>
          <p:cNvPr id="582" name="Text 10"/>
          <p:cNvSpPr/>
          <p:nvPr/>
        </p:nvSpPr>
        <p:spPr>
          <a:xfrm>
            <a:off x="2219040" y="436716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63" strike="noStrike">
                <a:solidFill>
                  <a:srgbClr val="2b2e3c"/>
                </a:solidFill>
                <a:latin typeface="Bitter Medium"/>
                <a:ea typeface="Bitter Medium"/>
              </a:rPr>
              <a:t>380 π.Χ.</a:t>
            </a:r>
            <a:endParaRPr b="0" lang="en-US" sz="2050" spc="-1" strike="noStrike">
              <a:latin typeface="Arial"/>
            </a:endParaRPr>
          </a:p>
        </p:txBody>
      </p:sp>
      <p:sp>
        <p:nvSpPr>
          <p:cNvPr id="583" name="Text 11"/>
          <p:cNvSpPr/>
          <p:nvPr/>
        </p:nvSpPr>
        <p:spPr>
          <a:xfrm>
            <a:off x="2219040" y="482400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b2e3c"/>
                </a:solidFill>
                <a:latin typeface="Open Sans"/>
                <a:ea typeface="Open Sans"/>
              </a:rPr>
              <a:t>Ο Ισοκράτης, στον "Πανηγυρικό" λόγο του, προτείνει την Αθήνα ως ηγέτιδα του κοινού αγώνα εναντίον των Περσών.</a:t>
            </a:r>
            <a:endParaRPr b="0" lang="en-US" sz="1650" spc="-1" strike="noStrike">
              <a:latin typeface="Arial"/>
            </a:endParaRPr>
          </a:p>
        </p:txBody>
      </p:sp>
      <p:sp>
        <p:nvSpPr>
          <p:cNvPr id="584" name="Shape 12"/>
          <p:cNvSpPr/>
          <p:nvPr/>
        </p:nvSpPr>
        <p:spPr>
          <a:xfrm>
            <a:off x="1271520" y="6387120"/>
            <a:ext cx="739440" cy="22680"/>
          </a:xfrm>
          <a:prstGeom prst="roundRect">
            <a:avLst>
              <a:gd name="adj" fmla="val 388338"/>
            </a:avLst>
          </a:prstGeom>
          <a:solidFill>
            <a:srgbClr val="e2c8b5"/>
          </a:solidFill>
          <a:ln w="0">
            <a:noFill/>
          </a:ln>
        </p:spPr>
        <p:style>
          <a:lnRef idx="0"/>
          <a:fillRef idx="0"/>
          <a:effectRef idx="0"/>
          <a:fontRef idx="minor"/>
        </p:style>
      </p:sp>
      <p:sp>
        <p:nvSpPr>
          <p:cNvPr id="585" name="Shape 13"/>
          <p:cNvSpPr/>
          <p:nvPr/>
        </p:nvSpPr>
        <p:spPr>
          <a:xfrm>
            <a:off x="819000" y="6160680"/>
            <a:ext cx="475200" cy="475200"/>
          </a:xfrm>
          <a:prstGeom prst="roundRect">
            <a:avLst>
              <a:gd name="adj" fmla="val 18668"/>
            </a:avLst>
          </a:prstGeom>
          <a:solidFill>
            <a:srgbClr val="fce2cf"/>
          </a:solidFill>
          <a:ln w="7620">
            <a:solidFill>
              <a:srgbClr val="e2c8b5"/>
            </a:solidFill>
            <a:round/>
          </a:ln>
        </p:spPr>
        <p:style>
          <a:lnRef idx="0"/>
          <a:fillRef idx="0"/>
          <a:effectRef idx="0"/>
          <a:fontRef idx="minor"/>
        </p:style>
      </p:sp>
      <p:sp>
        <p:nvSpPr>
          <p:cNvPr id="586" name="Text 14"/>
          <p:cNvSpPr/>
          <p:nvPr/>
        </p:nvSpPr>
        <p:spPr>
          <a:xfrm>
            <a:off x="970560" y="6239880"/>
            <a:ext cx="17136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0" lang="en-US" sz="2450" spc="-75" strike="noStrike">
                <a:solidFill>
                  <a:srgbClr val="2b2e3c"/>
                </a:solidFill>
                <a:latin typeface="Bitter Medium"/>
                <a:ea typeface="Bitter Medium"/>
              </a:rPr>
              <a:t>3</a:t>
            </a:r>
            <a:endParaRPr b="0" lang="en-US" sz="2450" spc="-1" strike="noStrike">
              <a:latin typeface="Arial"/>
            </a:endParaRPr>
          </a:p>
        </p:txBody>
      </p:sp>
      <p:sp>
        <p:nvSpPr>
          <p:cNvPr id="587" name="Text 15"/>
          <p:cNvSpPr/>
          <p:nvPr/>
        </p:nvSpPr>
        <p:spPr>
          <a:xfrm>
            <a:off x="2219040" y="6134400"/>
            <a:ext cx="293616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0" lang="en-US" sz="2050" spc="-63" strike="noStrike">
                <a:solidFill>
                  <a:srgbClr val="2b2e3c"/>
                </a:solidFill>
                <a:latin typeface="Bitter Medium"/>
                <a:ea typeface="Bitter Medium"/>
              </a:rPr>
              <a:t>Μεταγενέστερη περίοδος</a:t>
            </a:r>
            <a:endParaRPr b="0" lang="en-US" sz="2050" spc="-1" strike="noStrike">
              <a:latin typeface="Arial"/>
            </a:endParaRPr>
          </a:p>
        </p:txBody>
      </p:sp>
      <p:sp>
        <p:nvSpPr>
          <p:cNvPr id="588" name="Text 16"/>
          <p:cNvSpPr/>
          <p:nvPr/>
        </p:nvSpPr>
        <p:spPr>
          <a:xfrm>
            <a:off x="2219040" y="659124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b2e3c"/>
                </a:solidFill>
                <a:latin typeface="Open Sans"/>
                <a:ea typeface="Open Sans"/>
              </a:rPr>
              <a:t>Ο Ισοκράτης στρέφεται στην ιδέα ενός ισχυρού μονάρχη που θα ενώσει τους Έλληνες εναντίον των Περσών.</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9" name="Image 0" descr="preencoded.png"/>
          <p:cNvPicPr/>
          <p:nvPr/>
        </p:nvPicPr>
        <p:blipFill>
          <a:blip r:embed="rId1"/>
          <a:stretch/>
        </p:blipFill>
        <p:spPr>
          <a:xfrm>
            <a:off x="0" y="0"/>
            <a:ext cx="14630040" cy="2835000"/>
          </a:xfrm>
          <a:prstGeom prst="rect">
            <a:avLst/>
          </a:prstGeom>
          <a:ln w="0">
            <a:noFill/>
          </a:ln>
        </p:spPr>
      </p:pic>
      <p:sp>
        <p:nvSpPr>
          <p:cNvPr id="590" name="Text 0"/>
          <p:cNvSpPr/>
          <p:nvPr/>
        </p:nvSpPr>
        <p:spPr>
          <a:xfrm>
            <a:off x="793800" y="3512520"/>
            <a:ext cx="864756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Οι Υποψήφιοι Ηγέτες του Ισοκράτη</a:t>
            </a:r>
            <a:endParaRPr b="0" lang="en-US" sz="4450" spc="-1" strike="noStrike">
              <a:latin typeface="Arial"/>
            </a:endParaRPr>
          </a:p>
        </p:txBody>
      </p:sp>
      <p:pic>
        <p:nvPicPr>
          <p:cNvPr id="591" name="Image 1" descr="preencoded.png"/>
          <p:cNvPicPr/>
          <p:nvPr/>
        </p:nvPicPr>
        <p:blipFill>
          <a:blip r:embed="rId2"/>
          <a:stretch/>
        </p:blipFill>
        <p:spPr>
          <a:xfrm>
            <a:off x="793800" y="4561560"/>
            <a:ext cx="566640" cy="566640"/>
          </a:xfrm>
          <a:prstGeom prst="rect">
            <a:avLst/>
          </a:prstGeom>
          <a:ln w="0">
            <a:noFill/>
          </a:ln>
        </p:spPr>
      </p:pic>
      <p:sp>
        <p:nvSpPr>
          <p:cNvPr id="592" name="Text 1"/>
          <p:cNvSpPr/>
          <p:nvPr/>
        </p:nvSpPr>
        <p:spPr>
          <a:xfrm>
            <a:off x="793800" y="53553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Ευαγόρας</a:t>
            </a:r>
            <a:endParaRPr b="0" lang="en-US" sz="2200" spc="-1" strike="noStrike">
              <a:latin typeface="Arial"/>
            </a:endParaRPr>
          </a:p>
        </p:txBody>
      </p:sp>
      <p:sp>
        <p:nvSpPr>
          <p:cNvPr id="593" name="Text 2"/>
          <p:cNvSpPr/>
          <p:nvPr/>
        </p:nvSpPr>
        <p:spPr>
          <a:xfrm>
            <a:off x="793800" y="5845680"/>
            <a:ext cx="300528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Βασιλιάς της Σαλαμίνας της Κύπρου</a:t>
            </a:r>
            <a:endParaRPr b="0" lang="en-US" sz="1750" spc="-1" strike="noStrike">
              <a:latin typeface="Arial"/>
            </a:endParaRPr>
          </a:p>
        </p:txBody>
      </p:sp>
      <p:pic>
        <p:nvPicPr>
          <p:cNvPr id="594" name="Image 2" descr="preencoded.png"/>
          <p:cNvPicPr/>
          <p:nvPr/>
        </p:nvPicPr>
        <p:blipFill>
          <a:blip r:embed="rId3"/>
          <a:stretch/>
        </p:blipFill>
        <p:spPr>
          <a:xfrm>
            <a:off x="4139280" y="4561560"/>
            <a:ext cx="566640" cy="566640"/>
          </a:xfrm>
          <a:prstGeom prst="rect">
            <a:avLst/>
          </a:prstGeom>
          <a:ln w="0">
            <a:noFill/>
          </a:ln>
        </p:spPr>
      </p:pic>
      <p:sp>
        <p:nvSpPr>
          <p:cNvPr id="595" name="Text 3"/>
          <p:cNvSpPr/>
          <p:nvPr/>
        </p:nvSpPr>
        <p:spPr>
          <a:xfrm>
            <a:off x="4139280" y="53553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Ιάσονας</a:t>
            </a:r>
            <a:endParaRPr b="0" lang="en-US" sz="2200" spc="-1" strike="noStrike">
              <a:latin typeface="Arial"/>
            </a:endParaRPr>
          </a:p>
        </p:txBody>
      </p:sp>
      <p:sp>
        <p:nvSpPr>
          <p:cNvPr id="596" name="Text 4"/>
          <p:cNvSpPr/>
          <p:nvPr/>
        </p:nvSpPr>
        <p:spPr>
          <a:xfrm>
            <a:off x="4139280" y="5845680"/>
            <a:ext cx="300528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Τύραννος των Φερών της Μαγνησίας</a:t>
            </a:r>
            <a:endParaRPr b="0" lang="en-US" sz="1750" spc="-1" strike="noStrike">
              <a:latin typeface="Arial"/>
            </a:endParaRPr>
          </a:p>
        </p:txBody>
      </p:sp>
      <p:pic>
        <p:nvPicPr>
          <p:cNvPr id="597" name="Image 3" descr="preencoded.png"/>
          <p:cNvPicPr/>
          <p:nvPr/>
        </p:nvPicPr>
        <p:blipFill>
          <a:blip r:embed="rId4"/>
          <a:stretch/>
        </p:blipFill>
        <p:spPr>
          <a:xfrm>
            <a:off x="7485120" y="4561560"/>
            <a:ext cx="566640" cy="566640"/>
          </a:xfrm>
          <a:prstGeom prst="rect">
            <a:avLst/>
          </a:prstGeom>
          <a:ln w="0">
            <a:noFill/>
          </a:ln>
        </p:spPr>
      </p:pic>
      <p:sp>
        <p:nvSpPr>
          <p:cNvPr id="598" name="Text 5"/>
          <p:cNvSpPr/>
          <p:nvPr/>
        </p:nvSpPr>
        <p:spPr>
          <a:xfrm>
            <a:off x="7485120" y="53553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Διονύσιος Α'</a:t>
            </a:r>
            <a:endParaRPr b="0" lang="en-US" sz="2200" spc="-1" strike="noStrike">
              <a:latin typeface="Arial"/>
            </a:endParaRPr>
          </a:p>
        </p:txBody>
      </p:sp>
      <p:sp>
        <p:nvSpPr>
          <p:cNvPr id="599" name="Text 6"/>
          <p:cNvSpPr/>
          <p:nvPr/>
        </p:nvSpPr>
        <p:spPr>
          <a:xfrm>
            <a:off x="7485120" y="5845680"/>
            <a:ext cx="300528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Τύραννος των Συρακουσών</a:t>
            </a:r>
            <a:endParaRPr b="0" lang="en-US" sz="1750" spc="-1" strike="noStrike">
              <a:latin typeface="Arial"/>
            </a:endParaRPr>
          </a:p>
        </p:txBody>
      </p:sp>
      <p:pic>
        <p:nvPicPr>
          <p:cNvPr id="600" name="Image 4" descr="preencoded.png"/>
          <p:cNvPicPr/>
          <p:nvPr/>
        </p:nvPicPr>
        <p:blipFill>
          <a:blip r:embed="rId5"/>
          <a:stretch/>
        </p:blipFill>
        <p:spPr>
          <a:xfrm>
            <a:off x="10830960" y="4561560"/>
            <a:ext cx="566640" cy="566640"/>
          </a:xfrm>
          <a:prstGeom prst="rect">
            <a:avLst/>
          </a:prstGeom>
          <a:ln w="0">
            <a:noFill/>
          </a:ln>
        </p:spPr>
      </p:pic>
      <p:sp>
        <p:nvSpPr>
          <p:cNvPr id="601" name="Text 7"/>
          <p:cNvSpPr/>
          <p:nvPr/>
        </p:nvSpPr>
        <p:spPr>
          <a:xfrm>
            <a:off x="10830960" y="53553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Φίλιππος Β'</a:t>
            </a:r>
            <a:endParaRPr b="0" lang="en-US" sz="2200" spc="-1" strike="noStrike">
              <a:latin typeface="Arial"/>
            </a:endParaRPr>
          </a:p>
        </p:txBody>
      </p:sp>
      <p:sp>
        <p:nvSpPr>
          <p:cNvPr id="602" name="Text 8"/>
          <p:cNvSpPr/>
          <p:nvPr/>
        </p:nvSpPr>
        <p:spPr>
          <a:xfrm>
            <a:off x="10830960" y="5845680"/>
            <a:ext cx="300528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Βασιλιάς της Μακεδονίας</a:t>
            </a:r>
            <a:endParaRPr b="0" lang="en-US" sz="1750" spc="-1" strike="noStrike">
              <a:latin typeface="Arial"/>
            </a:endParaRPr>
          </a:p>
        </p:txBody>
      </p:sp>
      <p:sp>
        <p:nvSpPr>
          <p:cNvPr id="603" name="Text 9"/>
          <p:cNvSpPr/>
          <p:nvPr/>
        </p:nvSpPr>
        <p:spPr>
          <a:xfrm>
            <a:off x="793800" y="6826680"/>
            <a:ext cx="1304244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Ο Ισοκράτης πίστευε ότι αυτές οι προσωπικότητες θα μπορούσαν να εφαρμόσουν την πανελλήνια ιδέα, με τον Φίλιππο Β' να αναδεικνύεται τελικά ως ο πιο πιθανός υποψήφιος.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4" name="Image 0" descr="preencoded.png"/>
          <p:cNvPicPr/>
          <p:nvPr/>
        </p:nvPicPr>
        <p:blipFill>
          <a:blip r:embed="rId1"/>
          <a:stretch/>
        </p:blipFill>
        <p:spPr>
          <a:xfrm>
            <a:off x="0" y="0"/>
            <a:ext cx="14630040" cy="2811600"/>
          </a:xfrm>
          <a:prstGeom prst="rect">
            <a:avLst/>
          </a:prstGeom>
          <a:ln w="0">
            <a:noFill/>
          </a:ln>
        </p:spPr>
      </p:pic>
      <p:sp>
        <p:nvSpPr>
          <p:cNvPr id="605" name="Text 0"/>
          <p:cNvSpPr/>
          <p:nvPr/>
        </p:nvSpPr>
        <p:spPr>
          <a:xfrm>
            <a:off x="787320" y="3430440"/>
            <a:ext cx="12362400" cy="70236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0" lang="en-US" sz="4400" spc="-134" strike="noStrike">
                <a:solidFill>
                  <a:srgbClr val="2c3f42"/>
                </a:solidFill>
                <a:latin typeface="Bitter Medium"/>
                <a:ea typeface="Bitter Medium"/>
              </a:rPr>
              <a:t>Ο Φίλιππος Β' και η Ισχυροποίηση της Μακεδονίας</a:t>
            </a:r>
            <a:endParaRPr b="0" lang="en-US" sz="4400" spc="-1" strike="noStrike">
              <a:latin typeface="Arial"/>
            </a:endParaRPr>
          </a:p>
        </p:txBody>
      </p:sp>
      <p:sp>
        <p:nvSpPr>
          <p:cNvPr id="606" name="Shape 1"/>
          <p:cNvSpPr/>
          <p:nvPr/>
        </p:nvSpPr>
        <p:spPr>
          <a:xfrm>
            <a:off x="787320" y="4723560"/>
            <a:ext cx="393120" cy="393120"/>
          </a:xfrm>
          <a:prstGeom prst="roundRect">
            <a:avLst>
              <a:gd name="adj" fmla="val 24003"/>
            </a:avLst>
          </a:prstGeom>
          <a:solidFill>
            <a:srgbClr val="fce2cf"/>
          </a:solidFill>
          <a:ln w="7620">
            <a:solidFill>
              <a:srgbClr val="e2c8b5"/>
            </a:solidFill>
            <a:round/>
          </a:ln>
        </p:spPr>
        <p:style>
          <a:lnRef idx="0"/>
          <a:fillRef idx="0"/>
          <a:effectRef idx="0"/>
          <a:fontRef idx="minor"/>
        </p:style>
      </p:sp>
      <p:sp>
        <p:nvSpPr>
          <p:cNvPr id="607" name="Text 2"/>
          <p:cNvSpPr/>
          <p:nvPr/>
        </p:nvSpPr>
        <p:spPr>
          <a:xfrm>
            <a:off x="1405800" y="4723560"/>
            <a:ext cx="4355640" cy="3510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6" strike="noStrike">
                <a:solidFill>
                  <a:srgbClr val="2b2e3c"/>
                </a:solidFill>
                <a:latin typeface="Bitter Medium"/>
                <a:ea typeface="Bitter Medium"/>
              </a:rPr>
              <a:t>Αντιμετώπιση Εξωτερικών Απειλών</a:t>
            </a:r>
            <a:endParaRPr b="0" lang="en-US" sz="2200" spc="-1" strike="noStrike">
              <a:latin typeface="Arial"/>
            </a:endParaRPr>
          </a:p>
        </p:txBody>
      </p:sp>
      <p:sp>
        <p:nvSpPr>
          <p:cNvPr id="608" name="Text 3"/>
          <p:cNvSpPr/>
          <p:nvPr/>
        </p:nvSpPr>
        <p:spPr>
          <a:xfrm>
            <a:off x="1405800" y="5209920"/>
            <a:ext cx="5796720" cy="71928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b2e3c"/>
                </a:solidFill>
                <a:latin typeface="Open Sans"/>
                <a:ea typeface="Open Sans"/>
              </a:rPr>
              <a:t>Αποτελεσματική αντιμετώπιση των επιδρομών των Ιλλυριών και των Παιόνων στα βόρεια σύνορα.</a:t>
            </a:r>
            <a:endParaRPr b="0" lang="en-US" sz="1750" spc="-1" strike="noStrike">
              <a:latin typeface="Arial"/>
            </a:endParaRPr>
          </a:p>
        </p:txBody>
      </p:sp>
      <p:sp>
        <p:nvSpPr>
          <p:cNvPr id="609" name="Shape 4"/>
          <p:cNvSpPr/>
          <p:nvPr/>
        </p:nvSpPr>
        <p:spPr>
          <a:xfrm>
            <a:off x="7427880" y="4723560"/>
            <a:ext cx="393120" cy="393120"/>
          </a:xfrm>
          <a:prstGeom prst="roundRect">
            <a:avLst>
              <a:gd name="adj" fmla="val 24003"/>
            </a:avLst>
          </a:prstGeom>
          <a:solidFill>
            <a:srgbClr val="fce2cf"/>
          </a:solidFill>
          <a:ln w="7620">
            <a:solidFill>
              <a:srgbClr val="e2c8b5"/>
            </a:solidFill>
            <a:round/>
          </a:ln>
        </p:spPr>
        <p:style>
          <a:lnRef idx="0"/>
          <a:fillRef idx="0"/>
          <a:effectRef idx="0"/>
          <a:fontRef idx="minor"/>
        </p:style>
      </p:sp>
      <p:sp>
        <p:nvSpPr>
          <p:cNvPr id="610" name="Text 5"/>
          <p:cNvSpPr/>
          <p:nvPr/>
        </p:nvSpPr>
        <p:spPr>
          <a:xfrm>
            <a:off x="8046360" y="4723560"/>
            <a:ext cx="2929680" cy="3510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6" strike="noStrike">
                <a:solidFill>
                  <a:srgbClr val="2b2e3c"/>
                </a:solidFill>
                <a:latin typeface="Bitter Medium"/>
                <a:ea typeface="Bitter Medium"/>
              </a:rPr>
              <a:t>Στρατιωτική Οργάνωση</a:t>
            </a:r>
            <a:endParaRPr b="0" lang="en-US" sz="2200" spc="-1" strike="noStrike">
              <a:latin typeface="Arial"/>
            </a:endParaRPr>
          </a:p>
        </p:txBody>
      </p:sp>
      <p:sp>
        <p:nvSpPr>
          <p:cNvPr id="611" name="Text 6"/>
          <p:cNvSpPr/>
          <p:nvPr/>
        </p:nvSpPr>
        <p:spPr>
          <a:xfrm>
            <a:off x="8046360" y="5209920"/>
            <a:ext cx="5796720" cy="71928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b2e3c"/>
                </a:solidFill>
                <a:latin typeface="Open Sans"/>
                <a:ea typeface="Open Sans"/>
              </a:rPr>
              <a:t>Δημιουργία ισχυρού στρατού με κύριο σώμα τη μακεδονική φάλαγγα και το ιππικό των ευγενών.</a:t>
            </a:r>
            <a:endParaRPr b="0" lang="en-US" sz="1750" spc="-1" strike="noStrike">
              <a:latin typeface="Arial"/>
            </a:endParaRPr>
          </a:p>
        </p:txBody>
      </p:sp>
      <p:sp>
        <p:nvSpPr>
          <p:cNvPr id="612" name="Shape 7"/>
          <p:cNvSpPr/>
          <p:nvPr/>
        </p:nvSpPr>
        <p:spPr>
          <a:xfrm>
            <a:off x="787320" y="6407640"/>
            <a:ext cx="393120" cy="393120"/>
          </a:xfrm>
          <a:prstGeom prst="roundRect">
            <a:avLst>
              <a:gd name="adj" fmla="val 24003"/>
            </a:avLst>
          </a:prstGeom>
          <a:solidFill>
            <a:srgbClr val="fce2cf"/>
          </a:solidFill>
          <a:ln w="7620">
            <a:solidFill>
              <a:srgbClr val="e2c8b5"/>
            </a:solidFill>
            <a:round/>
          </a:ln>
        </p:spPr>
        <p:style>
          <a:lnRef idx="0"/>
          <a:fillRef idx="0"/>
          <a:effectRef idx="0"/>
          <a:fontRef idx="minor"/>
        </p:style>
      </p:sp>
      <p:sp>
        <p:nvSpPr>
          <p:cNvPr id="613" name="Text 8"/>
          <p:cNvSpPr/>
          <p:nvPr/>
        </p:nvSpPr>
        <p:spPr>
          <a:xfrm>
            <a:off x="1405800" y="6407640"/>
            <a:ext cx="2811600" cy="3510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6" strike="noStrike">
                <a:solidFill>
                  <a:srgbClr val="2b2e3c"/>
                </a:solidFill>
                <a:latin typeface="Bitter Medium"/>
                <a:ea typeface="Bitter Medium"/>
              </a:rPr>
              <a:t>Οικονομική Ανάπτυξη</a:t>
            </a:r>
            <a:endParaRPr b="0" lang="en-US" sz="2200" spc="-1" strike="noStrike">
              <a:latin typeface="Arial"/>
            </a:endParaRPr>
          </a:p>
        </p:txBody>
      </p:sp>
      <p:sp>
        <p:nvSpPr>
          <p:cNvPr id="614" name="Text 9"/>
          <p:cNvSpPr/>
          <p:nvPr/>
        </p:nvSpPr>
        <p:spPr>
          <a:xfrm>
            <a:off x="1405800" y="6894000"/>
            <a:ext cx="5796720" cy="71928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b2e3c"/>
                </a:solidFill>
                <a:latin typeface="Open Sans"/>
                <a:ea typeface="Open Sans"/>
              </a:rPr>
              <a:t>Κατάληψη των ορυχείων χρυσού του Παγγαίου και κοπή νέου νομίσματος, των χρυσών στατήρων.</a:t>
            </a:r>
            <a:endParaRPr b="0" lang="en-US" sz="1750" spc="-1" strike="noStrike">
              <a:latin typeface="Arial"/>
            </a:endParaRPr>
          </a:p>
        </p:txBody>
      </p:sp>
      <p:sp>
        <p:nvSpPr>
          <p:cNvPr id="615" name="Shape 10"/>
          <p:cNvSpPr/>
          <p:nvPr/>
        </p:nvSpPr>
        <p:spPr>
          <a:xfrm>
            <a:off x="7427880" y="6407640"/>
            <a:ext cx="393120" cy="393120"/>
          </a:xfrm>
          <a:prstGeom prst="roundRect">
            <a:avLst>
              <a:gd name="adj" fmla="val 24003"/>
            </a:avLst>
          </a:prstGeom>
          <a:solidFill>
            <a:srgbClr val="fce2cf"/>
          </a:solidFill>
          <a:ln w="7620">
            <a:solidFill>
              <a:srgbClr val="e2c8b5"/>
            </a:solidFill>
            <a:round/>
          </a:ln>
        </p:spPr>
        <p:style>
          <a:lnRef idx="0"/>
          <a:fillRef idx="0"/>
          <a:effectRef idx="0"/>
          <a:fontRef idx="minor"/>
        </p:style>
      </p:sp>
      <p:sp>
        <p:nvSpPr>
          <p:cNvPr id="616" name="Text 11"/>
          <p:cNvSpPr/>
          <p:nvPr/>
        </p:nvSpPr>
        <p:spPr>
          <a:xfrm>
            <a:off x="8046360" y="6407640"/>
            <a:ext cx="2811600" cy="35100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6" strike="noStrike">
                <a:solidFill>
                  <a:srgbClr val="2b2e3c"/>
                </a:solidFill>
                <a:latin typeface="Bitter Medium"/>
                <a:ea typeface="Bitter Medium"/>
              </a:rPr>
              <a:t>Επεκτατική Πολιτική</a:t>
            </a:r>
            <a:endParaRPr b="0" lang="en-US" sz="2200" spc="-1" strike="noStrike">
              <a:latin typeface="Arial"/>
            </a:endParaRPr>
          </a:p>
        </p:txBody>
      </p:sp>
      <p:sp>
        <p:nvSpPr>
          <p:cNvPr id="617" name="Text 12"/>
          <p:cNvSpPr/>
          <p:nvPr/>
        </p:nvSpPr>
        <p:spPr>
          <a:xfrm>
            <a:off x="8046360" y="6894000"/>
            <a:ext cx="5796720" cy="71928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b2e3c"/>
                </a:solidFill>
                <a:latin typeface="Open Sans"/>
                <a:ea typeface="Open Sans"/>
              </a:rPr>
              <a:t>Εξασφάλιση νέων εδαφών και σταδιακή επέκταση της εξουσίας του στον ελλαδικό χώρο.</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Text 0"/>
          <p:cNvSpPr/>
          <p:nvPr/>
        </p:nvSpPr>
        <p:spPr>
          <a:xfrm>
            <a:off x="793800" y="2539800"/>
            <a:ext cx="592128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Η Μακεδονική Φάλαγγα</a:t>
            </a:r>
            <a:endParaRPr b="0" lang="en-US" sz="4450" spc="-1" strike="noStrike">
              <a:latin typeface="Arial"/>
            </a:endParaRPr>
          </a:p>
        </p:txBody>
      </p:sp>
      <p:sp>
        <p:nvSpPr>
          <p:cNvPr id="619" name="Text 1"/>
          <p:cNvSpPr/>
          <p:nvPr/>
        </p:nvSpPr>
        <p:spPr>
          <a:xfrm>
            <a:off x="793800" y="3815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c3f42"/>
                </a:solidFill>
                <a:latin typeface="Bitter Medium"/>
                <a:ea typeface="Bitter Medium"/>
              </a:rPr>
              <a:t>Σύνθεση</a:t>
            </a:r>
            <a:endParaRPr b="0" lang="en-US" sz="2200" spc="-1" strike="noStrike">
              <a:latin typeface="Arial"/>
            </a:endParaRPr>
          </a:p>
        </p:txBody>
      </p:sp>
      <p:sp>
        <p:nvSpPr>
          <p:cNvPr id="620" name="Text 2"/>
          <p:cNvSpPr/>
          <p:nvPr/>
        </p:nvSpPr>
        <p:spPr>
          <a:xfrm>
            <a:off x="793800" y="4396680"/>
            <a:ext cx="624420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Η μακεδονική φάλαγγα αποτελούνταν από πεζέταιρους, οργανωμένους σε σχηματισμό βάθους 16 σειρών.</a:t>
            </a:r>
            <a:endParaRPr b="0" lang="en-US" sz="1750" spc="-1" strike="noStrike">
              <a:latin typeface="Arial"/>
            </a:endParaRPr>
          </a:p>
        </p:txBody>
      </p:sp>
      <p:sp>
        <p:nvSpPr>
          <p:cNvPr id="621" name="Text 3"/>
          <p:cNvSpPr/>
          <p:nvPr/>
        </p:nvSpPr>
        <p:spPr>
          <a:xfrm>
            <a:off x="7599600" y="3815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c3f42"/>
                </a:solidFill>
                <a:latin typeface="Bitter Medium"/>
                <a:ea typeface="Bitter Medium"/>
              </a:rPr>
              <a:t>Οπλισμός</a:t>
            </a:r>
            <a:endParaRPr b="0" lang="en-US" sz="2200" spc="-1" strike="noStrike">
              <a:latin typeface="Arial"/>
            </a:endParaRPr>
          </a:p>
        </p:txBody>
      </p:sp>
      <p:sp>
        <p:nvSpPr>
          <p:cNvPr id="622" name="Text 4"/>
          <p:cNvSpPr/>
          <p:nvPr/>
        </p:nvSpPr>
        <p:spPr>
          <a:xfrm>
            <a:off x="7599600" y="4396680"/>
            <a:ext cx="624420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Το κύριο όπλο ήταν η σάρισα, ένα μακρύ δόρυ μήκους 6 μέτρων, που έδινε στη φάλαγγα μεγάλο πλεονέκτημα στη μάχη.</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Text 0"/>
          <p:cNvSpPr/>
          <p:nvPr/>
        </p:nvSpPr>
        <p:spPr>
          <a:xfrm>
            <a:off x="769680" y="606600"/>
            <a:ext cx="6760440" cy="686880"/>
          </a:xfrm>
          <a:prstGeom prst="rect">
            <a:avLst/>
          </a:prstGeom>
          <a:noFill/>
          <a:ln w="0">
            <a:noFill/>
          </a:ln>
        </p:spPr>
        <p:style>
          <a:lnRef idx="0"/>
          <a:fillRef idx="0"/>
          <a:effectRef idx="0"/>
          <a:fontRef idx="minor"/>
        </p:style>
        <p:txBody>
          <a:bodyPr wrap="none" lIns="0" rIns="0" tIns="0" bIns="0" anchor="t">
            <a:noAutofit/>
          </a:bodyPr>
          <a:p>
            <a:pPr>
              <a:lnSpc>
                <a:spcPts val="5400"/>
              </a:lnSpc>
              <a:buNone/>
              <a:tabLst>
                <a:tab algn="l" pos="0"/>
              </a:tabLst>
            </a:pPr>
            <a:r>
              <a:rPr b="0" lang="en-US" sz="4300" spc="-131" strike="noStrike">
                <a:solidFill>
                  <a:srgbClr val="2c3f42"/>
                </a:solidFill>
                <a:latin typeface="Bitter Medium"/>
                <a:ea typeface="Bitter Medium"/>
              </a:rPr>
              <a:t>Η Επέκταση του Φιλίππου Β'</a:t>
            </a:r>
            <a:endParaRPr b="0" lang="en-US" sz="4300" spc="-1" strike="noStrike">
              <a:latin typeface="Arial"/>
            </a:endParaRPr>
          </a:p>
        </p:txBody>
      </p:sp>
      <p:sp>
        <p:nvSpPr>
          <p:cNvPr id="624" name="Shape 1"/>
          <p:cNvSpPr/>
          <p:nvPr/>
        </p:nvSpPr>
        <p:spPr>
          <a:xfrm>
            <a:off x="1084320" y="1623240"/>
            <a:ext cx="30240" cy="5999040"/>
          </a:xfrm>
          <a:prstGeom prst="roundRect">
            <a:avLst>
              <a:gd name="adj" fmla="val 303018"/>
            </a:avLst>
          </a:prstGeom>
          <a:solidFill>
            <a:srgbClr val="e2c8b5"/>
          </a:solidFill>
          <a:ln w="0">
            <a:noFill/>
          </a:ln>
        </p:spPr>
        <p:style>
          <a:lnRef idx="0"/>
          <a:fillRef idx="0"/>
          <a:effectRef idx="0"/>
          <a:fontRef idx="minor"/>
        </p:style>
      </p:sp>
      <p:sp>
        <p:nvSpPr>
          <p:cNvPr id="625" name="Shape 2"/>
          <p:cNvSpPr/>
          <p:nvPr/>
        </p:nvSpPr>
        <p:spPr>
          <a:xfrm>
            <a:off x="1316160" y="2102760"/>
            <a:ext cx="769320" cy="30240"/>
          </a:xfrm>
          <a:prstGeom prst="roundRect">
            <a:avLst>
              <a:gd name="adj" fmla="val 303018"/>
            </a:avLst>
          </a:prstGeom>
          <a:solidFill>
            <a:srgbClr val="e2c8b5"/>
          </a:solidFill>
          <a:ln w="0">
            <a:noFill/>
          </a:ln>
        </p:spPr>
        <p:style>
          <a:lnRef idx="0"/>
          <a:fillRef idx="0"/>
          <a:effectRef idx="0"/>
          <a:fontRef idx="minor"/>
        </p:style>
      </p:sp>
      <p:sp>
        <p:nvSpPr>
          <p:cNvPr id="626" name="Shape 3"/>
          <p:cNvSpPr/>
          <p:nvPr/>
        </p:nvSpPr>
        <p:spPr>
          <a:xfrm>
            <a:off x="852120" y="1870560"/>
            <a:ext cx="494280" cy="494280"/>
          </a:xfrm>
          <a:prstGeom prst="roundRect">
            <a:avLst>
              <a:gd name="adj" fmla="val 18670"/>
            </a:avLst>
          </a:prstGeom>
          <a:solidFill>
            <a:srgbClr val="fce2cf"/>
          </a:solidFill>
          <a:ln w="7620">
            <a:solidFill>
              <a:srgbClr val="e2c8b5"/>
            </a:solidFill>
            <a:round/>
          </a:ln>
        </p:spPr>
        <p:style>
          <a:lnRef idx="0"/>
          <a:fillRef idx="0"/>
          <a:effectRef idx="0"/>
          <a:fontRef idx="minor"/>
        </p:style>
      </p:sp>
      <p:sp>
        <p:nvSpPr>
          <p:cNvPr id="627" name="Text 4"/>
          <p:cNvSpPr/>
          <p:nvPr/>
        </p:nvSpPr>
        <p:spPr>
          <a:xfrm>
            <a:off x="1036080" y="1953000"/>
            <a:ext cx="126720" cy="32940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2550" spc="-80" strike="noStrike">
                <a:solidFill>
                  <a:srgbClr val="2b2e3c"/>
                </a:solidFill>
                <a:latin typeface="Bitter Medium"/>
                <a:ea typeface="Bitter Medium"/>
              </a:rPr>
              <a:t>1</a:t>
            </a:r>
            <a:endParaRPr b="0" lang="en-US" sz="2550" spc="-1" strike="noStrike">
              <a:latin typeface="Arial"/>
            </a:endParaRPr>
          </a:p>
        </p:txBody>
      </p:sp>
      <p:sp>
        <p:nvSpPr>
          <p:cNvPr id="628" name="Text 5"/>
          <p:cNvSpPr/>
          <p:nvPr/>
        </p:nvSpPr>
        <p:spPr>
          <a:xfrm>
            <a:off x="2309040" y="1843200"/>
            <a:ext cx="2748600" cy="34308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66" strike="noStrike">
                <a:solidFill>
                  <a:srgbClr val="2b2e3c"/>
                </a:solidFill>
                <a:latin typeface="Bitter Medium"/>
                <a:ea typeface="Bitter Medium"/>
              </a:rPr>
              <a:t>Πρώτο Στάδιο</a:t>
            </a:r>
            <a:endParaRPr b="0" lang="en-US" sz="2150" spc="-1" strike="noStrike">
              <a:latin typeface="Arial"/>
            </a:endParaRPr>
          </a:p>
        </p:txBody>
      </p:sp>
      <p:sp>
        <p:nvSpPr>
          <p:cNvPr id="629" name="Text 6"/>
          <p:cNvSpPr/>
          <p:nvPr/>
        </p:nvSpPr>
        <p:spPr>
          <a:xfrm>
            <a:off x="2309040" y="2318760"/>
            <a:ext cx="6065280" cy="105516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35" strike="noStrike">
                <a:solidFill>
                  <a:srgbClr val="2b2e3c"/>
                </a:solidFill>
                <a:latin typeface="Open Sans"/>
                <a:ea typeface="Open Sans"/>
              </a:rPr>
              <a:t>Κατάληψη πόλεων της Χαλκιδικής και εδαφών της Ανατολικής Μακεδονίας και Θράκης. Επέκταση μέχρι τις δυτικές ακτές του Ευξείνου Πόντου.</a:t>
            </a:r>
            <a:endParaRPr b="0" lang="en-US" sz="1700" spc="-1" strike="noStrike">
              <a:latin typeface="Arial"/>
            </a:endParaRPr>
          </a:p>
        </p:txBody>
      </p:sp>
      <p:sp>
        <p:nvSpPr>
          <p:cNvPr id="630" name="Shape 7"/>
          <p:cNvSpPr/>
          <p:nvPr/>
        </p:nvSpPr>
        <p:spPr>
          <a:xfrm>
            <a:off x="1316160" y="4293000"/>
            <a:ext cx="769320" cy="30240"/>
          </a:xfrm>
          <a:prstGeom prst="roundRect">
            <a:avLst>
              <a:gd name="adj" fmla="val 303018"/>
            </a:avLst>
          </a:prstGeom>
          <a:solidFill>
            <a:srgbClr val="e2c8b5"/>
          </a:solidFill>
          <a:ln w="0">
            <a:noFill/>
          </a:ln>
        </p:spPr>
        <p:style>
          <a:lnRef idx="0"/>
          <a:fillRef idx="0"/>
          <a:effectRef idx="0"/>
          <a:fontRef idx="minor"/>
        </p:style>
      </p:sp>
      <p:sp>
        <p:nvSpPr>
          <p:cNvPr id="631" name="Shape 8"/>
          <p:cNvSpPr/>
          <p:nvPr/>
        </p:nvSpPr>
        <p:spPr>
          <a:xfrm>
            <a:off x="852120" y="4061160"/>
            <a:ext cx="494280" cy="494280"/>
          </a:xfrm>
          <a:prstGeom prst="roundRect">
            <a:avLst>
              <a:gd name="adj" fmla="val 18670"/>
            </a:avLst>
          </a:prstGeom>
          <a:solidFill>
            <a:srgbClr val="fce2cf"/>
          </a:solidFill>
          <a:ln w="7620">
            <a:solidFill>
              <a:srgbClr val="e2c8b5"/>
            </a:solidFill>
            <a:round/>
          </a:ln>
        </p:spPr>
        <p:style>
          <a:lnRef idx="0"/>
          <a:fillRef idx="0"/>
          <a:effectRef idx="0"/>
          <a:fontRef idx="minor"/>
        </p:style>
      </p:sp>
      <p:sp>
        <p:nvSpPr>
          <p:cNvPr id="632" name="Text 9"/>
          <p:cNvSpPr/>
          <p:nvPr/>
        </p:nvSpPr>
        <p:spPr>
          <a:xfrm>
            <a:off x="1013760" y="4143600"/>
            <a:ext cx="171000" cy="32940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2550" spc="-80" strike="noStrike">
                <a:solidFill>
                  <a:srgbClr val="2b2e3c"/>
                </a:solidFill>
                <a:latin typeface="Bitter Medium"/>
                <a:ea typeface="Bitter Medium"/>
              </a:rPr>
              <a:t>2</a:t>
            </a:r>
            <a:endParaRPr b="0" lang="en-US" sz="2550" spc="-1" strike="noStrike">
              <a:latin typeface="Arial"/>
            </a:endParaRPr>
          </a:p>
        </p:txBody>
      </p:sp>
      <p:sp>
        <p:nvSpPr>
          <p:cNvPr id="633" name="Text 10"/>
          <p:cNvSpPr/>
          <p:nvPr/>
        </p:nvSpPr>
        <p:spPr>
          <a:xfrm>
            <a:off x="2309040" y="4033440"/>
            <a:ext cx="2748600" cy="34308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66" strike="noStrike">
                <a:solidFill>
                  <a:srgbClr val="2b2e3c"/>
                </a:solidFill>
                <a:latin typeface="Bitter Medium"/>
                <a:ea typeface="Bitter Medium"/>
              </a:rPr>
              <a:t>Δεύτερο Στάδιο</a:t>
            </a:r>
            <a:endParaRPr b="0" lang="en-US" sz="2150" spc="-1" strike="noStrike">
              <a:latin typeface="Arial"/>
            </a:endParaRPr>
          </a:p>
        </p:txBody>
      </p:sp>
      <p:sp>
        <p:nvSpPr>
          <p:cNvPr id="634" name="Text 11"/>
          <p:cNvSpPr/>
          <p:nvPr/>
        </p:nvSpPr>
        <p:spPr>
          <a:xfrm>
            <a:off x="2309040" y="4509000"/>
            <a:ext cx="6065280" cy="70344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35" strike="noStrike">
                <a:solidFill>
                  <a:srgbClr val="2b2e3c"/>
                </a:solidFill>
                <a:latin typeface="Open Sans"/>
                <a:ea typeface="Open Sans"/>
              </a:rPr>
              <a:t>Επέμβαση στη Θεσσαλία και στη νότιο Ελλάδα με αφορμή προβλήματα του μαντείου των Δελφών.</a:t>
            </a:r>
            <a:endParaRPr b="0" lang="en-US" sz="1700" spc="-1" strike="noStrike">
              <a:latin typeface="Arial"/>
            </a:endParaRPr>
          </a:p>
        </p:txBody>
      </p:sp>
      <p:sp>
        <p:nvSpPr>
          <p:cNvPr id="635" name="Shape 12"/>
          <p:cNvSpPr/>
          <p:nvPr/>
        </p:nvSpPr>
        <p:spPr>
          <a:xfrm>
            <a:off x="1316160" y="6131880"/>
            <a:ext cx="769320" cy="30240"/>
          </a:xfrm>
          <a:prstGeom prst="roundRect">
            <a:avLst>
              <a:gd name="adj" fmla="val 303018"/>
            </a:avLst>
          </a:prstGeom>
          <a:solidFill>
            <a:srgbClr val="e2c8b5"/>
          </a:solidFill>
          <a:ln w="0">
            <a:noFill/>
          </a:ln>
        </p:spPr>
        <p:style>
          <a:lnRef idx="0"/>
          <a:fillRef idx="0"/>
          <a:effectRef idx="0"/>
          <a:fontRef idx="minor"/>
        </p:style>
      </p:sp>
      <p:sp>
        <p:nvSpPr>
          <p:cNvPr id="636" name="Shape 13"/>
          <p:cNvSpPr/>
          <p:nvPr/>
        </p:nvSpPr>
        <p:spPr>
          <a:xfrm>
            <a:off x="852120" y="5899680"/>
            <a:ext cx="494280" cy="494280"/>
          </a:xfrm>
          <a:prstGeom prst="roundRect">
            <a:avLst>
              <a:gd name="adj" fmla="val 18670"/>
            </a:avLst>
          </a:prstGeom>
          <a:solidFill>
            <a:srgbClr val="fce2cf"/>
          </a:solidFill>
          <a:ln w="7620">
            <a:solidFill>
              <a:srgbClr val="e2c8b5"/>
            </a:solidFill>
            <a:round/>
          </a:ln>
        </p:spPr>
        <p:style>
          <a:lnRef idx="0"/>
          <a:fillRef idx="0"/>
          <a:effectRef idx="0"/>
          <a:fontRef idx="minor"/>
        </p:style>
      </p:sp>
      <p:sp>
        <p:nvSpPr>
          <p:cNvPr id="637" name="Text 14"/>
          <p:cNvSpPr/>
          <p:nvPr/>
        </p:nvSpPr>
        <p:spPr>
          <a:xfrm>
            <a:off x="1010160" y="5982120"/>
            <a:ext cx="178200" cy="329400"/>
          </a:xfrm>
          <a:prstGeom prst="rect">
            <a:avLst/>
          </a:prstGeom>
          <a:noFill/>
          <a:ln w="0">
            <a:noFill/>
          </a:ln>
        </p:spPr>
        <p:style>
          <a:lnRef idx="0"/>
          <a:fillRef idx="0"/>
          <a:effectRef idx="0"/>
          <a:fontRef idx="minor"/>
        </p:style>
        <p:txBody>
          <a:bodyPr wrap="none" lIns="0" rIns="0" tIns="0" bIns="0" anchor="t">
            <a:noAutofit/>
          </a:bodyPr>
          <a:p>
            <a:pPr algn="ctr">
              <a:lnSpc>
                <a:spcPts val="2551"/>
              </a:lnSpc>
              <a:buNone/>
              <a:tabLst>
                <a:tab algn="l" pos="0"/>
              </a:tabLst>
            </a:pPr>
            <a:r>
              <a:rPr b="0" lang="en-US" sz="2550" spc="-80" strike="noStrike">
                <a:solidFill>
                  <a:srgbClr val="2b2e3c"/>
                </a:solidFill>
                <a:latin typeface="Bitter Medium"/>
                <a:ea typeface="Bitter Medium"/>
              </a:rPr>
              <a:t>3</a:t>
            </a:r>
            <a:endParaRPr b="0" lang="en-US" sz="2550" spc="-1" strike="noStrike">
              <a:latin typeface="Arial"/>
            </a:endParaRPr>
          </a:p>
        </p:txBody>
      </p:sp>
      <p:sp>
        <p:nvSpPr>
          <p:cNvPr id="638" name="Text 15"/>
          <p:cNvSpPr/>
          <p:nvPr/>
        </p:nvSpPr>
        <p:spPr>
          <a:xfrm>
            <a:off x="2309040" y="5872320"/>
            <a:ext cx="3699360" cy="343080"/>
          </a:xfrm>
          <a:prstGeom prst="rect">
            <a:avLst/>
          </a:prstGeom>
          <a:noFill/>
          <a:ln w="0">
            <a:noFill/>
          </a:ln>
        </p:spPr>
        <p:style>
          <a:lnRef idx="0"/>
          <a:fillRef idx="0"/>
          <a:effectRef idx="0"/>
          <a:fontRef idx="minor"/>
        </p:style>
        <p:txBody>
          <a:bodyPr wrap="none" lIns="0" rIns="0" tIns="0" bIns="0" anchor="t">
            <a:noAutofit/>
          </a:bodyPr>
          <a:p>
            <a:pPr>
              <a:lnSpc>
                <a:spcPts val="2701"/>
              </a:lnSpc>
              <a:buNone/>
              <a:tabLst>
                <a:tab algn="l" pos="0"/>
              </a:tabLst>
            </a:pPr>
            <a:r>
              <a:rPr b="0" lang="en-US" sz="2150" spc="-66" strike="noStrike">
                <a:solidFill>
                  <a:srgbClr val="2b2e3c"/>
                </a:solidFill>
                <a:latin typeface="Bitter Medium"/>
                <a:ea typeface="Bitter Medium"/>
              </a:rPr>
              <a:t>Μάχη της Χαιρώνειας (338 π.Χ.)</a:t>
            </a:r>
            <a:endParaRPr b="0" lang="en-US" sz="2150" spc="-1" strike="noStrike">
              <a:latin typeface="Arial"/>
            </a:endParaRPr>
          </a:p>
        </p:txBody>
      </p:sp>
      <p:sp>
        <p:nvSpPr>
          <p:cNvPr id="639" name="Text 16"/>
          <p:cNvSpPr/>
          <p:nvPr/>
        </p:nvSpPr>
        <p:spPr>
          <a:xfrm>
            <a:off x="2309040" y="6347520"/>
            <a:ext cx="6065280" cy="105516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700" spc="-35" strike="noStrike">
                <a:solidFill>
                  <a:srgbClr val="2b2e3c"/>
                </a:solidFill>
                <a:latin typeface="Open Sans"/>
                <a:ea typeface="Open Sans"/>
              </a:rPr>
              <a:t>Νικηφόρα αντιμετώπιση των συνασπισμένων δυνάμεων των Θηβαίων και των Αθηναίων, επιβολή ως αδιαφιλονίκητος ηγέτης των Ελλήνων.</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0" name="Image 0" descr="preencoded.png"/>
          <p:cNvPicPr/>
          <p:nvPr/>
        </p:nvPicPr>
        <p:blipFill>
          <a:blip r:embed="rId1"/>
          <a:stretch/>
        </p:blipFill>
        <p:spPr>
          <a:xfrm>
            <a:off x="9144000" y="0"/>
            <a:ext cx="5486040" cy="8229240"/>
          </a:xfrm>
          <a:prstGeom prst="rect">
            <a:avLst/>
          </a:prstGeom>
          <a:ln w="0">
            <a:noFill/>
          </a:ln>
        </p:spPr>
      </p:pic>
      <p:sp>
        <p:nvSpPr>
          <p:cNvPr id="641" name="Text 0"/>
          <p:cNvSpPr/>
          <p:nvPr/>
        </p:nvSpPr>
        <p:spPr>
          <a:xfrm>
            <a:off x="793800" y="1256040"/>
            <a:ext cx="75560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Το Συνέδριο της Κορίνθου (337 π.Χ.)</a:t>
            </a:r>
            <a:endParaRPr b="0" lang="en-US" sz="4450" spc="-1" strike="noStrike">
              <a:latin typeface="Arial"/>
            </a:endParaRPr>
          </a:p>
        </p:txBody>
      </p:sp>
      <p:sp>
        <p:nvSpPr>
          <p:cNvPr id="642" name="Shape 1"/>
          <p:cNvSpPr/>
          <p:nvPr/>
        </p:nvSpPr>
        <p:spPr>
          <a:xfrm>
            <a:off x="793800" y="3013560"/>
            <a:ext cx="3664440" cy="2047680"/>
          </a:xfrm>
          <a:prstGeom prst="roundRect">
            <a:avLst>
              <a:gd name="adj" fmla="val 4652"/>
            </a:avLst>
          </a:prstGeom>
          <a:solidFill>
            <a:srgbClr val="fce2cf"/>
          </a:solidFill>
          <a:ln w="7620">
            <a:solidFill>
              <a:srgbClr val="e2c8b5"/>
            </a:solidFill>
            <a:round/>
          </a:ln>
        </p:spPr>
        <p:style>
          <a:lnRef idx="0"/>
          <a:fillRef idx="0"/>
          <a:effectRef idx="0"/>
          <a:fontRef idx="minor"/>
        </p:style>
      </p:sp>
      <p:sp>
        <p:nvSpPr>
          <p:cNvPr id="643" name="Text 2"/>
          <p:cNvSpPr/>
          <p:nvPr/>
        </p:nvSpPr>
        <p:spPr>
          <a:xfrm>
            <a:off x="1028160" y="32482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Συμμετοχή</a:t>
            </a:r>
            <a:endParaRPr b="0" lang="en-US" sz="2200" spc="-1" strike="noStrike">
              <a:latin typeface="Arial"/>
            </a:endParaRPr>
          </a:p>
        </p:txBody>
      </p:sp>
      <p:sp>
        <p:nvSpPr>
          <p:cNvPr id="644" name="Text 3"/>
          <p:cNvSpPr/>
          <p:nvPr/>
        </p:nvSpPr>
        <p:spPr>
          <a:xfrm>
            <a:off x="1028160" y="3738600"/>
            <a:ext cx="31957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Όλες οι ελληνικές πόλεις εκτός από τη Σπάρτη</a:t>
            </a:r>
            <a:endParaRPr b="0" lang="en-US" sz="1750" spc="-1" strike="noStrike">
              <a:latin typeface="Arial"/>
            </a:endParaRPr>
          </a:p>
        </p:txBody>
      </p:sp>
      <p:sp>
        <p:nvSpPr>
          <p:cNvPr id="645" name="Shape 4"/>
          <p:cNvSpPr/>
          <p:nvPr/>
        </p:nvSpPr>
        <p:spPr>
          <a:xfrm>
            <a:off x="4685400" y="3013560"/>
            <a:ext cx="3664440" cy="2047680"/>
          </a:xfrm>
          <a:prstGeom prst="roundRect">
            <a:avLst>
              <a:gd name="adj" fmla="val 4652"/>
            </a:avLst>
          </a:prstGeom>
          <a:solidFill>
            <a:srgbClr val="fce2cf"/>
          </a:solidFill>
          <a:ln w="7620">
            <a:solidFill>
              <a:srgbClr val="e2c8b5"/>
            </a:solidFill>
            <a:round/>
          </a:ln>
        </p:spPr>
        <p:style>
          <a:lnRef idx="0"/>
          <a:fillRef idx="0"/>
          <a:effectRef idx="0"/>
          <a:fontRef idx="minor"/>
        </p:style>
      </p:sp>
      <p:sp>
        <p:nvSpPr>
          <p:cNvPr id="646" name="Text 5"/>
          <p:cNvSpPr/>
          <p:nvPr/>
        </p:nvSpPr>
        <p:spPr>
          <a:xfrm>
            <a:off x="4919760" y="32482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Απαγορεύσεις</a:t>
            </a:r>
            <a:endParaRPr b="0" lang="en-US" sz="2200" spc="-1" strike="noStrike">
              <a:latin typeface="Arial"/>
            </a:endParaRPr>
          </a:p>
        </p:txBody>
      </p:sp>
      <p:sp>
        <p:nvSpPr>
          <p:cNvPr id="647" name="Text 6"/>
          <p:cNvSpPr/>
          <p:nvPr/>
        </p:nvSpPr>
        <p:spPr>
          <a:xfrm>
            <a:off x="4919760" y="3738600"/>
            <a:ext cx="319572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Συγκρούσεις μεταξύ ελληνικών πόλεων και βίαιη μεταβολή των καθεστώτων τους</a:t>
            </a:r>
            <a:endParaRPr b="0" lang="en-US" sz="1750" spc="-1" strike="noStrike">
              <a:latin typeface="Arial"/>
            </a:endParaRPr>
          </a:p>
        </p:txBody>
      </p:sp>
      <p:sp>
        <p:nvSpPr>
          <p:cNvPr id="648" name="Shape 7"/>
          <p:cNvSpPr/>
          <p:nvPr/>
        </p:nvSpPr>
        <p:spPr>
          <a:xfrm>
            <a:off x="793800" y="5288400"/>
            <a:ext cx="3664440" cy="1684800"/>
          </a:xfrm>
          <a:prstGeom prst="roundRect">
            <a:avLst>
              <a:gd name="adj" fmla="val 5654"/>
            </a:avLst>
          </a:prstGeom>
          <a:solidFill>
            <a:srgbClr val="fce2cf"/>
          </a:solidFill>
          <a:ln w="7620">
            <a:solidFill>
              <a:srgbClr val="e2c8b5"/>
            </a:solidFill>
            <a:round/>
          </a:ln>
        </p:spPr>
        <p:style>
          <a:lnRef idx="0"/>
          <a:fillRef idx="0"/>
          <a:effectRef idx="0"/>
          <a:fontRef idx="minor"/>
        </p:style>
      </p:sp>
      <p:sp>
        <p:nvSpPr>
          <p:cNvPr id="649" name="Text 8"/>
          <p:cNvSpPr/>
          <p:nvPr/>
        </p:nvSpPr>
        <p:spPr>
          <a:xfrm>
            <a:off x="1028160" y="55231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Προστασία</a:t>
            </a:r>
            <a:endParaRPr b="0" lang="en-US" sz="2200" spc="-1" strike="noStrike">
              <a:latin typeface="Arial"/>
            </a:endParaRPr>
          </a:p>
        </p:txBody>
      </p:sp>
      <p:sp>
        <p:nvSpPr>
          <p:cNvPr id="650" name="Text 9"/>
          <p:cNvSpPr/>
          <p:nvPr/>
        </p:nvSpPr>
        <p:spPr>
          <a:xfrm>
            <a:off x="1028160" y="6013440"/>
            <a:ext cx="31957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Ελεύθερη ναυσιπλοΐα και καταδίκη της πειρατείας</a:t>
            </a:r>
            <a:endParaRPr b="0" lang="en-US" sz="1750" spc="-1" strike="noStrike">
              <a:latin typeface="Arial"/>
            </a:endParaRPr>
          </a:p>
        </p:txBody>
      </p:sp>
      <p:sp>
        <p:nvSpPr>
          <p:cNvPr id="651" name="Shape 10"/>
          <p:cNvSpPr/>
          <p:nvPr/>
        </p:nvSpPr>
        <p:spPr>
          <a:xfrm>
            <a:off x="4685400" y="5288400"/>
            <a:ext cx="3664440" cy="1684800"/>
          </a:xfrm>
          <a:prstGeom prst="roundRect">
            <a:avLst>
              <a:gd name="adj" fmla="val 5654"/>
            </a:avLst>
          </a:prstGeom>
          <a:solidFill>
            <a:srgbClr val="fce2cf"/>
          </a:solidFill>
          <a:ln w="7620">
            <a:solidFill>
              <a:srgbClr val="e2c8b5"/>
            </a:solidFill>
            <a:round/>
          </a:ln>
        </p:spPr>
        <p:style>
          <a:lnRef idx="0"/>
          <a:fillRef idx="0"/>
          <a:effectRef idx="0"/>
          <a:fontRef idx="minor"/>
        </p:style>
      </p:sp>
      <p:sp>
        <p:nvSpPr>
          <p:cNvPr id="652" name="Text 11"/>
          <p:cNvSpPr/>
          <p:nvPr/>
        </p:nvSpPr>
        <p:spPr>
          <a:xfrm>
            <a:off x="4919760" y="55231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Ίδρυση</a:t>
            </a:r>
            <a:endParaRPr b="0" lang="en-US" sz="2200" spc="-1" strike="noStrike">
              <a:latin typeface="Arial"/>
            </a:endParaRPr>
          </a:p>
        </p:txBody>
      </p:sp>
      <p:sp>
        <p:nvSpPr>
          <p:cNvPr id="653" name="Text 12"/>
          <p:cNvSpPr/>
          <p:nvPr/>
        </p:nvSpPr>
        <p:spPr>
          <a:xfrm>
            <a:off x="4919760" y="6013440"/>
            <a:ext cx="319572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b2e3c"/>
                </a:solidFill>
                <a:latin typeface="Open Sans"/>
                <a:ea typeface="Open Sans"/>
              </a:rPr>
              <a:t>Πανελλήνια συμμαχία με ισόβιο αρχηγό το Φίλιππο Β'</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Text 0"/>
          <p:cNvSpPr/>
          <p:nvPr/>
        </p:nvSpPr>
        <p:spPr>
          <a:xfrm>
            <a:off x="793800" y="749520"/>
            <a:ext cx="1190520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0" lang="en-US" sz="4450" spc="-134" strike="noStrike">
                <a:solidFill>
                  <a:srgbClr val="2c3f42"/>
                </a:solidFill>
                <a:latin typeface="Bitter Medium"/>
                <a:ea typeface="Bitter Medium"/>
              </a:rPr>
              <a:t>Η Εκστρατεία του Μεγάλου Αλεξάνδρου: Έναρξη</a:t>
            </a:r>
            <a:endParaRPr b="0" lang="en-US" sz="4450" spc="-1" strike="noStrike">
              <a:latin typeface="Arial"/>
            </a:endParaRPr>
          </a:p>
        </p:txBody>
      </p:sp>
      <p:sp>
        <p:nvSpPr>
          <p:cNvPr id="655" name="Shape 1"/>
          <p:cNvSpPr/>
          <p:nvPr/>
        </p:nvSpPr>
        <p:spPr>
          <a:xfrm>
            <a:off x="793800" y="1911960"/>
            <a:ext cx="1630080" cy="1306440"/>
          </a:xfrm>
          <a:prstGeom prst="roundRect">
            <a:avLst>
              <a:gd name="adj" fmla="val 7289"/>
            </a:avLst>
          </a:prstGeom>
          <a:solidFill>
            <a:srgbClr val="fce2cf"/>
          </a:solidFill>
          <a:ln w="7620">
            <a:solidFill>
              <a:srgbClr val="e2c8b5"/>
            </a:solidFill>
            <a:round/>
          </a:ln>
        </p:spPr>
        <p:style>
          <a:lnRef idx="0"/>
          <a:fillRef idx="0"/>
          <a:effectRef idx="0"/>
          <a:fontRef idx="minor"/>
        </p:style>
      </p:sp>
      <p:sp>
        <p:nvSpPr>
          <p:cNvPr id="656" name="Text 2"/>
          <p:cNvSpPr/>
          <p:nvPr/>
        </p:nvSpPr>
        <p:spPr>
          <a:xfrm>
            <a:off x="1028160" y="2338920"/>
            <a:ext cx="10872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69" strike="noStrike">
                <a:solidFill>
                  <a:srgbClr val="2b2e3c"/>
                </a:solidFill>
                <a:latin typeface="Bitter Medium"/>
                <a:ea typeface="Bitter Medium"/>
              </a:rPr>
              <a:t>1</a:t>
            </a:r>
            <a:endParaRPr b="0" lang="en-US" sz="2200" spc="-1" strike="noStrike">
              <a:latin typeface="Arial"/>
            </a:endParaRPr>
          </a:p>
        </p:txBody>
      </p:sp>
      <p:sp>
        <p:nvSpPr>
          <p:cNvPr id="657" name="Text 3"/>
          <p:cNvSpPr/>
          <p:nvPr/>
        </p:nvSpPr>
        <p:spPr>
          <a:xfrm>
            <a:off x="2651040" y="2138760"/>
            <a:ext cx="154908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Αφετηρία</a:t>
            </a:r>
            <a:endParaRPr b="0" lang="en-US" sz="2200" spc="-1" strike="noStrike">
              <a:latin typeface="Arial"/>
            </a:endParaRPr>
          </a:p>
        </p:txBody>
      </p:sp>
      <p:sp>
        <p:nvSpPr>
          <p:cNvPr id="658" name="Text 4"/>
          <p:cNvSpPr/>
          <p:nvPr/>
        </p:nvSpPr>
        <p:spPr>
          <a:xfrm>
            <a:off x="2651040" y="2629080"/>
            <a:ext cx="154908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Πέλλα, 334 π.Χ.</a:t>
            </a:r>
            <a:endParaRPr b="0" lang="en-US" sz="1750" spc="-1" strike="noStrike">
              <a:latin typeface="Arial"/>
            </a:endParaRPr>
          </a:p>
        </p:txBody>
      </p:sp>
      <p:sp>
        <p:nvSpPr>
          <p:cNvPr id="659" name="Shape 5"/>
          <p:cNvSpPr/>
          <p:nvPr/>
        </p:nvSpPr>
        <p:spPr>
          <a:xfrm>
            <a:off x="2537640" y="3203640"/>
            <a:ext cx="11185560" cy="14760"/>
          </a:xfrm>
          <a:prstGeom prst="roundRect">
            <a:avLst>
              <a:gd name="adj" fmla="val 625116"/>
            </a:avLst>
          </a:prstGeom>
          <a:solidFill>
            <a:srgbClr val="e2c8b5"/>
          </a:solidFill>
          <a:ln w="0">
            <a:noFill/>
          </a:ln>
        </p:spPr>
        <p:style>
          <a:lnRef idx="0"/>
          <a:fillRef idx="0"/>
          <a:effectRef idx="0"/>
          <a:fontRef idx="minor"/>
        </p:style>
      </p:sp>
      <p:sp>
        <p:nvSpPr>
          <p:cNvPr id="660" name="Shape 6"/>
          <p:cNvSpPr/>
          <p:nvPr/>
        </p:nvSpPr>
        <p:spPr>
          <a:xfrm>
            <a:off x="793800" y="3332160"/>
            <a:ext cx="3260160" cy="1306440"/>
          </a:xfrm>
          <a:prstGeom prst="roundRect">
            <a:avLst>
              <a:gd name="adj" fmla="val 7289"/>
            </a:avLst>
          </a:prstGeom>
          <a:solidFill>
            <a:srgbClr val="fce2cf"/>
          </a:solidFill>
          <a:ln w="7620">
            <a:solidFill>
              <a:srgbClr val="e2c8b5"/>
            </a:solidFill>
            <a:round/>
          </a:ln>
        </p:spPr>
        <p:style>
          <a:lnRef idx="0"/>
          <a:fillRef idx="0"/>
          <a:effectRef idx="0"/>
          <a:fontRef idx="minor"/>
        </p:style>
      </p:sp>
      <p:sp>
        <p:nvSpPr>
          <p:cNvPr id="661" name="Text 7"/>
          <p:cNvSpPr/>
          <p:nvPr/>
        </p:nvSpPr>
        <p:spPr>
          <a:xfrm>
            <a:off x="1028160" y="3759120"/>
            <a:ext cx="14688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69" strike="noStrike">
                <a:solidFill>
                  <a:srgbClr val="2b2e3c"/>
                </a:solidFill>
                <a:latin typeface="Bitter Medium"/>
                <a:ea typeface="Bitter Medium"/>
              </a:rPr>
              <a:t>2</a:t>
            </a:r>
            <a:endParaRPr b="0" lang="en-US" sz="2200" spc="-1" strike="noStrike">
              <a:latin typeface="Arial"/>
            </a:endParaRPr>
          </a:p>
        </p:txBody>
      </p:sp>
      <p:sp>
        <p:nvSpPr>
          <p:cNvPr id="662" name="Text 8"/>
          <p:cNvSpPr/>
          <p:nvPr/>
        </p:nvSpPr>
        <p:spPr>
          <a:xfrm>
            <a:off x="4281120" y="355896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Αρχικός Στόχος</a:t>
            </a:r>
            <a:endParaRPr b="0" lang="en-US" sz="2200" spc="-1" strike="noStrike">
              <a:latin typeface="Arial"/>
            </a:endParaRPr>
          </a:p>
        </p:txBody>
      </p:sp>
      <p:sp>
        <p:nvSpPr>
          <p:cNvPr id="663" name="Text 9"/>
          <p:cNvSpPr/>
          <p:nvPr/>
        </p:nvSpPr>
        <p:spPr>
          <a:xfrm>
            <a:off x="4281120" y="4049640"/>
            <a:ext cx="387900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Αντιμετώπιση του περσικού κινδύνου</a:t>
            </a:r>
            <a:endParaRPr b="0" lang="en-US" sz="1750" spc="-1" strike="noStrike">
              <a:latin typeface="Arial"/>
            </a:endParaRPr>
          </a:p>
        </p:txBody>
      </p:sp>
      <p:sp>
        <p:nvSpPr>
          <p:cNvPr id="664" name="Shape 10"/>
          <p:cNvSpPr/>
          <p:nvPr/>
        </p:nvSpPr>
        <p:spPr>
          <a:xfrm>
            <a:off x="4167720" y="4624200"/>
            <a:ext cx="9555120" cy="14760"/>
          </a:xfrm>
          <a:prstGeom prst="roundRect">
            <a:avLst>
              <a:gd name="adj" fmla="val 625116"/>
            </a:avLst>
          </a:prstGeom>
          <a:solidFill>
            <a:srgbClr val="e2c8b5"/>
          </a:solidFill>
          <a:ln w="0">
            <a:noFill/>
          </a:ln>
        </p:spPr>
        <p:style>
          <a:lnRef idx="0"/>
          <a:fillRef idx="0"/>
          <a:effectRef idx="0"/>
          <a:fontRef idx="minor"/>
        </p:style>
      </p:sp>
      <p:sp>
        <p:nvSpPr>
          <p:cNvPr id="665" name="Shape 11"/>
          <p:cNvSpPr/>
          <p:nvPr/>
        </p:nvSpPr>
        <p:spPr>
          <a:xfrm>
            <a:off x="793800" y="4752720"/>
            <a:ext cx="4890600" cy="1306440"/>
          </a:xfrm>
          <a:prstGeom prst="roundRect">
            <a:avLst>
              <a:gd name="adj" fmla="val 7289"/>
            </a:avLst>
          </a:prstGeom>
          <a:solidFill>
            <a:srgbClr val="fce2cf"/>
          </a:solidFill>
          <a:ln w="7620">
            <a:solidFill>
              <a:srgbClr val="e2c8b5"/>
            </a:solidFill>
            <a:round/>
          </a:ln>
        </p:spPr>
        <p:style>
          <a:lnRef idx="0"/>
          <a:fillRef idx="0"/>
          <a:effectRef idx="0"/>
          <a:fontRef idx="minor"/>
        </p:style>
      </p:sp>
      <p:sp>
        <p:nvSpPr>
          <p:cNvPr id="666" name="Text 12"/>
          <p:cNvSpPr/>
          <p:nvPr/>
        </p:nvSpPr>
        <p:spPr>
          <a:xfrm>
            <a:off x="1028160" y="5179320"/>
            <a:ext cx="15336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69" strike="noStrike">
                <a:solidFill>
                  <a:srgbClr val="2b2e3c"/>
                </a:solidFill>
                <a:latin typeface="Bitter Medium"/>
                <a:ea typeface="Bitter Medium"/>
              </a:rPr>
              <a:t>3</a:t>
            </a:r>
            <a:endParaRPr b="0" lang="en-US" sz="2200" spc="-1" strike="noStrike">
              <a:latin typeface="Arial"/>
            </a:endParaRPr>
          </a:p>
        </p:txBody>
      </p:sp>
      <p:sp>
        <p:nvSpPr>
          <p:cNvPr id="667" name="Text 13"/>
          <p:cNvSpPr/>
          <p:nvPr/>
        </p:nvSpPr>
        <p:spPr>
          <a:xfrm>
            <a:off x="5911560" y="49795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Τελικό Αποτέλεσμα</a:t>
            </a:r>
            <a:endParaRPr b="0" lang="en-US" sz="2200" spc="-1" strike="noStrike">
              <a:latin typeface="Arial"/>
            </a:endParaRPr>
          </a:p>
        </p:txBody>
      </p:sp>
      <p:sp>
        <p:nvSpPr>
          <p:cNvPr id="668" name="Text 14"/>
          <p:cNvSpPr/>
          <p:nvPr/>
        </p:nvSpPr>
        <p:spPr>
          <a:xfrm>
            <a:off x="5911560" y="5469840"/>
            <a:ext cx="402768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Κατάλυση της περσικής αυτοκρατορίας</a:t>
            </a:r>
            <a:endParaRPr b="0" lang="en-US" sz="1750" spc="-1" strike="noStrike">
              <a:latin typeface="Arial"/>
            </a:endParaRPr>
          </a:p>
        </p:txBody>
      </p:sp>
      <p:sp>
        <p:nvSpPr>
          <p:cNvPr id="669" name="Shape 15"/>
          <p:cNvSpPr/>
          <p:nvPr/>
        </p:nvSpPr>
        <p:spPr>
          <a:xfrm>
            <a:off x="5798160" y="6044400"/>
            <a:ext cx="7924680" cy="14760"/>
          </a:xfrm>
          <a:prstGeom prst="roundRect">
            <a:avLst>
              <a:gd name="adj" fmla="val 625116"/>
            </a:avLst>
          </a:prstGeom>
          <a:solidFill>
            <a:srgbClr val="e2c8b5"/>
          </a:solidFill>
          <a:ln w="0">
            <a:noFill/>
          </a:ln>
        </p:spPr>
        <p:style>
          <a:lnRef idx="0"/>
          <a:fillRef idx="0"/>
          <a:effectRef idx="0"/>
          <a:fontRef idx="minor"/>
        </p:style>
      </p:sp>
      <p:sp>
        <p:nvSpPr>
          <p:cNvPr id="670" name="Shape 16"/>
          <p:cNvSpPr/>
          <p:nvPr/>
        </p:nvSpPr>
        <p:spPr>
          <a:xfrm>
            <a:off x="793800" y="6172920"/>
            <a:ext cx="6521040" cy="1306440"/>
          </a:xfrm>
          <a:prstGeom prst="roundRect">
            <a:avLst>
              <a:gd name="adj" fmla="val 7289"/>
            </a:avLst>
          </a:prstGeom>
          <a:solidFill>
            <a:srgbClr val="fce2cf"/>
          </a:solidFill>
          <a:ln w="7620">
            <a:solidFill>
              <a:srgbClr val="e2c8b5"/>
            </a:solidFill>
            <a:round/>
          </a:ln>
        </p:spPr>
        <p:style>
          <a:lnRef idx="0"/>
          <a:fillRef idx="0"/>
          <a:effectRef idx="0"/>
          <a:fontRef idx="minor"/>
        </p:style>
      </p:sp>
      <p:sp>
        <p:nvSpPr>
          <p:cNvPr id="671" name="Text 17"/>
          <p:cNvSpPr/>
          <p:nvPr/>
        </p:nvSpPr>
        <p:spPr>
          <a:xfrm>
            <a:off x="1028160" y="6599520"/>
            <a:ext cx="159120" cy="453240"/>
          </a:xfrm>
          <a:prstGeom prst="rect">
            <a:avLst/>
          </a:prstGeom>
          <a:noFill/>
          <a:ln w="0">
            <a:noFill/>
          </a:ln>
        </p:spPr>
        <p:style>
          <a:lnRef idx="0"/>
          <a:fillRef idx="0"/>
          <a:effectRef idx="0"/>
          <a:fontRef idx="minor"/>
        </p:style>
        <p:txBody>
          <a:bodyPr wrap="none" lIns="0" rIns="0" tIns="0" bIns="0" anchor="t">
            <a:noAutofit/>
          </a:bodyPr>
          <a:p>
            <a:pPr algn="ctr">
              <a:lnSpc>
                <a:spcPts val="3549"/>
              </a:lnSpc>
              <a:buNone/>
              <a:tabLst>
                <a:tab algn="l" pos="0"/>
              </a:tabLst>
            </a:pPr>
            <a:r>
              <a:rPr b="0" lang="en-US" sz="2200" spc="-69" strike="noStrike">
                <a:solidFill>
                  <a:srgbClr val="2b2e3c"/>
                </a:solidFill>
                <a:latin typeface="Bitter Medium"/>
                <a:ea typeface="Bitter Medium"/>
              </a:rPr>
              <a:t>4</a:t>
            </a:r>
            <a:endParaRPr b="0" lang="en-US" sz="2200" spc="-1" strike="noStrike">
              <a:latin typeface="Arial"/>
            </a:endParaRPr>
          </a:p>
        </p:txBody>
      </p:sp>
      <p:sp>
        <p:nvSpPr>
          <p:cNvPr id="672" name="Text 18"/>
          <p:cNvSpPr/>
          <p:nvPr/>
        </p:nvSpPr>
        <p:spPr>
          <a:xfrm>
            <a:off x="7542000" y="639972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0" lang="en-US" sz="2200" spc="-69" strike="noStrike">
                <a:solidFill>
                  <a:srgbClr val="2b2e3c"/>
                </a:solidFill>
                <a:latin typeface="Bitter Medium"/>
                <a:ea typeface="Bitter Medium"/>
              </a:rPr>
              <a:t>Διάρκεια</a:t>
            </a:r>
            <a:endParaRPr b="0" lang="en-US" sz="2200" spc="-1" strike="noStrike">
              <a:latin typeface="Arial"/>
            </a:endParaRPr>
          </a:p>
        </p:txBody>
      </p:sp>
      <p:sp>
        <p:nvSpPr>
          <p:cNvPr id="673" name="Text 19"/>
          <p:cNvSpPr/>
          <p:nvPr/>
        </p:nvSpPr>
        <p:spPr>
          <a:xfrm>
            <a:off x="7542000" y="6890040"/>
            <a:ext cx="2934000" cy="362520"/>
          </a:xfrm>
          <a:prstGeom prst="rect">
            <a:avLst/>
          </a:prstGeom>
          <a:noFill/>
          <a:ln w="0">
            <a:noFill/>
          </a:ln>
        </p:spPr>
        <p:style>
          <a:lnRef idx="0"/>
          <a:fillRef idx="0"/>
          <a:effectRef idx="0"/>
          <a:fontRef idx="minor"/>
        </p:style>
        <p:txBody>
          <a:bodyPr wrap="none" lIns="0" rIns="0" tIns="0" bIns="0" anchor="t">
            <a:noAutofit/>
          </a:bodyPr>
          <a:p>
            <a:pPr>
              <a:lnSpc>
                <a:spcPts val="2849"/>
              </a:lnSpc>
              <a:buNone/>
              <a:tabLst>
                <a:tab algn="l" pos="0"/>
              </a:tabLst>
            </a:pPr>
            <a:r>
              <a:rPr b="0" lang="en-US" sz="1750" spc="-38" strike="noStrike">
                <a:solidFill>
                  <a:srgbClr val="2b2e3c"/>
                </a:solidFill>
                <a:latin typeface="Open Sans"/>
                <a:ea typeface="Open Sans"/>
              </a:rPr>
              <a:t>Ένδεκα χρόνια (334-325 π.Χ.)</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Text 0"/>
          <p:cNvSpPr/>
          <p:nvPr/>
        </p:nvSpPr>
        <p:spPr>
          <a:xfrm>
            <a:off x="527040" y="2297520"/>
            <a:ext cx="7118640" cy="470160"/>
          </a:xfrm>
          <a:prstGeom prst="rect">
            <a:avLst/>
          </a:prstGeom>
          <a:noFill/>
          <a:ln w="0">
            <a:noFill/>
          </a:ln>
        </p:spPr>
        <p:style>
          <a:lnRef idx="0"/>
          <a:fillRef idx="0"/>
          <a:effectRef idx="0"/>
          <a:fontRef idx="minor"/>
        </p:style>
        <p:txBody>
          <a:bodyPr wrap="none" lIns="0" rIns="0" tIns="0" bIns="0" anchor="t">
            <a:noAutofit/>
          </a:bodyPr>
          <a:p>
            <a:pPr>
              <a:lnSpc>
                <a:spcPts val="3699"/>
              </a:lnSpc>
              <a:buNone/>
              <a:tabLst>
                <a:tab algn="l" pos="0"/>
              </a:tabLst>
            </a:pPr>
            <a:r>
              <a:rPr b="0" lang="en-US" sz="2950" spc="-89" strike="noStrike">
                <a:solidFill>
                  <a:srgbClr val="2c3f42"/>
                </a:solidFill>
                <a:latin typeface="Bitter Medium"/>
                <a:ea typeface="Bitter Medium"/>
              </a:rPr>
              <a:t>Πρώτη Φάση της Εκστρατείας (334-331 π.Χ.)</a:t>
            </a:r>
            <a:endParaRPr b="0" lang="en-US" sz="2950" spc="-1" strike="noStrike">
              <a:latin typeface="Arial"/>
            </a:endParaRPr>
          </a:p>
        </p:txBody>
      </p:sp>
      <p:pic>
        <p:nvPicPr>
          <p:cNvPr id="675" name="Image 1" descr="preencoded.png"/>
          <p:cNvPicPr/>
          <p:nvPr/>
        </p:nvPicPr>
        <p:blipFill>
          <a:blip r:embed="rId1"/>
          <a:stretch/>
        </p:blipFill>
        <p:spPr>
          <a:xfrm>
            <a:off x="527040" y="2994120"/>
            <a:ext cx="752760" cy="1204920"/>
          </a:xfrm>
          <a:prstGeom prst="rect">
            <a:avLst/>
          </a:prstGeom>
          <a:ln w="0">
            <a:noFill/>
          </a:ln>
        </p:spPr>
      </p:pic>
      <p:sp>
        <p:nvSpPr>
          <p:cNvPr id="676" name="Text 1"/>
          <p:cNvSpPr/>
          <p:nvPr/>
        </p:nvSpPr>
        <p:spPr>
          <a:xfrm>
            <a:off x="1506240" y="3144960"/>
            <a:ext cx="1882800" cy="2350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450" spc="-46" strike="noStrike">
                <a:solidFill>
                  <a:srgbClr val="2b2e3c"/>
                </a:solidFill>
                <a:latin typeface="Bitter Medium"/>
                <a:ea typeface="Bitter Medium"/>
              </a:rPr>
              <a:t>Κυριαρχία στη Μ. Ασία</a:t>
            </a:r>
            <a:endParaRPr b="0" lang="en-US" sz="1450" spc="-1" strike="noStrike">
              <a:latin typeface="Arial"/>
            </a:endParaRPr>
          </a:p>
        </p:txBody>
      </p:sp>
      <p:sp>
        <p:nvSpPr>
          <p:cNvPr id="677" name="Text 2"/>
          <p:cNvSpPr/>
          <p:nvPr/>
        </p:nvSpPr>
        <p:spPr>
          <a:xfrm>
            <a:off x="1506240" y="3470400"/>
            <a:ext cx="12596400" cy="2404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150" spc="-24" strike="noStrike">
                <a:solidFill>
                  <a:srgbClr val="2b2e3c"/>
                </a:solidFill>
                <a:latin typeface="Open Sans"/>
                <a:ea typeface="Open Sans"/>
              </a:rPr>
              <a:t>Απελευθέρωση των ελληνικών πόλεων</a:t>
            </a:r>
            <a:endParaRPr b="0" lang="en-US" sz="1150" spc="-1" strike="noStrike">
              <a:latin typeface="Arial"/>
            </a:endParaRPr>
          </a:p>
        </p:txBody>
      </p:sp>
      <p:pic>
        <p:nvPicPr>
          <p:cNvPr id="678" name="Image 2" descr="preencoded.png"/>
          <p:cNvPicPr/>
          <p:nvPr/>
        </p:nvPicPr>
        <p:blipFill>
          <a:blip r:embed="rId2"/>
          <a:stretch/>
        </p:blipFill>
        <p:spPr>
          <a:xfrm>
            <a:off x="527040" y="4199400"/>
            <a:ext cx="752760" cy="1204920"/>
          </a:xfrm>
          <a:prstGeom prst="rect">
            <a:avLst/>
          </a:prstGeom>
          <a:ln w="0">
            <a:noFill/>
          </a:ln>
        </p:spPr>
      </p:pic>
      <p:sp>
        <p:nvSpPr>
          <p:cNvPr id="679" name="Text 3"/>
          <p:cNvSpPr/>
          <p:nvPr/>
        </p:nvSpPr>
        <p:spPr>
          <a:xfrm>
            <a:off x="1506240" y="4350240"/>
            <a:ext cx="2426400" cy="2350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450" spc="-46" strike="noStrike">
                <a:solidFill>
                  <a:srgbClr val="2b2e3c"/>
                </a:solidFill>
                <a:latin typeface="Bitter Medium"/>
                <a:ea typeface="Bitter Medium"/>
              </a:rPr>
              <a:t>Μάχες με τον περσικό στρατό</a:t>
            </a:r>
            <a:endParaRPr b="0" lang="en-US" sz="1450" spc="-1" strike="noStrike">
              <a:latin typeface="Arial"/>
            </a:endParaRPr>
          </a:p>
        </p:txBody>
      </p:sp>
      <p:sp>
        <p:nvSpPr>
          <p:cNvPr id="680" name="Text 4"/>
          <p:cNvSpPr/>
          <p:nvPr/>
        </p:nvSpPr>
        <p:spPr>
          <a:xfrm>
            <a:off x="1506240" y="4675680"/>
            <a:ext cx="12596400" cy="2404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150" spc="-24" strike="noStrike">
                <a:solidFill>
                  <a:srgbClr val="2b2e3c"/>
                </a:solidFill>
                <a:latin typeface="Open Sans"/>
                <a:ea typeface="Open Sans"/>
              </a:rPr>
              <a:t>Γρανικός ποταμός (334 π.Χ.) και Ισσός της Κιλικίας (333 π.Χ.)</a:t>
            </a:r>
            <a:endParaRPr b="0" lang="en-US" sz="1150" spc="-1" strike="noStrike">
              <a:latin typeface="Arial"/>
            </a:endParaRPr>
          </a:p>
        </p:txBody>
      </p:sp>
      <p:pic>
        <p:nvPicPr>
          <p:cNvPr id="681" name="Image 3" descr="preencoded.png"/>
          <p:cNvPicPr/>
          <p:nvPr/>
        </p:nvPicPr>
        <p:blipFill>
          <a:blip r:embed="rId3"/>
          <a:stretch/>
        </p:blipFill>
        <p:spPr>
          <a:xfrm>
            <a:off x="527040" y="5404680"/>
            <a:ext cx="752760" cy="1204920"/>
          </a:xfrm>
          <a:prstGeom prst="rect">
            <a:avLst/>
          </a:prstGeom>
          <a:ln w="0">
            <a:noFill/>
          </a:ln>
        </p:spPr>
      </p:pic>
      <p:sp>
        <p:nvSpPr>
          <p:cNvPr id="682" name="Text 5"/>
          <p:cNvSpPr/>
          <p:nvPr/>
        </p:nvSpPr>
        <p:spPr>
          <a:xfrm>
            <a:off x="1506240" y="5555160"/>
            <a:ext cx="3022920" cy="2350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450" spc="-46" strike="noStrike">
                <a:solidFill>
                  <a:srgbClr val="2b2e3c"/>
                </a:solidFill>
                <a:latin typeface="Bitter Medium"/>
                <a:ea typeface="Bitter Medium"/>
              </a:rPr>
              <a:t>Κατάληψη Φοινίκης και Παλαιστίνης</a:t>
            </a:r>
            <a:endParaRPr b="0" lang="en-US" sz="1450" spc="-1" strike="noStrike">
              <a:latin typeface="Arial"/>
            </a:endParaRPr>
          </a:p>
        </p:txBody>
      </p:sp>
      <p:sp>
        <p:nvSpPr>
          <p:cNvPr id="683" name="Text 6"/>
          <p:cNvSpPr/>
          <p:nvPr/>
        </p:nvSpPr>
        <p:spPr>
          <a:xfrm>
            <a:off x="1506240" y="5880960"/>
            <a:ext cx="12596400" cy="2404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150" spc="-24" strike="noStrike">
                <a:solidFill>
                  <a:srgbClr val="2b2e3c"/>
                </a:solidFill>
                <a:latin typeface="Open Sans"/>
                <a:ea typeface="Open Sans"/>
              </a:rPr>
              <a:t>333-332 π.Χ.</a:t>
            </a:r>
            <a:endParaRPr b="0" lang="en-US" sz="1150" spc="-1" strike="noStrike">
              <a:latin typeface="Arial"/>
            </a:endParaRPr>
          </a:p>
        </p:txBody>
      </p:sp>
      <p:pic>
        <p:nvPicPr>
          <p:cNvPr id="684" name="Image 4" descr="preencoded.png"/>
          <p:cNvPicPr/>
          <p:nvPr/>
        </p:nvPicPr>
        <p:blipFill>
          <a:blip r:embed="rId4"/>
          <a:stretch/>
        </p:blipFill>
        <p:spPr>
          <a:xfrm>
            <a:off x="527040" y="6609960"/>
            <a:ext cx="752760" cy="1204920"/>
          </a:xfrm>
          <a:prstGeom prst="rect">
            <a:avLst/>
          </a:prstGeom>
          <a:ln w="0">
            <a:noFill/>
          </a:ln>
        </p:spPr>
      </p:pic>
      <p:sp>
        <p:nvSpPr>
          <p:cNvPr id="685" name="Text 7"/>
          <p:cNvSpPr/>
          <p:nvPr/>
        </p:nvSpPr>
        <p:spPr>
          <a:xfrm>
            <a:off x="1506240" y="6760440"/>
            <a:ext cx="2043000" cy="2350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450" spc="-46" strike="noStrike">
                <a:solidFill>
                  <a:srgbClr val="2b2e3c"/>
                </a:solidFill>
                <a:latin typeface="Bitter Medium"/>
                <a:ea typeface="Bitter Medium"/>
              </a:rPr>
              <a:t>Κατάκτηση της Αιγύπτου</a:t>
            </a:r>
            <a:endParaRPr b="0" lang="en-US" sz="1450" spc="-1" strike="noStrike">
              <a:latin typeface="Arial"/>
            </a:endParaRPr>
          </a:p>
        </p:txBody>
      </p:sp>
      <p:sp>
        <p:nvSpPr>
          <p:cNvPr id="686" name="Text 8"/>
          <p:cNvSpPr/>
          <p:nvPr/>
        </p:nvSpPr>
        <p:spPr>
          <a:xfrm>
            <a:off x="1506240" y="7086240"/>
            <a:ext cx="12596400" cy="240480"/>
          </a:xfrm>
          <a:prstGeom prst="rect">
            <a:avLst/>
          </a:prstGeom>
          <a:noFill/>
          <a:ln w="0">
            <a:noFill/>
          </a:ln>
        </p:spPr>
        <p:style>
          <a:lnRef idx="0"/>
          <a:fillRef idx="0"/>
          <a:effectRef idx="0"/>
          <a:fontRef idx="minor"/>
        </p:style>
        <p:txBody>
          <a:bodyPr wrap="none" lIns="0" rIns="0" tIns="0" bIns="0" anchor="t">
            <a:noAutofit/>
          </a:bodyPr>
          <a:p>
            <a:pPr>
              <a:lnSpc>
                <a:spcPts val="1851"/>
              </a:lnSpc>
              <a:buNone/>
              <a:tabLst>
                <a:tab algn="l" pos="0"/>
              </a:tabLst>
            </a:pPr>
            <a:r>
              <a:rPr b="0" lang="en-US" sz="1150" spc="-24" strike="noStrike">
                <a:solidFill>
                  <a:srgbClr val="2b2e3c"/>
                </a:solidFill>
                <a:latin typeface="Open Sans"/>
                <a:ea typeface="Open Sans"/>
              </a:rPr>
              <a:t>Αναγόρευση ως φαραώ, ίδρυση της Αλεξάνδρειας (331 π.Χ.)</a:t>
            </a:r>
            <a:endParaRPr b="0" lang="en-US" sz="11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LibreOffice/7.3.4.2$Windows_X86_64 LibreOffice_project/728fec16bd5f605073805c3c9e7c4212a0120dc5</Application>
  <AppVersion>15.0000</AppVersion>
  <Words>0</Words>
  <Paragraphs>0</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2025-01-13T13:09:41Z</dcterms:created>
  <dc:creator>PptxGenJS</dc:creator>
  <dc:description/>
  <dc:language>en-US</dc:language>
  <cp:lastModifiedBy/>
  <dcterms:modified xsi:type="dcterms:W3CDTF">2025-01-13T15:22:00Z</dcterms:modified>
  <cp:revision>2</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On-screen Show (16:9)</vt:lpwstr>
  </property>
  <property fmtid="{D5CDD505-2E9C-101B-9397-08002B2CF9AE}" pid="4" name="Slides">
    <vt:i4>14</vt:i4>
  </property>
</Properties>
</file>