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4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5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546C4C3C-79DC-483D-9D4B-F7780BE8217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47A3E1A-737F-47C9-9702-E3845015746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91BDE6A-FCE3-4630-A2E1-1BC3D72FF84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FD5958B-D05F-461D-A8FE-DBA6F20C7B1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BEFA717-CF1A-41D7-AA79-F65B8D12B4C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9C387B4-8152-4739-AC10-EA2B204A2D4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05AB4D2-CF4D-4E08-8575-BBCA58BACC7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6E17DC1-B564-4B30-8F9F-E8F97AA7BFC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EE4E737-E808-4368-9D44-8520153ED07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CD356B5-8EFF-41E4-9CB2-B757139D5D9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2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63CFE84-B7AC-4CDA-9C17-B68C803FDC3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5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369CD7E-8A8C-4CEF-8DFA-35D53D816E6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6D33A0A-B79E-44E0-B0F6-354DC616808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E943848-808D-4EEE-8540-E10C8F3D327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E96043A-4446-4934-9AFE-321F1520B16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0f0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7.xml"/><Relationship Id="rId3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8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567" name="Text 0"/>
          <p:cNvSpPr/>
          <p:nvPr/>
        </p:nvSpPr>
        <p:spPr>
          <a:xfrm>
            <a:off x="6280200" y="2356920"/>
            <a:ext cx="736344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Η Χρυσή Εποχή του Περικλή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568" name="Text 1"/>
          <p:cNvSpPr/>
          <p:nvPr/>
        </p:nvSpPr>
        <p:spPr>
          <a:xfrm>
            <a:off x="6280200" y="3405960"/>
            <a:ext cx="7555680" cy="181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Η περίοδος της τριακονταετούς ειρήνης, που στην πραγματικότητα διήρκεσε μόνο δεκαπέντε χρόνια, σηματοδότησε την ανάπτυξη της Αθήνας και την απόλυτη κυριαρχία της επί των συμμάχων της. Ο Περικλής, ως χαρισματικός ηγέτης, έπαιξε καθοριστικό ρόλο σε αυτή την εποχή, που χαρακτηρίστηκε ως ο "χρυσούς αιών του Περικλέους".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569" name="Shape 2"/>
          <p:cNvSpPr/>
          <p:nvPr/>
        </p:nvSpPr>
        <p:spPr>
          <a:xfrm>
            <a:off x="6280200" y="5492520"/>
            <a:ext cx="362160" cy="362160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70" name="Image 1" descr="preencoded.png"/>
          <p:cNvPicPr/>
          <p:nvPr/>
        </p:nvPicPr>
        <p:blipFill>
          <a:blip r:embed="rId2"/>
          <a:stretch/>
        </p:blipFill>
        <p:spPr>
          <a:xfrm>
            <a:off x="6287760" y="5500080"/>
            <a:ext cx="347040" cy="347040"/>
          </a:xfrm>
          <a:prstGeom prst="rect">
            <a:avLst/>
          </a:prstGeom>
          <a:ln w="0">
            <a:noFill/>
          </a:ln>
        </p:spPr>
      </p:pic>
      <p:sp>
        <p:nvSpPr>
          <p:cNvPr id="571" name="Text 3"/>
          <p:cNvSpPr/>
          <p:nvPr/>
        </p:nvSpPr>
        <p:spPr>
          <a:xfrm>
            <a:off x="6756480" y="5475600"/>
            <a:ext cx="215064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c4c4d"/>
                </a:solidFill>
                <a:latin typeface="Heebo Bold"/>
                <a:ea typeface="Heebo Bold"/>
              </a:rPr>
              <a:t>by Elpiniki Rassa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Text 0"/>
          <p:cNvSpPr/>
          <p:nvPr/>
        </p:nvSpPr>
        <p:spPr>
          <a:xfrm>
            <a:off x="793800" y="1278360"/>
            <a:ext cx="567000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Έκτακτες Εισφορές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61" name="Shape 1"/>
          <p:cNvSpPr/>
          <p:nvPr/>
        </p:nvSpPr>
        <p:spPr>
          <a:xfrm>
            <a:off x="793800" y="2440800"/>
            <a:ext cx="2172960" cy="1306080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Text 2"/>
          <p:cNvSpPr/>
          <p:nvPr/>
        </p:nvSpPr>
        <p:spPr>
          <a:xfrm>
            <a:off x="1020600" y="2867400"/>
            <a:ext cx="100440" cy="4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3" name="Text 3"/>
          <p:cNvSpPr/>
          <p:nvPr/>
        </p:nvSpPr>
        <p:spPr>
          <a:xfrm>
            <a:off x="3194280" y="2667600"/>
            <a:ext cx="325332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Πολεμικές Αποζημιώσεις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4" name="Text 4"/>
          <p:cNvSpPr/>
          <p:nvPr/>
        </p:nvSpPr>
        <p:spPr>
          <a:xfrm>
            <a:off x="3194280" y="3157920"/>
            <a:ext cx="519336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Επιβολή έκτακτης φορολογίας στους συμμάχους.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65" name="Shape 5"/>
          <p:cNvSpPr/>
          <p:nvPr/>
        </p:nvSpPr>
        <p:spPr>
          <a:xfrm>
            <a:off x="3080880" y="3732480"/>
            <a:ext cx="10641600" cy="1440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Shape 6"/>
          <p:cNvSpPr/>
          <p:nvPr/>
        </p:nvSpPr>
        <p:spPr>
          <a:xfrm>
            <a:off x="793800" y="3861000"/>
            <a:ext cx="4347000" cy="1306080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Text 7"/>
          <p:cNvSpPr/>
          <p:nvPr/>
        </p:nvSpPr>
        <p:spPr>
          <a:xfrm>
            <a:off x="1020600" y="4287960"/>
            <a:ext cx="140040" cy="4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8" name="Text 8"/>
          <p:cNvSpPr/>
          <p:nvPr/>
        </p:nvSpPr>
        <p:spPr>
          <a:xfrm>
            <a:off x="5368320" y="408780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Λειτουργίες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9" name="Text 9"/>
          <p:cNvSpPr/>
          <p:nvPr/>
        </p:nvSpPr>
        <p:spPr>
          <a:xfrm>
            <a:off x="5368320" y="4578480"/>
            <a:ext cx="55314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Δαπάνες που αναλάμβαναν οι πλουσιότεροι πολίτες.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70" name="Shape 10"/>
          <p:cNvSpPr/>
          <p:nvPr/>
        </p:nvSpPr>
        <p:spPr>
          <a:xfrm>
            <a:off x="5254560" y="5152680"/>
            <a:ext cx="8467920" cy="1440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Shape 11"/>
          <p:cNvSpPr/>
          <p:nvPr/>
        </p:nvSpPr>
        <p:spPr>
          <a:xfrm>
            <a:off x="793800" y="5281200"/>
            <a:ext cx="6520680" cy="1668960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Text 12"/>
          <p:cNvSpPr/>
          <p:nvPr/>
        </p:nvSpPr>
        <p:spPr>
          <a:xfrm>
            <a:off x="1020600" y="5889600"/>
            <a:ext cx="135720" cy="4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3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3" name="Text 13"/>
          <p:cNvSpPr/>
          <p:nvPr/>
        </p:nvSpPr>
        <p:spPr>
          <a:xfrm>
            <a:off x="7542000" y="5508360"/>
            <a:ext cx="29408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Τιμητικός Χαρακτήρας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4" name="Text 14"/>
          <p:cNvSpPr/>
          <p:nvPr/>
        </p:nvSpPr>
        <p:spPr>
          <a:xfrm>
            <a:off x="7542000" y="5998680"/>
            <a:ext cx="606708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Οι λειτουργίες είχαν υποχρεωτικό αλλά και τιμητικό χαρακτήρα.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Text 0"/>
          <p:cNvSpPr/>
          <p:nvPr/>
        </p:nvSpPr>
        <p:spPr>
          <a:xfrm>
            <a:off x="793800" y="2347200"/>
            <a:ext cx="567000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Είδη Λειτουργιών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76" name="Text 1"/>
          <p:cNvSpPr/>
          <p:nvPr/>
        </p:nvSpPr>
        <p:spPr>
          <a:xfrm>
            <a:off x="793800" y="43034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Χορηγία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7" name="Text 2"/>
          <p:cNvSpPr/>
          <p:nvPr/>
        </p:nvSpPr>
        <p:spPr>
          <a:xfrm>
            <a:off x="793800" y="4793760"/>
            <a:ext cx="300492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Χρηματοδότηση για τη διδασκαλία θεατρικού έργου.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78" name="Text 3"/>
          <p:cNvSpPr/>
          <p:nvPr/>
        </p:nvSpPr>
        <p:spPr>
          <a:xfrm>
            <a:off x="4139280" y="43034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Τριηραρχία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9" name="Text 4"/>
          <p:cNvSpPr/>
          <p:nvPr/>
        </p:nvSpPr>
        <p:spPr>
          <a:xfrm>
            <a:off x="4139280" y="4793760"/>
            <a:ext cx="300492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Συντήρηση και εξοπλισμός μιας τριήρους.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80" name="Text 5"/>
          <p:cNvSpPr/>
          <p:nvPr/>
        </p:nvSpPr>
        <p:spPr>
          <a:xfrm>
            <a:off x="7485120" y="43034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Αρχιθεωρία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1" name="Text 6"/>
          <p:cNvSpPr/>
          <p:nvPr/>
        </p:nvSpPr>
        <p:spPr>
          <a:xfrm>
            <a:off x="7485120" y="4793760"/>
            <a:ext cx="300492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Έξοδα για επίσημες αποστολές σε πανελλήνιες γιορτές.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82" name="Text 7"/>
          <p:cNvSpPr/>
          <p:nvPr/>
        </p:nvSpPr>
        <p:spPr>
          <a:xfrm>
            <a:off x="10830960" y="43034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Εστίαση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3" name="Text 8"/>
          <p:cNvSpPr/>
          <p:nvPr/>
        </p:nvSpPr>
        <p:spPr>
          <a:xfrm>
            <a:off x="10830960" y="4793760"/>
            <a:ext cx="300492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Έξοδα δείπνου μιας φυλής σε θρησκευτικές γιορτές.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ext 0"/>
          <p:cNvSpPr/>
          <p:nvPr/>
        </p:nvSpPr>
        <p:spPr>
          <a:xfrm>
            <a:off x="793800" y="2539800"/>
            <a:ext cx="726084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Η Σημασία των Λειτουργιών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85" name="Text 1"/>
          <p:cNvSpPr/>
          <p:nvPr/>
        </p:nvSpPr>
        <p:spPr>
          <a:xfrm>
            <a:off x="793800" y="38156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Κοινωνική Συνοχή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6" name="Text 2"/>
          <p:cNvSpPr/>
          <p:nvPr/>
        </p:nvSpPr>
        <p:spPr>
          <a:xfrm>
            <a:off x="793800" y="4396680"/>
            <a:ext cx="624384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Οι λειτουργίες ενίσχυαν τη συμμετοχή των πλουσίων στα κοινά και την αίσθηση του καθήκοντος προς την πόλη.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87" name="Text 3"/>
          <p:cNvSpPr/>
          <p:nvPr/>
        </p:nvSpPr>
        <p:spPr>
          <a:xfrm>
            <a:off x="7599600" y="3815640"/>
            <a:ext cx="30542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Οικονομική Λειτουργία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8" name="Text 4"/>
          <p:cNvSpPr/>
          <p:nvPr/>
        </p:nvSpPr>
        <p:spPr>
          <a:xfrm>
            <a:off x="7599600" y="4396680"/>
            <a:ext cx="624384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Αποτελούσαν έναν έμμεσο τρόπο φορολόγησης των πλουσιότερων πολιτών, συμβάλλοντας στη χρηματοδότηση σημαντικών δημόσιων εκδηλώσεων.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ext 0"/>
          <p:cNvSpPr/>
          <p:nvPr/>
        </p:nvSpPr>
        <p:spPr>
          <a:xfrm>
            <a:off x="793800" y="1792440"/>
            <a:ext cx="83865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Πολιτιστική Άνθηση της Αθήνας</a:t>
            </a:r>
            <a:endParaRPr b="0" lang="en-US" sz="4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691" name="Text 0"/>
          <p:cNvSpPr/>
          <p:nvPr/>
        </p:nvSpPr>
        <p:spPr>
          <a:xfrm>
            <a:off x="793800" y="1279800"/>
            <a:ext cx="70455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Η Κληρονομιά του Περικλή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92" name="Shape 1"/>
          <p:cNvSpPr/>
          <p:nvPr/>
        </p:nvSpPr>
        <p:spPr>
          <a:xfrm>
            <a:off x="793800" y="2583720"/>
            <a:ext cx="509760" cy="50976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Text 2"/>
          <p:cNvSpPr/>
          <p:nvPr/>
        </p:nvSpPr>
        <p:spPr>
          <a:xfrm>
            <a:off x="988200" y="2668680"/>
            <a:ext cx="12096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265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1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94" name="Text 3"/>
          <p:cNvSpPr/>
          <p:nvPr/>
        </p:nvSpPr>
        <p:spPr>
          <a:xfrm>
            <a:off x="1531080" y="258372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Δημοκρατικοί Θεσμοί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95" name="Text 4"/>
          <p:cNvSpPr/>
          <p:nvPr/>
        </p:nvSpPr>
        <p:spPr>
          <a:xfrm>
            <a:off x="1531080" y="3074040"/>
            <a:ext cx="292716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Ενίσχυση και εδραίωση της δημοκρατίας στην Αθήνα.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96" name="Shape 5"/>
          <p:cNvSpPr/>
          <p:nvPr/>
        </p:nvSpPr>
        <p:spPr>
          <a:xfrm>
            <a:off x="4685400" y="2583720"/>
            <a:ext cx="509760" cy="50976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Text 6"/>
          <p:cNvSpPr/>
          <p:nvPr/>
        </p:nvSpPr>
        <p:spPr>
          <a:xfrm>
            <a:off x="4856040" y="2668680"/>
            <a:ext cx="16812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265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2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98" name="Text 7"/>
          <p:cNvSpPr/>
          <p:nvPr/>
        </p:nvSpPr>
        <p:spPr>
          <a:xfrm>
            <a:off x="5422680" y="2583720"/>
            <a:ext cx="289656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Οικονομική Ανάπτυξη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99" name="Text 8"/>
          <p:cNvSpPr/>
          <p:nvPr/>
        </p:nvSpPr>
        <p:spPr>
          <a:xfrm>
            <a:off x="5422680" y="3074040"/>
            <a:ext cx="292716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Άνθηση του εμπορίου και ενίσχυση της οικονομικής ισχύος της Αθήνας.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00" name="Shape 9"/>
          <p:cNvSpPr/>
          <p:nvPr/>
        </p:nvSpPr>
        <p:spPr>
          <a:xfrm>
            <a:off x="793800" y="4644720"/>
            <a:ext cx="509760" cy="50976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Text 10"/>
          <p:cNvSpPr/>
          <p:nvPr/>
        </p:nvSpPr>
        <p:spPr>
          <a:xfrm>
            <a:off x="966960" y="4730040"/>
            <a:ext cx="16308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265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3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702" name="Text 11"/>
          <p:cNvSpPr/>
          <p:nvPr/>
        </p:nvSpPr>
        <p:spPr>
          <a:xfrm>
            <a:off x="1531080" y="464472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Πολιτιστική Ακμή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03" name="Text 12"/>
          <p:cNvSpPr/>
          <p:nvPr/>
        </p:nvSpPr>
        <p:spPr>
          <a:xfrm>
            <a:off x="1531080" y="5135400"/>
            <a:ext cx="2927160" cy="145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Προώθηση των τεχνών και των γραμμάτων, δημιουργώντας τον "Χρυσό Αιώνα".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04" name="Shape 13"/>
          <p:cNvSpPr/>
          <p:nvPr/>
        </p:nvSpPr>
        <p:spPr>
          <a:xfrm>
            <a:off x="4685400" y="4644720"/>
            <a:ext cx="509760" cy="50976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Text 14"/>
          <p:cNvSpPr/>
          <p:nvPr/>
        </p:nvSpPr>
        <p:spPr>
          <a:xfrm>
            <a:off x="4851000" y="4730040"/>
            <a:ext cx="17856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265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4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706" name="Text 15"/>
          <p:cNvSpPr/>
          <p:nvPr/>
        </p:nvSpPr>
        <p:spPr>
          <a:xfrm>
            <a:off x="5422680" y="464472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Διαχρονική Επιρροή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07" name="Text 16"/>
          <p:cNvSpPr/>
          <p:nvPr/>
        </p:nvSpPr>
        <p:spPr>
          <a:xfrm>
            <a:off x="5422680" y="5135400"/>
            <a:ext cx="2927160" cy="181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Η εποχή του Περικλή παραμένει σημείο αναφοράς για τη δημοκρατία και τον πολιτισμό.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 0"/>
          <p:cNvSpPr/>
          <p:nvPr/>
        </p:nvSpPr>
        <p:spPr>
          <a:xfrm>
            <a:off x="6257880" y="606240"/>
            <a:ext cx="7599960" cy="137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400"/>
              </a:lnSpc>
              <a:buNone/>
              <a:tabLst>
                <a:tab algn="l" pos="0"/>
              </a:tabLst>
            </a:pPr>
            <a:r>
              <a:rPr b="0" lang="en-US" sz="430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Η Πολιτική Ηγεσία του Περικλή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573" name="Shape 1"/>
          <p:cNvSpPr/>
          <p:nvPr/>
        </p:nvSpPr>
        <p:spPr>
          <a:xfrm>
            <a:off x="6573600" y="2314800"/>
            <a:ext cx="29880" cy="5309280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Shape 2"/>
          <p:cNvSpPr/>
          <p:nvPr/>
        </p:nvSpPr>
        <p:spPr>
          <a:xfrm>
            <a:off x="6806160" y="2795760"/>
            <a:ext cx="770760" cy="29880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Shape 3"/>
          <p:cNvSpPr/>
          <p:nvPr/>
        </p:nvSpPr>
        <p:spPr>
          <a:xfrm>
            <a:off x="6340680" y="2562840"/>
            <a:ext cx="495360" cy="49536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Text 4"/>
          <p:cNvSpPr/>
          <p:nvPr/>
        </p:nvSpPr>
        <p:spPr>
          <a:xfrm>
            <a:off x="6529680" y="2645640"/>
            <a:ext cx="11736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99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1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577" name="Text 5"/>
          <p:cNvSpPr/>
          <p:nvPr/>
        </p:nvSpPr>
        <p:spPr>
          <a:xfrm>
            <a:off x="7801200" y="2535480"/>
            <a:ext cx="275544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15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Άνοδος στην Εξουσία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578" name="Text 6"/>
          <p:cNvSpPr/>
          <p:nvPr/>
        </p:nvSpPr>
        <p:spPr>
          <a:xfrm>
            <a:off x="7801200" y="3012120"/>
            <a:ext cx="6056640" cy="70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4c4c4d"/>
                </a:solidFill>
                <a:latin typeface="Heebo"/>
                <a:ea typeface="Heebo"/>
              </a:rPr>
              <a:t>Ο Περικλής καθιερώθηκε στην Αθήνα μετά τη δολοφονία του Εφιάλτη και το θάνατο του Κίμωνα.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579" name="Shape 7"/>
          <p:cNvSpPr/>
          <p:nvPr/>
        </p:nvSpPr>
        <p:spPr>
          <a:xfrm>
            <a:off x="6806160" y="4639320"/>
            <a:ext cx="770760" cy="29880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Shape 8"/>
          <p:cNvSpPr/>
          <p:nvPr/>
        </p:nvSpPr>
        <p:spPr>
          <a:xfrm>
            <a:off x="6340680" y="4406400"/>
            <a:ext cx="495360" cy="49536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Text 9"/>
          <p:cNvSpPr/>
          <p:nvPr/>
        </p:nvSpPr>
        <p:spPr>
          <a:xfrm>
            <a:off x="6506640" y="4488840"/>
            <a:ext cx="16344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99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2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582" name="Text 10"/>
          <p:cNvSpPr/>
          <p:nvPr/>
        </p:nvSpPr>
        <p:spPr>
          <a:xfrm>
            <a:off x="7801200" y="4378680"/>
            <a:ext cx="275544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15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Ετήσια Εκλογή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583" name="Text 11"/>
          <p:cNvSpPr/>
          <p:nvPr/>
        </p:nvSpPr>
        <p:spPr>
          <a:xfrm>
            <a:off x="7801200" y="4855320"/>
            <a:ext cx="6056640" cy="70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4c4c4d"/>
                </a:solidFill>
                <a:latin typeface="Heebo"/>
                <a:ea typeface="Heebo"/>
              </a:rPr>
              <a:t>Εκλεγόταν κάθε χρόνο στρατηγός μέσω δημοκρατικών διαδικασιών.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584" name="Shape 12"/>
          <p:cNvSpPr/>
          <p:nvPr/>
        </p:nvSpPr>
        <p:spPr>
          <a:xfrm>
            <a:off x="6806160" y="6482520"/>
            <a:ext cx="770760" cy="29880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Shape 13"/>
          <p:cNvSpPr/>
          <p:nvPr/>
        </p:nvSpPr>
        <p:spPr>
          <a:xfrm>
            <a:off x="6340680" y="6249960"/>
            <a:ext cx="495360" cy="49536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Text 14"/>
          <p:cNvSpPr/>
          <p:nvPr/>
        </p:nvSpPr>
        <p:spPr>
          <a:xfrm>
            <a:off x="6509160" y="6332400"/>
            <a:ext cx="15840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99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3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587" name="Text 15"/>
          <p:cNvSpPr/>
          <p:nvPr/>
        </p:nvSpPr>
        <p:spPr>
          <a:xfrm>
            <a:off x="7801200" y="6222240"/>
            <a:ext cx="275544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15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Πολιτικό Σύστημα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588" name="Text 16"/>
          <p:cNvSpPr/>
          <p:nvPr/>
        </p:nvSpPr>
        <p:spPr>
          <a:xfrm>
            <a:off x="7801200" y="6698880"/>
            <a:ext cx="6056640" cy="70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4c4c4d"/>
                </a:solidFill>
                <a:latin typeface="Heebo"/>
                <a:ea typeface="Heebo"/>
              </a:rPr>
              <a:t>Ο Θουκυδίδης περιέγραψε το σύστημα ως "λόγω μεν δημοκρατία, έργω δε υπό του πρώτου ανδρός αρχή".</a:t>
            </a:r>
            <a:endParaRPr b="0" lang="en-US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2834640"/>
          </a:xfrm>
          <a:prstGeom prst="rect">
            <a:avLst/>
          </a:prstGeom>
          <a:ln w="0">
            <a:noFill/>
          </a:ln>
        </p:spPr>
      </p:pic>
      <p:sp>
        <p:nvSpPr>
          <p:cNvPr id="590" name="Text 0"/>
          <p:cNvSpPr/>
          <p:nvPr/>
        </p:nvSpPr>
        <p:spPr>
          <a:xfrm>
            <a:off x="793800" y="4090680"/>
            <a:ext cx="704952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Ενίσχυση της Δημοκρατίας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591" name="Shape 1"/>
          <p:cNvSpPr/>
          <p:nvPr/>
        </p:nvSpPr>
        <p:spPr>
          <a:xfrm>
            <a:off x="793800" y="5394960"/>
            <a:ext cx="396000" cy="396000"/>
          </a:xfrm>
          <a:prstGeom prst="roundRect">
            <a:avLst>
              <a:gd name="adj" fmla="val 8574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Text 2"/>
          <p:cNvSpPr/>
          <p:nvPr/>
        </p:nvSpPr>
        <p:spPr>
          <a:xfrm>
            <a:off x="1417320" y="5394960"/>
            <a:ext cx="31118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Χρηματική Αποζημίωση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93" name="Text 3"/>
          <p:cNvSpPr/>
          <p:nvPr/>
        </p:nvSpPr>
        <p:spPr>
          <a:xfrm>
            <a:off x="1417320" y="5885280"/>
            <a:ext cx="357192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Καθιέρωση αποζημίωσης για κληρωτούς άρχοντες, βουλευτές και λαϊκούς δικαστές.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594" name="Shape 4"/>
          <p:cNvSpPr/>
          <p:nvPr/>
        </p:nvSpPr>
        <p:spPr>
          <a:xfrm>
            <a:off x="5217120" y="5394960"/>
            <a:ext cx="396000" cy="396000"/>
          </a:xfrm>
          <a:prstGeom prst="roundRect">
            <a:avLst>
              <a:gd name="adj" fmla="val 8574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Text 5"/>
          <p:cNvSpPr/>
          <p:nvPr/>
        </p:nvSpPr>
        <p:spPr>
          <a:xfrm>
            <a:off x="5840640" y="5394960"/>
            <a:ext cx="284472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Οικονομική Ενίσχυση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96" name="Text 6"/>
          <p:cNvSpPr/>
          <p:nvPr/>
        </p:nvSpPr>
        <p:spPr>
          <a:xfrm>
            <a:off x="5840640" y="5885280"/>
            <a:ext cx="357192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Στόχευση στην υποστήριξη των λαϊκών στρωμάτων χωρίς περιουσία.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597" name="Shape 7"/>
          <p:cNvSpPr/>
          <p:nvPr/>
        </p:nvSpPr>
        <p:spPr>
          <a:xfrm>
            <a:off x="9640080" y="5394960"/>
            <a:ext cx="396000" cy="396000"/>
          </a:xfrm>
          <a:prstGeom prst="roundRect">
            <a:avLst>
              <a:gd name="adj" fmla="val 8574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Text 8"/>
          <p:cNvSpPr/>
          <p:nvPr/>
        </p:nvSpPr>
        <p:spPr>
          <a:xfrm>
            <a:off x="10263960" y="53949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Θεωρικά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99" name="Text 9"/>
          <p:cNvSpPr/>
          <p:nvPr/>
        </p:nvSpPr>
        <p:spPr>
          <a:xfrm>
            <a:off x="10263960" y="5885280"/>
            <a:ext cx="357192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Παροχή για ελεύθερη είσοδο των πολιτών στο θέατρο, ως μέσο παιδείας.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Text 0"/>
          <p:cNvSpPr/>
          <p:nvPr/>
        </p:nvSpPr>
        <p:spPr>
          <a:xfrm>
            <a:off x="772920" y="608400"/>
            <a:ext cx="759708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400"/>
              </a:lnSpc>
              <a:buNone/>
              <a:tabLst>
                <a:tab algn="l" pos="0"/>
              </a:tabLst>
            </a:pPr>
            <a:r>
              <a:rPr b="0" lang="en-US" sz="430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Επέκταση της Αθηναϊκής Επιρροής</a:t>
            </a:r>
            <a:endParaRPr b="0" lang="en-US" sz="4300" spc="-1" strike="noStrike">
              <a:latin typeface="Arial"/>
            </a:endParaRPr>
          </a:p>
        </p:txBody>
      </p:sp>
      <p:pic>
        <p:nvPicPr>
          <p:cNvPr id="601" name="Image 1" descr="preencoded.png"/>
          <p:cNvPicPr/>
          <p:nvPr/>
        </p:nvPicPr>
        <p:blipFill>
          <a:blip r:embed="rId1"/>
          <a:stretch/>
        </p:blipFill>
        <p:spPr>
          <a:xfrm>
            <a:off x="772920" y="2319840"/>
            <a:ext cx="1103760" cy="1766520"/>
          </a:xfrm>
          <a:prstGeom prst="rect">
            <a:avLst/>
          </a:prstGeom>
          <a:ln w="0">
            <a:noFill/>
          </a:ln>
        </p:spPr>
      </p:pic>
      <p:sp>
        <p:nvSpPr>
          <p:cNvPr id="602" name="Text 1"/>
          <p:cNvSpPr/>
          <p:nvPr/>
        </p:nvSpPr>
        <p:spPr>
          <a:xfrm>
            <a:off x="2208600" y="2540880"/>
            <a:ext cx="276048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15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Δυτική Επέκταση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603" name="Text 2"/>
          <p:cNvSpPr/>
          <p:nvPr/>
        </p:nvSpPr>
        <p:spPr>
          <a:xfrm>
            <a:off x="2208600" y="3018240"/>
            <a:ext cx="616140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4c4c4d"/>
                </a:solidFill>
                <a:latin typeface="Heebo"/>
                <a:ea typeface="Heebo"/>
              </a:rPr>
              <a:t>Ο Περικλής επιδίωξε να επεκτείνει την εμπορική επιρροή των Αθηναίων προς τη Δύση.</a:t>
            </a:r>
            <a:endParaRPr b="0" lang="en-US" sz="1700" spc="-1" strike="noStrike">
              <a:latin typeface="Arial"/>
            </a:endParaRPr>
          </a:p>
        </p:txBody>
      </p:sp>
      <p:pic>
        <p:nvPicPr>
          <p:cNvPr id="604" name="Image 2" descr="preencoded.png"/>
          <p:cNvPicPr/>
          <p:nvPr/>
        </p:nvPicPr>
        <p:blipFill>
          <a:blip r:embed="rId2"/>
          <a:stretch/>
        </p:blipFill>
        <p:spPr>
          <a:xfrm>
            <a:off x="772920" y="4087080"/>
            <a:ext cx="1103760" cy="1766520"/>
          </a:xfrm>
          <a:prstGeom prst="rect">
            <a:avLst/>
          </a:prstGeom>
          <a:ln w="0">
            <a:noFill/>
          </a:ln>
        </p:spPr>
      </p:pic>
      <p:sp>
        <p:nvSpPr>
          <p:cNvPr id="605" name="Text 3"/>
          <p:cNvSpPr/>
          <p:nvPr/>
        </p:nvSpPr>
        <p:spPr>
          <a:xfrm>
            <a:off x="2208600" y="4307760"/>
            <a:ext cx="276048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15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Νέες Συμμαχίες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606" name="Text 4"/>
          <p:cNvSpPr/>
          <p:nvPr/>
        </p:nvSpPr>
        <p:spPr>
          <a:xfrm>
            <a:off x="2208600" y="4785480"/>
            <a:ext cx="6161400" cy="3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4c4c4d"/>
                </a:solidFill>
                <a:latin typeface="Heebo"/>
                <a:ea typeface="Heebo"/>
              </a:rPr>
              <a:t>Συμμάχησε με την Εγέστα, τους Λεοντίνους και το Ρήγιο.</a:t>
            </a:r>
            <a:endParaRPr b="0" lang="en-US" sz="1700" spc="-1" strike="noStrike">
              <a:latin typeface="Arial"/>
            </a:endParaRPr>
          </a:p>
        </p:txBody>
      </p:sp>
      <p:pic>
        <p:nvPicPr>
          <p:cNvPr id="607" name="Image 3" descr="preencoded.png"/>
          <p:cNvPicPr/>
          <p:nvPr/>
        </p:nvPicPr>
        <p:blipFill>
          <a:blip r:embed="rId3"/>
          <a:stretch/>
        </p:blipFill>
        <p:spPr>
          <a:xfrm>
            <a:off x="772920" y="5854320"/>
            <a:ext cx="1103760" cy="1766520"/>
          </a:xfrm>
          <a:prstGeom prst="rect">
            <a:avLst/>
          </a:prstGeom>
          <a:ln w="0">
            <a:noFill/>
          </a:ln>
        </p:spPr>
      </p:pic>
      <p:sp>
        <p:nvSpPr>
          <p:cNvPr id="608" name="Text 5"/>
          <p:cNvSpPr/>
          <p:nvPr/>
        </p:nvSpPr>
        <p:spPr>
          <a:xfrm>
            <a:off x="2208600" y="6075000"/>
            <a:ext cx="276048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215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Ίδρυση Αποικίας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609" name="Text 6"/>
          <p:cNvSpPr/>
          <p:nvPr/>
        </p:nvSpPr>
        <p:spPr>
          <a:xfrm>
            <a:off x="2208600" y="6552720"/>
            <a:ext cx="616140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1700" spc="-1" strike="noStrike">
                <a:solidFill>
                  <a:srgbClr val="4c4c4d"/>
                </a:solidFill>
                <a:latin typeface="Heebo"/>
                <a:ea typeface="Heebo"/>
              </a:rPr>
              <a:t>Συνέβαλε στην ίδρυση της αποικίας των Θουρίων (444/3 π.Χ.).</a:t>
            </a:r>
            <a:endParaRPr b="0" lang="en-US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Text 0"/>
          <p:cNvSpPr/>
          <p:nvPr/>
        </p:nvSpPr>
        <p:spPr>
          <a:xfrm>
            <a:off x="793800" y="2721240"/>
            <a:ext cx="58863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Ανάπτυξη του Πειραιά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11" name="Text 1"/>
          <p:cNvSpPr/>
          <p:nvPr/>
        </p:nvSpPr>
        <p:spPr>
          <a:xfrm>
            <a:off x="793800" y="399708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Εμπορικό Κέντρο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2" name="Text 2"/>
          <p:cNvSpPr/>
          <p:nvPr/>
        </p:nvSpPr>
        <p:spPr>
          <a:xfrm>
            <a:off x="793800" y="4578480"/>
            <a:ext cx="624384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Ο Πειραιάς εξελίχθηκε σε μεγάλο εμπορικό λιμάνι και το κυριότερο εμπορικό κέντρο ολόκληρης της Μεσογείου.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13" name="Text 3"/>
          <p:cNvSpPr/>
          <p:nvPr/>
        </p:nvSpPr>
        <p:spPr>
          <a:xfrm>
            <a:off x="7599600" y="3997080"/>
            <a:ext cx="3446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Πολεοδομικός Σχεδιασμός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4" name="Text 4"/>
          <p:cNvSpPr/>
          <p:nvPr/>
        </p:nvSpPr>
        <p:spPr>
          <a:xfrm>
            <a:off x="7599600" y="4578480"/>
            <a:ext cx="624384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Χτίστηκε σύμφωνα με τα σχέδια του Ιππόδαμου του Μιλήσιου, εφαρμόζοντας καινοτόμες πολεοδομικές αρχές.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 0"/>
          <p:cNvSpPr/>
          <p:nvPr/>
        </p:nvSpPr>
        <p:spPr>
          <a:xfrm>
            <a:off x="793800" y="2347200"/>
            <a:ext cx="806940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Οικονομικοί Πόροι της Αθήνας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16" name="Text 1"/>
          <p:cNvSpPr/>
          <p:nvPr/>
        </p:nvSpPr>
        <p:spPr>
          <a:xfrm>
            <a:off x="793800" y="43034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Μεταλλεία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7" name="Text 2"/>
          <p:cNvSpPr/>
          <p:nvPr/>
        </p:nvSpPr>
        <p:spPr>
          <a:xfrm>
            <a:off x="793800" y="4793760"/>
            <a:ext cx="300492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Έσοδα από την εκμετάλλευση των μεταλλείων.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18" name="Text 3"/>
          <p:cNvSpPr/>
          <p:nvPr/>
        </p:nvSpPr>
        <p:spPr>
          <a:xfrm>
            <a:off x="4139280" y="43034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Φορολογία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9" name="Text 4"/>
          <p:cNvSpPr/>
          <p:nvPr/>
        </p:nvSpPr>
        <p:spPr>
          <a:xfrm>
            <a:off x="4139280" y="4793760"/>
            <a:ext cx="300492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Έσοδα από την τοπική και έμμεση φορολογία.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20" name="Text 5"/>
          <p:cNvSpPr/>
          <p:nvPr/>
        </p:nvSpPr>
        <p:spPr>
          <a:xfrm>
            <a:off x="7485120" y="43034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Φόρος Συμμάχων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1" name="Text 6"/>
          <p:cNvSpPr/>
          <p:nvPr/>
        </p:nvSpPr>
        <p:spPr>
          <a:xfrm>
            <a:off x="7485120" y="4793760"/>
            <a:ext cx="300492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Εισφορές από τις συμμαχικές πόλεις.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22" name="Text 7"/>
          <p:cNvSpPr/>
          <p:nvPr/>
        </p:nvSpPr>
        <p:spPr>
          <a:xfrm>
            <a:off x="10830960" y="43034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Έκτακτες Εισφορές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3" name="Text 8"/>
          <p:cNvSpPr/>
          <p:nvPr/>
        </p:nvSpPr>
        <p:spPr>
          <a:xfrm>
            <a:off x="10830960" y="4793760"/>
            <a:ext cx="300492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Πρόσθετα έσοδα σε περιόδους ανάγκης.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 0"/>
          <p:cNvSpPr/>
          <p:nvPr/>
        </p:nvSpPr>
        <p:spPr>
          <a:xfrm>
            <a:off x="793800" y="3991680"/>
            <a:ext cx="70509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Εκμετάλλευση Μεταλλείων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25" name="Shape 1"/>
          <p:cNvSpPr/>
          <p:nvPr/>
        </p:nvSpPr>
        <p:spPr>
          <a:xfrm>
            <a:off x="793800" y="5040360"/>
            <a:ext cx="4195800" cy="2032200"/>
          </a:xfrm>
          <a:prstGeom prst="roundRect">
            <a:avLst>
              <a:gd name="adj" fmla="val 1674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Text 2"/>
          <p:cNvSpPr/>
          <p:nvPr/>
        </p:nvSpPr>
        <p:spPr>
          <a:xfrm>
            <a:off x="1020600" y="52671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Κρατική Εκμίσθωση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7" name="Text 3"/>
          <p:cNvSpPr/>
          <p:nvPr/>
        </p:nvSpPr>
        <p:spPr>
          <a:xfrm>
            <a:off x="1020600" y="5757840"/>
            <a:ext cx="374184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Το κράτος εκμίσθωνε τα ορυχεία μετάλλου σε ιδιώτες για ορισμένο χρονικό διάστημα.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28" name="Shape 4"/>
          <p:cNvSpPr/>
          <p:nvPr/>
        </p:nvSpPr>
        <p:spPr>
          <a:xfrm>
            <a:off x="5217120" y="5040360"/>
            <a:ext cx="4195800" cy="2032200"/>
          </a:xfrm>
          <a:prstGeom prst="roundRect">
            <a:avLst>
              <a:gd name="adj" fmla="val 1674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Text 5"/>
          <p:cNvSpPr/>
          <p:nvPr/>
        </p:nvSpPr>
        <p:spPr>
          <a:xfrm>
            <a:off x="5443920" y="52671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Εργατικό Δυναμικό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0" name="Text 6"/>
          <p:cNvSpPr/>
          <p:nvPr/>
        </p:nvSpPr>
        <p:spPr>
          <a:xfrm>
            <a:off x="5443920" y="5757840"/>
            <a:ext cx="374184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Η εργασία στα ορυχεία εκτελούνταν κυρίως από δούλους.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31" name="Shape 7"/>
          <p:cNvSpPr/>
          <p:nvPr/>
        </p:nvSpPr>
        <p:spPr>
          <a:xfrm>
            <a:off x="9640080" y="5040360"/>
            <a:ext cx="4195800" cy="2032200"/>
          </a:xfrm>
          <a:prstGeom prst="roundRect">
            <a:avLst>
              <a:gd name="adj" fmla="val 1674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Text 8"/>
          <p:cNvSpPr/>
          <p:nvPr/>
        </p:nvSpPr>
        <p:spPr>
          <a:xfrm>
            <a:off x="9866880" y="52671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Οικονομική Σημασία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3" name="Text 9"/>
          <p:cNvSpPr/>
          <p:nvPr/>
        </p:nvSpPr>
        <p:spPr>
          <a:xfrm>
            <a:off x="9866880" y="5757840"/>
            <a:ext cx="3741840" cy="10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Τα μεταλλεία αποτελούσαν σημαντική πηγή εσόδων για το αθηναϊκό κράτος.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ext 0"/>
          <p:cNvSpPr/>
          <p:nvPr/>
        </p:nvSpPr>
        <p:spPr>
          <a:xfrm>
            <a:off x="793800" y="1026000"/>
            <a:ext cx="867348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Φορολογικό Σύστημα της Αθήνας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635" name="Image 0" descr="preencoded.png"/>
          <p:cNvPicPr/>
          <p:nvPr/>
        </p:nvPicPr>
        <p:blipFill>
          <a:blip r:embed="rId1"/>
          <a:stretch/>
        </p:blipFill>
        <p:spPr>
          <a:xfrm>
            <a:off x="2978280" y="2188440"/>
            <a:ext cx="2151360" cy="1306080"/>
          </a:xfrm>
          <a:prstGeom prst="rect">
            <a:avLst/>
          </a:prstGeom>
          <a:ln w="0">
            <a:noFill/>
          </a:ln>
        </p:spPr>
      </p:pic>
      <p:sp>
        <p:nvSpPr>
          <p:cNvPr id="636" name="Text 1"/>
          <p:cNvSpPr/>
          <p:nvPr/>
        </p:nvSpPr>
        <p:spPr>
          <a:xfrm>
            <a:off x="4003560" y="2777040"/>
            <a:ext cx="100440" cy="4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7" name="Text 2"/>
          <p:cNvSpPr/>
          <p:nvPr/>
        </p:nvSpPr>
        <p:spPr>
          <a:xfrm>
            <a:off x="5357160" y="241524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Έμμεση Φορολογία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8" name="Text 3"/>
          <p:cNvSpPr/>
          <p:nvPr/>
        </p:nvSpPr>
        <p:spPr>
          <a:xfrm>
            <a:off x="5357160" y="2905560"/>
            <a:ext cx="51559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Κύρια πηγή εσόδων από εισαγωγές και εξαγωγές.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39" name="Shape 4"/>
          <p:cNvSpPr/>
          <p:nvPr/>
        </p:nvSpPr>
        <p:spPr>
          <a:xfrm>
            <a:off x="5187240" y="3508560"/>
            <a:ext cx="8592120" cy="1440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40" name="Image 1" descr="preencoded.png"/>
          <p:cNvPicPr/>
          <p:nvPr/>
        </p:nvPicPr>
        <p:blipFill>
          <a:blip r:embed="rId2"/>
          <a:stretch/>
        </p:blipFill>
        <p:spPr>
          <a:xfrm>
            <a:off x="1902240" y="3552120"/>
            <a:ext cx="4303440" cy="1306080"/>
          </a:xfrm>
          <a:prstGeom prst="rect">
            <a:avLst/>
          </a:prstGeom>
          <a:ln w="0">
            <a:noFill/>
          </a:ln>
        </p:spPr>
      </p:pic>
      <p:sp>
        <p:nvSpPr>
          <p:cNvPr id="641" name="Text 5"/>
          <p:cNvSpPr/>
          <p:nvPr/>
        </p:nvSpPr>
        <p:spPr>
          <a:xfrm>
            <a:off x="3984120" y="3978720"/>
            <a:ext cx="140040" cy="4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2" name="Text 6"/>
          <p:cNvSpPr/>
          <p:nvPr/>
        </p:nvSpPr>
        <p:spPr>
          <a:xfrm>
            <a:off x="6433200" y="377892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Μετοίκιο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3" name="Text 7"/>
          <p:cNvSpPr/>
          <p:nvPr/>
        </p:nvSpPr>
        <p:spPr>
          <a:xfrm>
            <a:off x="6433200" y="4269240"/>
            <a:ext cx="43297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Φόρος για τους μη Αθηναίους κατοίκους.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44" name="Shape 8"/>
          <p:cNvSpPr/>
          <p:nvPr/>
        </p:nvSpPr>
        <p:spPr>
          <a:xfrm>
            <a:off x="6263280" y="4871880"/>
            <a:ext cx="7516080" cy="1440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45" name="Image 2" descr="preencoded.png"/>
          <p:cNvPicPr/>
          <p:nvPr/>
        </p:nvPicPr>
        <p:blipFill>
          <a:blip r:embed="rId3"/>
          <a:stretch/>
        </p:blipFill>
        <p:spPr>
          <a:xfrm>
            <a:off x="826200" y="4915440"/>
            <a:ext cx="6455520" cy="1306080"/>
          </a:xfrm>
          <a:prstGeom prst="rect">
            <a:avLst/>
          </a:prstGeom>
          <a:ln w="0">
            <a:noFill/>
          </a:ln>
        </p:spPr>
      </p:pic>
      <p:sp>
        <p:nvSpPr>
          <p:cNvPr id="646" name="Text 9"/>
          <p:cNvSpPr/>
          <p:nvPr/>
        </p:nvSpPr>
        <p:spPr>
          <a:xfrm>
            <a:off x="3985920" y="5342400"/>
            <a:ext cx="135720" cy="4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3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7" name="Text 10"/>
          <p:cNvSpPr/>
          <p:nvPr/>
        </p:nvSpPr>
        <p:spPr>
          <a:xfrm>
            <a:off x="7509240" y="514260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Άμεση Φορολογία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8" name="Text 11"/>
          <p:cNvSpPr/>
          <p:nvPr/>
        </p:nvSpPr>
        <p:spPr>
          <a:xfrm>
            <a:off x="7509240" y="5632920"/>
            <a:ext cx="402372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Σπάνια και μόνο σε περιόδους κρίσης.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49" name="Text 12"/>
          <p:cNvSpPr/>
          <p:nvPr/>
        </p:nvSpPr>
        <p:spPr>
          <a:xfrm>
            <a:off x="793800" y="6477840"/>
            <a:ext cx="1304208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c4c4d"/>
                </a:solidFill>
                <a:latin typeface="Heebo"/>
                <a:ea typeface="Heebo"/>
              </a:rPr>
              <a:t>Η Αθήνα είχε ένα προοδευτικό φορολογικό σύστημα που βασιζόταν κυρίως στην έμμεση φορολογία και τις εισφορές των μετοίκων.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 0"/>
          <p:cNvSpPr/>
          <p:nvPr/>
        </p:nvSpPr>
        <p:spPr>
          <a:xfrm>
            <a:off x="6163200" y="531720"/>
            <a:ext cx="5436360" cy="60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751"/>
              </a:lnSpc>
              <a:buNone/>
              <a:tabLst>
                <a:tab algn="l" pos="0"/>
              </a:tabLst>
            </a:pPr>
            <a:r>
              <a:rPr b="0" lang="en-US" sz="3800" spc="-1" strike="noStrike">
                <a:solidFill>
                  <a:srgbClr val="152d47"/>
                </a:solidFill>
                <a:latin typeface="Crimson Pro Semi Bold"/>
                <a:ea typeface="Crimson Pro Semi Bold"/>
              </a:rPr>
              <a:t>Εισφορές των Συμμάχων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651" name="Text 1"/>
          <p:cNvSpPr/>
          <p:nvPr/>
        </p:nvSpPr>
        <p:spPr>
          <a:xfrm>
            <a:off x="6163200" y="1522800"/>
            <a:ext cx="778968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000"/>
              </a:lnSpc>
              <a:buNone/>
              <a:tabLst>
                <a:tab algn="l" pos="0"/>
              </a:tabLst>
            </a:pPr>
            <a:r>
              <a:rPr b="0" lang="en-US" sz="50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8000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652" name="Text 2"/>
          <p:cNvSpPr/>
          <p:nvPr/>
        </p:nvSpPr>
        <p:spPr>
          <a:xfrm>
            <a:off x="8849520" y="2402640"/>
            <a:ext cx="241668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350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Τάλαντα το 454 π.Χ.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3" name="Text 3"/>
          <p:cNvSpPr/>
          <p:nvPr/>
        </p:nvSpPr>
        <p:spPr>
          <a:xfrm>
            <a:off x="6163200" y="2820960"/>
            <a:ext cx="77896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c4c4d"/>
                </a:solidFill>
                <a:latin typeface="Heebo"/>
                <a:ea typeface="Heebo"/>
              </a:rPr>
              <a:t>Αρχικό απόθεμα όταν το συμμαχικό ταμείο μεταφέρθηκε στην Αθήνα.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54" name="Text 4"/>
          <p:cNvSpPr/>
          <p:nvPr/>
        </p:nvSpPr>
        <p:spPr>
          <a:xfrm>
            <a:off x="6163200" y="3807000"/>
            <a:ext cx="778968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000"/>
              </a:lnSpc>
              <a:buNone/>
              <a:tabLst>
                <a:tab algn="l" pos="0"/>
              </a:tabLst>
            </a:pPr>
            <a:r>
              <a:rPr b="0" lang="en-US" sz="50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9700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655" name="Text 5"/>
          <p:cNvSpPr/>
          <p:nvPr/>
        </p:nvSpPr>
        <p:spPr>
          <a:xfrm>
            <a:off x="8849520" y="4686840"/>
            <a:ext cx="241668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350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Τάλαντα το 445 π.Χ.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6" name="Text 6"/>
          <p:cNvSpPr/>
          <p:nvPr/>
        </p:nvSpPr>
        <p:spPr>
          <a:xfrm>
            <a:off x="6163200" y="5105160"/>
            <a:ext cx="77896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c4c4d"/>
                </a:solidFill>
                <a:latin typeface="Heebo"/>
                <a:ea typeface="Heebo"/>
              </a:rPr>
              <a:t>Αύξηση του αποθέματος μετά από μια δεκαετία.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57" name="Text 7"/>
          <p:cNvSpPr/>
          <p:nvPr/>
        </p:nvSpPr>
        <p:spPr>
          <a:xfrm>
            <a:off x="6163200" y="6091200"/>
            <a:ext cx="778968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000"/>
              </a:lnSpc>
              <a:buNone/>
              <a:tabLst>
                <a:tab algn="l" pos="0"/>
              </a:tabLst>
            </a:pPr>
            <a:r>
              <a:rPr b="0" lang="en-US" sz="50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6000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658" name="Text 8"/>
          <p:cNvSpPr/>
          <p:nvPr/>
        </p:nvSpPr>
        <p:spPr>
          <a:xfrm>
            <a:off x="8849520" y="6971400"/>
            <a:ext cx="241668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350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4c4c4d"/>
                </a:solidFill>
                <a:latin typeface="Crimson Pro Semi Bold"/>
                <a:ea typeface="Crimson Pro Semi Bold"/>
              </a:rPr>
              <a:t>Τάλαντα το 431 π.Χ.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9" name="Text 9"/>
          <p:cNvSpPr/>
          <p:nvPr/>
        </p:nvSpPr>
        <p:spPr>
          <a:xfrm>
            <a:off x="6163200" y="7389360"/>
            <a:ext cx="77896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c4c4d"/>
                </a:solidFill>
                <a:latin typeface="Heebo"/>
                <a:ea typeface="Heebo"/>
              </a:rPr>
              <a:t>Απόθεμα πριν την έναρξη του Πελοποννησιακού πολέμου.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LibreOffice/7.3.4.2$Windows_X86_64 LibreOffice_project/728fec16bd5f605073805c3c9e7c4212a0120dc5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2024-12-10T21:23:14Z</dcterms:created>
  <dc:creator>PptxGenJS</dc:creator>
  <dc:description/>
  <dc:language>en-US</dc:language>
  <cp:lastModifiedBy/>
  <dcterms:modified xsi:type="dcterms:W3CDTF">2024-12-17T21:27:50Z</dcterms:modified>
  <cp:revision>6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On-screen Show (16:9)</vt:lpwstr>
  </property>
  <property fmtid="{D5CDD505-2E9C-101B-9397-08002B2CF9AE}" pid="4" name="Slides">
    <vt:i4>14</vt:i4>
  </property>
</Properties>
</file>