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4630400" cy="8229600"/>
  <p:notesSz cx="8229600" cy="14630400"/>
  <p:embeddedFontLst>
    <p:embeddedFont>
      <p:font typeface="Fraunces"/>
      <p:regular r:id="rId15"/>
    </p:embeddedFont>
    <p:embeddedFont>
      <p:font typeface="Fraunces"/>
      <p:regular r:id="rId16"/>
    </p:embeddedFont>
    <p:embeddedFont>
      <p:font typeface="Fraunces"/>
      <p:regular r:id="rId17"/>
    </p:embeddedFont>
    <p:embeddedFont>
      <p:font typeface="Fraunces"/>
      <p:regular r:id="rId18"/>
    </p:embeddedFont>
    <p:embeddedFont>
      <p:font typeface="Nobile"/>
      <p:regular r:id="rId19"/>
    </p:embeddedFont>
    <p:embeddedFont>
      <p:font typeface="Nobile"/>
      <p:regular r:id="rId20"/>
    </p:embeddedFont>
    <p:embeddedFont>
      <p:font typeface="Nobile"/>
      <p:regular r:id="rId21"/>
    </p:embeddedFont>
    <p:embeddedFont>
      <p:font typeface="Nobile"/>
      <p:regular r:id="rId22"/>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5" Type="http://schemas.openxmlformats.org/officeDocument/2006/relationships/font" Target="fonts/font1.fntdata"/><Relationship Id="rId16" Type="http://schemas.openxmlformats.org/officeDocument/2006/relationships/font" Target="fonts/font2.fntdata"/><Relationship Id="rId17" Type="http://schemas.openxmlformats.org/officeDocument/2006/relationships/font" Target="fonts/font3.fntdata"/><Relationship Id="rId18" Type="http://schemas.openxmlformats.org/officeDocument/2006/relationships/font" Target="fonts/font4.fntdata"/><Relationship Id="rId19" Type="http://schemas.openxmlformats.org/officeDocument/2006/relationships/font" Target="fonts/font5.fntdata"/><Relationship Id="rId20" Type="http://schemas.openxmlformats.org/officeDocument/2006/relationships/font" Target="fonts/font6.fntdata"/><Relationship Id="rId21" Type="http://schemas.openxmlformats.org/officeDocument/2006/relationships/font" Target="fonts/font7.fntdata"/><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7.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8.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hyperlink" Target="http://ebooks.edu.gr/ebooks/v/html/8547/2696/Istoria_A-Lykeiou_html-empl/indexI7.html#table" TargetMode="External"/><Relationship Id="rId2" Type="http://schemas.openxmlformats.org/officeDocument/2006/relationships/slideLayout" Target="../slideLayouts/slideLayout9.xml"/><Relationship Id="rId3"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FFA">
              <a:alpha val="85000"/>
            </a:srgbClr>
          </a:solidFill>
          <a:ln/>
        </p:spPr>
      </p:sp>
      <p:sp>
        <p:nvSpPr>
          <p:cNvPr id="4" name="Text 1"/>
          <p:cNvSpPr/>
          <p:nvPr/>
        </p:nvSpPr>
        <p:spPr>
          <a:xfrm>
            <a:off x="864037" y="2449949"/>
            <a:ext cx="8517612" cy="1064657"/>
          </a:xfrm>
          <a:prstGeom prst="rect">
            <a:avLst/>
          </a:prstGeom>
          <a:noFill/>
          <a:ln/>
        </p:spPr>
        <p:txBody>
          <a:bodyPr wrap="none" lIns="0" tIns="0" rIns="0" bIns="0" rtlCol="0" anchor="t"/>
          <a:lstStyle/>
          <a:p>
            <a:pPr indent="0" marL="0">
              <a:lnSpc>
                <a:spcPts val="8350"/>
              </a:lnSpc>
              <a:buNone/>
            </a:pPr>
            <a:r>
              <a:rPr lang="en-US" sz="6700" b="1" dirty="0">
                <a:solidFill>
                  <a:srgbClr val="3B4540"/>
                </a:solidFill>
                <a:latin typeface="Fraunces" pitchFamily="34" charset="0"/>
                <a:ea typeface="Fraunces" pitchFamily="34" charset="-122"/>
                <a:cs typeface="Fraunces" pitchFamily="34" charset="-120"/>
              </a:rPr>
              <a:t>Η αρχαία Αίγυπτος</a:t>
            </a:r>
            <a:endParaRPr lang="en-US" sz="6700" dirty="0"/>
          </a:p>
        </p:txBody>
      </p:sp>
      <p:sp>
        <p:nvSpPr>
          <p:cNvPr id="5" name="Text 2"/>
          <p:cNvSpPr/>
          <p:nvPr/>
        </p:nvSpPr>
        <p:spPr>
          <a:xfrm>
            <a:off x="864037" y="3884890"/>
            <a:ext cx="12902327" cy="1185148"/>
          </a:xfrm>
          <a:prstGeom prst="rect">
            <a:avLst/>
          </a:prstGeom>
          <a:noFill/>
          <a:ln/>
        </p:spPr>
        <p:txBody>
          <a:bodyPr wrap="square" lIns="0" tIns="0" rIns="0" bIns="0" rtlCol="0" anchor="t"/>
          <a:lstStyle/>
          <a:p>
            <a:pPr indent="0" marL="0">
              <a:lnSpc>
                <a:spcPts val="3100"/>
              </a:lnSpc>
              <a:buNone/>
            </a:pPr>
            <a:r>
              <a:rPr lang="en-US" sz="1900" dirty="0">
                <a:solidFill>
                  <a:srgbClr val="405449"/>
                </a:solidFill>
                <a:latin typeface="Nobile" pitchFamily="34" charset="0"/>
                <a:ea typeface="Nobile" pitchFamily="34" charset="-122"/>
                <a:cs typeface="Nobile" pitchFamily="34" charset="-120"/>
              </a:rPr>
              <a:t>Αυτό το κείμενο περιγράφει την αρχαία Αίγυπτο, συμπεριλαμβανομένης της γεωγραφίας, της οικονομίας, της κοινωνικής δομής και της πολιτικής οργάνωσης. Εξηγεί τη σημασία του Νείλου για τη χώρα και αναλύει διάφορες πτυχές του αρχαίου αιγυπτιακού πολιτισμού.</a:t>
            </a:r>
            <a:endParaRPr lang="en-US" sz="1900" dirty="0"/>
          </a:p>
        </p:txBody>
      </p:sp>
      <p:sp>
        <p:nvSpPr>
          <p:cNvPr id="6" name="Shape 3"/>
          <p:cNvSpPr/>
          <p:nvPr/>
        </p:nvSpPr>
        <p:spPr>
          <a:xfrm>
            <a:off x="864037" y="5366147"/>
            <a:ext cx="394930" cy="394930"/>
          </a:xfrm>
          <a:prstGeom prst="roundRect">
            <a:avLst>
              <a:gd name="adj" fmla="val 23151155"/>
            </a:avLst>
          </a:prstGeom>
          <a:noFill/>
          <a:ln w="7620">
            <a:solidFill>
              <a:srgbClr val="FFFFFF"/>
            </a:solidFill>
            <a:prstDash val="solid"/>
          </a:ln>
        </p:spPr>
      </p:sp>
      <p:pic>
        <p:nvPicPr>
          <p:cNvPr id="7" name="Image 1" descr="preencoded.png">    </p:cNvPr>
          <p:cNvPicPr>
            <a:picLocks noChangeAspect="1"/>
          </p:cNvPicPr>
          <p:nvPr/>
        </p:nvPicPr>
        <p:blipFill>
          <a:blip r:embed="rId2"/>
          <a:stretch>
            <a:fillRect/>
          </a:stretch>
        </p:blipFill>
        <p:spPr>
          <a:xfrm>
            <a:off x="871657" y="5373767"/>
            <a:ext cx="379690" cy="379690"/>
          </a:xfrm>
          <a:prstGeom prst="rect">
            <a:avLst/>
          </a:prstGeom>
        </p:spPr>
      </p:pic>
      <p:sp>
        <p:nvSpPr>
          <p:cNvPr id="8" name="Text 4"/>
          <p:cNvSpPr/>
          <p:nvPr/>
        </p:nvSpPr>
        <p:spPr>
          <a:xfrm>
            <a:off x="1382316" y="5347692"/>
            <a:ext cx="2759512" cy="431959"/>
          </a:xfrm>
          <a:prstGeom prst="rect">
            <a:avLst/>
          </a:prstGeom>
          <a:noFill/>
          <a:ln/>
        </p:spPr>
        <p:txBody>
          <a:bodyPr wrap="none" lIns="0" tIns="0" rIns="0" bIns="0" rtlCol="0" anchor="t"/>
          <a:lstStyle/>
          <a:p>
            <a:pPr algn="l" indent="0" marL="0">
              <a:lnSpc>
                <a:spcPts val="3400"/>
              </a:lnSpc>
              <a:buNone/>
            </a:pPr>
            <a:r>
              <a:rPr lang="en-US" sz="2400" b="1" dirty="0">
                <a:solidFill>
                  <a:srgbClr val="405449"/>
                </a:solidFill>
                <a:latin typeface="Nobile" pitchFamily="34" charset="0"/>
                <a:ea typeface="Nobile" pitchFamily="34" charset="-122"/>
                <a:cs typeface="Nobile" pitchFamily="34" charset="-120"/>
              </a:rPr>
              <a:t>by Elpiniki Rassa</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864037" y="1766173"/>
            <a:ext cx="6172200" cy="771525"/>
          </a:xfrm>
          <a:prstGeom prst="rect">
            <a:avLst/>
          </a:prstGeom>
          <a:noFill/>
          <a:ln/>
        </p:spPr>
        <p:txBody>
          <a:bodyPr wrap="none" lIns="0" tIns="0" rIns="0" bIns="0" rtlCol="0" anchor="t"/>
          <a:lstStyle/>
          <a:p>
            <a:pPr indent="0" marL="0">
              <a:lnSpc>
                <a:spcPts val="6050"/>
              </a:lnSpc>
              <a:buNone/>
            </a:pPr>
            <a:r>
              <a:rPr lang="en-US" sz="4850" b="1" dirty="0">
                <a:solidFill>
                  <a:srgbClr val="3B4540"/>
                </a:solidFill>
                <a:latin typeface="Fraunces" pitchFamily="34" charset="0"/>
                <a:ea typeface="Fraunces" pitchFamily="34" charset="-122"/>
                <a:cs typeface="Fraunces" pitchFamily="34" charset="-120"/>
              </a:rPr>
              <a:t>2.1 Η χώρα</a:t>
            </a:r>
            <a:endParaRPr lang="en-US" sz="4850" dirty="0"/>
          </a:p>
        </p:txBody>
      </p:sp>
      <p:sp>
        <p:nvSpPr>
          <p:cNvPr id="4" name="Text 1"/>
          <p:cNvSpPr/>
          <p:nvPr/>
        </p:nvSpPr>
        <p:spPr>
          <a:xfrm>
            <a:off x="864037" y="2907983"/>
            <a:ext cx="7415927" cy="3555444"/>
          </a:xfrm>
          <a:prstGeom prst="rect">
            <a:avLst/>
          </a:prstGeom>
          <a:noFill/>
          <a:ln/>
        </p:spPr>
        <p:txBody>
          <a:bodyPr wrap="square" lIns="0" tIns="0" rIns="0" bIns="0" rtlCol="0" anchor="t"/>
          <a:lstStyle/>
          <a:p>
            <a:pPr indent="0" marL="0">
              <a:lnSpc>
                <a:spcPts val="3100"/>
              </a:lnSpc>
              <a:buNone/>
            </a:pPr>
            <a:r>
              <a:rPr lang="en-US" sz="1900" dirty="0">
                <a:solidFill>
                  <a:srgbClr val="405449"/>
                </a:solidFill>
                <a:latin typeface="Nobile" pitchFamily="34" charset="0"/>
                <a:ea typeface="Nobile" pitchFamily="34" charset="-122"/>
                <a:cs typeface="Nobile" pitchFamily="34" charset="-120"/>
              </a:rPr>
              <a:t>Αίγυπτος ονομαζόταν από τους αρχαίους Έλληνες το βορειοανατολικό τμήμα της Αφρικής, το οποίο διαρρέει ο ποταμός Νείλος. Τη σπουδαιότητα του ποταμού για τη χώρα και το λαό της επισημαίνει ο ιστορικός Ηρόδοτος, όταν αποκαλεί την Αίγυπτο δώρο του Νείλου. Πρόκειται στην πραγματικότητα για μια λωρίδα πράσινου που δημιουργεί ο Νείλος από τις πηγές του στα όρη της Αιθιοπίας μέχρι και τις εκβολές στα βόρεια της χώρας, όπου διακλαδίζεται σε παραποτάμους και δημιουργεί ένα δέλτα μεγάλης έκτασης.</a:t>
            </a:r>
            <a:endParaRPr lang="en-US" sz="1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13554" y="824746"/>
            <a:ext cx="9832658" cy="726400"/>
          </a:xfrm>
          <a:prstGeom prst="rect">
            <a:avLst/>
          </a:prstGeom>
          <a:noFill/>
          <a:ln/>
        </p:spPr>
        <p:txBody>
          <a:bodyPr wrap="none" lIns="0" tIns="0" rIns="0" bIns="0" rtlCol="0" anchor="t"/>
          <a:lstStyle/>
          <a:p>
            <a:pPr indent="0" marL="0">
              <a:lnSpc>
                <a:spcPts val="5700"/>
              </a:lnSpc>
              <a:buNone/>
            </a:pPr>
            <a:r>
              <a:rPr lang="en-US" sz="4550" b="1" dirty="0">
                <a:solidFill>
                  <a:srgbClr val="3B4540"/>
                </a:solidFill>
                <a:latin typeface="Fraunces" pitchFamily="34" charset="0"/>
                <a:ea typeface="Fraunces" pitchFamily="34" charset="-122"/>
                <a:cs typeface="Fraunces" pitchFamily="34" charset="-120"/>
              </a:rPr>
              <a:t>Γεωγραφία της Αρχαίας Αιγύπτου</a:t>
            </a:r>
            <a:endParaRPr lang="en-US" sz="4550" dirty="0"/>
          </a:p>
        </p:txBody>
      </p:sp>
      <p:sp>
        <p:nvSpPr>
          <p:cNvPr id="3" name="Text 1"/>
          <p:cNvSpPr/>
          <p:nvPr/>
        </p:nvSpPr>
        <p:spPr>
          <a:xfrm>
            <a:off x="813554" y="2015966"/>
            <a:ext cx="13003292" cy="1859161"/>
          </a:xfrm>
          <a:prstGeom prst="rect">
            <a:avLst/>
          </a:prstGeom>
          <a:noFill/>
          <a:ln/>
        </p:spPr>
        <p:txBody>
          <a:bodyPr wrap="square" lIns="0" tIns="0" rIns="0" bIns="0" rtlCol="0" anchor="t"/>
          <a:lstStyle/>
          <a:p>
            <a:pPr indent="0" marL="0">
              <a:lnSpc>
                <a:spcPts val="2900"/>
              </a:lnSpc>
              <a:buNone/>
            </a:pPr>
            <a:r>
              <a:rPr lang="en-US" sz="1800" dirty="0">
                <a:solidFill>
                  <a:srgbClr val="405449"/>
                </a:solidFill>
                <a:latin typeface="Nobile" pitchFamily="34" charset="0"/>
                <a:ea typeface="Nobile" pitchFamily="34" charset="-122"/>
                <a:cs typeface="Nobile" pitchFamily="34" charset="-120"/>
              </a:rPr>
              <a:t>Πέρα απ' αυτή τη λωρίδα απλώνονται εκτάσεις ερήμου, η Λιβυκή στα δυτικά και στα ανατολικά η έρημος που φτάνει μέχρι τον κόλπο του Σινά και την Ερυθρά θάλασσα. Η άγονη αυτή χώρα δεν θα είχε εξελιχθεί, εάν κατά τη διάρκεια του καλοκαιριού ο Νείλος δεν πλημμύριζε και μετά την απομάκρυνση των νερών του δεν άφηνε ένα στρώμα λάσπης που έκανε τη γη εύφορη 1. Στα νότια της χώρας υπήρχαν μόνο όγκοι βράχων, τα δάση σπάνιζαν και γι' αυτό έλειπε η ξυλεία. Οι όχθες του Νείλου ήταν γεμάτες από καλάμια, λωτούς και πάπυρους, όπου φώλιαζε πλήθος πουλιών.</a:t>
            </a:r>
            <a:endParaRPr lang="en-US" sz="1800" dirty="0"/>
          </a:p>
        </p:txBody>
      </p:sp>
      <p:sp>
        <p:nvSpPr>
          <p:cNvPr id="4" name="Text 2"/>
          <p:cNvSpPr/>
          <p:nvPr/>
        </p:nvSpPr>
        <p:spPr>
          <a:xfrm>
            <a:off x="813554" y="4368998"/>
            <a:ext cx="2905720" cy="363260"/>
          </a:xfrm>
          <a:prstGeom prst="rect">
            <a:avLst/>
          </a:prstGeom>
          <a:noFill/>
          <a:ln/>
        </p:spPr>
        <p:txBody>
          <a:bodyPr wrap="none" lIns="0" tIns="0" rIns="0" bIns="0" rtlCol="0" anchor="t"/>
          <a:lstStyle/>
          <a:p>
            <a:pPr indent="0" marL="0">
              <a:lnSpc>
                <a:spcPts val="2850"/>
              </a:lnSpc>
              <a:buNone/>
            </a:pPr>
            <a:r>
              <a:rPr lang="en-US" sz="2250" b="1" dirty="0">
                <a:solidFill>
                  <a:srgbClr val="3B4540"/>
                </a:solidFill>
                <a:latin typeface="Fraunces" pitchFamily="34" charset="0"/>
                <a:ea typeface="Fraunces" pitchFamily="34" charset="-122"/>
                <a:cs typeface="Fraunces" pitchFamily="34" charset="-120"/>
              </a:rPr>
              <a:t>Άνω Αίγυπτος</a:t>
            </a:r>
            <a:endParaRPr lang="en-US" sz="2250" dirty="0"/>
          </a:p>
        </p:txBody>
      </p:sp>
      <p:sp>
        <p:nvSpPr>
          <p:cNvPr id="5" name="Text 3"/>
          <p:cNvSpPr/>
          <p:nvPr/>
        </p:nvSpPr>
        <p:spPr>
          <a:xfrm>
            <a:off x="813554" y="4964668"/>
            <a:ext cx="3955733" cy="743664"/>
          </a:xfrm>
          <a:prstGeom prst="rect">
            <a:avLst/>
          </a:prstGeom>
          <a:noFill/>
          <a:ln/>
        </p:spPr>
        <p:txBody>
          <a:bodyPr wrap="square" lIns="0" tIns="0" rIns="0" bIns="0" rtlCol="0" anchor="t"/>
          <a:lstStyle/>
          <a:p>
            <a:pPr indent="0" marL="0">
              <a:lnSpc>
                <a:spcPts val="2900"/>
              </a:lnSpc>
              <a:buNone/>
            </a:pPr>
            <a:r>
              <a:rPr lang="en-US" sz="1800" dirty="0">
                <a:solidFill>
                  <a:srgbClr val="405449"/>
                </a:solidFill>
                <a:latin typeface="Nobile" pitchFamily="34" charset="0"/>
                <a:ea typeface="Nobile" pitchFamily="34" charset="-122"/>
                <a:cs typeface="Nobile" pitchFamily="34" charset="-120"/>
              </a:rPr>
              <a:t>Το νότιο και ορεινό τμήμα της χώρας.</a:t>
            </a:r>
            <a:endParaRPr lang="en-US" sz="1800" dirty="0"/>
          </a:p>
        </p:txBody>
      </p:sp>
      <p:sp>
        <p:nvSpPr>
          <p:cNvPr id="6" name="Text 4"/>
          <p:cNvSpPr/>
          <p:nvPr/>
        </p:nvSpPr>
        <p:spPr>
          <a:xfrm>
            <a:off x="5344120" y="4368998"/>
            <a:ext cx="2905720" cy="363260"/>
          </a:xfrm>
          <a:prstGeom prst="rect">
            <a:avLst/>
          </a:prstGeom>
          <a:noFill/>
          <a:ln/>
        </p:spPr>
        <p:txBody>
          <a:bodyPr wrap="none" lIns="0" tIns="0" rIns="0" bIns="0" rtlCol="0" anchor="t"/>
          <a:lstStyle/>
          <a:p>
            <a:pPr indent="0" marL="0">
              <a:lnSpc>
                <a:spcPts val="2850"/>
              </a:lnSpc>
              <a:buNone/>
            </a:pPr>
            <a:r>
              <a:rPr lang="en-US" sz="2250" b="1" dirty="0">
                <a:solidFill>
                  <a:srgbClr val="3B4540"/>
                </a:solidFill>
                <a:latin typeface="Fraunces" pitchFamily="34" charset="0"/>
                <a:ea typeface="Fraunces" pitchFamily="34" charset="-122"/>
                <a:cs typeface="Fraunces" pitchFamily="34" charset="-120"/>
              </a:rPr>
              <a:t>Κάτω Αίγυπτος</a:t>
            </a:r>
            <a:endParaRPr lang="en-US" sz="2250" dirty="0"/>
          </a:p>
        </p:txBody>
      </p:sp>
      <p:sp>
        <p:nvSpPr>
          <p:cNvPr id="7" name="Text 5"/>
          <p:cNvSpPr/>
          <p:nvPr/>
        </p:nvSpPr>
        <p:spPr>
          <a:xfrm>
            <a:off x="5344120" y="4964668"/>
            <a:ext cx="3955733" cy="1115497"/>
          </a:xfrm>
          <a:prstGeom prst="rect">
            <a:avLst/>
          </a:prstGeom>
          <a:noFill/>
          <a:ln/>
        </p:spPr>
        <p:txBody>
          <a:bodyPr wrap="square" lIns="0" tIns="0" rIns="0" bIns="0" rtlCol="0" anchor="t"/>
          <a:lstStyle/>
          <a:p>
            <a:pPr indent="0" marL="0">
              <a:lnSpc>
                <a:spcPts val="2900"/>
              </a:lnSpc>
              <a:buNone/>
            </a:pPr>
            <a:r>
              <a:rPr lang="en-US" sz="1800" dirty="0">
                <a:solidFill>
                  <a:srgbClr val="405449"/>
                </a:solidFill>
                <a:latin typeface="Nobile" pitchFamily="34" charset="0"/>
                <a:ea typeface="Nobile" pitchFamily="34" charset="-122"/>
                <a:cs typeface="Nobile" pitchFamily="34" charset="-120"/>
              </a:rPr>
              <a:t>Το βόρειο τμήμα με το Δέλτα του Νείλου, που βρέχεται από τη Μεσόγειο θάλασσα.</a:t>
            </a:r>
            <a:endParaRPr lang="en-US" sz="1800" dirty="0"/>
          </a:p>
        </p:txBody>
      </p:sp>
      <p:sp>
        <p:nvSpPr>
          <p:cNvPr id="8" name="Text 6"/>
          <p:cNvSpPr/>
          <p:nvPr/>
        </p:nvSpPr>
        <p:spPr>
          <a:xfrm>
            <a:off x="9874687" y="4368998"/>
            <a:ext cx="3077528" cy="363260"/>
          </a:xfrm>
          <a:prstGeom prst="rect">
            <a:avLst/>
          </a:prstGeom>
          <a:noFill/>
          <a:ln/>
        </p:spPr>
        <p:txBody>
          <a:bodyPr wrap="none" lIns="0" tIns="0" rIns="0" bIns="0" rtlCol="0" anchor="t"/>
          <a:lstStyle/>
          <a:p>
            <a:pPr indent="0" marL="0">
              <a:lnSpc>
                <a:spcPts val="2850"/>
              </a:lnSpc>
              <a:buNone/>
            </a:pPr>
            <a:r>
              <a:rPr lang="en-US" sz="2250" b="1" dirty="0">
                <a:solidFill>
                  <a:srgbClr val="3B4540"/>
                </a:solidFill>
                <a:latin typeface="Fraunces" pitchFamily="34" charset="0"/>
                <a:ea typeface="Fraunces" pitchFamily="34" charset="-122"/>
                <a:cs typeface="Fraunces" pitchFamily="34" charset="-120"/>
              </a:rPr>
              <a:t>Χερσόνησος του Σινά</a:t>
            </a:r>
            <a:endParaRPr lang="en-US" sz="2250" dirty="0"/>
          </a:p>
        </p:txBody>
      </p:sp>
      <p:sp>
        <p:nvSpPr>
          <p:cNvPr id="9" name="Text 7"/>
          <p:cNvSpPr/>
          <p:nvPr/>
        </p:nvSpPr>
        <p:spPr>
          <a:xfrm>
            <a:off x="9874687" y="4964668"/>
            <a:ext cx="3955733" cy="2230993"/>
          </a:xfrm>
          <a:prstGeom prst="rect">
            <a:avLst/>
          </a:prstGeom>
          <a:noFill/>
          <a:ln/>
        </p:spPr>
        <p:txBody>
          <a:bodyPr wrap="square" lIns="0" tIns="0" rIns="0" bIns="0" rtlCol="0" anchor="t"/>
          <a:lstStyle/>
          <a:p>
            <a:pPr indent="0" marL="0">
              <a:lnSpc>
                <a:spcPts val="2900"/>
              </a:lnSpc>
              <a:buNone/>
            </a:pPr>
            <a:r>
              <a:rPr lang="en-US" sz="1800" dirty="0">
                <a:solidFill>
                  <a:srgbClr val="405449"/>
                </a:solidFill>
                <a:latin typeface="Nobile" pitchFamily="34" charset="0"/>
                <a:ea typeface="Nobile" pitchFamily="34" charset="-122"/>
                <a:cs typeface="Nobile" pitchFamily="34" charset="-120"/>
              </a:rPr>
              <a:t>Το πιο ευάλωτο σημείο, μέσω του οποίου εξασφαλιζόταν η επαφή με τους άλλους λαούς της Εγγύς Ανατολής, αλλά αποτελούσε και τη δίοδο των εισβολέων προς την Αίγυπτο.</a:t>
            </a:r>
            <a:endParaRPr 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73311" y="872609"/>
            <a:ext cx="7597378" cy="1380649"/>
          </a:xfrm>
          <a:prstGeom prst="rect">
            <a:avLst/>
          </a:prstGeom>
          <a:noFill/>
          <a:ln/>
        </p:spPr>
        <p:txBody>
          <a:bodyPr wrap="square" lIns="0" tIns="0" rIns="0" bIns="0" rtlCol="0" anchor="t"/>
          <a:lstStyle/>
          <a:p>
            <a:pPr indent="0" marL="0">
              <a:lnSpc>
                <a:spcPts val="5400"/>
              </a:lnSpc>
              <a:buNone/>
            </a:pPr>
            <a:r>
              <a:rPr lang="en-US" sz="4300" b="1" dirty="0">
                <a:solidFill>
                  <a:srgbClr val="3B4540"/>
                </a:solidFill>
                <a:latin typeface="Fraunces" pitchFamily="34" charset="0"/>
                <a:ea typeface="Fraunces" pitchFamily="34" charset="-122"/>
                <a:cs typeface="Fraunces" pitchFamily="34" charset="-120"/>
              </a:rPr>
              <a:t>2.2 Οικονομική, κοινωνική και πολιτική οργάνωση</a:t>
            </a:r>
            <a:endParaRPr lang="en-US" sz="4300" dirty="0"/>
          </a:p>
        </p:txBody>
      </p:sp>
      <p:sp>
        <p:nvSpPr>
          <p:cNvPr id="4" name="Text 1"/>
          <p:cNvSpPr/>
          <p:nvPr/>
        </p:nvSpPr>
        <p:spPr>
          <a:xfrm>
            <a:off x="773311" y="2584609"/>
            <a:ext cx="4419005" cy="552450"/>
          </a:xfrm>
          <a:prstGeom prst="rect">
            <a:avLst/>
          </a:prstGeom>
          <a:noFill/>
          <a:ln/>
        </p:spPr>
        <p:txBody>
          <a:bodyPr wrap="none" lIns="0" tIns="0" rIns="0" bIns="0" rtlCol="0" anchor="t"/>
          <a:lstStyle/>
          <a:p>
            <a:pPr indent="0" marL="0">
              <a:lnSpc>
                <a:spcPts val="4300"/>
              </a:lnSpc>
              <a:buNone/>
            </a:pPr>
            <a:r>
              <a:rPr lang="en-US" sz="3450" b="1" dirty="0">
                <a:solidFill>
                  <a:srgbClr val="3B4540"/>
                </a:solidFill>
                <a:latin typeface="Fraunces" pitchFamily="34" charset="0"/>
                <a:ea typeface="Fraunces" pitchFamily="34" charset="-122"/>
                <a:cs typeface="Fraunces" pitchFamily="34" charset="-120"/>
              </a:rPr>
              <a:t>Η οικονομία</a:t>
            </a:r>
            <a:endParaRPr lang="en-US" sz="3450" dirty="0"/>
          </a:p>
        </p:txBody>
      </p:sp>
      <p:sp>
        <p:nvSpPr>
          <p:cNvPr id="5" name="Text 2"/>
          <p:cNvSpPr/>
          <p:nvPr/>
        </p:nvSpPr>
        <p:spPr>
          <a:xfrm>
            <a:off x="773311" y="3468410"/>
            <a:ext cx="7597378" cy="3888462"/>
          </a:xfrm>
          <a:prstGeom prst="rect">
            <a:avLst/>
          </a:prstGeom>
          <a:noFill/>
          <a:ln/>
        </p:spPr>
        <p:txBody>
          <a:bodyPr wrap="square" lIns="0" tIns="0" rIns="0" bIns="0" rtlCol="0" anchor="t"/>
          <a:lstStyle/>
          <a:p>
            <a:pPr indent="0" marL="0">
              <a:lnSpc>
                <a:spcPts val="2750"/>
              </a:lnSpc>
              <a:buNone/>
            </a:pPr>
            <a:r>
              <a:rPr lang="en-US" sz="1700" dirty="0">
                <a:solidFill>
                  <a:srgbClr val="405449"/>
                </a:solidFill>
                <a:latin typeface="Nobile" pitchFamily="34" charset="0"/>
                <a:ea typeface="Nobile" pitchFamily="34" charset="-122"/>
                <a:cs typeface="Nobile" pitchFamily="34" charset="-120"/>
              </a:rPr>
              <a:t>Η ζωή στην Αίγυπτο ήταν άμεσα συνδεδεμένη με το Νείλο και τις πλημμύρες του 2 . Η άρδευση των χωραφιών και η συντήρηση των αυλακιών ήταν μια επίπονη και συνεχής εργασία που δίδαξε τη συνεργασία στους κατοίκους, αλλά δημιουργούσε και την ανάγκη της επίβλεψης του κράτους. Στη γόνιμη από τον ποταμό αιγυπτιακή γη καλλιεργούνταν εκτός από το σιτάρι και το κριθάρι, το λινάρι, τα οπωροφόρα δένδρα και τα κηπευτικά. Οι Αιγύπτιοι στις όχθες του Νείλου μάζευαν πάπυρους και λωτούς. Σε επίπεδο οικογενειακής παραγωγής κατασκεύαζαν ένα είδος μπίρας από τη ζύμωση κριθαρένιου ψωμιού. Ασχολήθηκαν με την κτηνοτροφία αλλά και το ψάρεμα στα νερά του ποταμού.</a:t>
            </a:r>
            <a:endParaRPr lang="en-US" sz="1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664250" y="523280"/>
            <a:ext cx="10848380" cy="593050"/>
          </a:xfrm>
          <a:prstGeom prst="rect">
            <a:avLst/>
          </a:prstGeom>
          <a:noFill/>
          <a:ln/>
        </p:spPr>
        <p:txBody>
          <a:bodyPr wrap="none" lIns="0" tIns="0" rIns="0" bIns="0" rtlCol="0" anchor="t"/>
          <a:lstStyle/>
          <a:p>
            <a:pPr indent="0" marL="0">
              <a:lnSpc>
                <a:spcPts val="4650"/>
              </a:lnSpc>
              <a:buNone/>
            </a:pPr>
            <a:r>
              <a:rPr lang="en-US" sz="3700" b="1" dirty="0">
                <a:solidFill>
                  <a:srgbClr val="3B4540"/>
                </a:solidFill>
                <a:latin typeface="Fraunces" pitchFamily="34" charset="0"/>
                <a:ea typeface="Fraunces" pitchFamily="34" charset="-122"/>
                <a:cs typeface="Fraunces" pitchFamily="34" charset="-120"/>
              </a:rPr>
              <a:t>Οικονομική Οργάνωση της Αρχαίας Αιγύπτου</a:t>
            </a:r>
            <a:endParaRPr lang="en-US" sz="3700" dirty="0"/>
          </a:p>
        </p:txBody>
      </p:sp>
      <p:sp>
        <p:nvSpPr>
          <p:cNvPr id="3" name="Text 1"/>
          <p:cNvSpPr/>
          <p:nvPr/>
        </p:nvSpPr>
        <p:spPr>
          <a:xfrm>
            <a:off x="664250" y="1495901"/>
            <a:ext cx="13301901" cy="1821656"/>
          </a:xfrm>
          <a:prstGeom prst="rect">
            <a:avLst/>
          </a:prstGeom>
          <a:noFill/>
          <a:ln/>
        </p:spPr>
        <p:txBody>
          <a:bodyPr wrap="square" lIns="0" tIns="0" rIns="0" bIns="0" rtlCol="0" anchor="t"/>
          <a:lstStyle/>
          <a:p>
            <a:pPr indent="0" marL="0">
              <a:lnSpc>
                <a:spcPts val="2350"/>
              </a:lnSpc>
              <a:buNone/>
            </a:pPr>
            <a:r>
              <a:rPr lang="en-US" sz="1450" dirty="0">
                <a:solidFill>
                  <a:srgbClr val="405449"/>
                </a:solidFill>
                <a:latin typeface="Nobile" pitchFamily="34" charset="0"/>
                <a:ea typeface="Nobile" pitchFamily="34" charset="-122"/>
                <a:cs typeface="Nobile" pitchFamily="34" charset="-120"/>
              </a:rPr>
              <a:t>Η βάση της οικονομίας στην Αίγυπτο ήταν η γεωργία. Η συστηματική οργάνωσή της ήταν κάτω από την άμεση επίβλεψη του κράτους, δηλαδή του φαραώ. Βασιλικοί υπάλληλοι παρακολουθούσαν τις γεωργικές εργασίες και συγκέντρωναν από τη συγκομιδή το ποσοστό που ανήκε στο φαραώ. Ο λαός εργαζόταν παράλληλα στην οικοδόμηση των μεγάλων έργων, ναών, ανακτόρων, ταφικών μνημείων τα οποία κατασκεύαζαν οι φαραώ. Μεγάλος αριθμός ειδικευμένων τεχνιτών, μεταλλουργών, ξυλουργών, κεραμοποιών, ναυπηγών, αρχιτεκτόνων κ.ά., κατασκεύαζε ποικίλα προϊόντα για μια εξελιγμένη κοινωνία. Αρκετοί τεχνίτες εργάζονταν σε ιδιωτικά εργαστήρια, οι περισσότεροι όμως και οι καλύτεροι εργάζονταν στα ανακτορικά εργαστήρια, διότι ο κύριος όγκος της βιοτεχνικής παραγωγής, όπως και του εμπορίου, ήταν ελεγχόμενος από το φαραώ.</a:t>
            </a:r>
            <a:endParaRPr lang="en-US" sz="1450" dirty="0"/>
          </a:p>
        </p:txBody>
      </p:sp>
      <p:sp>
        <p:nvSpPr>
          <p:cNvPr id="4" name="Shape 2"/>
          <p:cNvSpPr/>
          <p:nvPr/>
        </p:nvSpPr>
        <p:spPr>
          <a:xfrm>
            <a:off x="7303770" y="3531037"/>
            <a:ext cx="22860" cy="4175284"/>
          </a:xfrm>
          <a:prstGeom prst="roundRect">
            <a:avLst>
              <a:gd name="adj" fmla="val 747192"/>
            </a:avLst>
          </a:prstGeom>
          <a:solidFill>
            <a:srgbClr val="CED9CE"/>
          </a:solidFill>
          <a:ln/>
        </p:spPr>
      </p:sp>
      <p:sp>
        <p:nvSpPr>
          <p:cNvPr id="5" name="Shape 3"/>
          <p:cNvSpPr/>
          <p:nvPr/>
        </p:nvSpPr>
        <p:spPr>
          <a:xfrm>
            <a:off x="6460331" y="3946565"/>
            <a:ext cx="664250" cy="22860"/>
          </a:xfrm>
          <a:prstGeom prst="roundRect">
            <a:avLst>
              <a:gd name="adj" fmla="val 747192"/>
            </a:avLst>
          </a:prstGeom>
          <a:solidFill>
            <a:srgbClr val="CED9CE"/>
          </a:solidFill>
          <a:ln/>
        </p:spPr>
      </p:sp>
      <p:sp>
        <p:nvSpPr>
          <p:cNvPr id="6" name="Shape 4"/>
          <p:cNvSpPr/>
          <p:nvPr/>
        </p:nvSpPr>
        <p:spPr>
          <a:xfrm>
            <a:off x="7101721" y="3744516"/>
            <a:ext cx="426958" cy="426958"/>
          </a:xfrm>
          <a:prstGeom prst="roundRect">
            <a:avLst>
              <a:gd name="adj" fmla="val 40006"/>
            </a:avLst>
          </a:prstGeom>
          <a:solidFill>
            <a:srgbClr val="E8F3E8"/>
          </a:solidFill>
          <a:ln/>
        </p:spPr>
      </p:sp>
      <p:sp>
        <p:nvSpPr>
          <p:cNvPr id="7" name="Text 5"/>
          <p:cNvSpPr/>
          <p:nvPr/>
        </p:nvSpPr>
        <p:spPr>
          <a:xfrm>
            <a:off x="7244120" y="3815596"/>
            <a:ext cx="142042" cy="284678"/>
          </a:xfrm>
          <a:prstGeom prst="rect">
            <a:avLst/>
          </a:prstGeom>
          <a:noFill/>
          <a:ln/>
        </p:spPr>
        <p:txBody>
          <a:bodyPr wrap="none" lIns="0" tIns="0" rIns="0" bIns="0" rtlCol="0" anchor="t"/>
          <a:lstStyle/>
          <a:p>
            <a:pPr algn="ctr" indent="0" marL="0">
              <a:lnSpc>
                <a:spcPts val="2200"/>
              </a:lnSpc>
              <a:buNone/>
            </a:pPr>
            <a:r>
              <a:rPr lang="en-US" sz="2200" b="1" dirty="0">
                <a:solidFill>
                  <a:srgbClr val="405449"/>
                </a:solidFill>
                <a:latin typeface="Fraunces" pitchFamily="34" charset="0"/>
                <a:ea typeface="Fraunces" pitchFamily="34" charset="-122"/>
                <a:cs typeface="Fraunces" pitchFamily="34" charset="-120"/>
              </a:rPr>
              <a:t>1</a:t>
            </a:r>
            <a:endParaRPr lang="en-US" sz="2200" dirty="0"/>
          </a:p>
        </p:txBody>
      </p:sp>
      <p:sp>
        <p:nvSpPr>
          <p:cNvPr id="8" name="Text 6"/>
          <p:cNvSpPr/>
          <p:nvPr/>
        </p:nvSpPr>
        <p:spPr>
          <a:xfrm>
            <a:off x="3899059" y="3720822"/>
            <a:ext cx="2372320" cy="296585"/>
          </a:xfrm>
          <a:prstGeom prst="rect">
            <a:avLst/>
          </a:prstGeom>
          <a:noFill/>
          <a:ln/>
        </p:spPr>
        <p:txBody>
          <a:bodyPr wrap="none" lIns="0" tIns="0" rIns="0" bIns="0" rtlCol="0" anchor="t"/>
          <a:lstStyle/>
          <a:p>
            <a:pPr algn="r" indent="0" marL="0">
              <a:lnSpc>
                <a:spcPts val="2300"/>
              </a:lnSpc>
              <a:buNone/>
            </a:pPr>
            <a:r>
              <a:rPr lang="en-US" sz="1850" b="1" dirty="0">
                <a:solidFill>
                  <a:srgbClr val="405449"/>
                </a:solidFill>
                <a:latin typeface="Fraunces" pitchFamily="34" charset="0"/>
                <a:ea typeface="Fraunces" pitchFamily="34" charset="-122"/>
                <a:cs typeface="Fraunces" pitchFamily="34" charset="-120"/>
              </a:rPr>
              <a:t>Γεωργία</a:t>
            </a:r>
            <a:endParaRPr lang="en-US" sz="1850" dirty="0"/>
          </a:p>
        </p:txBody>
      </p:sp>
      <p:sp>
        <p:nvSpPr>
          <p:cNvPr id="9" name="Text 7"/>
          <p:cNvSpPr/>
          <p:nvPr/>
        </p:nvSpPr>
        <p:spPr>
          <a:xfrm>
            <a:off x="664250" y="4131231"/>
            <a:ext cx="5607129" cy="303609"/>
          </a:xfrm>
          <a:prstGeom prst="rect">
            <a:avLst/>
          </a:prstGeom>
          <a:noFill/>
          <a:ln/>
        </p:spPr>
        <p:txBody>
          <a:bodyPr wrap="none" lIns="0" tIns="0" rIns="0" bIns="0" rtlCol="0" anchor="t"/>
          <a:lstStyle/>
          <a:p>
            <a:pPr algn="r" indent="0" marL="0">
              <a:lnSpc>
                <a:spcPts val="2350"/>
              </a:lnSpc>
              <a:buNone/>
            </a:pPr>
            <a:r>
              <a:rPr lang="en-US" sz="1450" dirty="0">
                <a:solidFill>
                  <a:srgbClr val="405449"/>
                </a:solidFill>
                <a:latin typeface="Nobile" pitchFamily="34" charset="0"/>
                <a:ea typeface="Nobile" pitchFamily="34" charset="-122"/>
                <a:cs typeface="Nobile" pitchFamily="34" charset="-120"/>
              </a:rPr>
              <a:t>Η βάση της οικονομίας, υπό την επίβλεψη του κράτους.</a:t>
            </a:r>
            <a:endParaRPr lang="en-US" sz="1450" dirty="0"/>
          </a:p>
        </p:txBody>
      </p:sp>
      <p:sp>
        <p:nvSpPr>
          <p:cNvPr id="10" name="Shape 8"/>
          <p:cNvSpPr/>
          <p:nvPr/>
        </p:nvSpPr>
        <p:spPr>
          <a:xfrm>
            <a:off x="7505819" y="4895493"/>
            <a:ext cx="664250" cy="22860"/>
          </a:xfrm>
          <a:prstGeom prst="roundRect">
            <a:avLst>
              <a:gd name="adj" fmla="val 747192"/>
            </a:avLst>
          </a:prstGeom>
          <a:solidFill>
            <a:srgbClr val="CED9CE"/>
          </a:solidFill>
          <a:ln/>
        </p:spPr>
      </p:sp>
      <p:sp>
        <p:nvSpPr>
          <p:cNvPr id="11" name="Shape 9"/>
          <p:cNvSpPr/>
          <p:nvPr/>
        </p:nvSpPr>
        <p:spPr>
          <a:xfrm>
            <a:off x="7101721" y="4693444"/>
            <a:ext cx="426958" cy="426958"/>
          </a:xfrm>
          <a:prstGeom prst="roundRect">
            <a:avLst>
              <a:gd name="adj" fmla="val 40006"/>
            </a:avLst>
          </a:prstGeom>
          <a:solidFill>
            <a:srgbClr val="E8F3E8"/>
          </a:solidFill>
          <a:ln/>
        </p:spPr>
      </p:sp>
      <p:sp>
        <p:nvSpPr>
          <p:cNvPr id="12" name="Text 10"/>
          <p:cNvSpPr/>
          <p:nvPr/>
        </p:nvSpPr>
        <p:spPr>
          <a:xfrm>
            <a:off x="7222212" y="4764524"/>
            <a:ext cx="185976" cy="284678"/>
          </a:xfrm>
          <a:prstGeom prst="rect">
            <a:avLst/>
          </a:prstGeom>
          <a:noFill/>
          <a:ln/>
        </p:spPr>
        <p:txBody>
          <a:bodyPr wrap="none" lIns="0" tIns="0" rIns="0" bIns="0" rtlCol="0" anchor="t"/>
          <a:lstStyle/>
          <a:p>
            <a:pPr algn="ctr" indent="0" marL="0">
              <a:lnSpc>
                <a:spcPts val="2200"/>
              </a:lnSpc>
              <a:buNone/>
            </a:pPr>
            <a:r>
              <a:rPr lang="en-US" sz="2200" b="1" dirty="0">
                <a:solidFill>
                  <a:srgbClr val="405449"/>
                </a:solidFill>
                <a:latin typeface="Fraunces" pitchFamily="34" charset="0"/>
                <a:ea typeface="Fraunces" pitchFamily="34" charset="-122"/>
                <a:cs typeface="Fraunces" pitchFamily="34" charset="-120"/>
              </a:rPr>
              <a:t>2</a:t>
            </a:r>
            <a:endParaRPr lang="en-US" sz="2200" dirty="0"/>
          </a:p>
        </p:txBody>
      </p:sp>
      <p:sp>
        <p:nvSpPr>
          <p:cNvPr id="13" name="Text 11"/>
          <p:cNvSpPr/>
          <p:nvPr/>
        </p:nvSpPr>
        <p:spPr>
          <a:xfrm>
            <a:off x="8359021" y="4669750"/>
            <a:ext cx="2372320" cy="296585"/>
          </a:xfrm>
          <a:prstGeom prst="rect">
            <a:avLst/>
          </a:prstGeom>
          <a:noFill/>
          <a:ln/>
        </p:spPr>
        <p:txBody>
          <a:bodyPr wrap="none" lIns="0" tIns="0" rIns="0" bIns="0" rtlCol="0" anchor="t"/>
          <a:lstStyle/>
          <a:p>
            <a:pPr algn="l" indent="0" marL="0">
              <a:lnSpc>
                <a:spcPts val="2300"/>
              </a:lnSpc>
              <a:buNone/>
            </a:pPr>
            <a:r>
              <a:rPr lang="en-US" sz="1850" b="1" dirty="0">
                <a:solidFill>
                  <a:srgbClr val="405449"/>
                </a:solidFill>
                <a:latin typeface="Fraunces" pitchFamily="34" charset="0"/>
                <a:ea typeface="Fraunces" pitchFamily="34" charset="-122"/>
                <a:cs typeface="Fraunces" pitchFamily="34" charset="-120"/>
              </a:rPr>
              <a:t>Κατασκευές</a:t>
            </a:r>
            <a:endParaRPr lang="en-US" sz="1850" dirty="0"/>
          </a:p>
        </p:txBody>
      </p:sp>
      <p:sp>
        <p:nvSpPr>
          <p:cNvPr id="14" name="Text 12"/>
          <p:cNvSpPr/>
          <p:nvPr/>
        </p:nvSpPr>
        <p:spPr>
          <a:xfrm>
            <a:off x="8359021" y="5080159"/>
            <a:ext cx="5607129" cy="607219"/>
          </a:xfrm>
          <a:prstGeom prst="rect">
            <a:avLst/>
          </a:prstGeom>
          <a:noFill/>
          <a:ln/>
        </p:spPr>
        <p:txBody>
          <a:bodyPr wrap="square" lIns="0" tIns="0" rIns="0" bIns="0" rtlCol="0" anchor="t"/>
          <a:lstStyle/>
          <a:p>
            <a:pPr algn="l" indent="0" marL="0">
              <a:lnSpc>
                <a:spcPts val="2350"/>
              </a:lnSpc>
              <a:buNone/>
            </a:pPr>
            <a:r>
              <a:rPr lang="en-US" sz="1450" dirty="0">
                <a:solidFill>
                  <a:srgbClr val="405449"/>
                </a:solidFill>
                <a:latin typeface="Nobile" pitchFamily="34" charset="0"/>
                <a:ea typeface="Nobile" pitchFamily="34" charset="-122"/>
                <a:cs typeface="Nobile" pitchFamily="34" charset="-120"/>
              </a:rPr>
              <a:t>Οικοδόμηση μεγάλων έργων, ναών, ανακτόρων και ταφικών μνημείων.</a:t>
            </a:r>
            <a:endParaRPr lang="en-US" sz="1450" dirty="0"/>
          </a:p>
        </p:txBody>
      </p:sp>
      <p:sp>
        <p:nvSpPr>
          <p:cNvPr id="15" name="Shape 13"/>
          <p:cNvSpPr/>
          <p:nvPr/>
        </p:nvSpPr>
        <p:spPr>
          <a:xfrm>
            <a:off x="6460331" y="5749528"/>
            <a:ext cx="664250" cy="22860"/>
          </a:xfrm>
          <a:prstGeom prst="roundRect">
            <a:avLst>
              <a:gd name="adj" fmla="val 747192"/>
            </a:avLst>
          </a:prstGeom>
          <a:solidFill>
            <a:srgbClr val="CED9CE"/>
          </a:solidFill>
          <a:ln/>
        </p:spPr>
      </p:sp>
      <p:sp>
        <p:nvSpPr>
          <p:cNvPr id="16" name="Shape 14"/>
          <p:cNvSpPr/>
          <p:nvPr/>
        </p:nvSpPr>
        <p:spPr>
          <a:xfrm>
            <a:off x="7101721" y="5547479"/>
            <a:ext cx="426958" cy="426958"/>
          </a:xfrm>
          <a:prstGeom prst="roundRect">
            <a:avLst>
              <a:gd name="adj" fmla="val 40006"/>
            </a:avLst>
          </a:prstGeom>
          <a:solidFill>
            <a:srgbClr val="E8F3E8"/>
          </a:solidFill>
          <a:ln/>
        </p:spPr>
      </p:sp>
      <p:sp>
        <p:nvSpPr>
          <p:cNvPr id="17" name="Text 15"/>
          <p:cNvSpPr/>
          <p:nvPr/>
        </p:nvSpPr>
        <p:spPr>
          <a:xfrm>
            <a:off x="7229237" y="5618559"/>
            <a:ext cx="171926" cy="284678"/>
          </a:xfrm>
          <a:prstGeom prst="rect">
            <a:avLst/>
          </a:prstGeom>
          <a:noFill/>
          <a:ln/>
        </p:spPr>
        <p:txBody>
          <a:bodyPr wrap="none" lIns="0" tIns="0" rIns="0" bIns="0" rtlCol="0" anchor="t"/>
          <a:lstStyle/>
          <a:p>
            <a:pPr algn="ctr" indent="0" marL="0">
              <a:lnSpc>
                <a:spcPts val="2200"/>
              </a:lnSpc>
              <a:buNone/>
            </a:pPr>
            <a:r>
              <a:rPr lang="en-US" sz="2200" b="1" dirty="0">
                <a:solidFill>
                  <a:srgbClr val="405449"/>
                </a:solidFill>
                <a:latin typeface="Fraunces" pitchFamily="34" charset="0"/>
                <a:ea typeface="Fraunces" pitchFamily="34" charset="-122"/>
                <a:cs typeface="Fraunces" pitchFamily="34" charset="-120"/>
              </a:rPr>
              <a:t>3</a:t>
            </a:r>
            <a:endParaRPr lang="en-US" sz="2200" dirty="0"/>
          </a:p>
        </p:txBody>
      </p:sp>
      <p:sp>
        <p:nvSpPr>
          <p:cNvPr id="18" name="Text 16"/>
          <p:cNvSpPr/>
          <p:nvPr/>
        </p:nvSpPr>
        <p:spPr>
          <a:xfrm>
            <a:off x="3899059" y="5523786"/>
            <a:ext cx="2372320" cy="296585"/>
          </a:xfrm>
          <a:prstGeom prst="rect">
            <a:avLst/>
          </a:prstGeom>
          <a:noFill/>
          <a:ln/>
        </p:spPr>
        <p:txBody>
          <a:bodyPr wrap="none" lIns="0" tIns="0" rIns="0" bIns="0" rtlCol="0" anchor="t"/>
          <a:lstStyle/>
          <a:p>
            <a:pPr algn="r" indent="0" marL="0">
              <a:lnSpc>
                <a:spcPts val="2300"/>
              </a:lnSpc>
              <a:buNone/>
            </a:pPr>
            <a:r>
              <a:rPr lang="en-US" sz="1850" b="1" dirty="0">
                <a:solidFill>
                  <a:srgbClr val="405449"/>
                </a:solidFill>
                <a:latin typeface="Fraunces" pitchFamily="34" charset="0"/>
                <a:ea typeface="Fraunces" pitchFamily="34" charset="-122"/>
                <a:cs typeface="Fraunces" pitchFamily="34" charset="-120"/>
              </a:rPr>
              <a:t>Βιοτεχνία</a:t>
            </a:r>
            <a:endParaRPr lang="en-US" sz="1850" dirty="0"/>
          </a:p>
        </p:txBody>
      </p:sp>
      <p:sp>
        <p:nvSpPr>
          <p:cNvPr id="19" name="Text 17"/>
          <p:cNvSpPr/>
          <p:nvPr/>
        </p:nvSpPr>
        <p:spPr>
          <a:xfrm>
            <a:off x="664250" y="5934194"/>
            <a:ext cx="5607129" cy="303609"/>
          </a:xfrm>
          <a:prstGeom prst="rect">
            <a:avLst/>
          </a:prstGeom>
          <a:noFill/>
          <a:ln/>
        </p:spPr>
        <p:txBody>
          <a:bodyPr wrap="none" lIns="0" tIns="0" rIns="0" bIns="0" rtlCol="0" anchor="t"/>
          <a:lstStyle/>
          <a:p>
            <a:pPr algn="r" indent="0" marL="0">
              <a:lnSpc>
                <a:spcPts val="2350"/>
              </a:lnSpc>
              <a:buNone/>
            </a:pPr>
            <a:r>
              <a:rPr lang="en-US" sz="1450" dirty="0">
                <a:solidFill>
                  <a:srgbClr val="405449"/>
                </a:solidFill>
                <a:latin typeface="Nobile" pitchFamily="34" charset="0"/>
                <a:ea typeface="Nobile" pitchFamily="34" charset="-122"/>
                <a:cs typeface="Nobile" pitchFamily="34" charset="-120"/>
              </a:rPr>
              <a:t>Παραγωγή ποικίλων προϊόντων από ειδικευμένους τεχνίτες.</a:t>
            </a:r>
            <a:endParaRPr lang="en-US" sz="1450" dirty="0"/>
          </a:p>
        </p:txBody>
      </p:sp>
      <p:sp>
        <p:nvSpPr>
          <p:cNvPr id="20" name="Shape 18"/>
          <p:cNvSpPr/>
          <p:nvPr/>
        </p:nvSpPr>
        <p:spPr>
          <a:xfrm>
            <a:off x="7505819" y="6603563"/>
            <a:ext cx="664250" cy="22860"/>
          </a:xfrm>
          <a:prstGeom prst="roundRect">
            <a:avLst>
              <a:gd name="adj" fmla="val 747192"/>
            </a:avLst>
          </a:prstGeom>
          <a:solidFill>
            <a:srgbClr val="CED9CE"/>
          </a:solidFill>
          <a:ln/>
        </p:spPr>
      </p:sp>
      <p:sp>
        <p:nvSpPr>
          <p:cNvPr id="21" name="Shape 19"/>
          <p:cNvSpPr/>
          <p:nvPr/>
        </p:nvSpPr>
        <p:spPr>
          <a:xfrm>
            <a:off x="7101721" y="6401514"/>
            <a:ext cx="426958" cy="426958"/>
          </a:xfrm>
          <a:prstGeom prst="roundRect">
            <a:avLst>
              <a:gd name="adj" fmla="val 40006"/>
            </a:avLst>
          </a:prstGeom>
          <a:solidFill>
            <a:srgbClr val="E8F3E8"/>
          </a:solidFill>
          <a:ln/>
        </p:spPr>
      </p:sp>
      <p:sp>
        <p:nvSpPr>
          <p:cNvPr id="22" name="Text 20"/>
          <p:cNvSpPr/>
          <p:nvPr/>
        </p:nvSpPr>
        <p:spPr>
          <a:xfrm>
            <a:off x="7218402" y="6472595"/>
            <a:ext cx="193477" cy="284678"/>
          </a:xfrm>
          <a:prstGeom prst="rect">
            <a:avLst/>
          </a:prstGeom>
          <a:noFill/>
          <a:ln/>
        </p:spPr>
        <p:txBody>
          <a:bodyPr wrap="none" lIns="0" tIns="0" rIns="0" bIns="0" rtlCol="0" anchor="t"/>
          <a:lstStyle/>
          <a:p>
            <a:pPr algn="ctr" indent="0" marL="0">
              <a:lnSpc>
                <a:spcPts val="2200"/>
              </a:lnSpc>
              <a:buNone/>
            </a:pPr>
            <a:r>
              <a:rPr lang="en-US" sz="2200" b="1" dirty="0">
                <a:solidFill>
                  <a:srgbClr val="405449"/>
                </a:solidFill>
                <a:latin typeface="Fraunces" pitchFamily="34" charset="0"/>
                <a:ea typeface="Fraunces" pitchFamily="34" charset="-122"/>
                <a:cs typeface="Fraunces" pitchFamily="34" charset="-120"/>
              </a:rPr>
              <a:t>4</a:t>
            </a:r>
            <a:endParaRPr lang="en-US" sz="2200" dirty="0"/>
          </a:p>
        </p:txBody>
      </p:sp>
      <p:sp>
        <p:nvSpPr>
          <p:cNvPr id="23" name="Text 21"/>
          <p:cNvSpPr/>
          <p:nvPr/>
        </p:nvSpPr>
        <p:spPr>
          <a:xfrm>
            <a:off x="8359021" y="6377821"/>
            <a:ext cx="2372320" cy="296585"/>
          </a:xfrm>
          <a:prstGeom prst="rect">
            <a:avLst/>
          </a:prstGeom>
          <a:noFill/>
          <a:ln/>
        </p:spPr>
        <p:txBody>
          <a:bodyPr wrap="none" lIns="0" tIns="0" rIns="0" bIns="0" rtlCol="0" anchor="t"/>
          <a:lstStyle/>
          <a:p>
            <a:pPr algn="l" indent="0" marL="0">
              <a:lnSpc>
                <a:spcPts val="2300"/>
              </a:lnSpc>
              <a:buNone/>
            </a:pPr>
            <a:r>
              <a:rPr lang="en-US" sz="1850" b="1" dirty="0">
                <a:solidFill>
                  <a:srgbClr val="405449"/>
                </a:solidFill>
                <a:latin typeface="Fraunces" pitchFamily="34" charset="0"/>
                <a:ea typeface="Fraunces" pitchFamily="34" charset="-122"/>
                <a:cs typeface="Fraunces" pitchFamily="34" charset="-120"/>
              </a:rPr>
              <a:t>Εμπόριο</a:t>
            </a:r>
            <a:endParaRPr lang="en-US" sz="1850" dirty="0"/>
          </a:p>
        </p:txBody>
      </p:sp>
      <p:sp>
        <p:nvSpPr>
          <p:cNvPr id="24" name="Text 22"/>
          <p:cNvSpPr/>
          <p:nvPr/>
        </p:nvSpPr>
        <p:spPr>
          <a:xfrm>
            <a:off x="8359021" y="6788229"/>
            <a:ext cx="5607129" cy="303609"/>
          </a:xfrm>
          <a:prstGeom prst="rect">
            <a:avLst/>
          </a:prstGeom>
          <a:noFill/>
          <a:ln/>
        </p:spPr>
        <p:txBody>
          <a:bodyPr wrap="none" lIns="0" tIns="0" rIns="0" bIns="0" rtlCol="0" anchor="t"/>
          <a:lstStyle/>
          <a:p>
            <a:pPr algn="l" indent="0" marL="0">
              <a:lnSpc>
                <a:spcPts val="2350"/>
              </a:lnSpc>
              <a:buNone/>
            </a:pPr>
            <a:r>
              <a:rPr lang="en-US" sz="1450" dirty="0">
                <a:solidFill>
                  <a:srgbClr val="405449"/>
                </a:solidFill>
                <a:latin typeface="Nobile" pitchFamily="34" charset="0"/>
                <a:ea typeface="Nobile" pitchFamily="34" charset="-122"/>
                <a:cs typeface="Nobile" pitchFamily="34" charset="-120"/>
              </a:rPr>
              <a:t>Ελεγχόμενο κυρίως από το φαραώ.</a:t>
            </a:r>
            <a:endParaRPr lang="en-US" sz="14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824389" y="837128"/>
            <a:ext cx="12981623" cy="1472089"/>
          </a:xfrm>
          <a:prstGeom prst="rect">
            <a:avLst/>
          </a:prstGeom>
          <a:noFill/>
          <a:ln/>
        </p:spPr>
        <p:txBody>
          <a:bodyPr wrap="square" lIns="0" tIns="0" rIns="0" bIns="0" rtlCol="0" anchor="t"/>
          <a:lstStyle/>
          <a:p>
            <a:pPr indent="0" marL="0">
              <a:lnSpc>
                <a:spcPts val="5750"/>
              </a:lnSpc>
              <a:buNone/>
            </a:pPr>
            <a:r>
              <a:rPr lang="en-US" sz="4600" b="1" dirty="0">
                <a:solidFill>
                  <a:srgbClr val="3B4540"/>
                </a:solidFill>
                <a:latin typeface="Fraunces" pitchFamily="34" charset="0"/>
                <a:ea typeface="Fraunces" pitchFamily="34" charset="-122"/>
                <a:cs typeface="Fraunces" pitchFamily="34" charset="-120"/>
              </a:rPr>
              <a:t>Εμπόριο και Υπηρεσίες στην Αρχαία Αίγυπτο</a:t>
            </a:r>
            <a:endParaRPr lang="en-US" sz="4600" dirty="0"/>
          </a:p>
        </p:txBody>
      </p:sp>
      <p:sp>
        <p:nvSpPr>
          <p:cNvPr id="3" name="Text 1"/>
          <p:cNvSpPr/>
          <p:nvPr/>
        </p:nvSpPr>
        <p:spPr>
          <a:xfrm>
            <a:off x="824389" y="2780228"/>
            <a:ext cx="12981623" cy="2636996"/>
          </a:xfrm>
          <a:prstGeom prst="rect">
            <a:avLst/>
          </a:prstGeom>
          <a:noFill/>
          <a:ln/>
        </p:spPr>
        <p:txBody>
          <a:bodyPr wrap="square" lIns="0" tIns="0" rIns="0" bIns="0" rtlCol="0" anchor="t"/>
          <a:lstStyle/>
          <a:p>
            <a:pPr indent="0" marL="0">
              <a:lnSpc>
                <a:spcPts val="2950"/>
              </a:lnSpc>
              <a:buNone/>
            </a:pPr>
            <a:r>
              <a:rPr lang="en-US" sz="1850" dirty="0">
                <a:solidFill>
                  <a:srgbClr val="405449"/>
                </a:solidFill>
                <a:latin typeface="Nobile" pitchFamily="34" charset="0"/>
                <a:ea typeface="Nobile" pitchFamily="34" charset="-122"/>
                <a:cs typeface="Nobile" pitchFamily="34" charset="-120"/>
              </a:rPr>
              <a:t>Το εμπόριο βασιζόταν στην εξαγωγή του πλεονάσματος των παραγόμενων στην Αίγυπτο αγαθών, όπως δημητριακών, παπύρου, ή πρώτων υλών, όπως χρυσού, και στην εισαγωγή υλών που έλειπαν από τη χώρα, όπως ξυλείας, χαλκού, αργύρου κ.ά. Η παροχή υπηρεσιών ήταν ένας άλλος οικονομικός τομέας που απασχολούσε αρκετά μεγάλο αριθμό πολιτών. Η διοίκηση είχε ανάγκη από μορφωμένους πολίτες και με ειδικές γνώσεις: οι ιερείς για την κάλυψη των αναγκών ενός θεοκρατικού κράτους, οι γραφείς, που γνώριζαν τη δύσκολη ιερογλυφική γραφή για τη λειτουργία της κρατικής μηχανής και οι επαγγελματίες στρατιωτικοί για τη διατήρηση και την ανάπτυξη της αυτοκρατορίας, συνέβαλλαν όλοι στην καλύτερη οργάνωση και λειτουργία του κράτους.</a:t>
            </a:r>
            <a:endParaRPr lang="en-US" sz="1850" dirty="0"/>
          </a:p>
        </p:txBody>
      </p:sp>
      <p:pic>
        <p:nvPicPr>
          <p:cNvPr id="4" name="Image 0" descr="preencoded.png">    </p:cNvPr>
          <p:cNvPicPr>
            <a:picLocks noChangeAspect="1"/>
          </p:cNvPicPr>
          <p:nvPr/>
        </p:nvPicPr>
        <p:blipFill>
          <a:blip r:embed="rId1"/>
          <a:stretch>
            <a:fillRect/>
          </a:stretch>
        </p:blipFill>
        <p:spPr>
          <a:xfrm>
            <a:off x="824389" y="5682139"/>
            <a:ext cx="588764" cy="588764"/>
          </a:xfrm>
          <a:prstGeom prst="rect">
            <a:avLst/>
          </a:prstGeom>
        </p:spPr>
      </p:pic>
      <p:sp>
        <p:nvSpPr>
          <p:cNvPr id="5" name="Text 2"/>
          <p:cNvSpPr/>
          <p:nvPr/>
        </p:nvSpPr>
        <p:spPr>
          <a:xfrm>
            <a:off x="824389" y="6506408"/>
            <a:ext cx="2944297" cy="368022"/>
          </a:xfrm>
          <a:prstGeom prst="rect">
            <a:avLst/>
          </a:prstGeom>
          <a:noFill/>
          <a:ln/>
        </p:spPr>
        <p:txBody>
          <a:bodyPr wrap="none" lIns="0" tIns="0" rIns="0" bIns="0" rtlCol="0" anchor="t"/>
          <a:lstStyle/>
          <a:p>
            <a:pPr algn="l" indent="0" marL="0">
              <a:lnSpc>
                <a:spcPts val="2850"/>
              </a:lnSpc>
              <a:buNone/>
            </a:pPr>
            <a:r>
              <a:rPr lang="en-US" sz="2300" b="1" dirty="0">
                <a:solidFill>
                  <a:srgbClr val="405449"/>
                </a:solidFill>
                <a:latin typeface="Fraunces" pitchFamily="34" charset="0"/>
                <a:ea typeface="Fraunces" pitchFamily="34" charset="-122"/>
                <a:cs typeface="Fraunces" pitchFamily="34" charset="-120"/>
              </a:rPr>
              <a:t>Εξαγωγές</a:t>
            </a:r>
            <a:endParaRPr lang="en-US" sz="2300" dirty="0"/>
          </a:p>
        </p:txBody>
      </p:sp>
      <p:sp>
        <p:nvSpPr>
          <p:cNvPr id="6" name="Text 3"/>
          <p:cNvSpPr/>
          <p:nvPr/>
        </p:nvSpPr>
        <p:spPr>
          <a:xfrm>
            <a:off x="824389" y="7015758"/>
            <a:ext cx="4091702" cy="376714"/>
          </a:xfrm>
          <a:prstGeom prst="rect">
            <a:avLst/>
          </a:prstGeom>
          <a:noFill/>
          <a:ln/>
        </p:spPr>
        <p:txBody>
          <a:bodyPr wrap="none" lIns="0" tIns="0" rIns="0" bIns="0" rtlCol="0" anchor="t"/>
          <a:lstStyle/>
          <a:p>
            <a:pPr algn="l" indent="0" marL="0">
              <a:lnSpc>
                <a:spcPts val="2950"/>
              </a:lnSpc>
              <a:buNone/>
            </a:pPr>
            <a:r>
              <a:rPr lang="en-US" sz="1850" dirty="0">
                <a:solidFill>
                  <a:srgbClr val="405449"/>
                </a:solidFill>
                <a:latin typeface="Nobile" pitchFamily="34" charset="0"/>
                <a:ea typeface="Nobile" pitchFamily="34" charset="-122"/>
                <a:cs typeface="Nobile" pitchFamily="34" charset="-120"/>
              </a:rPr>
              <a:t>Δημητριακά, πάπυρος, χρυσός</a:t>
            </a:r>
            <a:endParaRPr lang="en-US" sz="1850" dirty="0"/>
          </a:p>
        </p:txBody>
      </p:sp>
      <p:pic>
        <p:nvPicPr>
          <p:cNvPr id="7" name="Image 1" descr="preencoded.png">    </p:cNvPr>
          <p:cNvPicPr>
            <a:picLocks noChangeAspect="1"/>
          </p:cNvPicPr>
          <p:nvPr/>
        </p:nvPicPr>
        <p:blipFill>
          <a:blip r:embed="rId2"/>
          <a:stretch>
            <a:fillRect/>
          </a:stretch>
        </p:blipFill>
        <p:spPr>
          <a:xfrm>
            <a:off x="5269349" y="5682139"/>
            <a:ext cx="588764" cy="588764"/>
          </a:xfrm>
          <a:prstGeom prst="rect">
            <a:avLst/>
          </a:prstGeom>
        </p:spPr>
      </p:pic>
      <p:sp>
        <p:nvSpPr>
          <p:cNvPr id="8" name="Text 4"/>
          <p:cNvSpPr/>
          <p:nvPr/>
        </p:nvSpPr>
        <p:spPr>
          <a:xfrm>
            <a:off x="5269349" y="6506408"/>
            <a:ext cx="2944297" cy="368022"/>
          </a:xfrm>
          <a:prstGeom prst="rect">
            <a:avLst/>
          </a:prstGeom>
          <a:noFill/>
          <a:ln/>
        </p:spPr>
        <p:txBody>
          <a:bodyPr wrap="none" lIns="0" tIns="0" rIns="0" bIns="0" rtlCol="0" anchor="t"/>
          <a:lstStyle/>
          <a:p>
            <a:pPr algn="l" indent="0" marL="0">
              <a:lnSpc>
                <a:spcPts val="2850"/>
              </a:lnSpc>
              <a:buNone/>
            </a:pPr>
            <a:r>
              <a:rPr lang="en-US" sz="2300" b="1" dirty="0">
                <a:solidFill>
                  <a:srgbClr val="405449"/>
                </a:solidFill>
                <a:latin typeface="Fraunces" pitchFamily="34" charset="0"/>
                <a:ea typeface="Fraunces" pitchFamily="34" charset="-122"/>
                <a:cs typeface="Fraunces" pitchFamily="34" charset="-120"/>
              </a:rPr>
              <a:t>Εισαγωγές</a:t>
            </a:r>
            <a:endParaRPr lang="en-US" sz="2300" dirty="0"/>
          </a:p>
        </p:txBody>
      </p:sp>
      <p:sp>
        <p:nvSpPr>
          <p:cNvPr id="9" name="Text 5"/>
          <p:cNvSpPr/>
          <p:nvPr/>
        </p:nvSpPr>
        <p:spPr>
          <a:xfrm>
            <a:off x="5269349" y="7015758"/>
            <a:ext cx="4091702" cy="376714"/>
          </a:xfrm>
          <a:prstGeom prst="rect">
            <a:avLst/>
          </a:prstGeom>
          <a:noFill/>
          <a:ln/>
        </p:spPr>
        <p:txBody>
          <a:bodyPr wrap="none" lIns="0" tIns="0" rIns="0" bIns="0" rtlCol="0" anchor="t"/>
          <a:lstStyle/>
          <a:p>
            <a:pPr algn="l" indent="0" marL="0">
              <a:lnSpc>
                <a:spcPts val="2950"/>
              </a:lnSpc>
              <a:buNone/>
            </a:pPr>
            <a:r>
              <a:rPr lang="en-US" sz="1850" dirty="0">
                <a:solidFill>
                  <a:srgbClr val="405449"/>
                </a:solidFill>
                <a:latin typeface="Nobile" pitchFamily="34" charset="0"/>
                <a:ea typeface="Nobile" pitchFamily="34" charset="-122"/>
                <a:cs typeface="Nobile" pitchFamily="34" charset="-120"/>
              </a:rPr>
              <a:t>Ξυλεία, χαλκός, άργυρος</a:t>
            </a:r>
            <a:endParaRPr lang="en-US" sz="1850" dirty="0"/>
          </a:p>
        </p:txBody>
      </p:sp>
      <p:pic>
        <p:nvPicPr>
          <p:cNvPr id="10" name="Image 2" descr="preencoded.png">    </p:cNvPr>
          <p:cNvPicPr>
            <a:picLocks noChangeAspect="1"/>
          </p:cNvPicPr>
          <p:nvPr/>
        </p:nvPicPr>
        <p:blipFill>
          <a:blip r:embed="rId3"/>
          <a:stretch>
            <a:fillRect/>
          </a:stretch>
        </p:blipFill>
        <p:spPr>
          <a:xfrm>
            <a:off x="9714309" y="5682139"/>
            <a:ext cx="588764" cy="588764"/>
          </a:xfrm>
          <a:prstGeom prst="rect">
            <a:avLst/>
          </a:prstGeom>
        </p:spPr>
      </p:pic>
      <p:sp>
        <p:nvSpPr>
          <p:cNvPr id="11" name="Text 6"/>
          <p:cNvSpPr/>
          <p:nvPr/>
        </p:nvSpPr>
        <p:spPr>
          <a:xfrm>
            <a:off x="9714309" y="6506408"/>
            <a:ext cx="2944297" cy="368022"/>
          </a:xfrm>
          <a:prstGeom prst="rect">
            <a:avLst/>
          </a:prstGeom>
          <a:noFill/>
          <a:ln/>
        </p:spPr>
        <p:txBody>
          <a:bodyPr wrap="none" lIns="0" tIns="0" rIns="0" bIns="0" rtlCol="0" anchor="t"/>
          <a:lstStyle/>
          <a:p>
            <a:pPr algn="l" indent="0" marL="0">
              <a:lnSpc>
                <a:spcPts val="2850"/>
              </a:lnSpc>
              <a:buNone/>
            </a:pPr>
            <a:r>
              <a:rPr lang="en-US" sz="2300" b="1" dirty="0">
                <a:solidFill>
                  <a:srgbClr val="405449"/>
                </a:solidFill>
                <a:latin typeface="Fraunces" pitchFamily="34" charset="0"/>
                <a:ea typeface="Fraunces" pitchFamily="34" charset="-122"/>
                <a:cs typeface="Fraunces" pitchFamily="34" charset="-120"/>
              </a:rPr>
              <a:t>Υπηρεσίες</a:t>
            </a:r>
            <a:endParaRPr lang="en-US" sz="2300" dirty="0"/>
          </a:p>
        </p:txBody>
      </p:sp>
      <p:sp>
        <p:nvSpPr>
          <p:cNvPr id="12" name="Text 7"/>
          <p:cNvSpPr/>
          <p:nvPr/>
        </p:nvSpPr>
        <p:spPr>
          <a:xfrm>
            <a:off x="9714309" y="7015758"/>
            <a:ext cx="4091702" cy="376714"/>
          </a:xfrm>
          <a:prstGeom prst="rect">
            <a:avLst/>
          </a:prstGeom>
          <a:noFill/>
          <a:ln/>
        </p:spPr>
        <p:txBody>
          <a:bodyPr wrap="none" lIns="0" tIns="0" rIns="0" bIns="0" rtlCol="0" anchor="t"/>
          <a:lstStyle/>
          <a:p>
            <a:pPr algn="l" indent="0" marL="0">
              <a:lnSpc>
                <a:spcPts val="2950"/>
              </a:lnSpc>
              <a:buNone/>
            </a:pPr>
            <a:r>
              <a:rPr lang="en-US" sz="1850" dirty="0">
                <a:solidFill>
                  <a:srgbClr val="405449"/>
                </a:solidFill>
                <a:latin typeface="Nobile" pitchFamily="34" charset="0"/>
                <a:ea typeface="Nobile" pitchFamily="34" charset="-122"/>
                <a:cs typeface="Nobile" pitchFamily="34" charset="-120"/>
              </a:rPr>
              <a:t>Ιερείς, γραφείς, στρατιωτικοί</a:t>
            </a:r>
            <a:endParaRPr lang="en-US" sz="18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572095" y="465177"/>
            <a:ext cx="3267551" cy="408384"/>
          </a:xfrm>
          <a:prstGeom prst="rect">
            <a:avLst/>
          </a:prstGeom>
          <a:noFill/>
          <a:ln/>
        </p:spPr>
        <p:txBody>
          <a:bodyPr wrap="none" lIns="0" tIns="0" rIns="0" bIns="0" rtlCol="0" anchor="t"/>
          <a:lstStyle/>
          <a:p>
            <a:pPr indent="0" marL="0">
              <a:lnSpc>
                <a:spcPts val="3200"/>
              </a:lnSpc>
              <a:buNone/>
            </a:pPr>
            <a:r>
              <a:rPr lang="en-US" sz="2550" b="1" dirty="0">
                <a:solidFill>
                  <a:srgbClr val="3B4540"/>
                </a:solidFill>
                <a:latin typeface="Fraunces" pitchFamily="34" charset="0"/>
                <a:ea typeface="Fraunces" pitchFamily="34" charset="-122"/>
                <a:cs typeface="Fraunces" pitchFamily="34" charset="-120"/>
              </a:rPr>
              <a:t>Η κοινωνία</a:t>
            </a:r>
            <a:endParaRPr lang="en-US" sz="2550" dirty="0"/>
          </a:p>
        </p:txBody>
      </p:sp>
      <p:sp>
        <p:nvSpPr>
          <p:cNvPr id="3" name="Text 1"/>
          <p:cNvSpPr/>
          <p:nvPr/>
        </p:nvSpPr>
        <p:spPr>
          <a:xfrm>
            <a:off x="572095" y="1134904"/>
            <a:ext cx="13486209" cy="1254442"/>
          </a:xfrm>
          <a:prstGeom prst="rect">
            <a:avLst/>
          </a:prstGeom>
          <a:noFill/>
          <a:ln/>
        </p:spPr>
        <p:txBody>
          <a:bodyPr wrap="square" lIns="0" tIns="0" rIns="0" bIns="0" rtlCol="0" anchor="t"/>
          <a:lstStyle/>
          <a:p>
            <a:pPr indent="0" marL="0">
              <a:lnSpc>
                <a:spcPts val="1600"/>
              </a:lnSpc>
              <a:buNone/>
            </a:pPr>
            <a:r>
              <a:rPr lang="en-US" sz="1000" dirty="0">
                <a:solidFill>
                  <a:srgbClr val="405449"/>
                </a:solidFill>
                <a:latin typeface="Nobile" pitchFamily="34" charset="0"/>
                <a:ea typeface="Nobile" pitchFamily="34" charset="-122"/>
                <a:cs typeface="Nobile" pitchFamily="34" charset="-120"/>
              </a:rPr>
              <a:t>Η συμμετοχή των Αιγυπτίων στην παραγωγική διαδικασία είχε τις συνέπειες της στη διάρθρωση της κοινωνίας. Στην κορυφή βρισκόταν ο φαραώ, ο οποίος ενσάρκωνε τον επίγειο θεό αλλά και το κράτος. Σ' αυτόν ο λαός εναπέθετε τις ελπίδες του για την επιτυχία των συλλογικών του προσπαθειών. Ήταν απροσπέλαστος και η θέληση του αποτελούσε νόμο για τους υπηκόους. Στην κοινωνική ιεραρχία κάτω απ' αυτόν βρίσκονταν οι ιερείς, οι ανώτατοι κρατικοί υπάλληλοι και οι γραφείς που συγκροτούσαν την τάξη των ισχυρών. Ιδιαίτερη κοινωνική ομάδα αποτελούσαν οι επαγγελματίες στρατιωτικοί, που κληρονομούσαν το επάγγελμα και στους οποίους ο φαραώ παραχωρούσε εκτάσεις γης για καλλιέργεια. Το μεγαλύτερο όμως μέρος της αιγυπτιακής κοινωνίας αποτελούσαν οι ελεύθεροι πολίτες, γεωργοί ή τεχνίτες, που εργάζονταν σκληρά για το μεγαλείο του φαραώ. Οι δούλοι, τέλος, προέρχονταν από τους πολέμους ή αγοράζονταν από τους εμπόρους. Υπήρχαν ιδιωτικοί δούλοι, που σπανίως ξεπερνούσαν τους δύο σε κάθε οικογένεια και κρατικοί, που ανήκαν στο φαραώ και εργάζονταν στα κρατικά εργαστήρια, στους ναούς, στα ορυχεία, τα λατομεία κ.ά.</a:t>
            </a:r>
            <a:endParaRPr lang="en-US" sz="1000" dirty="0"/>
          </a:p>
        </p:txBody>
      </p:sp>
      <p:pic>
        <p:nvPicPr>
          <p:cNvPr id="4" name="Image 0" descr="preencoded.png">    </p:cNvPr>
          <p:cNvPicPr>
            <a:picLocks noChangeAspect="1"/>
          </p:cNvPicPr>
          <p:nvPr/>
        </p:nvPicPr>
        <p:blipFill>
          <a:blip r:embed="rId1"/>
          <a:stretch>
            <a:fillRect/>
          </a:stretch>
        </p:blipFill>
        <p:spPr>
          <a:xfrm>
            <a:off x="572095" y="2536388"/>
            <a:ext cx="653415" cy="1045607"/>
          </a:xfrm>
          <a:prstGeom prst="rect">
            <a:avLst/>
          </a:prstGeom>
        </p:spPr>
      </p:pic>
      <p:sp>
        <p:nvSpPr>
          <p:cNvPr id="5" name="Text 2"/>
          <p:cNvSpPr/>
          <p:nvPr/>
        </p:nvSpPr>
        <p:spPr>
          <a:xfrm>
            <a:off x="1421487" y="2667000"/>
            <a:ext cx="1633776" cy="204192"/>
          </a:xfrm>
          <a:prstGeom prst="rect">
            <a:avLst/>
          </a:prstGeom>
          <a:noFill/>
          <a:ln/>
        </p:spPr>
        <p:txBody>
          <a:bodyPr wrap="none" lIns="0" tIns="0" rIns="0" bIns="0" rtlCol="0" anchor="t"/>
          <a:lstStyle/>
          <a:p>
            <a:pPr algn="l" indent="0" marL="0">
              <a:lnSpc>
                <a:spcPts val="1600"/>
              </a:lnSpc>
              <a:buNone/>
            </a:pPr>
            <a:r>
              <a:rPr lang="en-US" sz="1250" b="1" dirty="0">
                <a:solidFill>
                  <a:srgbClr val="405449"/>
                </a:solidFill>
                <a:latin typeface="Fraunces" pitchFamily="34" charset="0"/>
                <a:ea typeface="Fraunces" pitchFamily="34" charset="-122"/>
                <a:cs typeface="Fraunces" pitchFamily="34" charset="-120"/>
              </a:rPr>
              <a:t>Φαραώ</a:t>
            </a:r>
            <a:endParaRPr lang="en-US" sz="1250" dirty="0"/>
          </a:p>
        </p:txBody>
      </p:sp>
      <p:sp>
        <p:nvSpPr>
          <p:cNvPr id="6" name="Text 3"/>
          <p:cNvSpPr/>
          <p:nvPr/>
        </p:nvSpPr>
        <p:spPr>
          <a:xfrm>
            <a:off x="1421487" y="2949535"/>
            <a:ext cx="12636818" cy="209074"/>
          </a:xfrm>
          <a:prstGeom prst="rect">
            <a:avLst/>
          </a:prstGeom>
          <a:noFill/>
          <a:ln/>
        </p:spPr>
        <p:txBody>
          <a:bodyPr wrap="none" lIns="0" tIns="0" rIns="0" bIns="0" rtlCol="0" anchor="t"/>
          <a:lstStyle/>
          <a:p>
            <a:pPr algn="l" indent="0" marL="0">
              <a:lnSpc>
                <a:spcPts val="1600"/>
              </a:lnSpc>
              <a:buNone/>
            </a:pPr>
            <a:r>
              <a:rPr lang="en-US" sz="1000" dirty="0">
                <a:solidFill>
                  <a:srgbClr val="405449"/>
                </a:solidFill>
                <a:latin typeface="Nobile" pitchFamily="34" charset="0"/>
                <a:ea typeface="Nobile" pitchFamily="34" charset="-122"/>
                <a:cs typeface="Nobile" pitchFamily="34" charset="-120"/>
              </a:rPr>
              <a:t>Επίγειος θεός και ενσάρκωση του κράτους</a:t>
            </a:r>
            <a:endParaRPr lang="en-US" sz="1000" dirty="0"/>
          </a:p>
        </p:txBody>
      </p:sp>
      <p:pic>
        <p:nvPicPr>
          <p:cNvPr id="7" name="Image 1" descr="preencoded.png">    </p:cNvPr>
          <p:cNvPicPr>
            <a:picLocks noChangeAspect="1"/>
          </p:cNvPicPr>
          <p:nvPr/>
        </p:nvPicPr>
        <p:blipFill>
          <a:blip r:embed="rId2"/>
          <a:stretch>
            <a:fillRect/>
          </a:stretch>
        </p:blipFill>
        <p:spPr>
          <a:xfrm>
            <a:off x="572095" y="3581995"/>
            <a:ext cx="653415" cy="1045607"/>
          </a:xfrm>
          <a:prstGeom prst="rect">
            <a:avLst/>
          </a:prstGeom>
        </p:spPr>
      </p:pic>
      <p:sp>
        <p:nvSpPr>
          <p:cNvPr id="8" name="Text 4"/>
          <p:cNvSpPr/>
          <p:nvPr/>
        </p:nvSpPr>
        <p:spPr>
          <a:xfrm>
            <a:off x="1421487" y="3712607"/>
            <a:ext cx="1633776" cy="204192"/>
          </a:xfrm>
          <a:prstGeom prst="rect">
            <a:avLst/>
          </a:prstGeom>
          <a:noFill/>
          <a:ln/>
        </p:spPr>
        <p:txBody>
          <a:bodyPr wrap="none" lIns="0" tIns="0" rIns="0" bIns="0" rtlCol="0" anchor="t"/>
          <a:lstStyle/>
          <a:p>
            <a:pPr algn="l" indent="0" marL="0">
              <a:lnSpc>
                <a:spcPts val="1600"/>
              </a:lnSpc>
              <a:buNone/>
            </a:pPr>
            <a:r>
              <a:rPr lang="en-US" sz="1250" b="1" dirty="0">
                <a:solidFill>
                  <a:srgbClr val="405449"/>
                </a:solidFill>
                <a:latin typeface="Fraunces" pitchFamily="34" charset="0"/>
                <a:ea typeface="Fraunces" pitchFamily="34" charset="-122"/>
                <a:cs typeface="Fraunces" pitchFamily="34" charset="-120"/>
              </a:rPr>
              <a:t>Ισχυροί</a:t>
            </a:r>
            <a:endParaRPr lang="en-US" sz="1250" dirty="0"/>
          </a:p>
        </p:txBody>
      </p:sp>
      <p:sp>
        <p:nvSpPr>
          <p:cNvPr id="9" name="Text 5"/>
          <p:cNvSpPr/>
          <p:nvPr/>
        </p:nvSpPr>
        <p:spPr>
          <a:xfrm>
            <a:off x="1421487" y="3995142"/>
            <a:ext cx="12636818" cy="209074"/>
          </a:xfrm>
          <a:prstGeom prst="rect">
            <a:avLst/>
          </a:prstGeom>
          <a:noFill/>
          <a:ln/>
        </p:spPr>
        <p:txBody>
          <a:bodyPr wrap="none" lIns="0" tIns="0" rIns="0" bIns="0" rtlCol="0" anchor="t"/>
          <a:lstStyle/>
          <a:p>
            <a:pPr algn="l" indent="0" marL="0">
              <a:lnSpc>
                <a:spcPts val="1600"/>
              </a:lnSpc>
              <a:buNone/>
            </a:pPr>
            <a:r>
              <a:rPr lang="en-US" sz="1000" dirty="0">
                <a:solidFill>
                  <a:srgbClr val="405449"/>
                </a:solidFill>
                <a:latin typeface="Nobile" pitchFamily="34" charset="0"/>
                <a:ea typeface="Nobile" pitchFamily="34" charset="-122"/>
                <a:cs typeface="Nobile" pitchFamily="34" charset="-120"/>
              </a:rPr>
              <a:t>Ιερείς, ανώτατοι κρατικοί υπάλληλοι, γραφείς</a:t>
            </a:r>
            <a:endParaRPr lang="en-US" sz="1000" dirty="0"/>
          </a:p>
        </p:txBody>
      </p:sp>
      <p:pic>
        <p:nvPicPr>
          <p:cNvPr id="10" name="Image 2" descr="preencoded.png">    </p:cNvPr>
          <p:cNvPicPr>
            <a:picLocks noChangeAspect="1"/>
          </p:cNvPicPr>
          <p:nvPr/>
        </p:nvPicPr>
        <p:blipFill>
          <a:blip r:embed="rId3"/>
          <a:stretch>
            <a:fillRect/>
          </a:stretch>
        </p:blipFill>
        <p:spPr>
          <a:xfrm>
            <a:off x="572095" y="4627602"/>
            <a:ext cx="653415" cy="1045607"/>
          </a:xfrm>
          <a:prstGeom prst="rect">
            <a:avLst/>
          </a:prstGeom>
        </p:spPr>
      </p:pic>
      <p:sp>
        <p:nvSpPr>
          <p:cNvPr id="11" name="Text 6"/>
          <p:cNvSpPr/>
          <p:nvPr/>
        </p:nvSpPr>
        <p:spPr>
          <a:xfrm>
            <a:off x="1421487" y="4758214"/>
            <a:ext cx="1633776" cy="204192"/>
          </a:xfrm>
          <a:prstGeom prst="rect">
            <a:avLst/>
          </a:prstGeom>
          <a:noFill/>
          <a:ln/>
        </p:spPr>
        <p:txBody>
          <a:bodyPr wrap="none" lIns="0" tIns="0" rIns="0" bIns="0" rtlCol="0" anchor="t"/>
          <a:lstStyle/>
          <a:p>
            <a:pPr algn="l" indent="0" marL="0">
              <a:lnSpc>
                <a:spcPts val="1600"/>
              </a:lnSpc>
              <a:buNone/>
            </a:pPr>
            <a:r>
              <a:rPr lang="en-US" sz="1250" b="1" dirty="0">
                <a:solidFill>
                  <a:srgbClr val="405449"/>
                </a:solidFill>
                <a:latin typeface="Fraunces" pitchFamily="34" charset="0"/>
                <a:ea typeface="Fraunces" pitchFamily="34" charset="-122"/>
                <a:cs typeface="Fraunces" pitchFamily="34" charset="-120"/>
              </a:rPr>
              <a:t>Στρατιωτικοί</a:t>
            </a:r>
            <a:endParaRPr lang="en-US" sz="1250" dirty="0"/>
          </a:p>
        </p:txBody>
      </p:sp>
      <p:sp>
        <p:nvSpPr>
          <p:cNvPr id="12" name="Text 7"/>
          <p:cNvSpPr/>
          <p:nvPr/>
        </p:nvSpPr>
        <p:spPr>
          <a:xfrm>
            <a:off x="1421487" y="5040749"/>
            <a:ext cx="12636818" cy="209074"/>
          </a:xfrm>
          <a:prstGeom prst="rect">
            <a:avLst/>
          </a:prstGeom>
          <a:noFill/>
          <a:ln/>
        </p:spPr>
        <p:txBody>
          <a:bodyPr wrap="none" lIns="0" tIns="0" rIns="0" bIns="0" rtlCol="0" anchor="t"/>
          <a:lstStyle/>
          <a:p>
            <a:pPr algn="l" indent="0" marL="0">
              <a:lnSpc>
                <a:spcPts val="1600"/>
              </a:lnSpc>
              <a:buNone/>
            </a:pPr>
            <a:r>
              <a:rPr lang="en-US" sz="1000" dirty="0">
                <a:solidFill>
                  <a:srgbClr val="405449"/>
                </a:solidFill>
                <a:latin typeface="Nobile" pitchFamily="34" charset="0"/>
                <a:ea typeface="Nobile" pitchFamily="34" charset="-122"/>
                <a:cs typeface="Nobile" pitchFamily="34" charset="-120"/>
              </a:rPr>
              <a:t>Επαγγελματίες με κληρονομικό επάγγελμα</a:t>
            </a:r>
            <a:endParaRPr lang="en-US" sz="1000" dirty="0"/>
          </a:p>
        </p:txBody>
      </p:sp>
      <p:pic>
        <p:nvPicPr>
          <p:cNvPr id="13" name="Image 3" descr="preencoded.png">    </p:cNvPr>
          <p:cNvPicPr>
            <a:picLocks noChangeAspect="1"/>
          </p:cNvPicPr>
          <p:nvPr/>
        </p:nvPicPr>
        <p:blipFill>
          <a:blip r:embed="rId4"/>
          <a:stretch>
            <a:fillRect/>
          </a:stretch>
        </p:blipFill>
        <p:spPr>
          <a:xfrm>
            <a:off x="572095" y="5673209"/>
            <a:ext cx="653415" cy="1045607"/>
          </a:xfrm>
          <a:prstGeom prst="rect">
            <a:avLst/>
          </a:prstGeom>
        </p:spPr>
      </p:pic>
      <p:sp>
        <p:nvSpPr>
          <p:cNvPr id="14" name="Text 8"/>
          <p:cNvSpPr/>
          <p:nvPr/>
        </p:nvSpPr>
        <p:spPr>
          <a:xfrm>
            <a:off x="1421487" y="5803821"/>
            <a:ext cx="1633776" cy="204192"/>
          </a:xfrm>
          <a:prstGeom prst="rect">
            <a:avLst/>
          </a:prstGeom>
          <a:noFill/>
          <a:ln/>
        </p:spPr>
        <p:txBody>
          <a:bodyPr wrap="none" lIns="0" tIns="0" rIns="0" bIns="0" rtlCol="0" anchor="t"/>
          <a:lstStyle/>
          <a:p>
            <a:pPr algn="l" indent="0" marL="0">
              <a:lnSpc>
                <a:spcPts val="1600"/>
              </a:lnSpc>
              <a:buNone/>
            </a:pPr>
            <a:r>
              <a:rPr lang="en-US" sz="1250" b="1" dirty="0">
                <a:solidFill>
                  <a:srgbClr val="405449"/>
                </a:solidFill>
                <a:latin typeface="Fraunces" pitchFamily="34" charset="0"/>
                <a:ea typeface="Fraunces" pitchFamily="34" charset="-122"/>
                <a:cs typeface="Fraunces" pitchFamily="34" charset="-120"/>
              </a:rPr>
              <a:t>Ελεύθεροι πολίτες</a:t>
            </a:r>
            <a:endParaRPr lang="en-US" sz="1250" dirty="0"/>
          </a:p>
        </p:txBody>
      </p:sp>
      <p:sp>
        <p:nvSpPr>
          <p:cNvPr id="15" name="Text 9"/>
          <p:cNvSpPr/>
          <p:nvPr/>
        </p:nvSpPr>
        <p:spPr>
          <a:xfrm>
            <a:off x="1421487" y="6086356"/>
            <a:ext cx="12636818" cy="209074"/>
          </a:xfrm>
          <a:prstGeom prst="rect">
            <a:avLst/>
          </a:prstGeom>
          <a:noFill/>
          <a:ln/>
        </p:spPr>
        <p:txBody>
          <a:bodyPr wrap="none" lIns="0" tIns="0" rIns="0" bIns="0" rtlCol="0" anchor="t"/>
          <a:lstStyle/>
          <a:p>
            <a:pPr algn="l" indent="0" marL="0">
              <a:lnSpc>
                <a:spcPts val="1600"/>
              </a:lnSpc>
              <a:buNone/>
            </a:pPr>
            <a:r>
              <a:rPr lang="en-US" sz="1000" dirty="0">
                <a:solidFill>
                  <a:srgbClr val="405449"/>
                </a:solidFill>
                <a:latin typeface="Nobile" pitchFamily="34" charset="0"/>
                <a:ea typeface="Nobile" pitchFamily="34" charset="-122"/>
                <a:cs typeface="Nobile" pitchFamily="34" charset="-120"/>
              </a:rPr>
              <a:t>Γεωργοί και τεχνίτες</a:t>
            </a:r>
            <a:endParaRPr lang="en-US" sz="1000" dirty="0"/>
          </a:p>
        </p:txBody>
      </p:sp>
      <p:pic>
        <p:nvPicPr>
          <p:cNvPr id="16" name="Image 4" descr="preencoded.png">    </p:cNvPr>
          <p:cNvPicPr>
            <a:picLocks noChangeAspect="1"/>
          </p:cNvPicPr>
          <p:nvPr/>
        </p:nvPicPr>
        <p:blipFill>
          <a:blip r:embed="rId5"/>
          <a:stretch>
            <a:fillRect/>
          </a:stretch>
        </p:blipFill>
        <p:spPr>
          <a:xfrm>
            <a:off x="572095" y="6718816"/>
            <a:ext cx="653415" cy="1045607"/>
          </a:xfrm>
          <a:prstGeom prst="rect">
            <a:avLst/>
          </a:prstGeom>
        </p:spPr>
      </p:pic>
      <p:sp>
        <p:nvSpPr>
          <p:cNvPr id="17" name="Text 10"/>
          <p:cNvSpPr/>
          <p:nvPr/>
        </p:nvSpPr>
        <p:spPr>
          <a:xfrm>
            <a:off x="1421487" y="6849428"/>
            <a:ext cx="1633776" cy="204192"/>
          </a:xfrm>
          <a:prstGeom prst="rect">
            <a:avLst/>
          </a:prstGeom>
          <a:noFill/>
          <a:ln/>
        </p:spPr>
        <p:txBody>
          <a:bodyPr wrap="none" lIns="0" tIns="0" rIns="0" bIns="0" rtlCol="0" anchor="t"/>
          <a:lstStyle/>
          <a:p>
            <a:pPr algn="l" indent="0" marL="0">
              <a:lnSpc>
                <a:spcPts val="1600"/>
              </a:lnSpc>
              <a:buNone/>
            </a:pPr>
            <a:r>
              <a:rPr lang="en-US" sz="1250" b="1" dirty="0">
                <a:solidFill>
                  <a:srgbClr val="405449"/>
                </a:solidFill>
                <a:latin typeface="Fraunces" pitchFamily="34" charset="0"/>
                <a:ea typeface="Fraunces" pitchFamily="34" charset="-122"/>
                <a:cs typeface="Fraunces" pitchFamily="34" charset="-120"/>
              </a:rPr>
              <a:t>Δούλοι</a:t>
            </a:r>
            <a:endParaRPr lang="en-US" sz="1250" dirty="0"/>
          </a:p>
        </p:txBody>
      </p:sp>
      <p:sp>
        <p:nvSpPr>
          <p:cNvPr id="18" name="Text 11"/>
          <p:cNvSpPr/>
          <p:nvPr/>
        </p:nvSpPr>
        <p:spPr>
          <a:xfrm>
            <a:off x="1421487" y="7131963"/>
            <a:ext cx="12636818" cy="209074"/>
          </a:xfrm>
          <a:prstGeom prst="rect">
            <a:avLst/>
          </a:prstGeom>
          <a:noFill/>
          <a:ln/>
        </p:spPr>
        <p:txBody>
          <a:bodyPr wrap="none" lIns="0" tIns="0" rIns="0" bIns="0" rtlCol="0" anchor="t"/>
          <a:lstStyle/>
          <a:p>
            <a:pPr algn="l" indent="0" marL="0">
              <a:lnSpc>
                <a:spcPts val="1600"/>
              </a:lnSpc>
              <a:buNone/>
            </a:pPr>
            <a:r>
              <a:rPr lang="en-US" sz="1000" dirty="0">
                <a:solidFill>
                  <a:srgbClr val="405449"/>
                </a:solidFill>
                <a:latin typeface="Nobile" pitchFamily="34" charset="0"/>
                <a:ea typeface="Nobile" pitchFamily="34" charset="-122"/>
                <a:cs typeface="Nobile" pitchFamily="34" charset="-120"/>
              </a:rPr>
              <a:t>Ιδιωτικοί και κρατικοί</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864037" y="2296954"/>
            <a:ext cx="6790968" cy="771525"/>
          </a:xfrm>
          <a:prstGeom prst="rect">
            <a:avLst/>
          </a:prstGeom>
          <a:noFill/>
          <a:ln/>
        </p:spPr>
        <p:txBody>
          <a:bodyPr wrap="none" lIns="0" tIns="0" rIns="0" bIns="0" rtlCol="0" anchor="t"/>
          <a:lstStyle/>
          <a:p>
            <a:pPr indent="0" marL="0">
              <a:lnSpc>
                <a:spcPts val="6050"/>
              </a:lnSpc>
              <a:buNone/>
            </a:pPr>
            <a:r>
              <a:rPr lang="en-US" sz="4850" b="1" dirty="0">
                <a:solidFill>
                  <a:srgbClr val="3B4540"/>
                </a:solidFill>
                <a:latin typeface="Fraunces" pitchFamily="34" charset="0"/>
                <a:ea typeface="Fraunces" pitchFamily="34" charset="-122"/>
                <a:cs typeface="Fraunces" pitchFamily="34" charset="-120"/>
              </a:rPr>
              <a:t>Η πολιτική οργάνωση</a:t>
            </a:r>
            <a:endParaRPr lang="en-US" sz="4850" dirty="0"/>
          </a:p>
        </p:txBody>
      </p:sp>
      <p:sp>
        <p:nvSpPr>
          <p:cNvPr id="3" name="Text 1"/>
          <p:cNvSpPr/>
          <p:nvPr/>
        </p:nvSpPr>
        <p:spPr>
          <a:xfrm>
            <a:off x="864037" y="3562231"/>
            <a:ext cx="12902327" cy="2370296"/>
          </a:xfrm>
          <a:prstGeom prst="rect">
            <a:avLst/>
          </a:prstGeom>
          <a:noFill/>
          <a:ln/>
        </p:spPr>
        <p:txBody>
          <a:bodyPr wrap="square" lIns="0" tIns="0" rIns="0" bIns="0" rtlCol="0" anchor="t"/>
          <a:lstStyle/>
          <a:p>
            <a:pPr indent="0" marL="0">
              <a:lnSpc>
                <a:spcPts val="3100"/>
              </a:lnSpc>
              <a:buNone/>
            </a:pPr>
            <a:r>
              <a:rPr lang="en-US" sz="1900" dirty="0">
                <a:solidFill>
                  <a:srgbClr val="405449"/>
                </a:solidFill>
                <a:latin typeface="Nobile" pitchFamily="34" charset="0"/>
                <a:ea typeface="Nobile" pitchFamily="34" charset="-122"/>
                <a:cs typeface="Nobile" pitchFamily="34" charset="-120"/>
              </a:rPr>
              <a:t>Η οργάνωση του κράτους από τις αρχές ήδη της 3ης χιλιετίας π.Χ. βασιζόταν στην ιδέα της θεοποίησης του φαραώ. Ο ρόλος της θρησκείας στη ζωή των Αιγυπτίων, όπως άλλωστε και στη ζωή των λαών της Μεσοποταμίας, ήταν καθοριστικός. Πλήθος επιγραφών αναφέρουν το φαραώ ως θεό, ενώ υπάρχουν και κείμενα που τον αντιμετώπιζαν ως άνθρωπο. Σε καμία περίπτωση δεν μείωναν όμως τη θεϊκή του υπόσταση, δεδομένου ότι οι θεοί παρουσιάζονταν με ανθρώπινες ιδιότητες στους αιγυπτιακούς μύθους. Η οργάνωση του κράτους είχε χαρακτήρα </a:t>
            </a:r>
            <a:pPr indent="0" marL="0">
              <a:lnSpc>
                <a:spcPts val="3100"/>
              </a:lnSpc>
              <a:buNone/>
            </a:pPr>
            <a:r>
              <a:rPr lang="en-US" sz="1900" u="sng" dirty="0">
                <a:solidFill>
                  <a:srgbClr val="438951"/>
                </a:solidFill>
                <a:latin typeface="Nobile" pitchFamily="34" charset="0"/>
                <a:ea typeface="Nobile" pitchFamily="34" charset="-122"/>
                <a:cs typeface="Nobile" pitchFamily="34" charset="-120"/>
                <a:hlinkClick r:id="rId1" invalidUrl="" action="" tgtFrame="" tooltip="" history="1" highlightClick="0" endSnd="0">
                  <a:extLst>
                    <a:ext uri="{A12FA001-AC4F-418D-AE19-62706E023703}">
                      <ahyp:hlinkClr xmlns:ahyp="http://schemas.microsoft.com/office/drawing/2018/hyperlinkcolor" val="tx"/>
                    </a:ext>
                  </a:extLst>
                </a:hlinkClick>
              </a:rPr>
              <a:t>**θεοκρατικό**</a:t>
            </a:r>
            <a:pPr indent="0" marL="0">
              <a:lnSpc>
                <a:spcPts val="3100"/>
              </a:lnSpc>
              <a:buNone/>
            </a:pPr>
            <a:r>
              <a:rPr lang="en-US" sz="1900" dirty="0">
                <a:solidFill>
                  <a:srgbClr val="405449"/>
                </a:solidFill>
                <a:latin typeface="Nobile" pitchFamily="34" charset="0"/>
                <a:ea typeface="Nobile" pitchFamily="34" charset="-122"/>
                <a:cs typeface="Nobile" pitchFamily="34" charset="-120"/>
              </a:rPr>
              <a:t>**\***.</a:t>
            </a:r>
            <a:endParaRPr lang="en-US" sz="1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2024-09-22T17:31:26Z</dcterms:created>
  <dcterms:modified xsi:type="dcterms:W3CDTF">2024-09-22T17:31:26Z</dcterms:modified>
</cp:coreProperties>
</file>