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Comfortaa"/>
      <p:regular r:id="rId17"/>
    </p:embeddedFont>
    <p:embeddedFont>
      <p:font typeface="Comfortaa"/>
      <p:regular r:id="rId18"/>
    </p:embeddedFont>
    <p:embeddedFont>
      <p:font typeface="Raleway"/>
      <p:regular r:id="rId19"/>
    </p:embeddedFont>
    <p:embeddedFont>
      <p:font typeface="Raleway"/>
      <p:regular r:id="rId20"/>
    </p:embeddedFont>
    <p:embeddedFont>
      <p:font typeface="Raleway"/>
      <p:regular r:id="rId21"/>
    </p:embeddedFont>
    <p:embeddedFont>
      <p:font typeface="Raleway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1356" y="2233493"/>
            <a:ext cx="11987689" cy="1892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450"/>
              </a:lnSpc>
              <a:buNone/>
            </a:pPr>
            <a:r>
              <a:rPr lang="en-US" sz="595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Ο Αρχαίος Αιγυπτιακός Πολιτισμός</a:t>
            </a:r>
            <a:endParaRPr lang="en-US" sz="5950" dirty="0"/>
          </a:p>
        </p:txBody>
      </p:sp>
      <p:sp>
        <p:nvSpPr>
          <p:cNvPr id="3" name="Text 1"/>
          <p:cNvSpPr/>
          <p:nvPr/>
        </p:nvSpPr>
        <p:spPr>
          <a:xfrm>
            <a:off x="1321356" y="4496395"/>
            <a:ext cx="1198768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 αρχαίος αιγυπτιακός πολιτισμός είναι γνωστός για τη θρησκεία, τη γραφή και τις τέχνες του. Η πολυθεΐα και η πίστη στη μεταθανάτια ζωή διαμόρφωσαν τον πολιτισμό τους.</a:t>
            </a:r>
            <a:endParaRPr lang="en-US" sz="1900" dirty="0"/>
          </a:p>
        </p:txBody>
      </p:sp>
      <p:sp>
        <p:nvSpPr>
          <p:cNvPr id="4" name="Shape 2"/>
          <p:cNvSpPr/>
          <p:nvPr/>
        </p:nvSpPr>
        <p:spPr>
          <a:xfrm>
            <a:off x="1321356" y="558260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8976" y="5590223"/>
            <a:ext cx="379690" cy="3796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839635" y="5564148"/>
            <a:ext cx="2435662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by Elpiniki Rassa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150" y="3177540"/>
            <a:ext cx="1562100" cy="187452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053941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Σημασία του Γραφέα στην Αρχαία Αίγυπτο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864037" y="3073479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6" name="Text 2"/>
          <p:cNvSpPr/>
          <p:nvPr/>
        </p:nvSpPr>
        <p:spPr>
          <a:xfrm>
            <a:off x="1077039" y="3186589"/>
            <a:ext cx="12942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3"/>
          <p:cNvSpPr/>
          <p:nvPr/>
        </p:nvSpPr>
        <p:spPr>
          <a:xfrm>
            <a:off x="1666280" y="3073479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Κοινωνική Θέση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1666280" y="3564493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Οι γραφείς είχαν υψηλή κοινωνική θέση και προνόμια.</a:t>
            </a:r>
            <a:endParaRPr lang="en-US" sz="1900" dirty="0"/>
          </a:p>
        </p:txBody>
      </p:sp>
      <p:sp>
        <p:nvSpPr>
          <p:cNvPr id="9" name="Shape 5"/>
          <p:cNvSpPr/>
          <p:nvPr/>
        </p:nvSpPr>
        <p:spPr>
          <a:xfrm>
            <a:off x="864037" y="4484013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0" name="Text 6"/>
          <p:cNvSpPr/>
          <p:nvPr/>
        </p:nvSpPr>
        <p:spPr>
          <a:xfrm>
            <a:off x="1044892" y="4597122"/>
            <a:ext cx="19359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1666280" y="4484013"/>
            <a:ext cx="338875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Απαλλαγή από Φόρους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1666280" y="4975027"/>
            <a:ext cx="661368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Δεν πλήρωναν φόρους ούτε είχαν χρέη.</a:t>
            </a:r>
            <a:endParaRPr lang="en-US" sz="1900" dirty="0"/>
          </a:p>
        </p:txBody>
      </p:sp>
      <p:sp>
        <p:nvSpPr>
          <p:cNvPr id="13" name="Shape 9"/>
          <p:cNvSpPr/>
          <p:nvPr/>
        </p:nvSpPr>
        <p:spPr>
          <a:xfrm>
            <a:off x="864037" y="5894546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4" name="Text 10"/>
          <p:cNvSpPr/>
          <p:nvPr/>
        </p:nvSpPr>
        <p:spPr>
          <a:xfrm>
            <a:off x="1043107" y="6007656"/>
            <a:ext cx="19716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</a:t>
            </a:r>
            <a:endParaRPr lang="en-US" sz="2550" dirty="0"/>
          </a:p>
        </p:txBody>
      </p:sp>
      <p:sp>
        <p:nvSpPr>
          <p:cNvPr id="15" name="Text 11"/>
          <p:cNvSpPr/>
          <p:nvPr/>
        </p:nvSpPr>
        <p:spPr>
          <a:xfrm>
            <a:off x="1666280" y="5894546"/>
            <a:ext cx="308264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Σύγκριση με Αγρότες</a:t>
            </a:r>
            <a:endParaRPr lang="en-US" sz="2150" dirty="0"/>
          </a:p>
        </p:txBody>
      </p:sp>
      <p:sp>
        <p:nvSpPr>
          <p:cNvPr id="16" name="Text 12"/>
          <p:cNvSpPr/>
          <p:nvPr/>
        </p:nvSpPr>
        <p:spPr>
          <a:xfrm>
            <a:off x="1666280" y="6385560"/>
            <a:ext cx="661368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 ζωή των γραφέων ήταν πολύ καλύτερη από των αγροτών.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77" y="308610"/>
            <a:ext cx="4784646" cy="24688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21356" y="4057174"/>
            <a:ext cx="106639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Θρησκεία των Αρχαίων Αιγυπτίων</a:t>
            </a:r>
            <a:endParaRPr lang="en-US" sz="430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356" y="5113258"/>
            <a:ext cx="617220" cy="61722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1321356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Ρα</a:t>
            </a:r>
            <a:endParaRPr lang="en-US" sz="2150" dirty="0"/>
          </a:p>
        </p:txBody>
      </p:sp>
      <p:sp>
        <p:nvSpPr>
          <p:cNvPr id="7" name="Text 2"/>
          <p:cNvSpPr/>
          <p:nvPr/>
        </p:nvSpPr>
        <p:spPr>
          <a:xfrm>
            <a:off x="1321356" y="6468308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 θεός Ήλιος, ο μεγαλύτερος θεός.</a:t>
            </a:r>
            <a:endParaRPr lang="en-US" sz="19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5113258"/>
            <a:ext cx="617220" cy="61722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440680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Ίσις</a:t>
            </a:r>
            <a:endParaRPr lang="en-US" sz="2150" dirty="0"/>
          </a:p>
        </p:txBody>
      </p:sp>
      <p:sp>
        <p:nvSpPr>
          <p:cNvPr id="10" name="Text 4"/>
          <p:cNvSpPr/>
          <p:nvPr/>
        </p:nvSpPr>
        <p:spPr>
          <a:xfrm>
            <a:off x="5440680" y="6468308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Μία από τους δημοφιλέστερους θεούς.</a:t>
            </a:r>
            <a:endParaRPr lang="en-US" sz="1900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004" y="5113258"/>
            <a:ext cx="617220" cy="61722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9560004" y="59772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Ώρος</a:t>
            </a:r>
            <a:endParaRPr lang="en-US" sz="2150" dirty="0"/>
          </a:p>
        </p:txBody>
      </p:sp>
      <p:sp>
        <p:nvSpPr>
          <p:cNvPr id="13" name="Text 6"/>
          <p:cNvSpPr/>
          <p:nvPr/>
        </p:nvSpPr>
        <p:spPr>
          <a:xfrm>
            <a:off x="9560004" y="6468308"/>
            <a:ext cx="37490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Άλλος δημοφιλής θεός των Αιγυπτίων.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2731770"/>
            <a:ext cx="4861560" cy="27660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350437" y="875348"/>
            <a:ext cx="615576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Μεταθανάτια Ζωή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6705481" y="1931432"/>
            <a:ext cx="30480" cy="5422821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6" name="Shape 2"/>
          <p:cNvSpPr/>
          <p:nvPr/>
        </p:nvSpPr>
        <p:spPr>
          <a:xfrm>
            <a:off x="6967954" y="2471499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7" name="Shape 3"/>
          <p:cNvSpPr/>
          <p:nvPr/>
        </p:nvSpPr>
        <p:spPr>
          <a:xfrm>
            <a:off x="6443008" y="2209086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8" name="Text 4"/>
          <p:cNvSpPr/>
          <p:nvPr/>
        </p:nvSpPr>
        <p:spPr>
          <a:xfrm>
            <a:off x="6656010" y="2322195"/>
            <a:ext cx="12942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</a:t>
            </a:r>
            <a:endParaRPr lang="en-US" sz="2550" dirty="0"/>
          </a:p>
        </p:txBody>
      </p:sp>
      <p:sp>
        <p:nvSpPr>
          <p:cNvPr id="9" name="Text 5"/>
          <p:cNvSpPr/>
          <p:nvPr/>
        </p:nvSpPr>
        <p:spPr>
          <a:xfrm>
            <a:off x="8078510" y="217824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Ταρίχευση</a:t>
            </a:r>
            <a:endParaRPr lang="en-US" sz="2150" dirty="0"/>
          </a:p>
        </p:txBody>
      </p:sp>
      <p:sp>
        <p:nvSpPr>
          <p:cNvPr id="10" name="Text 6"/>
          <p:cNvSpPr/>
          <p:nvPr/>
        </p:nvSpPr>
        <p:spPr>
          <a:xfrm>
            <a:off x="8078510" y="2669262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Οι Αιγύπτιοι ταρίχευαν τους νεκρούς για να διατηρήσουν το σώμα.</a:t>
            </a:r>
            <a:endParaRPr lang="en-US" sz="1900" dirty="0"/>
          </a:p>
        </p:txBody>
      </p:sp>
      <p:sp>
        <p:nvSpPr>
          <p:cNvPr id="11" name="Shape 7"/>
          <p:cNvSpPr/>
          <p:nvPr/>
        </p:nvSpPr>
        <p:spPr>
          <a:xfrm>
            <a:off x="6967954" y="4493062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12" name="Shape 8"/>
          <p:cNvSpPr/>
          <p:nvPr/>
        </p:nvSpPr>
        <p:spPr>
          <a:xfrm>
            <a:off x="6443008" y="423064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3" name="Text 9"/>
          <p:cNvSpPr/>
          <p:nvPr/>
        </p:nvSpPr>
        <p:spPr>
          <a:xfrm>
            <a:off x="6623864" y="4343757"/>
            <a:ext cx="19359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</a:t>
            </a:r>
            <a:endParaRPr lang="en-US" sz="2550" dirty="0"/>
          </a:p>
        </p:txBody>
      </p:sp>
      <p:sp>
        <p:nvSpPr>
          <p:cNvPr id="14" name="Text 10"/>
          <p:cNvSpPr/>
          <p:nvPr/>
        </p:nvSpPr>
        <p:spPr>
          <a:xfrm>
            <a:off x="8078510" y="419981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Ταφή</a:t>
            </a:r>
            <a:endParaRPr lang="en-US" sz="2150" dirty="0"/>
          </a:p>
        </p:txBody>
      </p:sp>
      <p:sp>
        <p:nvSpPr>
          <p:cNvPr id="15" name="Text 11"/>
          <p:cNvSpPr/>
          <p:nvPr/>
        </p:nvSpPr>
        <p:spPr>
          <a:xfrm>
            <a:off x="8078510" y="4690824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Έθαβαν τους νεκρούς σε ταφικά μνημεία με τα απαραίτητα σκεύη.</a:t>
            </a:r>
            <a:endParaRPr lang="en-US" sz="1900" dirty="0"/>
          </a:p>
        </p:txBody>
      </p:sp>
      <p:sp>
        <p:nvSpPr>
          <p:cNvPr id="16" name="Shape 12"/>
          <p:cNvSpPr/>
          <p:nvPr/>
        </p:nvSpPr>
        <p:spPr>
          <a:xfrm>
            <a:off x="6967954" y="6514624"/>
            <a:ext cx="864037" cy="30480"/>
          </a:xfrm>
          <a:prstGeom prst="roundRect">
            <a:avLst>
              <a:gd name="adj" fmla="val 1215000"/>
            </a:avLst>
          </a:prstGeom>
          <a:solidFill>
            <a:srgbClr val="5F5F63"/>
          </a:solidFill>
          <a:ln/>
        </p:spPr>
      </p:sp>
      <p:sp>
        <p:nvSpPr>
          <p:cNvPr id="17" name="Shape 13"/>
          <p:cNvSpPr/>
          <p:nvPr/>
        </p:nvSpPr>
        <p:spPr>
          <a:xfrm>
            <a:off x="6443008" y="6252210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8" name="Text 14"/>
          <p:cNvSpPr/>
          <p:nvPr/>
        </p:nvSpPr>
        <p:spPr>
          <a:xfrm>
            <a:off x="6622078" y="6365319"/>
            <a:ext cx="19716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</a:t>
            </a:r>
            <a:endParaRPr lang="en-US" sz="2550" dirty="0"/>
          </a:p>
        </p:txBody>
      </p:sp>
      <p:sp>
        <p:nvSpPr>
          <p:cNvPr id="19" name="Text 15"/>
          <p:cNvSpPr/>
          <p:nvPr/>
        </p:nvSpPr>
        <p:spPr>
          <a:xfrm>
            <a:off x="8078510" y="622137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Μεταθανάτια ζωή</a:t>
            </a:r>
            <a:endParaRPr lang="en-US" sz="2150" dirty="0"/>
          </a:p>
        </p:txBody>
      </p:sp>
      <p:sp>
        <p:nvSpPr>
          <p:cNvPr id="20" name="Text 16"/>
          <p:cNvSpPr/>
          <p:nvPr/>
        </p:nvSpPr>
        <p:spPr>
          <a:xfrm>
            <a:off x="8078510" y="6712387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Πίστευαν ότι η ζωή συνεχίζεται μετά το θάνατο.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857250"/>
            <a:ext cx="2133600" cy="13716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321356" y="4152900"/>
            <a:ext cx="721745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Εφεύρεση της Γραφής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1321356" y="548663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6" name="Text 2"/>
          <p:cNvSpPr/>
          <p:nvPr/>
        </p:nvSpPr>
        <p:spPr>
          <a:xfrm>
            <a:off x="1534358" y="5599748"/>
            <a:ext cx="12942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3"/>
          <p:cNvSpPr/>
          <p:nvPr/>
        </p:nvSpPr>
        <p:spPr>
          <a:xfrm>
            <a:off x="2123599" y="5486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Θεούθ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2123599" y="5977652"/>
            <a:ext cx="302906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 μυθικός εφευρέτης των γραμμάτων και άλλων τεχνών.</a:t>
            </a:r>
            <a:endParaRPr lang="en-US" sz="1900" dirty="0"/>
          </a:p>
        </p:txBody>
      </p:sp>
      <p:sp>
        <p:nvSpPr>
          <p:cNvPr id="9" name="Shape 5"/>
          <p:cNvSpPr/>
          <p:nvPr/>
        </p:nvSpPr>
        <p:spPr>
          <a:xfrm>
            <a:off x="5399484" y="548663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0" name="Text 6"/>
          <p:cNvSpPr/>
          <p:nvPr/>
        </p:nvSpPr>
        <p:spPr>
          <a:xfrm>
            <a:off x="5580340" y="5599748"/>
            <a:ext cx="19359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2</a:t>
            </a:r>
            <a:endParaRPr lang="en-US" sz="2550" dirty="0"/>
          </a:p>
        </p:txBody>
      </p:sp>
      <p:sp>
        <p:nvSpPr>
          <p:cNvPr id="11" name="Text 7"/>
          <p:cNvSpPr/>
          <p:nvPr/>
        </p:nvSpPr>
        <p:spPr>
          <a:xfrm>
            <a:off x="6201728" y="5486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Θαμούς</a:t>
            </a:r>
            <a:endParaRPr lang="en-US" sz="2150" dirty="0"/>
          </a:p>
        </p:txBody>
      </p:sp>
      <p:sp>
        <p:nvSpPr>
          <p:cNvPr id="12" name="Text 8"/>
          <p:cNvSpPr/>
          <p:nvPr/>
        </p:nvSpPr>
        <p:spPr>
          <a:xfrm>
            <a:off x="6201728" y="5977652"/>
            <a:ext cx="302906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 βασιλιάς που έκρινε τις εφευρέσεις του Θεούθ.</a:t>
            </a:r>
            <a:endParaRPr lang="en-US" sz="1900" dirty="0"/>
          </a:p>
        </p:txBody>
      </p:sp>
      <p:sp>
        <p:nvSpPr>
          <p:cNvPr id="13" name="Shape 9"/>
          <p:cNvSpPr/>
          <p:nvPr/>
        </p:nvSpPr>
        <p:spPr>
          <a:xfrm>
            <a:off x="9477613" y="5486638"/>
            <a:ext cx="555427" cy="555427"/>
          </a:xfrm>
          <a:prstGeom prst="roundRect">
            <a:avLst>
              <a:gd name="adj" fmla="val 66675"/>
            </a:avLst>
          </a:prstGeom>
          <a:solidFill>
            <a:srgbClr val="46464A"/>
          </a:solidFill>
          <a:ln/>
        </p:spPr>
      </p:sp>
      <p:sp>
        <p:nvSpPr>
          <p:cNvPr id="14" name="Text 10"/>
          <p:cNvSpPr/>
          <p:nvPr/>
        </p:nvSpPr>
        <p:spPr>
          <a:xfrm>
            <a:off x="9656683" y="5599748"/>
            <a:ext cx="197168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3</a:t>
            </a:r>
            <a:endParaRPr lang="en-US" sz="2550" dirty="0"/>
          </a:p>
        </p:txBody>
      </p:sp>
      <p:sp>
        <p:nvSpPr>
          <p:cNvPr id="15" name="Text 11"/>
          <p:cNvSpPr/>
          <p:nvPr/>
        </p:nvSpPr>
        <p:spPr>
          <a:xfrm>
            <a:off x="10279856" y="5486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Αντίκτυπος</a:t>
            </a:r>
            <a:endParaRPr lang="en-US" sz="2150" dirty="0"/>
          </a:p>
        </p:txBody>
      </p:sp>
      <p:sp>
        <p:nvSpPr>
          <p:cNvPr id="16" name="Text 12"/>
          <p:cNvSpPr/>
          <p:nvPr/>
        </p:nvSpPr>
        <p:spPr>
          <a:xfrm>
            <a:off x="10279856" y="5977652"/>
            <a:ext cx="302906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Η γραφή θεωρήθηκε φάρμακο της μνήμης και της σοφίας.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1356" y="2267307"/>
            <a:ext cx="6784538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Σημασία της Γραφής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1321356" y="35702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Ιερογλυφικά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1321356" y="4159925"/>
            <a:ext cx="35939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Χρησιμοποιούνταν από την 4η χιλιετία π.Χ. Αποκρυπτογραφήθηκαν το 1822 από τον J. Champollion.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525095" y="35702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Γραφείς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525095" y="4159925"/>
            <a:ext cx="35939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Ειδικευμένοι επαγγελματίες με κύρος. Κατέγραφαν τη δράση των φαραώ.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728835" y="357020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Στήλη της Ροζέτας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728835" y="4159925"/>
            <a:ext cx="35939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Τρίγλωσση επιγραφή που βοήθησε στην αποκρυπτογράφηση των ιερογλυφικών.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5130" y="1078230"/>
            <a:ext cx="2644140" cy="607314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927497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Λογοτεχνία των Αρχαίων Αιγυπτίων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64037" y="2669381"/>
            <a:ext cx="7415927" cy="1379696"/>
          </a:xfrm>
          <a:prstGeom prst="roundRect">
            <a:avLst>
              <a:gd name="adj" fmla="val 26842"/>
            </a:avLst>
          </a:prstGeom>
          <a:solidFill>
            <a:srgbClr val="46464A"/>
          </a:solidFill>
          <a:ln/>
        </p:spPr>
      </p:sp>
      <p:sp>
        <p:nvSpPr>
          <p:cNvPr id="5" name="Text 2"/>
          <p:cNvSpPr/>
          <p:nvPr/>
        </p:nvSpPr>
        <p:spPr>
          <a:xfrm>
            <a:off x="1110853" y="2916198"/>
            <a:ext cx="3207187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Θρησκευτικά Κείμενα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1110853" y="3407212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Ποιήματα με θρησκευτικό περιεχόμενο.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864037" y="4295894"/>
            <a:ext cx="7415927" cy="1379696"/>
          </a:xfrm>
          <a:prstGeom prst="roundRect">
            <a:avLst>
              <a:gd name="adj" fmla="val 26842"/>
            </a:avLst>
          </a:prstGeom>
          <a:solidFill>
            <a:srgbClr val="46464A"/>
          </a:solidFill>
          <a:ln/>
        </p:spPr>
      </p:sp>
      <p:sp>
        <p:nvSpPr>
          <p:cNvPr id="8" name="Text 5"/>
          <p:cNvSpPr/>
          <p:nvPr/>
        </p:nvSpPr>
        <p:spPr>
          <a:xfrm>
            <a:off x="1110853" y="4542711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Λυρική Ποίηση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110853" y="5033724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Ποιήματα με λυρικό περιεχόμενο.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864037" y="5922407"/>
            <a:ext cx="7415927" cy="1379696"/>
          </a:xfrm>
          <a:prstGeom prst="roundRect">
            <a:avLst>
              <a:gd name="adj" fmla="val 26842"/>
            </a:avLst>
          </a:prstGeom>
          <a:solidFill>
            <a:srgbClr val="46464A"/>
          </a:solidFill>
          <a:ln/>
        </p:spPr>
      </p:sp>
      <p:sp>
        <p:nvSpPr>
          <p:cNvPr id="11" name="Text 8"/>
          <p:cNvSpPr/>
          <p:nvPr/>
        </p:nvSpPr>
        <p:spPr>
          <a:xfrm>
            <a:off x="1110853" y="616922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Λαϊκές Διηγήσεις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1110853" y="6660237"/>
            <a:ext cx="692229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Ιστορίες από την καθημερινή ζωή των Αιγυπτίων.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80" y="3352800"/>
            <a:ext cx="1920240" cy="152400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25897" y="581263"/>
            <a:ext cx="7665006" cy="1173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Οι Επιστήμες στην Αρχαία Αίγυπτο</a:t>
            </a:r>
            <a:endParaRPr lang="en-US" sz="36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897" y="2072164"/>
            <a:ext cx="1056561" cy="219515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599402" y="2283381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Αστρονομία</a:t>
            </a:r>
            <a:endParaRPr lang="en-US" sz="1800" dirty="0"/>
          </a:p>
        </p:txBody>
      </p:sp>
      <p:sp>
        <p:nvSpPr>
          <p:cNvPr id="7" name="Text 2"/>
          <p:cNvSpPr/>
          <p:nvPr/>
        </p:nvSpPr>
        <p:spPr>
          <a:xfrm>
            <a:off x="7599402" y="2703552"/>
            <a:ext cx="6291501" cy="1352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Ανάπτυξη ημερολογίου και μέτρηση του χρόνου (καθιέρωση του ημερολογίου των 365 ημερών, ο χωρισμός του έτους σε μήνες και εβδομάδες αλλά και ο προσδιορισμός της ώρας βάσει της ηλιακής σκιά)</a:t>
            </a:r>
            <a:endParaRPr lang="en-US" sz="165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897" y="4267319"/>
            <a:ext cx="1056561" cy="169044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7599402" y="4478536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Μαθηματικά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7599402" y="4898708"/>
            <a:ext cx="6291501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Πρακτική γεωμετρία και προηγμένες γνώσεις για την κατασκευή πυραμίδων.</a:t>
            </a:r>
            <a:endParaRPr lang="en-US" sz="1650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97" y="5957768"/>
            <a:ext cx="1056561" cy="169044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7599402" y="6168985"/>
            <a:ext cx="2347912" cy="293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Ιατρική</a:t>
            </a:r>
            <a:endParaRPr lang="en-US" sz="1800" dirty="0"/>
          </a:p>
        </p:txBody>
      </p:sp>
      <p:sp>
        <p:nvSpPr>
          <p:cNvPr id="13" name="Text 6"/>
          <p:cNvSpPr/>
          <p:nvPr/>
        </p:nvSpPr>
        <p:spPr>
          <a:xfrm>
            <a:off x="7599402" y="6589157"/>
            <a:ext cx="6291501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165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Γνώσεις ανατομίας και θεραπευτικές μέθοδοι.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21356" y="935117"/>
            <a:ext cx="1178647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Αρχιτεκτονική των Αρχαίων Αιγυπτίων</a:t>
            </a:r>
            <a:endParaRPr lang="en-US" sz="43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1356" y="2114669"/>
            <a:ext cx="5808702" cy="35899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321356" y="601325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Πυραμίδες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1321356" y="6504265"/>
            <a:ext cx="58087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Οι πυραμίδες του Χέοπος, του Χεφρήνου και του Μυκερίνου στη Γκίζα.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42" y="2114669"/>
            <a:ext cx="5808702" cy="358997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342" y="6013252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D7D4CC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Ναοί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7500342" y="6504265"/>
            <a:ext cx="58087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Οι μεγάλοι ναοί στο Λούξορ και το Καρνάκ με πολλούς κίονες.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6600" y="3375660"/>
            <a:ext cx="1981200" cy="147828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576268"/>
            <a:ext cx="74159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FE14D"/>
                </a:solidFill>
                <a:latin typeface="Comfortaa" pitchFamily="34" charset="0"/>
                <a:ea typeface="Comfortaa" pitchFamily="34" charset="-122"/>
                <a:cs typeface="Comfortaa" pitchFamily="34" charset="-120"/>
              </a:rPr>
              <a:t>Η Τέχνη των Αρχαίων Αιγυπτίων</a:t>
            </a:r>
            <a:endParaRPr lang="en-US" sz="4300" dirty="0"/>
          </a:p>
        </p:txBody>
      </p:sp>
      <p:sp>
        <p:nvSpPr>
          <p:cNvPr id="5" name="Shape 1"/>
          <p:cNvSpPr/>
          <p:nvPr/>
        </p:nvSpPr>
        <p:spPr>
          <a:xfrm>
            <a:off x="864037" y="3318153"/>
            <a:ext cx="7415927" cy="3335179"/>
          </a:xfrm>
          <a:prstGeom prst="roundRect">
            <a:avLst>
              <a:gd name="adj" fmla="val 11104"/>
            </a:avLst>
          </a:prstGeom>
          <a:noFill/>
          <a:ln w="1524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879277" y="3333393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3"/>
          <p:cNvSpPr/>
          <p:nvPr/>
        </p:nvSpPr>
        <p:spPr>
          <a:xfrm>
            <a:off x="1126093" y="3489127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Γλυπτική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4822627" y="3489127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Μεγάλα και μικρά αγάλματα</a:t>
            </a:r>
            <a:endParaRPr lang="en-US" sz="1900" dirty="0"/>
          </a:p>
        </p:txBody>
      </p:sp>
      <p:sp>
        <p:nvSpPr>
          <p:cNvPr id="9" name="Shape 5"/>
          <p:cNvSpPr/>
          <p:nvPr/>
        </p:nvSpPr>
        <p:spPr>
          <a:xfrm>
            <a:off x="879277" y="4434959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6"/>
          <p:cNvSpPr/>
          <p:nvPr/>
        </p:nvSpPr>
        <p:spPr>
          <a:xfrm>
            <a:off x="1126093" y="4590693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Ζωγραφική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4822627" y="4590693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Παραστάσεις σε ναούς και τάφους</a:t>
            </a:r>
            <a:endParaRPr lang="en-US" sz="1900" dirty="0"/>
          </a:p>
        </p:txBody>
      </p:sp>
      <p:sp>
        <p:nvSpPr>
          <p:cNvPr id="12" name="Shape 8"/>
          <p:cNvSpPr/>
          <p:nvPr/>
        </p:nvSpPr>
        <p:spPr>
          <a:xfrm>
            <a:off x="879277" y="5536525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1126093" y="5692259"/>
            <a:ext cx="3195280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Μικροτεχνία</a:t>
            </a:r>
            <a:endParaRPr lang="en-US" sz="1900" dirty="0"/>
          </a:p>
        </p:txBody>
      </p:sp>
      <p:sp>
        <p:nvSpPr>
          <p:cNvPr id="14" name="Text 10"/>
          <p:cNvSpPr/>
          <p:nvPr/>
        </p:nvSpPr>
        <p:spPr>
          <a:xfrm>
            <a:off x="4822627" y="5692259"/>
            <a:ext cx="319528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D7D4CC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Έργα από μέταλλα και πολύτιμους λίθους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2024-09-22T18:50:29Z</dcterms:created>
  <dcterms:modified xsi:type="dcterms:W3CDTF">2024-09-22T18:50:29Z</dcterms:modified>
</cp:coreProperties>
</file>