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9.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notesMaster" Target="notesMasters/notesMaster1.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move the slide</a:t>
            </a:r>
            <a:endParaRPr b="0" lang="en-US" sz="4400" spc="-1" strike="noStrike">
              <a:solidFill>
                <a:srgbClr val="000000"/>
              </a:solidFill>
              <a:latin typeface="Calibri Light"/>
            </a:endParaRPr>
          </a:p>
        </p:txBody>
      </p:sp>
      <p:sp>
        <p:nvSpPr>
          <p:cNvPr id="56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562"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563" name="PlaceHolder 4"/>
          <p:cNvSpPr>
            <a:spLocks noGrp="1"/>
          </p:cNvSpPr>
          <p:nvPr>
            <p:ph type="dt" idx="1"/>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564" name="PlaceHolder 5"/>
          <p:cNvSpPr>
            <a:spLocks noGrp="1"/>
          </p:cNvSpPr>
          <p:nvPr>
            <p:ph type="ftr" idx="2"/>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565" name="PlaceHolder 6"/>
          <p:cNvSpPr>
            <a:spLocks noGrp="1"/>
          </p:cNvSpPr>
          <p:nvPr>
            <p:ph type="sldNum" idx="3"/>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977C5EAF-E4D2-4F2A-B052-1AF828959953}"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sldImg"/>
          </p:nvPr>
        </p:nvSpPr>
        <p:spPr>
          <a:xfrm>
            <a:off x="685800" y="1143000"/>
            <a:ext cx="5486040" cy="3085920"/>
          </a:xfrm>
          <a:prstGeom prst="rect">
            <a:avLst/>
          </a:prstGeom>
          <a:ln w="0">
            <a:noFill/>
          </a:ln>
        </p:spPr>
      </p:sp>
      <p:sp>
        <p:nvSpPr>
          <p:cNvPr id="77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77"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86DDE6D1-D2C7-4E22-8707-1A91396E7F4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PlaceHolder 1"/>
          <p:cNvSpPr>
            <a:spLocks noGrp="1"/>
          </p:cNvSpPr>
          <p:nvPr>
            <p:ph type="sldImg"/>
          </p:nvPr>
        </p:nvSpPr>
        <p:spPr>
          <a:xfrm>
            <a:off x="685800" y="1143000"/>
            <a:ext cx="5486040" cy="3085920"/>
          </a:xfrm>
          <a:prstGeom prst="rect">
            <a:avLst/>
          </a:prstGeom>
          <a:ln w="0">
            <a:noFill/>
          </a:ln>
        </p:spPr>
      </p:sp>
      <p:sp>
        <p:nvSpPr>
          <p:cNvPr id="80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E2A2E9E-0E0B-4DA1-ACC2-A07EA31ABD3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PlaceHolder 1"/>
          <p:cNvSpPr>
            <a:spLocks noGrp="1"/>
          </p:cNvSpPr>
          <p:nvPr>
            <p:ph type="sldImg"/>
          </p:nvPr>
        </p:nvSpPr>
        <p:spPr>
          <a:xfrm>
            <a:off x="685800" y="1143000"/>
            <a:ext cx="5486040" cy="3085920"/>
          </a:xfrm>
          <a:prstGeom prst="rect">
            <a:avLst/>
          </a:prstGeom>
          <a:ln w="0">
            <a:noFill/>
          </a:ln>
        </p:spPr>
      </p:sp>
      <p:sp>
        <p:nvSpPr>
          <p:cNvPr id="80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074E5DD-90D8-4D51-AD06-767BF5D453A7}"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PlaceHolder 1"/>
          <p:cNvSpPr>
            <a:spLocks noGrp="1"/>
          </p:cNvSpPr>
          <p:nvPr>
            <p:ph type="sldImg"/>
          </p:nvPr>
        </p:nvSpPr>
        <p:spPr>
          <a:xfrm>
            <a:off x="685800" y="1143000"/>
            <a:ext cx="5486040" cy="3085920"/>
          </a:xfrm>
          <a:prstGeom prst="rect">
            <a:avLst/>
          </a:prstGeom>
          <a:ln w="0">
            <a:noFill/>
          </a:ln>
        </p:spPr>
      </p:sp>
      <p:sp>
        <p:nvSpPr>
          <p:cNvPr id="80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10"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6F394EA4-C544-42AC-8631-94E08232604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sldImg"/>
          </p:nvPr>
        </p:nvSpPr>
        <p:spPr>
          <a:xfrm>
            <a:off x="685800" y="1143000"/>
            <a:ext cx="5486040" cy="3085920"/>
          </a:xfrm>
          <a:prstGeom prst="rect">
            <a:avLst/>
          </a:prstGeom>
          <a:ln w="0">
            <a:noFill/>
          </a:ln>
        </p:spPr>
      </p:sp>
      <p:sp>
        <p:nvSpPr>
          <p:cNvPr id="81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13"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5930DE8-0C99-422A-960E-7E30A4FD419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PlaceHolder 1"/>
          <p:cNvSpPr>
            <a:spLocks noGrp="1"/>
          </p:cNvSpPr>
          <p:nvPr>
            <p:ph type="sldImg"/>
          </p:nvPr>
        </p:nvSpPr>
        <p:spPr>
          <a:xfrm>
            <a:off x="685800" y="1143000"/>
            <a:ext cx="5486040" cy="3085920"/>
          </a:xfrm>
          <a:prstGeom prst="rect">
            <a:avLst/>
          </a:prstGeom>
          <a:ln w="0">
            <a:noFill/>
          </a:ln>
        </p:spPr>
      </p:sp>
      <p:sp>
        <p:nvSpPr>
          <p:cNvPr id="81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1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AB5CEBD-196B-4AAF-A43B-D5E024E40964}"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8" name="PlaceHolder 1"/>
          <p:cNvSpPr>
            <a:spLocks noGrp="1"/>
          </p:cNvSpPr>
          <p:nvPr>
            <p:ph type="sldImg"/>
          </p:nvPr>
        </p:nvSpPr>
        <p:spPr>
          <a:xfrm>
            <a:off x="685800" y="1143000"/>
            <a:ext cx="5486040" cy="3085920"/>
          </a:xfrm>
          <a:prstGeom prst="rect">
            <a:avLst/>
          </a:prstGeom>
          <a:ln w="0">
            <a:noFill/>
          </a:ln>
        </p:spPr>
      </p:sp>
      <p:sp>
        <p:nvSpPr>
          <p:cNvPr id="77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0"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167CB395-EB0C-4CD0-A1FF-89D4738866A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PlaceHolder 1"/>
          <p:cNvSpPr>
            <a:spLocks noGrp="1"/>
          </p:cNvSpPr>
          <p:nvPr>
            <p:ph type="sldImg"/>
          </p:nvPr>
        </p:nvSpPr>
        <p:spPr>
          <a:xfrm>
            <a:off x="685800" y="1143000"/>
            <a:ext cx="5486040" cy="3085920"/>
          </a:xfrm>
          <a:prstGeom prst="rect">
            <a:avLst/>
          </a:prstGeom>
          <a:ln w="0">
            <a:noFill/>
          </a:ln>
        </p:spPr>
      </p:sp>
      <p:sp>
        <p:nvSpPr>
          <p:cNvPr id="78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3"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B80B679-E935-4BDC-BC39-CF60E500D307}"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4" name="PlaceHolder 1"/>
          <p:cNvSpPr>
            <a:spLocks noGrp="1"/>
          </p:cNvSpPr>
          <p:nvPr>
            <p:ph type="sldImg"/>
          </p:nvPr>
        </p:nvSpPr>
        <p:spPr>
          <a:xfrm>
            <a:off x="685800" y="1143000"/>
            <a:ext cx="5486040" cy="3085920"/>
          </a:xfrm>
          <a:prstGeom prst="rect">
            <a:avLst/>
          </a:prstGeom>
          <a:ln w="0">
            <a:noFill/>
          </a:ln>
        </p:spPr>
      </p:sp>
      <p:sp>
        <p:nvSpPr>
          <p:cNvPr id="78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6"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432F9C5-16DD-4A76-929F-B822DC58CBD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PlaceHolder 1"/>
          <p:cNvSpPr>
            <a:spLocks noGrp="1"/>
          </p:cNvSpPr>
          <p:nvPr>
            <p:ph type="sldImg"/>
          </p:nvPr>
        </p:nvSpPr>
        <p:spPr>
          <a:xfrm>
            <a:off x="685800" y="1143000"/>
            <a:ext cx="5486040" cy="3085920"/>
          </a:xfrm>
          <a:prstGeom prst="rect">
            <a:avLst/>
          </a:prstGeom>
          <a:ln w="0">
            <a:noFill/>
          </a:ln>
        </p:spPr>
      </p:sp>
      <p:sp>
        <p:nvSpPr>
          <p:cNvPr id="78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89"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A7051EA-8478-42A3-9590-593CBED3EA75}"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PlaceHolder 1"/>
          <p:cNvSpPr>
            <a:spLocks noGrp="1"/>
          </p:cNvSpPr>
          <p:nvPr>
            <p:ph type="sldImg"/>
          </p:nvPr>
        </p:nvSpPr>
        <p:spPr>
          <a:xfrm>
            <a:off x="685800" y="1143000"/>
            <a:ext cx="5486040" cy="3085920"/>
          </a:xfrm>
          <a:prstGeom prst="rect">
            <a:avLst/>
          </a:prstGeom>
          <a:ln w="0">
            <a:noFill/>
          </a:ln>
        </p:spPr>
      </p:sp>
      <p:sp>
        <p:nvSpPr>
          <p:cNvPr id="79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2"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2FD515C-3C92-453E-90BE-4577897EA3F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sldImg"/>
          </p:nvPr>
        </p:nvSpPr>
        <p:spPr>
          <a:xfrm>
            <a:off x="685800" y="1143000"/>
            <a:ext cx="5486040" cy="3085920"/>
          </a:xfrm>
          <a:prstGeom prst="rect">
            <a:avLst/>
          </a:prstGeom>
          <a:ln w="0">
            <a:noFill/>
          </a:ln>
        </p:spPr>
      </p:sp>
      <p:sp>
        <p:nvSpPr>
          <p:cNvPr id="79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5"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8E49C5C-40B2-41DF-963A-8A61D24FC9C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PlaceHolder 1"/>
          <p:cNvSpPr>
            <a:spLocks noGrp="1"/>
          </p:cNvSpPr>
          <p:nvPr>
            <p:ph type="sldImg"/>
          </p:nvPr>
        </p:nvSpPr>
        <p:spPr>
          <a:xfrm>
            <a:off x="685800" y="1143000"/>
            <a:ext cx="5486040" cy="3085920"/>
          </a:xfrm>
          <a:prstGeom prst="rect">
            <a:avLst/>
          </a:prstGeom>
          <a:ln w="0">
            <a:noFill/>
          </a:ln>
        </p:spPr>
      </p:sp>
      <p:sp>
        <p:nvSpPr>
          <p:cNvPr id="79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79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F1844B2B-C59D-4EC8-BB50-4AE0A425DB0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sldImg"/>
          </p:nvPr>
        </p:nvSpPr>
        <p:spPr>
          <a:xfrm>
            <a:off x="685800" y="1143000"/>
            <a:ext cx="5486040" cy="3085920"/>
          </a:xfrm>
          <a:prstGeom prst="rect">
            <a:avLst/>
          </a:prstGeom>
          <a:ln w="0">
            <a:noFill/>
          </a:ln>
        </p:spPr>
      </p:sp>
      <p:sp>
        <p:nvSpPr>
          <p:cNvPr id="80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80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A773025-0B41-4557-B84B-1FE3697B091F}"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4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2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3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3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4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5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6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7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7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8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9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0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2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3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4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1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1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5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5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6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6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7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7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89"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0"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2" name="PlaceHolder 1"/>
          <p:cNvSpPr>
            <a:spLocks noGrp="1"/>
          </p:cNvSpPr>
          <p:nvPr>
            <p:ph type="subTitle"/>
          </p:nvPr>
        </p:nvSpPr>
        <p:spPr>
          <a:xfrm>
            <a:off x="731520" y="328320"/>
            <a:ext cx="13167000" cy="63691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4"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5" name="PlaceHolder 3"/>
          <p:cNvSpPr>
            <a:spLocks noGrp="1"/>
          </p:cNvSpPr>
          <p:nvPr>
            <p:ph/>
          </p:nvPr>
        </p:nvSpPr>
        <p:spPr>
          <a:xfrm>
            <a:off x="747828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6"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298" name="PlaceHolder 2"/>
          <p:cNvSpPr>
            <a:spLocks noGrp="1"/>
          </p:cNvSpPr>
          <p:nvPr>
            <p:ph/>
          </p:nvPr>
        </p:nvSpPr>
        <p:spPr>
          <a:xfrm>
            <a:off x="731520" y="1925640"/>
            <a:ext cx="642528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299"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0" name="PlaceHolder 4"/>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2"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3"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4" name="PlaceHolder 4"/>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6" name="PlaceHolder 2"/>
          <p:cNvSpPr>
            <a:spLocks noGrp="1"/>
          </p:cNvSpPr>
          <p:nvPr>
            <p:ph/>
          </p:nvPr>
        </p:nvSpPr>
        <p:spPr>
          <a:xfrm>
            <a:off x="731520" y="1925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07" name="PlaceHolder 3"/>
          <p:cNvSpPr>
            <a:spLocks noGrp="1"/>
          </p:cNvSpPr>
          <p:nvPr>
            <p:ph/>
          </p:nvPr>
        </p:nvSpPr>
        <p:spPr>
          <a:xfrm>
            <a:off x="731520" y="4418640"/>
            <a:ext cx="1316700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09" name="PlaceHolder 2"/>
          <p:cNvSpPr>
            <a:spLocks noGrp="1"/>
          </p:cNvSpPr>
          <p:nvPr>
            <p:ph/>
          </p:nvPr>
        </p:nvSpPr>
        <p:spPr>
          <a:xfrm>
            <a:off x="73152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0" name="PlaceHolder 3"/>
          <p:cNvSpPr>
            <a:spLocks noGrp="1"/>
          </p:cNvSpPr>
          <p:nvPr>
            <p:ph/>
          </p:nvPr>
        </p:nvSpPr>
        <p:spPr>
          <a:xfrm>
            <a:off x="7478280" y="1925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1" name="PlaceHolder 4"/>
          <p:cNvSpPr>
            <a:spLocks noGrp="1"/>
          </p:cNvSpPr>
          <p:nvPr>
            <p:ph/>
          </p:nvPr>
        </p:nvSpPr>
        <p:spPr>
          <a:xfrm>
            <a:off x="73152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2" name="PlaceHolder 5"/>
          <p:cNvSpPr>
            <a:spLocks noGrp="1"/>
          </p:cNvSpPr>
          <p:nvPr>
            <p:ph/>
          </p:nvPr>
        </p:nvSpPr>
        <p:spPr>
          <a:xfrm>
            <a:off x="7478280" y="4418640"/>
            <a:ext cx="642528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14" name="PlaceHolder 2"/>
          <p:cNvSpPr>
            <a:spLocks noGrp="1"/>
          </p:cNvSpPr>
          <p:nvPr>
            <p:ph/>
          </p:nvPr>
        </p:nvSpPr>
        <p:spPr>
          <a:xfrm>
            <a:off x="73152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5" name="PlaceHolder 3"/>
          <p:cNvSpPr>
            <a:spLocks noGrp="1"/>
          </p:cNvSpPr>
          <p:nvPr>
            <p:ph/>
          </p:nvPr>
        </p:nvSpPr>
        <p:spPr>
          <a:xfrm>
            <a:off x="518328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6" name="PlaceHolder 4"/>
          <p:cNvSpPr>
            <a:spLocks noGrp="1"/>
          </p:cNvSpPr>
          <p:nvPr>
            <p:ph/>
          </p:nvPr>
        </p:nvSpPr>
        <p:spPr>
          <a:xfrm>
            <a:off x="9635040" y="1925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7" name="PlaceHolder 5"/>
          <p:cNvSpPr>
            <a:spLocks noGrp="1"/>
          </p:cNvSpPr>
          <p:nvPr>
            <p:ph/>
          </p:nvPr>
        </p:nvSpPr>
        <p:spPr>
          <a:xfrm>
            <a:off x="73152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8" name="PlaceHolder 6"/>
          <p:cNvSpPr>
            <a:spLocks noGrp="1"/>
          </p:cNvSpPr>
          <p:nvPr>
            <p:ph/>
          </p:nvPr>
        </p:nvSpPr>
        <p:spPr>
          <a:xfrm>
            <a:off x="518328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
        <p:nvSpPr>
          <p:cNvPr id="319" name="PlaceHolder 7"/>
          <p:cNvSpPr>
            <a:spLocks noGrp="1"/>
          </p:cNvSpPr>
          <p:nvPr>
            <p:ph/>
          </p:nvPr>
        </p:nvSpPr>
        <p:spPr>
          <a:xfrm>
            <a:off x="9635040" y="4418640"/>
            <a:ext cx="4239360" cy="227628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4"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5" name="PlaceHolder 2"/>
          <p:cNvSpPr>
            <a:spLocks noGrp="1"/>
          </p:cNvSpPr>
          <p:nvPr>
            <p:ph type="subTitle"/>
          </p:nvPr>
        </p:nvSpPr>
        <p:spPr>
          <a:xfrm>
            <a:off x="731520" y="1925640"/>
            <a:ext cx="13167000" cy="477252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endParaRPr b="0" lang="en-US" sz="4400" spc="-1" strike="noStrike">
              <a:solidFill>
                <a:srgbClr val="000000"/>
              </a:solidFill>
              <a:latin typeface="Calibri Light"/>
            </a:endParaRPr>
          </a:p>
        </p:txBody>
      </p:sp>
      <p:sp>
        <p:nvSpPr>
          <p:cNvPr id="327" name="PlaceHolder 2"/>
          <p:cNvSpPr>
            <a:spLocks noGrp="1"/>
          </p:cNvSpPr>
          <p:nvPr>
            <p:ph/>
          </p:nvPr>
        </p:nvSpPr>
        <p:spPr>
          <a:xfrm>
            <a:off x="731520" y="1925640"/>
            <a:ext cx="13167000" cy="4772520"/>
          </a:xfrm>
          <a:prstGeom prst="rect">
            <a:avLst/>
          </a:prstGeom>
          <a:noFill/>
          <a:ln w="0">
            <a:noFill/>
          </a:ln>
        </p:spPr>
        <p:txBody>
          <a:bodyPr lIns="0" rIns="0" tIns="0" bIns="0" anchor="t">
            <a:normAutofit/>
          </a:bodyPr>
          <a:p>
            <a:endParaRPr b="0" lang="en-US"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36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3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0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4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8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52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5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5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4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8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12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1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16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16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16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20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0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0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24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4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4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28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28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28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Shape 0"/>
          <p:cNvSpPr/>
          <p:nvPr/>
        </p:nvSpPr>
        <p:spPr>
          <a:xfrm>
            <a:off x="0" y="0"/>
            <a:ext cx="14630040" cy="8229240"/>
          </a:xfrm>
          <a:prstGeom prst="rect">
            <a:avLst/>
          </a:prstGeom>
          <a:solidFill>
            <a:srgbClr val="421424"/>
          </a:solidFill>
          <a:ln w="0">
            <a:noFill/>
          </a:ln>
        </p:spPr>
        <p:style>
          <a:lnRef idx="0"/>
          <a:fillRef idx="0"/>
          <a:effectRef idx="0"/>
          <a:fontRef idx="minor"/>
        </p:style>
      </p:sp>
      <p:sp>
        <p:nvSpPr>
          <p:cNvPr id="321" name="Shape 1"/>
          <p:cNvSpPr/>
          <p:nvPr/>
        </p:nvSpPr>
        <p:spPr>
          <a:xfrm>
            <a:off x="0" y="0"/>
            <a:ext cx="14630040" cy="8229240"/>
          </a:xfrm>
          <a:prstGeom prst="rect">
            <a:avLst/>
          </a:prstGeom>
          <a:solidFill>
            <a:srgbClr val="5c2438"/>
          </a:solidFill>
          <a:ln w="0">
            <a:noFill/>
          </a:ln>
        </p:spPr>
        <p:style>
          <a:lnRef idx="0"/>
          <a:fillRef idx="0"/>
          <a:effectRef idx="0"/>
          <a:fontRef idx="minor"/>
        </p:style>
      </p:sp>
      <p:sp>
        <p:nvSpPr>
          <p:cNvPr id="322" name="PlaceHolder 1"/>
          <p:cNvSpPr>
            <a:spLocks noGrp="1"/>
          </p:cNvSpPr>
          <p:nvPr>
            <p:ph type="title"/>
          </p:nvPr>
        </p:nvSpPr>
        <p:spPr>
          <a:xfrm>
            <a:off x="731520" y="328320"/>
            <a:ext cx="13167000" cy="1373760"/>
          </a:xfrm>
          <a:prstGeom prst="rect">
            <a:avLst/>
          </a:prstGeom>
          <a:noFill/>
          <a:ln w="0">
            <a:noFill/>
          </a:ln>
        </p:spPr>
        <p:txBody>
          <a:bodyPr lIns="0" rIns="0" tIns="0" bIns="0" anchor="ctr">
            <a:noAutofit/>
          </a:bodyPr>
          <a:p>
            <a:pPr algn="ctr">
              <a:buNone/>
            </a:pPr>
            <a:r>
              <a:rPr b="0" lang="en-US" sz="4400" spc="-1" strike="noStrike">
                <a:solidFill>
                  <a:srgbClr val="000000"/>
                </a:solidFill>
                <a:latin typeface="Calibri Light"/>
              </a:rPr>
              <a:t>Click to edit the title text format</a:t>
            </a:r>
            <a:endParaRPr b="0" lang="en-US" sz="4400" spc="-1" strike="noStrike">
              <a:solidFill>
                <a:srgbClr val="000000"/>
              </a:solidFill>
              <a:latin typeface="Calibri Light"/>
            </a:endParaRPr>
          </a:p>
        </p:txBody>
      </p:sp>
      <p:sp>
        <p:nvSpPr>
          <p:cNvPr id="323" name="PlaceHolder 2"/>
          <p:cNvSpPr>
            <a:spLocks noGrp="1"/>
          </p:cNvSpPr>
          <p:nvPr>
            <p:ph type="body"/>
          </p:nvPr>
        </p:nvSpPr>
        <p:spPr>
          <a:xfrm>
            <a:off x="731520" y="1925640"/>
            <a:ext cx="13167000" cy="4772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2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3.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4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157.xml"/><Relationship Id="rId6"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37.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85.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6" name="Image 0" descr="preencoded.png"/>
          <p:cNvPicPr/>
          <p:nvPr/>
        </p:nvPicPr>
        <p:blipFill>
          <a:blip r:embed="rId1"/>
          <a:stretch/>
        </p:blipFill>
        <p:spPr>
          <a:xfrm>
            <a:off x="0" y="0"/>
            <a:ext cx="5486040" cy="8229240"/>
          </a:xfrm>
          <a:prstGeom prst="rect">
            <a:avLst/>
          </a:prstGeom>
          <a:ln w="0">
            <a:noFill/>
          </a:ln>
        </p:spPr>
      </p:pic>
      <p:sp>
        <p:nvSpPr>
          <p:cNvPr id="567" name="Text 0"/>
          <p:cNvSpPr/>
          <p:nvPr/>
        </p:nvSpPr>
        <p:spPr>
          <a:xfrm>
            <a:off x="6235560" y="649440"/>
            <a:ext cx="7644960" cy="3939120"/>
          </a:xfrm>
          <a:prstGeom prst="rect">
            <a:avLst/>
          </a:prstGeom>
          <a:noFill/>
          <a:ln w="0">
            <a:noFill/>
          </a:ln>
        </p:spPr>
        <p:style>
          <a:lnRef idx="0"/>
          <a:fillRef idx="0"/>
          <a:effectRef idx="0"/>
          <a:fontRef idx="minor"/>
        </p:style>
        <p:txBody>
          <a:bodyPr lIns="0" rIns="0" tIns="0" bIns="0" anchor="t">
            <a:noAutofit/>
          </a:bodyPr>
          <a:p>
            <a:pPr>
              <a:lnSpc>
                <a:spcPts val="7750"/>
              </a:lnSpc>
              <a:buNone/>
              <a:tabLst>
                <a:tab algn="l" pos="0"/>
              </a:tabLst>
            </a:pPr>
            <a:r>
              <a:rPr b="1" lang="en-US" sz="6200" spc="-1" strike="noStrike">
                <a:solidFill>
                  <a:srgbClr val="ffb393"/>
                </a:solidFill>
                <a:latin typeface="Brygada 1918 Bold"/>
                <a:ea typeface="Brygada 1918 Bold"/>
              </a:rPr>
              <a:t>  </a:t>
            </a:r>
            <a:r>
              <a:rPr b="1" lang="en-US" sz="6200" spc="-1" strike="noStrike">
                <a:solidFill>
                  <a:srgbClr val="ffb393"/>
                </a:solidFill>
                <a:latin typeface="Brygada 1918 Bold"/>
                <a:ea typeface="Brygada 1918 Bold"/>
              </a:rPr>
              <a:t>Ο Δεύτερος Αποικισμός και τα Πολιτεύματα της Αρχαίας Ελλάδας</a:t>
            </a:r>
            <a:endParaRPr b="0" lang="en-US" sz="6200" spc="-1" strike="noStrike">
              <a:latin typeface="Arial"/>
            </a:endParaRPr>
          </a:p>
        </p:txBody>
      </p:sp>
      <p:sp>
        <p:nvSpPr>
          <p:cNvPr id="568" name="Text 1"/>
          <p:cNvSpPr/>
          <p:nvPr/>
        </p:nvSpPr>
        <p:spPr>
          <a:xfrm>
            <a:off x="6235560" y="4910040"/>
            <a:ext cx="7644960" cy="20541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Κατά την περίοδο του 8ου έως 6ου αιώνα π.Χ., οι αρχαίοι Έλληνες επεκτάθηκαν σε νέες περιοχές μέσω του δεύτερου αποικισμού. Παράλληλα, οι πόλεις-κράτη βίωσαν σημαντικές πολιτειακές μεταβολές, από τη βασιλεία στην αριστοκρατία, την ολιγαρχία, την τυραννίδα και τελικά τη δημοκρατία. Αυτές οι εξελίξεις είχαν βαθιά επίδραση στην οικονομία, την κοινωνία και τον πολιτισμό της αρχαίας Ελλάδας.</a:t>
            </a:r>
            <a:endParaRPr b="0" lang="en-US" sz="1650" spc="-1" strike="noStrike">
              <a:latin typeface="Arial"/>
            </a:endParaRPr>
          </a:p>
        </p:txBody>
      </p:sp>
      <p:sp>
        <p:nvSpPr>
          <p:cNvPr id="569" name="Shape 2"/>
          <p:cNvSpPr/>
          <p:nvPr/>
        </p:nvSpPr>
        <p:spPr>
          <a:xfrm>
            <a:off x="6235560" y="7221600"/>
            <a:ext cx="342360" cy="342360"/>
          </a:xfrm>
          <a:prstGeom prst="roundRect">
            <a:avLst>
              <a:gd name="adj" fmla="val 26691789"/>
            </a:avLst>
          </a:prstGeom>
          <a:noFill/>
          <a:ln w="7620">
            <a:solidFill>
              <a:srgbClr val="ffffff"/>
            </a:solidFill>
            <a:round/>
          </a:ln>
        </p:spPr>
        <p:style>
          <a:lnRef idx="0"/>
          <a:fillRef idx="0"/>
          <a:effectRef idx="0"/>
          <a:fontRef idx="minor"/>
        </p:style>
      </p:sp>
      <p:pic>
        <p:nvPicPr>
          <p:cNvPr id="570" name="Image 1" descr="preencoded.png"/>
          <p:cNvPicPr/>
          <p:nvPr/>
        </p:nvPicPr>
        <p:blipFill>
          <a:blip r:embed="rId2"/>
          <a:stretch/>
        </p:blipFill>
        <p:spPr>
          <a:xfrm>
            <a:off x="6243120" y="7229160"/>
            <a:ext cx="326880" cy="326880"/>
          </a:xfrm>
          <a:prstGeom prst="rect">
            <a:avLst/>
          </a:prstGeom>
          <a:ln w="0">
            <a:noFill/>
          </a:ln>
        </p:spPr>
      </p:pic>
      <p:sp>
        <p:nvSpPr>
          <p:cNvPr id="571" name="Text 3"/>
          <p:cNvSpPr/>
          <p:nvPr/>
        </p:nvSpPr>
        <p:spPr>
          <a:xfrm>
            <a:off x="6685200" y="7205400"/>
            <a:ext cx="2347560" cy="374400"/>
          </a:xfrm>
          <a:prstGeom prst="rect">
            <a:avLst/>
          </a:prstGeom>
          <a:noFill/>
          <a:ln w="0">
            <a:noFill/>
          </a:ln>
        </p:spPr>
        <p:style>
          <a:lnRef idx="0"/>
          <a:fillRef idx="0"/>
          <a:effectRef idx="0"/>
          <a:fontRef idx="minor"/>
        </p:style>
        <p:txBody>
          <a:bodyPr wrap="none" lIns="0" rIns="0" tIns="0" bIns="0" anchor="t">
            <a:noAutofit/>
          </a:bodyPr>
          <a:p>
            <a:pPr>
              <a:lnSpc>
                <a:spcPts val="2951"/>
              </a:lnSpc>
              <a:buNone/>
              <a:tabLst>
                <a:tab algn="l" pos="0"/>
              </a:tabLst>
            </a:pPr>
            <a:r>
              <a:rPr b="1" lang="en-US" sz="2100" spc="-1" strike="noStrike">
                <a:solidFill>
                  <a:srgbClr val="f4cab8"/>
                </a:solidFill>
                <a:latin typeface="Montserrat Bold"/>
                <a:ea typeface="Montserrat Bold"/>
              </a:rPr>
              <a:t>by Elpiniki Rassa</a:t>
            </a:r>
            <a:endParaRPr b="0" lang="en-US" sz="21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Text 0"/>
          <p:cNvSpPr/>
          <p:nvPr/>
        </p:nvSpPr>
        <p:spPr>
          <a:xfrm>
            <a:off x="749160" y="1907280"/>
            <a:ext cx="10252800" cy="713160"/>
          </a:xfrm>
          <a:prstGeom prst="rect">
            <a:avLst/>
          </a:prstGeom>
          <a:noFill/>
          <a:ln w="0">
            <a:noFill/>
          </a:ln>
        </p:spPr>
        <p:style>
          <a:lnRef idx="0"/>
          <a:fillRef idx="0"/>
          <a:effectRef idx="0"/>
          <a:fontRef idx="minor"/>
        </p:style>
        <p:txBody>
          <a:bodyPr wrap="none" lIns="0" rIns="0" tIns="0" bIns="0" anchor="t">
            <a:noAutofit/>
          </a:bodyPr>
          <a:p>
            <a:pPr>
              <a:lnSpc>
                <a:spcPts val="5601"/>
              </a:lnSpc>
              <a:buNone/>
              <a:tabLst>
                <a:tab algn="l" pos="0"/>
              </a:tabLst>
            </a:pPr>
            <a:r>
              <a:rPr b="1" lang="en-US" sz="4450" spc="-1" strike="noStrike">
                <a:solidFill>
                  <a:srgbClr val="ffb393"/>
                </a:solidFill>
                <a:latin typeface="Brygada 1918 Bold"/>
                <a:ea typeface="Brygada 1918 Bold"/>
              </a:rPr>
              <a:t>Από την Αριστοκρατία στην Ολιγαρχία</a:t>
            </a:r>
            <a:endParaRPr b="0" lang="en-US" sz="4450" spc="-1" strike="noStrike">
              <a:latin typeface="Arial"/>
            </a:endParaRPr>
          </a:p>
        </p:txBody>
      </p:sp>
      <p:sp>
        <p:nvSpPr>
          <p:cNvPr id="703" name="Text 1"/>
          <p:cNvSpPr/>
          <p:nvPr/>
        </p:nvSpPr>
        <p:spPr>
          <a:xfrm>
            <a:off x="749160" y="3049200"/>
            <a:ext cx="13131360" cy="136944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Ο ιστορικός βίος του θεσμού της πόλης-κράτους ξεκίνησε με την επικράτηση των ευγενών και την εγκαθίδρυση αριστοκρατικών πολιτευμάτων. Στα αριστοκρατικά καθεστώτα, η εξουσία βρισκόταν στα χέρια των αρίστων, που αντλούσαν τη δύναμή τους από την καταγωγή και την κατοχή γης. Οι οικονομικές εξελίξεις που προκάλεσε ο αποικισμός έφεραν στο προσκήνιο νέες κοινωνικές ομάδες, όπως βιοτέχνες, εμπόρους και ναυτικούς, οξύνοντας τον κοινωνικό ανταγωνισμό.</a:t>
            </a:r>
            <a:endParaRPr b="0" lang="en-US" sz="1650" spc="-1" strike="noStrike">
              <a:latin typeface="Arial"/>
            </a:endParaRPr>
          </a:p>
        </p:txBody>
      </p:sp>
      <p:sp>
        <p:nvSpPr>
          <p:cNvPr id="704" name="Text 2"/>
          <p:cNvSpPr/>
          <p:nvPr/>
        </p:nvSpPr>
        <p:spPr>
          <a:xfrm>
            <a:off x="749160" y="487368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Αριστοκρατία</a:t>
            </a:r>
            <a:endParaRPr b="0" lang="en-US" sz="2200" spc="-1" strike="noStrike">
              <a:latin typeface="Arial"/>
            </a:endParaRPr>
          </a:p>
        </p:txBody>
      </p:sp>
      <p:sp>
        <p:nvSpPr>
          <p:cNvPr id="705" name="Text 3"/>
          <p:cNvSpPr/>
          <p:nvPr/>
        </p:nvSpPr>
        <p:spPr>
          <a:xfrm>
            <a:off x="749160" y="5444640"/>
            <a:ext cx="402840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Εξουσία βασισμένη στην καταγωγή και την κατοχή γης</a:t>
            </a:r>
            <a:endParaRPr b="0" lang="en-US" sz="1650" spc="-1" strike="noStrike">
              <a:latin typeface="Arial"/>
            </a:endParaRPr>
          </a:p>
        </p:txBody>
      </p:sp>
      <p:sp>
        <p:nvSpPr>
          <p:cNvPr id="706" name="Text 4"/>
          <p:cNvSpPr/>
          <p:nvPr/>
        </p:nvSpPr>
        <p:spPr>
          <a:xfrm>
            <a:off x="5307840" y="4873680"/>
            <a:ext cx="290736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Οικονομικές Εξελίξεις</a:t>
            </a:r>
            <a:endParaRPr b="0" lang="en-US" sz="2200" spc="-1" strike="noStrike">
              <a:latin typeface="Arial"/>
            </a:endParaRPr>
          </a:p>
        </p:txBody>
      </p:sp>
      <p:sp>
        <p:nvSpPr>
          <p:cNvPr id="707" name="Text 5"/>
          <p:cNvSpPr/>
          <p:nvPr/>
        </p:nvSpPr>
        <p:spPr>
          <a:xfrm>
            <a:off x="5307840" y="5444640"/>
            <a:ext cx="402840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Ανάδυση νέων κοινωνικών ομάδων λόγω αποικισμού</a:t>
            </a:r>
            <a:endParaRPr b="0" lang="en-US" sz="1650" spc="-1" strike="noStrike">
              <a:latin typeface="Arial"/>
            </a:endParaRPr>
          </a:p>
        </p:txBody>
      </p:sp>
      <p:sp>
        <p:nvSpPr>
          <p:cNvPr id="708" name="Text 6"/>
          <p:cNvSpPr/>
          <p:nvPr/>
        </p:nvSpPr>
        <p:spPr>
          <a:xfrm>
            <a:off x="9866160" y="4873680"/>
            <a:ext cx="351540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Κοινωνικός Ανταγωνισμός</a:t>
            </a:r>
            <a:endParaRPr b="0" lang="en-US" sz="2200" spc="-1" strike="noStrike">
              <a:latin typeface="Arial"/>
            </a:endParaRPr>
          </a:p>
        </p:txBody>
      </p:sp>
      <p:sp>
        <p:nvSpPr>
          <p:cNvPr id="709" name="Text 7"/>
          <p:cNvSpPr/>
          <p:nvPr/>
        </p:nvSpPr>
        <p:spPr>
          <a:xfrm>
            <a:off x="9866160" y="5444640"/>
            <a:ext cx="402840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Όξυνση διαφορών μεταξύ παραδοσιακών και νέων ομάδων</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0" name="Image 0" descr="preencoded.png"/>
          <p:cNvPicPr/>
          <p:nvPr/>
        </p:nvPicPr>
        <p:blipFill>
          <a:blip r:embed="rId1"/>
          <a:stretch/>
        </p:blipFill>
        <p:spPr>
          <a:xfrm>
            <a:off x="0" y="0"/>
            <a:ext cx="14630040" cy="2387880"/>
          </a:xfrm>
          <a:prstGeom prst="rect">
            <a:avLst/>
          </a:prstGeom>
          <a:ln w="0">
            <a:noFill/>
          </a:ln>
        </p:spPr>
      </p:pic>
      <p:sp>
        <p:nvSpPr>
          <p:cNvPr id="711" name="Text 0"/>
          <p:cNvSpPr/>
          <p:nvPr/>
        </p:nvSpPr>
        <p:spPr>
          <a:xfrm>
            <a:off x="668520" y="3065040"/>
            <a:ext cx="10599840" cy="636480"/>
          </a:xfrm>
          <a:prstGeom prst="rect">
            <a:avLst/>
          </a:prstGeom>
          <a:noFill/>
          <a:ln w="0">
            <a:noFill/>
          </a:ln>
        </p:spPr>
        <p:style>
          <a:lnRef idx="0"/>
          <a:fillRef idx="0"/>
          <a:effectRef idx="0"/>
          <a:fontRef idx="minor"/>
        </p:style>
        <p:txBody>
          <a:bodyPr wrap="none" lIns="0" rIns="0" tIns="0" bIns="0" anchor="t">
            <a:noAutofit/>
          </a:bodyPr>
          <a:p>
            <a:pPr>
              <a:lnSpc>
                <a:spcPts val="5000"/>
              </a:lnSpc>
              <a:buNone/>
              <a:tabLst>
                <a:tab algn="l" pos="0"/>
              </a:tabLst>
            </a:pPr>
            <a:r>
              <a:rPr b="1" lang="en-US" sz="4000" spc="-1" strike="noStrike">
                <a:solidFill>
                  <a:srgbClr val="ffb393"/>
                </a:solidFill>
                <a:latin typeface="Brygada 1918 Bold"/>
                <a:ea typeface="Brygada 1918 Bold"/>
              </a:rPr>
              <a:t>Η Οπλιτική Φάλαγγα και η Ιδέα της Ισότητας</a:t>
            </a:r>
            <a:endParaRPr b="0" lang="en-US" sz="4000" spc="-1" strike="noStrike">
              <a:latin typeface="Arial"/>
            </a:endParaRPr>
          </a:p>
        </p:txBody>
      </p:sp>
      <p:sp>
        <p:nvSpPr>
          <p:cNvPr id="712" name="Text 1"/>
          <p:cNvSpPr/>
          <p:nvPr/>
        </p:nvSpPr>
        <p:spPr>
          <a:xfrm>
            <a:off x="668520" y="3988080"/>
            <a:ext cx="13292640" cy="916920"/>
          </a:xfrm>
          <a:prstGeom prst="rect">
            <a:avLst/>
          </a:prstGeom>
          <a:noFill/>
          <a:ln w="0">
            <a:noFill/>
          </a:ln>
        </p:spPr>
        <p:style>
          <a:lnRef idx="0"/>
          <a:fillRef idx="0"/>
          <a:effectRef idx="0"/>
          <a:fontRef idx="minor"/>
        </p:style>
        <p:txBody>
          <a:bodyPr lIns="0" rIns="0" tIns="0" bIns="0" anchor="t">
            <a:noAutofit/>
          </a:bodyPr>
          <a:p>
            <a:pPr>
              <a:lnSpc>
                <a:spcPts val="2401"/>
              </a:lnSpc>
              <a:buNone/>
              <a:tabLst>
                <a:tab algn="l" pos="0"/>
              </a:tabLst>
            </a:pPr>
            <a:r>
              <a:rPr b="0" lang="en-US" sz="1500" spc="-1" strike="noStrike">
                <a:solidFill>
                  <a:srgbClr val="f4cab8"/>
                </a:solidFill>
                <a:latin typeface="Montserrat Medium"/>
                <a:ea typeface="Montserrat Medium"/>
              </a:rPr>
              <a:t>Ένας σημαντικός παράγοντας που συνέβαλε στην κρίση της αριστοκρατικής δομής της κοινωνίας ήταν η οπλιτική φάλαγγα. Αυτό το νέο στρατιωτικό σώμα αποτελούνταν από πολίτες που είχαν την οικονομική δυνατότητα να εξοπλίζονται με δικά τους έξοδα. Η φάλαγγα των οπλιτών οδήγησε στην ανάπτυξη της ιδέας της ισότητας, ακόμη και ως προς την άσκηση της εξουσίας, καθώς όλοι οι οπλίτες είχαν ίση αξία στη μάχη.</a:t>
            </a:r>
            <a:endParaRPr b="0" lang="en-US" sz="1500" spc="-1" strike="noStrike">
              <a:latin typeface="Arial"/>
            </a:endParaRPr>
          </a:p>
        </p:txBody>
      </p:sp>
      <p:sp>
        <p:nvSpPr>
          <p:cNvPr id="713" name="Shape 2"/>
          <p:cNvSpPr/>
          <p:nvPr/>
        </p:nvSpPr>
        <p:spPr>
          <a:xfrm>
            <a:off x="668520" y="5120280"/>
            <a:ext cx="6550560" cy="1120320"/>
          </a:xfrm>
          <a:prstGeom prst="roundRect">
            <a:avLst>
              <a:gd name="adj" fmla="val 2557"/>
            </a:avLst>
          </a:prstGeom>
          <a:solidFill>
            <a:srgbClr val="4d1529"/>
          </a:solidFill>
          <a:ln w="0">
            <a:noFill/>
          </a:ln>
        </p:spPr>
        <p:style>
          <a:lnRef idx="0"/>
          <a:fillRef idx="0"/>
          <a:effectRef idx="0"/>
          <a:fontRef idx="minor"/>
        </p:style>
      </p:sp>
      <p:sp>
        <p:nvSpPr>
          <p:cNvPr id="714" name="Text 3"/>
          <p:cNvSpPr/>
          <p:nvPr/>
        </p:nvSpPr>
        <p:spPr>
          <a:xfrm>
            <a:off x="859680" y="5311440"/>
            <a:ext cx="2547000" cy="3182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1" strike="noStrike">
                <a:solidFill>
                  <a:srgbClr val="f4cab8"/>
                </a:solidFill>
                <a:latin typeface="Brygada 1918 Bold"/>
                <a:ea typeface="Brygada 1918 Bold"/>
              </a:rPr>
              <a:t>Οπλιτική Φάλαγγα</a:t>
            </a:r>
            <a:endParaRPr b="0" lang="en-US" sz="2000" spc="-1" strike="noStrike">
              <a:latin typeface="Arial"/>
            </a:endParaRPr>
          </a:p>
        </p:txBody>
      </p:sp>
      <p:sp>
        <p:nvSpPr>
          <p:cNvPr id="715" name="Text 4"/>
          <p:cNvSpPr/>
          <p:nvPr/>
        </p:nvSpPr>
        <p:spPr>
          <a:xfrm>
            <a:off x="859680" y="5744520"/>
            <a:ext cx="6168600" cy="30528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0" lang="en-US" sz="1500" spc="-1" strike="noStrike">
                <a:solidFill>
                  <a:srgbClr val="f4cab8"/>
                </a:solidFill>
                <a:latin typeface="Montserrat Medium"/>
                <a:ea typeface="Montserrat Medium"/>
              </a:rPr>
              <a:t>Νέο στρατιωτικό σώμα αυτοεξοπλιζόμενων πολιτών</a:t>
            </a:r>
            <a:endParaRPr b="0" lang="en-US" sz="1500" spc="-1" strike="noStrike">
              <a:latin typeface="Arial"/>
            </a:endParaRPr>
          </a:p>
        </p:txBody>
      </p:sp>
      <p:sp>
        <p:nvSpPr>
          <p:cNvPr id="716" name="Shape 5"/>
          <p:cNvSpPr/>
          <p:nvPr/>
        </p:nvSpPr>
        <p:spPr>
          <a:xfrm>
            <a:off x="7410600" y="5120280"/>
            <a:ext cx="6550560" cy="1120320"/>
          </a:xfrm>
          <a:prstGeom prst="roundRect">
            <a:avLst>
              <a:gd name="adj" fmla="val 2557"/>
            </a:avLst>
          </a:prstGeom>
          <a:solidFill>
            <a:srgbClr val="4d1529"/>
          </a:solidFill>
          <a:ln w="0">
            <a:noFill/>
          </a:ln>
        </p:spPr>
        <p:style>
          <a:lnRef idx="0"/>
          <a:fillRef idx="0"/>
          <a:effectRef idx="0"/>
          <a:fontRef idx="minor"/>
        </p:style>
      </p:sp>
      <p:sp>
        <p:nvSpPr>
          <p:cNvPr id="717" name="Text 6"/>
          <p:cNvSpPr/>
          <p:nvPr/>
        </p:nvSpPr>
        <p:spPr>
          <a:xfrm>
            <a:off x="7601760" y="5311440"/>
            <a:ext cx="2547000" cy="3182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1" strike="noStrike">
                <a:solidFill>
                  <a:srgbClr val="f4cab8"/>
                </a:solidFill>
                <a:latin typeface="Brygada 1918 Bold"/>
                <a:ea typeface="Brygada 1918 Bold"/>
              </a:rPr>
              <a:t>Οικονομική Βάση</a:t>
            </a:r>
            <a:endParaRPr b="0" lang="en-US" sz="2000" spc="-1" strike="noStrike">
              <a:latin typeface="Arial"/>
            </a:endParaRPr>
          </a:p>
        </p:txBody>
      </p:sp>
      <p:sp>
        <p:nvSpPr>
          <p:cNvPr id="718" name="Text 7"/>
          <p:cNvSpPr/>
          <p:nvPr/>
        </p:nvSpPr>
        <p:spPr>
          <a:xfrm>
            <a:off x="7601760" y="5744520"/>
            <a:ext cx="6168600" cy="30528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0" lang="en-US" sz="1500" spc="-1" strike="noStrike">
                <a:solidFill>
                  <a:srgbClr val="f4cab8"/>
                </a:solidFill>
                <a:latin typeface="Montserrat Medium"/>
                <a:ea typeface="Montserrat Medium"/>
              </a:rPr>
              <a:t>Συμμετοχή πολιτών με οικονομική ευχέρεια</a:t>
            </a:r>
            <a:endParaRPr b="0" lang="en-US" sz="1500" spc="-1" strike="noStrike">
              <a:latin typeface="Arial"/>
            </a:endParaRPr>
          </a:p>
        </p:txBody>
      </p:sp>
      <p:sp>
        <p:nvSpPr>
          <p:cNvPr id="719" name="Shape 8"/>
          <p:cNvSpPr/>
          <p:nvPr/>
        </p:nvSpPr>
        <p:spPr>
          <a:xfrm>
            <a:off x="668520" y="6432120"/>
            <a:ext cx="6550560" cy="1120320"/>
          </a:xfrm>
          <a:prstGeom prst="roundRect">
            <a:avLst>
              <a:gd name="adj" fmla="val 2557"/>
            </a:avLst>
          </a:prstGeom>
          <a:solidFill>
            <a:srgbClr val="4d1529"/>
          </a:solidFill>
          <a:ln w="0">
            <a:noFill/>
          </a:ln>
        </p:spPr>
        <p:style>
          <a:lnRef idx="0"/>
          <a:fillRef idx="0"/>
          <a:effectRef idx="0"/>
          <a:fontRef idx="minor"/>
        </p:style>
      </p:sp>
      <p:sp>
        <p:nvSpPr>
          <p:cNvPr id="720" name="Text 9"/>
          <p:cNvSpPr/>
          <p:nvPr/>
        </p:nvSpPr>
        <p:spPr>
          <a:xfrm>
            <a:off x="859680" y="6622920"/>
            <a:ext cx="2547000" cy="3182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1" strike="noStrike">
                <a:solidFill>
                  <a:srgbClr val="f4cab8"/>
                </a:solidFill>
                <a:latin typeface="Brygada 1918 Bold"/>
                <a:ea typeface="Brygada 1918 Bold"/>
              </a:rPr>
              <a:t>Ιδέα Ισότητας</a:t>
            </a:r>
            <a:endParaRPr b="0" lang="en-US" sz="2000" spc="-1" strike="noStrike">
              <a:latin typeface="Arial"/>
            </a:endParaRPr>
          </a:p>
        </p:txBody>
      </p:sp>
      <p:sp>
        <p:nvSpPr>
          <p:cNvPr id="721" name="Text 10"/>
          <p:cNvSpPr/>
          <p:nvPr/>
        </p:nvSpPr>
        <p:spPr>
          <a:xfrm>
            <a:off x="859680" y="7056000"/>
            <a:ext cx="6168600" cy="30528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0" lang="en-US" sz="1500" spc="-1" strike="noStrike">
                <a:solidFill>
                  <a:srgbClr val="f4cab8"/>
                </a:solidFill>
                <a:latin typeface="Montserrat Medium"/>
                <a:ea typeface="Montserrat Medium"/>
              </a:rPr>
              <a:t>Ανάπτυξη λόγω ίσης αξίας στη μάχη</a:t>
            </a:r>
            <a:endParaRPr b="0" lang="en-US" sz="1500" spc="-1" strike="noStrike">
              <a:latin typeface="Arial"/>
            </a:endParaRPr>
          </a:p>
        </p:txBody>
      </p:sp>
      <p:sp>
        <p:nvSpPr>
          <p:cNvPr id="722" name="Shape 11"/>
          <p:cNvSpPr/>
          <p:nvPr/>
        </p:nvSpPr>
        <p:spPr>
          <a:xfrm>
            <a:off x="7410600" y="6432120"/>
            <a:ext cx="6550560" cy="1120320"/>
          </a:xfrm>
          <a:prstGeom prst="roundRect">
            <a:avLst>
              <a:gd name="adj" fmla="val 2557"/>
            </a:avLst>
          </a:prstGeom>
          <a:solidFill>
            <a:srgbClr val="4d1529"/>
          </a:solidFill>
          <a:ln w="0">
            <a:noFill/>
          </a:ln>
        </p:spPr>
        <p:style>
          <a:lnRef idx="0"/>
          <a:fillRef idx="0"/>
          <a:effectRef idx="0"/>
          <a:fontRef idx="minor"/>
        </p:style>
      </p:sp>
      <p:sp>
        <p:nvSpPr>
          <p:cNvPr id="723" name="Text 12"/>
          <p:cNvSpPr/>
          <p:nvPr/>
        </p:nvSpPr>
        <p:spPr>
          <a:xfrm>
            <a:off x="7601760" y="6622920"/>
            <a:ext cx="2547000" cy="318240"/>
          </a:xfrm>
          <a:prstGeom prst="rect">
            <a:avLst/>
          </a:prstGeom>
          <a:noFill/>
          <a:ln w="0">
            <a:noFill/>
          </a:ln>
        </p:spPr>
        <p:style>
          <a:lnRef idx="0"/>
          <a:fillRef idx="0"/>
          <a:effectRef idx="0"/>
          <a:fontRef idx="minor"/>
        </p:style>
        <p:txBody>
          <a:bodyPr wrap="none" lIns="0" rIns="0" tIns="0" bIns="0" anchor="t">
            <a:noAutofit/>
          </a:bodyPr>
          <a:p>
            <a:pPr>
              <a:lnSpc>
                <a:spcPts val="2500"/>
              </a:lnSpc>
              <a:buNone/>
              <a:tabLst>
                <a:tab algn="l" pos="0"/>
              </a:tabLst>
            </a:pPr>
            <a:r>
              <a:rPr b="1" lang="en-US" sz="2000" spc="-1" strike="noStrike">
                <a:solidFill>
                  <a:srgbClr val="f4cab8"/>
                </a:solidFill>
                <a:latin typeface="Brygada 1918 Bold"/>
                <a:ea typeface="Brygada 1918 Bold"/>
              </a:rPr>
              <a:t>Πολιτική Επίδραση</a:t>
            </a:r>
            <a:endParaRPr b="0" lang="en-US" sz="2000" spc="-1" strike="noStrike">
              <a:latin typeface="Arial"/>
            </a:endParaRPr>
          </a:p>
        </p:txBody>
      </p:sp>
      <p:sp>
        <p:nvSpPr>
          <p:cNvPr id="724" name="Text 13"/>
          <p:cNvSpPr/>
          <p:nvPr/>
        </p:nvSpPr>
        <p:spPr>
          <a:xfrm>
            <a:off x="7601760" y="7056000"/>
            <a:ext cx="6168600" cy="305280"/>
          </a:xfrm>
          <a:prstGeom prst="rect">
            <a:avLst/>
          </a:prstGeom>
          <a:noFill/>
          <a:ln w="0">
            <a:noFill/>
          </a:ln>
        </p:spPr>
        <p:style>
          <a:lnRef idx="0"/>
          <a:fillRef idx="0"/>
          <a:effectRef idx="0"/>
          <a:fontRef idx="minor"/>
        </p:style>
        <p:txBody>
          <a:bodyPr wrap="none" lIns="0" rIns="0" tIns="0" bIns="0" anchor="t">
            <a:noAutofit/>
          </a:bodyPr>
          <a:p>
            <a:pPr>
              <a:lnSpc>
                <a:spcPts val="2401"/>
              </a:lnSpc>
              <a:buNone/>
              <a:tabLst>
                <a:tab algn="l" pos="0"/>
              </a:tabLst>
            </a:pPr>
            <a:r>
              <a:rPr b="0" lang="en-US" sz="1500" spc="-1" strike="noStrike">
                <a:solidFill>
                  <a:srgbClr val="f4cab8"/>
                </a:solidFill>
                <a:latin typeface="Montserrat Medium"/>
                <a:ea typeface="Montserrat Medium"/>
              </a:rPr>
              <a:t>Αμφισβήτηση αριστοκρατικής εξουσίας</a:t>
            </a:r>
            <a:endParaRPr b="0" lang="en-US" sz="15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5" name="Image 0" descr="preencoded.png"/>
          <p:cNvPicPr/>
          <p:nvPr/>
        </p:nvPicPr>
        <p:blipFill>
          <a:blip r:embed="rId1"/>
          <a:stretch/>
        </p:blipFill>
        <p:spPr>
          <a:xfrm>
            <a:off x="9144000" y="0"/>
            <a:ext cx="5486040" cy="8229240"/>
          </a:xfrm>
          <a:prstGeom prst="rect">
            <a:avLst/>
          </a:prstGeom>
          <a:ln w="0">
            <a:noFill/>
          </a:ln>
        </p:spPr>
      </p:pic>
      <p:sp>
        <p:nvSpPr>
          <p:cNvPr id="726" name="Text 0"/>
          <p:cNvSpPr/>
          <p:nvPr/>
        </p:nvSpPr>
        <p:spPr>
          <a:xfrm>
            <a:off x="585720" y="461880"/>
            <a:ext cx="5101560" cy="557640"/>
          </a:xfrm>
          <a:prstGeom prst="rect">
            <a:avLst/>
          </a:prstGeom>
          <a:noFill/>
          <a:ln w="0">
            <a:noFill/>
          </a:ln>
        </p:spPr>
        <p:style>
          <a:lnRef idx="0"/>
          <a:fillRef idx="0"/>
          <a:effectRef idx="0"/>
          <a:fontRef idx="minor"/>
        </p:style>
        <p:txBody>
          <a:bodyPr wrap="none" lIns="0" rIns="0" tIns="0" bIns="0" anchor="t">
            <a:noAutofit/>
          </a:bodyPr>
          <a:p>
            <a:pPr>
              <a:lnSpc>
                <a:spcPts val="4351"/>
              </a:lnSpc>
              <a:buNone/>
              <a:tabLst>
                <a:tab algn="l" pos="0"/>
              </a:tabLst>
            </a:pPr>
            <a:r>
              <a:rPr b="1" lang="en-US" sz="3500" spc="-1" strike="noStrike">
                <a:solidFill>
                  <a:srgbClr val="ffb393"/>
                </a:solidFill>
                <a:latin typeface="Brygada 1918 Bold"/>
                <a:ea typeface="Brygada 1918 Bold"/>
              </a:rPr>
              <a:t>Η Εποχή των Νομοθετών</a:t>
            </a:r>
            <a:endParaRPr b="0" lang="en-US" sz="3500" spc="-1" strike="noStrike">
              <a:latin typeface="Arial"/>
            </a:endParaRPr>
          </a:p>
        </p:txBody>
      </p:sp>
      <p:sp>
        <p:nvSpPr>
          <p:cNvPr id="727" name="Text 1"/>
          <p:cNvSpPr/>
          <p:nvPr/>
        </p:nvSpPr>
        <p:spPr>
          <a:xfrm>
            <a:off x="585720" y="1270800"/>
            <a:ext cx="7972200" cy="1606320"/>
          </a:xfrm>
          <a:prstGeom prst="rect">
            <a:avLst/>
          </a:prstGeom>
          <a:noFill/>
          <a:ln w="0">
            <a:noFill/>
          </a:ln>
        </p:spPr>
        <p:style>
          <a:lnRef idx="0"/>
          <a:fillRef idx="0"/>
          <a:effectRef idx="0"/>
          <a:fontRef idx="minor"/>
        </p:style>
        <p:txBody>
          <a:bodyPr lIns="0" rIns="0" tIns="0" bIns="0" anchor="t">
            <a:noAutofit/>
          </a:bodyPr>
          <a:p>
            <a:pPr>
              <a:lnSpc>
                <a:spcPts val="2100"/>
              </a:lnSpc>
              <a:buNone/>
              <a:tabLst>
                <a:tab algn="l" pos="0"/>
              </a:tabLst>
            </a:pPr>
            <a:r>
              <a:rPr b="0" lang="en-US" sz="1300" spc="-1" strike="noStrike">
                <a:solidFill>
                  <a:srgbClr val="f4cab8"/>
                </a:solidFill>
                <a:latin typeface="Montserrat Medium"/>
                <a:ea typeface="Montserrat Medium"/>
              </a:rPr>
              <a:t>Στα τέλη του 7ου και τις αρχές του 6ου αι. π.Χ., οι κοινωνικές διαφορές οξύνθηκαν, οδηγώντας σε σκληρούς αγώνες μεταξύ ευγενών και των υπόλοιπων κοινωνικών ομάδων. Για την αντιμετώπιση αυτής της κατάστασης, πολλές πόλεις προχώρησαν στην κωδικοποίηση του άγραφου, εθιμικού δικαίου. Η καταγραφή των νόμων ανατέθηκε σε πρόσωπα κοινής αποδοχής, τους γνωστούς νομοθέτες ή αισυμνήτες, όπως ο Ζάλευκος, ο Χαρώνδας, ο Πιττακός, ο Λυκούργος, ο Δράκων και ο Σόλων.</a:t>
            </a:r>
            <a:endParaRPr b="0" lang="en-US" sz="1300" spc="-1" strike="noStrike">
              <a:latin typeface="Arial"/>
            </a:endParaRPr>
          </a:p>
        </p:txBody>
      </p:sp>
      <p:pic>
        <p:nvPicPr>
          <p:cNvPr id="728" name="Image 1" descr="preencoded.png"/>
          <p:cNvPicPr/>
          <p:nvPr/>
        </p:nvPicPr>
        <p:blipFill>
          <a:blip r:embed="rId2"/>
          <a:stretch/>
        </p:blipFill>
        <p:spPr>
          <a:xfrm>
            <a:off x="585720" y="3065760"/>
            <a:ext cx="417960" cy="417960"/>
          </a:xfrm>
          <a:prstGeom prst="rect">
            <a:avLst/>
          </a:prstGeom>
          <a:ln w="0">
            <a:noFill/>
          </a:ln>
        </p:spPr>
      </p:pic>
      <p:sp>
        <p:nvSpPr>
          <p:cNvPr id="729" name="Text 2"/>
          <p:cNvSpPr/>
          <p:nvPr/>
        </p:nvSpPr>
        <p:spPr>
          <a:xfrm>
            <a:off x="585720" y="3651120"/>
            <a:ext cx="2415960" cy="27864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50" spc="-1" strike="noStrike">
                <a:solidFill>
                  <a:srgbClr val="f4cab8"/>
                </a:solidFill>
                <a:latin typeface="Brygada 1918 Bold"/>
                <a:ea typeface="Brygada 1918 Bold"/>
              </a:rPr>
              <a:t>Κωδικοποίηση Δικαίου</a:t>
            </a:r>
            <a:endParaRPr b="0" lang="en-US" sz="1750" spc="-1" strike="noStrike">
              <a:latin typeface="Arial"/>
            </a:endParaRPr>
          </a:p>
        </p:txBody>
      </p:sp>
      <p:sp>
        <p:nvSpPr>
          <p:cNvPr id="730" name="Text 3"/>
          <p:cNvSpPr/>
          <p:nvPr/>
        </p:nvSpPr>
        <p:spPr>
          <a:xfrm>
            <a:off x="585720" y="4030560"/>
            <a:ext cx="7972200" cy="26748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0" lang="en-US" sz="1300" spc="-1" strike="noStrike">
                <a:solidFill>
                  <a:srgbClr val="f4cab8"/>
                </a:solidFill>
                <a:latin typeface="Montserrat Medium"/>
                <a:ea typeface="Montserrat Medium"/>
              </a:rPr>
              <a:t>Καταγραφή άγραφων νόμων</a:t>
            </a:r>
            <a:endParaRPr b="0" lang="en-US" sz="1300" spc="-1" strike="noStrike">
              <a:latin typeface="Arial"/>
            </a:endParaRPr>
          </a:p>
        </p:txBody>
      </p:sp>
      <p:pic>
        <p:nvPicPr>
          <p:cNvPr id="731" name="Image 2" descr="preencoded.png"/>
          <p:cNvPicPr/>
          <p:nvPr/>
        </p:nvPicPr>
        <p:blipFill>
          <a:blip r:embed="rId3"/>
          <a:stretch/>
        </p:blipFill>
        <p:spPr>
          <a:xfrm>
            <a:off x="585720" y="4800240"/>
            <a:ext cx="417960" cy="417960"/>
          </a:xfrm>
          <a:prstGeom prst="rect">
            <a:avLst/>
          </a:prstGeom>
          <a:ln w="0">
            <a:noFill/>
          </a:ln>
        </p:spPr>
      </p:pic>
      <p:sp>
        <p:nvSpPr>
          <p:cNvPr id="732" name="Text 4"/>
          <p:cNvSpPr/>
          <p:nvPr/>
        </p:nvSpPr>
        <p:spPr>
          <a:xfrm>
            <a:off x="585720" y="5385960"/>
            <a:ext cx="2266200" cy="27864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50" spc="-1" strike="noStrike">
                <a:solidFill>
                  <a:srgbClr val="f4cab8"/>
                </a:solidFill>
                <a:latin typeface="Brygada 1918 Bold"/>
                <a:ea typeface="Brygada 1918 Bold"/>
              </a:rPr>
              <a:t>Κοινωνική Ισορροπία</a:t>
            </a:r>
            <a:endParaRPr b="0" lang="en-US" sz="1750" spc="-1" strike="noStrike">
              <a:latin typeface="Arial"/>
            </a:endParaRPr>
          </a:p>
        </p:txBody>
      </p:sp>
      <p:sp>
        <p:nvSpPr>
          <p:cNvPr id="733" name="Text 5"/>
          <p:cNvSpPr/>
          <p:nvPr/>
        </p:nvSpPr>
        <p:spPr>
          <a:xfrm>
            <a:off x="585720" y="5765400"/>
            <a:ext cx="7972200" cy="26748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0" lang="en-US" sz="1300" spc="-1" strike="noStrike">
                <a:solidFill>
                  <a:srgbClr val="f4cab8"/>
                </a:solidFill>
                <a:latin typeface="Montserrat Medium"/>
                <a:ea typeface="Montserrat Medium"/>
              </a:rPr>
              <a:t>Προσπάθεια επίλυσης συγκρούσεων</a:t>
            </a:r>
            <a:endParaRPr b="0" lang="en-US" sz="1300" spc="-1" strike="noStrike">
              <a:latin typeface="Arial"/>
            </a:endParaRPr>
          </a:p>
        </p:txBody>
      </p:sp>
      <p:pic>
        <p:nvPicPr>
          <p:cNvPr id="734" name="Image 3" descr="preencoded.png"/>
          <p:cNvPicPr/>
          <p:nvPr/>
        </p:nvPicPr>
        <p:blipFill>
          <a:blip r:embed="rId4"/>
          <a:stretch/>
        </p:blipFill>
        <p:spPr>
          <a:xfrm>
            <a:off x="585720" y="6535080"/>
            <a:ext cx="417960" cy="417960"/>
          </a:xfrm>
          <a:prstGeom prst="rect">
            <a:avLst/>
          </a:prstGeom>
          <a:ln w="0">
            <a:noFill/>
          </a:ln>
        </p:spPr>
      </p:pic>
      <p:sp>
        <p:nvSpPr>
          <p:cNvPr id="735" name="Text 6"/>
          <p:cNvSpPr/>
          <p:nvPr/>
        </p:nvSpPr>
        <p:spPr>
          <a:xfrm>
            <a:off x="585720" y="7120800"/>
            <a:ext cx="2231280" cy="27864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50" spc="-1" strike="noStrike">
                <a:solidFill>
                  <a:srgbClr val="f4cab8"/>
                </a:solidFill>
                <a:latin typeface="Brygada 1918 Bold"/>
                <a:ea typeface="Brygada 1918 Bold"/>
              </a:rPr>
              <a:t>Νομοθέτες</a:t>
            </a:r>
            <a:endParaRPr b="0" lang="en-US" sz="1750" spc="-1" strike="noStrike">
              <a:latin typeface="Arial"/>
            </a:endParaRPr>
          </a:p>
        </p:txBody>
      </p:sp>
      <p:sp>
        <p:nvSpPr>
          <p:cNvPr id="736" name="Text 7"/>
          <p:cNvSpPr/>
          <p:nvPr/>
        </p:nvSpPr>
        <p:spPr>
          <a:xfrm>
            <a:off x="585720" y="7499880"/>
            <a:ext cx="7972200" cy="267480"/>
          </a:xfrm>
          <a:prstGeom prst="rect">
            <a:avLst/>
          </a:prstGeom>
          <a:noFill/>
          <a:ln w="0">
            <a:noFill/>
          </a:ln>
        </p:spPr>
        <p:style>
          <a:lnRef idx="0"/>
          <a:fillRef idx="0"/>
          <a:effectRef idx="0"/>
          <a:fontRef idx="minor"/>
        </p:style>
        <p:txBody>
          <a:bodyPr wrap="none" lIns="0" rIns="0" tIns="0" bIns="0" anchor="t">
            <a:noAutofit/>
          </a:bodyPr>
          <a:p>
            <a:pPr>
              <a:lnSpc>
                <a:spcPts val="2100"/>
              </a:lnSpc>
              <a:buNone/>
              <a:tabLst>
                <a:tab algn="l" pos="0"/>
              </a:tabLst>
            </a:pPr>
            <a:r>
              <a:rPr b="0" lang="en-US" sz="1300" spc="-1" strike="noStrike">
                <a:solidFill>
                  <a:srgbClr val="f4cab8"/>
                </a:solidFill>
                <a:latin typeface="Montserrat Medium"/>
                <a:ea typeface="Montserrat Medium"/>
              </a:rPr>
              <a:t>Πρόσωπα κοινής αποδοχής για τη σύνταξη νόμων</a:t>
            </a:r>
            <a:endParaRPr b="0" lang="en-US" sz="13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7" name="Image 0" descr="preencoded.png"/>
          <p:cNvPicPr/>
          <p:nvPr/>
        </p:nvPicPr>
        <p:blipFill>
          <a:blip r:embed="rId1"/>
          <a:stretch/>
        </p:blipFill>
        <p:spPr>
          <a:xfrm>
            <a:off x="0" y="0"/>
            <a:ext cx="5486040" cy="8229240"/>
          </a:xfrm>
          <a:prstGeom prst="rect">
            <a:avLst/>
          </a:prstGeom>
          <a:ln w="0">
            <a:noFill/>
          </a:ln>
        </p:spPr>
      </p:pic>
      <p:sp>
        <p:nvSpPr>
          <p:cNvPr id="738" name="Text 0"/>
          <p:cNvSpPr/>
          <p:nvPr/>
        </p:nvSpPr>
        <p:spPr>
          <a:xfrm>
            <a:off x="6177960" y="832680"/>
            <a:ext cx="6245640" cy="658440"/>
          </a:xfrm>
          <a:prstGeom prst="rect">
            <a:avLst/>
          </a:prstGeom>
          <a:noFill/>
          <a:ln w="0">
            <a:noFill/>
          </a:ln>
        </p:spPr>
        <p:style>
          <a:lnRef idx="0"/>
          <a:fillRef idx="0"/>
          <a:effectRef idx="0"/>
          <a:fontRef idx="minor"/>
        </p:style>
        <p:txBody>
          <a:bodyPr wrap="none" lIns="0" rIns="0" tIns="0" bIns="0" anchor="t">
            <a:noAutofit/>
          </a:bodyPr>
          <a:p>
            <a:pPr>
              <a:lnSpc>
                <a:spcPts val="5151"/>
              </a:lnSpc>
              <a:buNone/>
              <a:tabLst>
                <a:tab algn="l" pos="0"/>
              </a:tabLst>
            </a:pPr>
            <a:r>
              <a:rPr b="1" lang="en-US" sz="4100" spc="-1" strike="noStrike">
                <a:solidFill>
                  <a:srgbClr val="ffb393"/>
                </a:solidFill>
                <a:latin typeface="Brygada 1918 Bold"/>
                <a:ea typeface="Brygada 1918 Bold"/>
              </a:rPr>
              <a:t>Η Άνοδος της Τυραννίδας</a:t>
            </a:r>
            <a:endParaRPr b="0" lang="en-US" sz="4100" spc="-1" strike="noStrike">
              <a:latin typeface="Arial"/>
            </a:endParaRPr>
          </a:p>
        </p:txBody>
      </p:sp>
      <p:sp>
        <p:nvSpPr>
          <p:cNvPr id="739" name="Text 1"/>
          <p:cNvSpPr/>
          <p:nvPr/>
        </p:nvSpPr>
        <p:spPr>
          <a:xfrm>
            <a:off x="6177960" y="1787760"/>
            <a:ext cx="7760520" cy="221328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Παρά τις προσπάθειες των νομοθετών, οι κοινωνικές αντιθέσεις συχνά παρέμεναν έντονες. Σε πολλές περιπτώσεις, αυτό οδήγησε στην άνοδο τυράννων - συνήθως ευγενών που είχαν αναδειχθεί ως ηγέτες των κατώτερων κοινωνικών ομάδων. Η λέξη "τύραννος" ήταν πιθανώς λυδικής προέλευσης. Ορισμένοι τύραννοι, όπως ο Πολυκράτης στη Σάμο, ο Περίανδρος στην Κόρινθο, ο Θεαγένης στα Μέγαρα και ο Πεισίστρατος στην Αθήνα, αναδείχθηκαν σε ικανούς ηγέτες που φρόντισαν για την ανάπτυξη των πόλεών τους.</a:t>
            </a:r>
            <a:endParaRPr b="0" lang="en-US" sz="1550" spc="-1" strike="noStrike">
              <a:latin typeface="Arial"/>
            </a:endParaRPr>
          </a:p>
        </p:txBody>
      </p:sp>
      <p:sp>
        <p:nvSpPr>
          <p:cNvPr id="740" name="Shape 2"/>
          <p:cNvSpPr/>
          <p:nvPr/>
        </p:nvSpPr>
        <p:spPr>
          <a:xfrm>
            <a:off x="6177960" y="4223520"/>
            <a:ext cx="7760520" cy="3173040"/>
          </a:xfrm>
          <a:prstGeom prst="roundRect">
            <a:avLst>
              <a:gd name="adj" fmla="val 934"/>
            </a:avLst>
          </a:prstGeom>
          <a:noFill/>
          <a:ln w="7620">
            <a:solidFill>
              <a:srgbClr val="ffffff">
                <a:alpha val="24000"/>
              </a:srgbClr>
            </a:solidFill>
            <a:round/>
          </a:ln>
        </p:spPr>
        <p:style>
          <a:lnRef idx="0"/>
          <a:fillRef idx="0"/>
          <a:effectRef idx="0"/>
          <a:fontRef idx="minor"/>
        </p:style>
      </p:sp>
      <p:sp>
        <p:nvSpPr>
          <p:cNvPr id="741" name="Shape 3"/>
          <p:cNvSpPr/>
          <p:nvPr/>
        </p:nvSpPr>
        <p:spPr>
          <a:xfrm>
            <a:off x="6185520" y="4231080"/>
            <a:ext cx="7744320" cy="568080"/>
          </a:xfrm>
          <a:prstGeom prst="rect">
            <a:avLst/>
          </a:prstGeom>
          <a:solidFill>
            <a:srgbClr val="ffffff">
              <a:alpha val="4000"/>
            </a:srgbClr>
          </a:solidFill>
          <a:ln w="0">
            <a:noFill/>
          </a:ln>
        </p:spPr>
        <p:style>
          <a:lnRef idx="0"/>
          <a:fillRef idx="0"/>
          <a:effectRef idx="0"/>
          <a:fontRef idx="minor"/>
        </p:style>
      </p:sp>
      <p:sp>
        <p:nvSpPr>
          <p:cNvPr id="742" name="Text 4"/>
          <p:cNvSpPr/>
          <p:nvPr/>
        </p:nvSpPr>
        <p:spPr>
          <a:xfrm>
            <a:off x="6383880" y="435708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Τύραννος</a:t>
            </a:r>
            <a:endParaRPr b="0" lang="en-US" sz="1550" spc="-1" strike="noStrike">
              <a:latin typeface="Arial"/>
            </a:endParaRPr>
          </a:p>
        </p:txBody>
      </p:sp>
      <p:sp>
        <p:nvSpPr>
          <p:cNvPr id="743" name="Text 5"/>
          <p:cNvSpPr/>
          <p:nvPr/>
        </p:nvSpPr>
        <p:spPr>
          <a:xfrm>
            <a:off x="8969040" y="4357080"/>
            <a:ext cx="21783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Πόλη</a:t>
            </a:r>
            <a:endParaRPr b="0" lang="en-US" sz="1550" spc="-1" strike="noStrike">
              <a:latin typeface="Arial"/>
            </a:endParaRPr>
          </a:p>
        </p:txBody>
      </p:sp>
      <p:sp>
        <p:nvSpPr>
          <p:cNvPr id="744" name="Text 6"/>
          <p:cNvSpPr/>
          <p:nvPr/>
        </p:nvSpPr>
        <p:spPr>
          <a:xfrm>
            <a:off x="11550240" y="435708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Σημαντική Συνεισφορά</a:t>
            </a:r>
            <a:endParaRPr b="0" lang="en-US" sz="1550" spc="-1" strike="noStrike">
              <a:latin typeface="Arial"/>
            </a:endParaRPr>
          </a:p>
        </p:txBody>
      </p:sp>
      <p:sp>
        <p:nvSpPr>
          <p:cNvPr id="745" name="Shape 7"/>
          <p:cNvSpPr/>
          <p:nvPr/>
        </p:nvSpPr>
        <p:spPr>
          <a:xfrm>
            <a:off x="6185520" y="4799520"/>
            <a:ext cx="7744320" cy="568080"/>
          </a:xfrm>
          <a:prstGeom prst="rect">
            <a:avLst/>
          </a:prstGeom>
          <a:solidFill>
            <a:srgbClr val="000000">
              <a:alpha val="4000"/>
            </a:srgbClr>
          </a:solidFill>
          <a:ln w="0">
            <a:noFill/>
          </a:ln>
        </p:spPr>
        <p:style>
          <a:lnRef idx="0"/>
          <a:fillRef idx="0"/>
          <a:effectRef idx="0"/>
          <a:fontRef idx="minor"/>
        </p:style>
      </p:sp>
      <p:sp>
        <p:nvSpPr>
          <p:cNvPr id="746" name="Text 8"/>
          <p:cNvSpPr/>
          <p:nvPr/>
        </p:nvSpPr>
        <p:spPr>
          <a:xfrm>
            <a:off x="6383880" y="492552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Πολυκράτης</a:t>
            </a:r>
            <a:endParaRPr b="0" lang="en-US" sz="1550" spc="-1" strike="noStrike">
              <a:latin typeface="Arial"/>
            </a:endParaRPr>
          </a:p>
        </p:txBody>
      </p:sp>
      <p:sp>
        <p:nvSpPr>
          <p:cNvPr id="747" name="Text 9"/>
          <p:cNvSpPr/>
          <p:nvPr/>
        </p:nvSpPr>
        <p:spPr>
          <a:xfrm>
            <a:off x="8969040" y="4925520"/>
            <a:ext cx="21783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Σάμος</a:t>
            </a:r>
            <a:endParaRPr b="0" lang="en-US" sz="1550" spc="-1" strike="noStrike">
              <a:latin typeface="Arial"/>
            </a:endParaRPr>
          </a:p>
        </p:txBody>
      </p:sp>
      <p:sp>
        <p:nvSpPr>
          <p:cNvPr id="748" name="Text 10"/>
          <p:cNvSpPr/>
          <p:nvPr/>
        </p:nvSpPr>
        <p:spPr>
          <a:xfrm>
            <a:off x="11550240" y="492552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Ναυτική ανάπτυξη</a:t>
            </a:r>
            <a:endParaRPr b="0" lang="en-US" sz="1550" spc="-1" strike="noStrike">
              <a:latin typeface="Arial"/>
            </a:endParaRPr>
          </a:p>
        </p:txBody>
      </p:sp>
      <p:sp>
        <p:nvSpPr>
          <p:cNvPr id="749" name="Shape 11"/>
          <p:cNvSpPr/>
          <p:nvPr/>
        </p:nvSpPr>
        <p:spPr>
          <a:xfrm>
            <a:off x="6185520" y="5367960"/>
            <a:ext cx="7744320" cy="568080"/>
          </a:xfrm>
          <a:prstGeom prst="rect">
            <a:avLst/>
          </a:prstGeom>
          <a:solidFill>
            <a:srgbClr val="ffffff">
              <a:alpha val="4000"/>
            </a:srgbClr>
          </a:solidFill>
          <a:ln w="0">
            <a:noFill/>
          </a:ln>
        </p:spPr>
        <p:style>
          <a:lnRef idx="0"/>
          <a:fillRef idx="0"/>
          <a:effectRef idx="0"/>
          <a:fontRef idx="minor"/>
        </p:style>
      </p:sp>
      <p:sp>
        <p:nvSpPr>
          <p:cNvPr id="750" name="Text 12"/>
          <p:cNvSpPr/>
          <p:nvPr/>
        </p:nvSpPr>
        <p:spPr>
          <a:xfrm>
            <a:off x="6383880" y="549396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Περίανδρος</a:t>
            </a:r>
            <a:endParaRPr b="0" lang="en-US" sz="1550" spc="-1" strike="noStrike">
              <a:latin typeface="Arial"/>
            </a:endParaRPr>
          </a:p>
        </p:txBody>
      </p:sp>
      <p:sp>
        <p:nvSpPr>
          <p:cNvPr id="751" name="Text 13"/>
          <p:cNvSpPr/>
          <p:nvPr/>
        </p:nvSpPr>
        <p:spPr>
          <a:xfrm>
            <a:off x="8969040" y="5493960"/>
            <a:ext cx="21783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Κόρινθος</a:t>
            </a:r>
            <a:endParaRPr b="0" lang="en-US" sz="1550" spc="-1" strike="noStrike">
              <a:latin typeface="Arial"/>
            </a:endParaRPr>
          </a:p>
        </p:txBody>
      </p:sp>
      <p:sp>
        <p:nvSpPr>
          <p:cNvPr id="752" name="Text 14"/>
          <p:cNvSpPr/>
          <p:nvPr/>
        </p:nvSpPr>
        <p:spPr>
          <a:xfrm>
            <a:off x="11550240" y="549396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Οικονομική άνθηση</a:t>
            </a:r>
            <a:endParaRPr b="0" lang="en-US" sz="1550" spc="-1" strike="noStrike">
              <a:latin typeface="Arial"/>
            </a:endParaRPr>
          </a:p>
        </p:txBody>
      </p:sp>
      <p:sp>
        <p:nvSpPr>
          <p:cNvPr id="753" name="Shape 15"/>
          <p:cNvSpPr/>
          <p:nvPr/>
        </p:nvSpPr>
        <p:spPr>
          <a:xfrm>
            <a:off x="6185520" y="5936400"/>
            <a:ext cx="7744320" cy="884160"/>
          </a:xfrm>
          <a:prstGeom prst="rect">
            <a:avLst/>
          </a:prstGeom>
          <a:solidFill>
            <a:srgbClr val="000000">
              <a:alpha val="4000"/>
            </a:srgbClr>
          </a:solidFill>
          <a:ln w="0">
            <a:noFill/>
          </a:ln>
        </p:spPr>
        <p:style>
          <a:lnRef idx="0"/>
          <a:fillRef idx="0"/>
          <a:effectRef idx="0"/>
          <a:fontRef idx="minor"/>
        </p:style>
      </p:sp>
      <p:sp>
        <p:nvSpPr>
          <p:cNvPr id="754" name="Text 16"/>
          <p:cNvSpPr/>
          <p:nvPr/>
        </p:nvSpPr>
        <p:spPr>
          <a:xfrm>
            <a:off x="6383880" y="606240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Θεαγένης</a:t>
            </a:r>
            <a:endParaRPr b="0" lang="en-US" sz="1550" spc="-1" strike="noStrike">
              <a:latin typeface="Arial"/>
            </a:endParaRPr>
          </a:p>
        </p:txBody>
      </p:sp>
      <p:sp>
        <p:nvSpPr>
          <p:cNvPr id="755" name="Text 17"/>
          <p:cNvSpPr/>
          <p:nvPr/>
        </p:nvSpPr>
        <p:spPr>
          <a:xfrm>
            <a:off x="8969040" y="6062400"/>
            <a:ext cx="21783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Μέγαρα</a:t>
            </a:r>
            <a:endParaRPr b="0" lang="en-US" sz="1550" spc="-1" strike="noStrike">
              <a:latin typeface="Arial"/>
            </a:endParaRPr>
          </a:p>
        </p:txBody>
      </p:sp>
      <p:sp>
        <p:nvSpPr>
          <p:cNvPr id="756" name="Text 18"/>
          <p:cNvSpPr/>
          <p:nvPr/>
        </p:nvSpPr>
        <p:spPr>
          <a:xfrm>
            <a:off x="11550240" y="6062400"/>
            <a:ext cx="2181960" cy="6321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Κοινωνικές μεταρρυθμίσεις</a:t>
            </a:r>
            <a:endParaRPr b="0" lang="en-US" sz="1550" spc="-1" strike="noStrike">
              <a:latin typeface="Arial"/>
            </a:endParaRPr>
          </a:p>
        </p:txBody>
      </p:sp>
      <p:sp>
        <p:nvSpPr>
          <p:cNvPr id="757" name="Shape 19"/>
          <p:cNvSpPr/>
          <p:nvPr/>
        </p:nvSpPr>
        <p:spPr>
          <a:xfrm>
            <a:off x="6185520" y="6820920"/>
            <a:ext cx="7744320" cy="568080"/>
          </a:xfrm>
          <a:prstGeom prst="rect">
            <a:avLst/>
          </a:prstGeom>
          <a:solidFill>
            <a:srgbClr val="ffffff">
              <a:alpha val="4000"/>
            </a:srgbClr>
          </a:solidFill>
          <a:ln w="0">
            <a:noFill/>
          </a:ln>
        </p:spPr>
        <p:style>
          <a:lnRef idx="0"/>
          <a:fillRef idx="0"/>
          <a:effectRef idx="0"/>
          <a:fontRef idx="minor"/>
        </p:style>
      </p:sp>
      <p:sp>
        <p:nvSpPr>
          <p:cNvPr id="758" name="Text 20"/>
          <p:cNvSpPr/>
          <p:nvPr/>
        </p:nvSpPr>
        <p:spPr>
          <a:xfrm>
            <a:off x="6383880" y="694692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Πεισίστρατος</a:t>
            </a:r>
            <a:endParaRPr b="0" lang="en-US" sz="1550" spc="-1" strike="noStrike">
              <a:latin typeface="Arial"/>
            </a:endParaRPr>
          </a:p>
        </p:txBody>
      </p:sp>
      <p:sp>
        <p:nvSpPr>
          <p:cNvPr id="759" name="Text 21"/>
          <p:cNvSpPr/>
          <p:nvPr/>
        </p:nvSpPr>
        <p:spPr>
          <a:xfrm>
            <a:off x="8969040" y="6946920"/>
            <a:ext cx="21783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Αθήνα</a:t>
            </a:r>
            <a:endParaRPr b="0" lang="en-US" sz="1550" spc="-1" strike="noStrike">
              <a:latin typeface="Arial"/>
            </a:endParaRPr>
          </a:p>
        </p:txBody>
      </p:sp>
      <p:sp>
        <p:nvSpPr>
          <p:cNvPr id="760" name="Text 22"/>
          <p:cNvSpPr/>
          <p:nvPr/>
        </p:nvSpPr>
        <p:spPr>
          <a:xfrm>
            <a:off x="11550240" y="6946920"/>
            <a:ext cx="2181960" cy="31572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Πολιτιστική ανάπτυξη</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Text 0"/>
          <p:cNvSpPr/>
          <p:nvPr/>
        </p:nvSpPr>
        <p:spPr>
          <a:xfrm>
            <a:off x="474120" y="2065680"/>
            <a:ext cx="5092560" cy="451080"/>
          </a:xfrm>
          <a:prstGeom prst="rect">
            <a:avLst/>
          </a:prstGeom>
          <a:noFill/>
          <a:ln w="0">
            <a:noFill/>
          </a:ln>
        </p:spPr>
        <p:style>
          <a:lnRef idx="0"/>
          <a:fillRef idx="0"/>
          <a:effectRef idx="0"/>
          <a:fontRef idx="minor"/>
        </p:style>
        <p:txBody>
          <a:bodyPr wrap="none" lIns="0" rIns="0" tIns="0" bIns="0" anchor="t">
            <a:noAutofit/>
          </a:bodyPr>
          <a:p>
            <a:pPr>
              <a:lnSpc>
                <a:spcPts val="3549"/>
              </a:lnSpc>
              <a:buNone/>
              <a:tabLst>
                <a:tab algn="l" pos="0"/>
              </a:tabLst>
            </a:pPr>
            <a:r>
              <a:rPr b="1" lang="en-US" sz="2800" spc="-1" strike="noStrike">
                <a:solidFill>
                  <a:srgbClr val="ffb393"/>
                </a:solidFill>
                <a:latin typeface="Brygada 1918 Bold"/>
                <a:ea typeface="Brygada 1918 Bold"/>
              </a:rPr>
              <a:t>Η Πορεία προς τη Δημοκρατία</a:t>
            </a:r>
            <a:endParaRPr b="0" lang="en-US" sz="2800" spc="-1" strike="noStrike">
              <a:latin typeface="Arial"/>
            </a:endParaRPr>
          </a:p>
        </p:txBody>
      </p:sp>
      <p:sp>
        <p:nvSpPr>
          <p:cNvPr id="762" name="Text 1"/>
          <p:cNvSpPr/>
          <p:nvPr/>
        </p:nvSpPr>
        <p:spPr>
          <a:xfrm>
            <a:off x="474120" y="2720160"/>
            <a:ext cx="13682160" cy="649800"/>
          </a:xfrm>
          <a:prstGeom prst="rect">
            <a:avLst/>
          </a:prstGeom>
          <a:noFill/>
          <a:ln w="0">
            <a:noFill/>
          </a:ln>
        </p:spPr>
        <p:style>
          <a:lnRef idx="0"/>
          <a:fillRef idx="0"/>
          <a:effectRef idx="0"/>
          <a:fontRef idx="minor"/>
        </p:style>
        <p:txBody>
          <a:bodyPr lIns="0" rIns="0" tIns="0" bIns="0" anchor="t">
            <a:noAutofit/>
          </a:bodyPr>
          <a:p>
            <a:pPr>
              <a:lnSpc>
                <a:spcPts val="1701"/>
              </a:lnSpc>
              <a:buNone/>
              <a:tabLst>
                <a:tab algn="l" pos="0"/>
              </a:tabLst>
            </a:pPr>
            <a:r>
              <a:rPr b="0" lang="en-US" sz="1050" spc="-1" strike="noStrike">
                <a:solidFill>
                  <a:srgbClr val="f4cab8"/>
                </a:solidFill>
                <a:latin typeface="Montserrat Medium"/>
                <a:ea typeface="Montserrat Medium"/>
              </a:rPr>
              <a:t>Μετά την πτώση των τυραννικών καθεστώτων, περίπου στα τέλη του 6ου αι. π.Χ., οι περισσότερες πόλεις επέστρεψαν σε ολιγαρχικά καθεστώτα. Ωστόσο, σε ορισμένες πόλεις, όπως η Αθήνα, έγιναν μεταρρυθμιστικές προσπάθειες που άνοιξαν το δρόμο προς τη δημοκρατία. Χαρακτηριστικό παράδειγμα είναι η μεταρρύθμιση του Κλεισθένη στην Αθήνα. Στο δημοκρατικό πολίτευμα, η εκκλησία του δήμου αναδείχθηκε ως το κυρίαρχο πολιτειακό όργανο, δίνοντας σε κάθε πολίτη τη δυνατότητα ισηγορίας και ισονομίας.</a:t>
            </a:r>
            <a:endParaRPr b="0" lang="en-US" sz="1050" spc="-1" strike="noStrike">
              <a:latin typeface="Arial"/>
            </a:endParaRPr>
          </a:p>
        </p:txBody>
      </p:sp>
      <p:pic>
        <p:nvPicPr>
          <p:cNvPr id="763" name="Image 1" descr="preencoded.png"/>
          <p:cNvPicPr/>
          <p:nvPr/>
        </p:nvPicPr>
        <p:blipFill>
          <a:blip r:embed="rId1"/>
          <a:stretch/>
        </p:blipFill>
        <p:spPr>
          <a:xfrm>
            <a:off x="474120" y="3522600"/>
            <a:ext cx="676800" cy="1083240"/>
          </a:xfrm>
          <a:prstGeom prst="rect">
            <a:avLst/>
          </a:prstGeom>
          <a:ln w="0">
            <a:noFill/>
          </a:ln>
        </p:spPr>
      </p:pic>
      <p:sp>
        <p:nvSpPr>
          <p:cNvPr id="764" name="Text 2"/>
          <p:cNvSpPr/>
          <p:nvPr/>
        </p:nvSpPr>
        <p:spPr>
          <a:xfrm>
            <a:off x="1354320" y="3657960"/>
            <a:ext cx="1805760" cy="225360"/>
          </a:xfrm>
          <a:prstGeom prst="rect">
            <a:avLst/>
          </a:prstGeom>
          <a:noFill/>
          <a:ln w="0">
            <a:noFill/>
          </a:ln>
        </p:spPr>
        <p:style>
          <a:lnRef idx="0"/>
          <a:fillRef idx="0"/>
          <a:effectRef idx="0"/>
          <a:fontRef idx="minor"/>
        </p:style>
        <p:txBody>
          <a:bodyPr wrap="none" lIns="0" rIns="0" tIns="0" bIns="0" anchor="t">
            <a:noAutofit/>
          </a:bodyPr>
          <a:p>
            <a:pPr>
              <a:lnSpc>
                <a:spcPts val="1749"/>
              </a:lnSpc>
              <a:buNone/>
              <a:tabLst>
                <a:tab algn="l" pos="0"/>
              </a:tabLst>
            </a:pPr>
            <a:r>
              <a:rPr b="1" lang="en-US" sz="1400" spc="-1" strike="noStrike">
                <a:solidFill>
                  <a:srgbClr val="f4cab8"/>
                </a:solidFill>
                <a:latin typeface="Brygada 1918 Bold"/>
                <a:ea typeface="Brygada 1918 Bold"/>
              </a:rPr>
              <a:t>Πτώση Τυραννίδων</a:t>
            </a:r>
            <a:endParaRPr b="0" lang="en-US" sz="1400" spc="-1" strike="noStrike">
              <a:latin typeface="Arial"/>
            </a:endParaRPr>
          </a:p>
        </p:txBody>
      </p:sp>
      <p:sp>
        <p:nvSpPr>
          <p:cNvPr id="765" name="Text 3"/>
          <p:cNvSpPr/>
          <p:nvPr/>
        </p:nvSpPr>
        <p:spPr>
          <a:xfrm>
            <a:off x="1354320" y="3965040"/>
            <a:ext cx="12801600" cy="216360"/>
          </a:xfrm>
          <a:prstGeom prst="rect">
            <a:avLst/>
          </a:prstGeom>
          <a:noFill/>
          <a:ln w="0">
            <a:noFill/>
          </a:ln>
        </p:spPr>
        <p:style>
          <a:lnRef idx="0"/>
          <a:fillRef idx="0"/>
          <a:effectRef idx="0"/>
          <a:fontRef idx="minor"/>
        </p:style>
        <p:txBody>
          <a:bodyPr wrap="none" lIns="0" rIns="0" tIns="0" bIns="0" anchor="t">
            <a:noAutofit/>
          </a:bodyPr>
          <a:p>
            <a:pPr>
              <a:lnSpc>
                <a:spcPts val="1701"/>
              </a:lnSpc>
              <a:buNone/>
              <a:tabLst>
                <a:tab algn="l" pos="0"/>
              </a:tabLst>
            </a:pPr>
            <a:r>
              <a:rPr b="0" lang="en-US" sz="1050" spc="-1" strike="noStrike">
                <a:solidFill>
                  <a:srgbClr val="f4cab8"/>
                </a:solidFill>
                <a:latin typeface="Montserrat Medium"/>
                <a:ea typeface="Montserrat Medium"/>
              </a:rPr>
              <a:t>Τέλη 6ου αι. π.Χ.</a:t>
            </a:r>
            <a:endParaRPr b="0" lang="en-US" sz="1050" spc="-1" strike="noStrike">
              <a:latin typeface="Arial"/>
            </a:endParaRPr>
          </a:p>
        </p:txBody>
      </p:sp>
      <p:pic>
        <p:nvPicPr>
          <p:cNvPr id="766" name="Image 2" descr="preencoded.png"/>
          <p:cNvPicPr/>
          <p:nvPr/>
        </p:nvPicPr>
        <p:blipFill>
          <a:blip r:embed="rId2"/>
          <a:stretch/>
        </p:blipFill>
        <p:spPr>
          <a:xfrm>
            <a:off x="474120" y="4606200"/>
            <a:ext cx="676800" cy="1083240"/>
          </a:xfrm>
          <a:prstGeom prst="rect">
            <a:avLst/>
          </a:prstGeom>
          <a:ln w="0">
            <a:noFill/>
          </a:ln>
        </p:spPr>
      </p:pic>
      <p:sp>
        <p:nvSpPr>
          <p:cNvPr id="767" name="Text 4"/>
          <p:cNvSpPr/>
          <p:nvPr/>
        </p:nvSpPr>
        <p:spPr>
          <a:xfrm>
            <a:off x="1354320" y="4741560"/>
            <a:ext cx="1805760" cy="225360"/>
          </a:xfrm>
          <a:prstGeom prst="rect">
            <a:avLst/>
          </a:prstGeom>
          <a:noFill/>
          <a:ln w="0">
            <a:noFill/>
          </a:ln>
        </p:spPr>
        <p:style>
          <a:lnRef idx="0"/>
          <a:fillRef idx="0"/>
          <a:effectRef idx="0"/>
          <a:fontRef idx="minor"/>
        </p:style>
        <p:txBody>
          <a:bodyPr wrap="none" lIns="0" rIns="0" tIns="0" bIns="0" anchor="t">
            <a:noAutofit/>
          </a:bodyPr>
          <a:p>
            <a:pPr>
              <a:lnSpc>
                <a:spcPts val="1749"/>
              </a:lnSpc>
              <a:buNone/>
              <a:tabLst>
                <a:tab algn="l" pos="0"/>
              </a:tabLst>
            </a:pPr>
            <a:r>
              <a:rPr b="1" lang="en-US" sz="1400" spc="-1" strike="noStrike">
                <a:solidFill>
                  <a:srgbClr val="f4cab8"/>
                </a:solidFill>
                <a:latin typeface="Brygada 1918 Bold"/>
                <a:ea typeface="Brygada 1918 Bold"/>
              </a:rPr>
              <a:t>Μεταρρυθμίσεις</a:t>
            </a:r>
            <a:endParaRPr b="0" lang="en-US" sz="1400" spc="-1" strike="noStrike">
              <a:latin typeface="Arial"/>
            </a:endParaRPr>
          </a:p>
        </p:txBody>
      </p:sp>
      <p:sp>
        <p:nvSpPr>
          <p:cNvPr id="768" name="Text 5"/>
          <p:cNvSpPr/>
          <p:nvPr/>
        </p:nvSpPr>
        <p:spPr>
          <a:xfrm>
            <a:off x="1354320" y="5048640"/>
            <a:ext cx="12801600" cy="216360"/>
          </a:xfrm>
          <a:prstGeom prst="rect">
            <a:avLst/>
          </a:prstGeom>
          <a:noFill/>
          <a:ln w="0">
            <a:noFill/>
          </a:ln>
        </p:spPr>
        <p:style>
          <a:lnRef idx="0"/>
          <a:fillRef idx="0"/>
          <a:effectRef idx="0"/>
          <a:fontRef idx="minor"/>
        </p:style>
        <p:txBody>
          <a:bodyPr wrap="none" lIns="0" rIns="0" tIns="0" bIns="0" anchor="t">
            <a:noAutofit/>
          </a:bodyPr>
          <a:p>
            <a:pPr>
              <a:lnSpc>
                <a:spcPts val="1701"/>
              </a:lnSpc>
              <a:buNone/>
              <a:tabLst>
                <a:tab algn="l" pos="0"/>
              </a:tabLst>
            </a:pPr>
            <a:r>
              <a:rPr b="0" lang="en-US" sz="1050" spc="-1" strike="noStrike">
                <a:solidFill>
                  <a:srgbClr val="f4cab8"/>
                </a:solidFill>
                <a:latin typeface="Montserrat Medium"/>
                <a:ea typeface="Montserrat Medium"/>
              </a:rPr>
              <a:t>Π.χ. του Κλεισθένη στην Αθήνα</a:t>
            </a:r>
            <a:endParaRPr b="0" lang="en-US" sz="1050" spc="-1" strike="noStrike">
              <a:latin typeface="Arial"/>
            </a:endParaRPr>
          </a:p>
        </p:txBody>
      </p:sp>
      <p:pic>
        <p:nvPicPr>
          <p:cNvPr id="769" name="Image 3" descr="preencoded.png"/>
          <p:cNvPicPr/>
          <p:nvPr/>
        </p:nvPicPr>
        <p:blipFill>
          <a:blip r:embed="rId3"/>
          <a:stretch/>
        </p:blipFill>
        <p:spPr>
          <a:xfrm>
            <a:off x="474120" y="5689800"/>
            <a:ext cx="676800" cy="1083240"/>
          </a:xfrm>
          <a:prstGeom prst="rect">
            <a:avLst/>
          </a:prstGeom>
          <a:ln w="0">
            <a:noFill/>
          </a:ln>
        </p:spPr>
      </p:pic>
      <p:sp>
        <p:nvSpPr>
          <p:cNvPr id="770" name="Text 6"/>
          <p:cNvSpPr/>
          <p:nvPr/>
        </p:nvSpPr>
        <p:spPr>
          <a:xfrm>
            <a:off x="1354320" y="5825160"/>
            <a:ext cx="1805760" cy="225360"/>
          </a:xfrm>
          <a:prstGeom prst="rect">
            <a:avLst/>
          </a:prstGeom>
          <a:noFill/>
          <a:ln w="0">
            <a:noFill/>
          </a:ln>
        </p:spPr>
        <p:style>
          <a:lnRef idx="0"/>
          <a:fillRef idx="0"/>
          <a:effectRef idx="0"/>
          <a:fontRef idx="minor"/>
        </p:style>
        <p:txBody>
          <a:bodyPr wrap="none" lIns="0" rIns="0" tIns="0" bIns="0" anchor="t">
            <a:noAutofit/>
          </a:bodyPr>
          <a:p>
            <a:pPr>
              <a:lnSpc>
                <a:spcPts val="1749"/>
              </a:lnSpc>
              <a:buNone/>
              <a:tabLst>
                <a:tab algn="l" pos="0"/>
              </a:tabLst>
            </a:pPr>
            <a:r>
              <a:rPr b="1" lang="en-US" sz="1400" spc="-1" strike="noStrike">
                <a:solidFill>
                  <a:srgbClr val="f4cab8"/>
                </a:solidFill>
                <a:latin typeface="Brygada 1918 Bold"/>
                <a:ea typeface="Brygada 1918 Bold"/>
              </a:rPr>
              <a:t>Εκκλησία του Δήμου</a:t>
            </a:r>
            <a:endParaRPr b="0" lang="en-US" sz="1400" spc="-1" strike="noStrike">
              <a:latin typeface="Arial"/>
            </a:endParaRPr>
          </a:p>
        </p:txBody>
      </p:sp>
      <p:sp>
        <p:nvSpPr>
          <p:cNvPr id="771" name="Text 7"/>
          <p:cNvSpPr/>
          <p:nvPr/>
        </p:nvSpPr>
        <p:spPr>
          <a:xfrm>
            <a:off x="1354320" y="6132240"/>
            <a:ext cx="12801600" cy="216360"/>
          </a:xfrm>
          <a:prstGeom prst="rect">
            <a:avLst/>
          </a:prstGeom>
          <a:noFill/>
          <a:ln w="0">
            <a:noFill/>
          </a:ln>
        </p:spPr>
        <p:style>
          <a:lnRef idx="0"/>
          <a:fillRef idx="0"/>
          <a:effectRef idx="0"/>
          <a:fontRef idx="minor"/>
        </p:style>
        <p:txBody>
          <a:bodyPr wrap="none" lIns="0" rIns="0" tIns="0" bIns="0" anchor="t">
            <a:noAutofit/>
          </a:bodyPr>
          <a:p>
            <a:pPr>
              <a:lnSpc>
                <a:spcPts val="1701"/>
              </a:lnSpc>
              <a:buNone/>
              <a:tabLst>
                <a:tab algn="l" pos="0"/>
              </a:tabLst>
            </a:pPr>
            <a:r>
              <a:rPr b="0" lang="en-US" sz="1050" spc="-1" strike="noStrike">
                <a:solidFill>
                  <a:srgbClr val="f4cab8"/>
                </a:solidFill>
                <a:latin typeface="Montserrat Medium"/>
                <a:ea typeface="Montserrat Medium"/>
              </a:rPr>
              <a:t>Κυρίαρχο όργανο δημοκρατίας</a:t>
            </a:r>
            <a:endParaRPr b="0" lang="en-US" sz="1050" spc="-1" strike="noStrike">
              <a:latin typeface="Arial"/>
            </a:endParaRPr>
          </a:p>
        </p:txBody>
      </p:sp>
      <p:pic>
        <p:nvPicPr>
          <p:cNvPr id="772" name="Image 4" descr="preencoded.png"/>
          <p:cNvPicPr/>
          <p:nvPr/>
        </p:nvPicPr>
        <p:blipFill>
          <a:blip r:embed="rId4"/>
          <a:stretch/>
        </p:blipFill>
        <p:spPr>
          <a:xfrm>
            <a:off x="474120" y="6773400"/>
            <a:ext cx="676800" cy="1083240"/>
          </a:xfrm>
          <a:prstGeom prst="rect">
            <a:avLst/>
          </a:prstGeom>
          <a:ln w="0">
            <a:noFill/>
          </a:ln>
        </p:spPr>
      </p:pic>
      <p:sp>
        <p:nvSpPr>
          <p:cNvPr id="773" name="Text 8"/>
          <p:cNvSpPr/>
          <p:nvPr/>
        </p:nvSpPr>
        <p:spPr>
          <a:xfrm>
            <a:off x="1354320" y="6908760"/>
            <a:ext cx="1904760" cy="225360"/>
          </a:xfrm>
          <a:prstGeom prst="rect">
            <a:avLst/>
          </a:prstGeom>
          <a:noFill/>
          <a:ln w="0">
            <a:noFill/>
          </a:ln>
        </p:spPr>
        <p:style>
          <a:lnRef idx="0"/>
          <a:fillRef idx="0"/>
          <a:effectRef idx="0"/>
          <a:fontRef idx="minor"/>
        </p:style>
        <p:txBody>
          <a:bodyPr wrap="none" lIns="0" rIns="0" tIns="0" bIns="0" anchor="t">
            <a:noAutofit/>
          </a:bodyPr>
          <a:p>
            <a:pPr>
              <a:lnSpc>
                <a:spcPts val="1749"/>
              </a:lnSpc>
              <a:buNone/>
              <a:tabLst>
                <a:tab algn="l" pos="0"/>
              </a:tabLst>
            </a:pPr>
            <a:r>
              <a:rPr b="1" lang="en-US" sz="1400" spc="-1" strike="noStrike">
                <a:solidFill>
                  <a:srgbClr val="f4cab8"/>
                </a:solidFill>
                <a:latin typeface="Brygada 1918 Bold"/>
                <a:ea typeface="Brygada 1918 Bold"/>
              </a:rPr>
              <a:t>Ισηγορία και Ισονομία</a:t>
            </a:r>
            <a:endParaRPr b="0" lang="en-US" sz="1400" spc="-1" strike="noStrike">
              <a:latin typeface="Arial"/>
            </a:endParaRPr>
          </a:p>
        </p:txBody>
      </p:sp>
      <p:sp>
        <p:nvSpPr>
          <p:cNvPr id="774" name="Text 9"/>
          <p:cNvSpPr/>
          <p:nvPr/>
        </p:nvSpPr>
        <p:spPr>
          <a:xfrm>
            <a:off x="1354320" y="7215840"/>
            <a:ext cx="12801600" cy="216360"/>
          </a:xfrm>
          <a:prstGeom prst="rect">
            <a:avLst/>
          </a:prstGeom>
          <a:noFill/>
          <a:ln w="0">
            <a:noFill/>
          </a:ln>
        </p:spPr>
        <p:style>
          <a:lnRef idx="0"/>
          <a:fillRef idx="0"/>
          <a:effectRef idx="0"/>
          <a:fontRef idx="minor"/>
        </p:style>
        <p:txBody>
          <a:bodyPr wrap="none" lIns="0" rIns="0" tIns="0" bIns="0" anchor="t">
            <a:noAutofit/>
          </a:bodyPr>
          <a:p>
            <a:pPr>
              <a:lnSpc>
                <a:spcPts val="1701"/>
              </a:lnSpc>
              <a:buNone/>
              <a:tabLst>
                <a:tab algn="l" pos="0"/>
              </a:tabLst>
            </a:pPr>
            <a:r>
              <a:rPr b="0" lang="en-US" sz="1050" spc="-1" strike="noStrike">
                <a:solidFill>
                  <a:srgbClr val="f4cab8"/>
                </a:solidFill>
                <a:latin typeface="Montserrat Medium"/>
                <a:ea typeface="Montserrat Medium"/>
              </a:rPr>
              <a:t>Θεμελιώδη δικαιώματα πολιτών</a:t>
            </a:r>
            <a:endParaRPr b="0" lang="en-US" sz="10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2" name="Text 0"/>
          <p:cNvSpPr/>
          <p:nvPr/>
        </p:nvSpPr>
        <p:spPr>
          <a:xfrm>
            <a:off x="749160" y="865440"/>
            <a:ext cx="12359520" cy="713160"/>
          </a:xfrm>
          <a:prstGeom prst="rect">
            <a:avLst/>
          </a:prstGeom>
          <a:noFill/>
          <a:ln w="0">
            <a:noFill/>
          </a:ln>
        </p:spPr>
        <p:style>
          <a:lnRef idx="0"/>
          <a:fillRef idx="0"/>
          <a:effectRef idx="0"/>
          <a:fontRef idx="minor"/>
        </p:style>
        <p:txBody>
          <a:bodyPr wrap="none" lIns="0" rIns="0" tIns="0" bIns="0" anchor="t">
            <a:noAutofit/>
          </a:bodyPr>
          <a:p>
            <a:pPr>
              <a:lnSpc>
                <a:spcPts val="5601"/>
              </a:lnSpc>
              <a:buNone/>
              <a:tabLst>
                <a:tab algn="l" pos="0"/>
              </a:tabLst>
            </a:pPr>
            <a:r>
              <a:rPr b="1" lang="en-US" sz="4450" spc="-1" strike="noStrike">
                <a:solidFill>
                  <a:srgbClr val="ffb393"/>
                </a:solidFill>
                <a:latin typeface="Brygada 1918 Bold"/>
                <a:ea typeface="Brygada 1918 Bold"/>
              </a:rPr>
              <a:t>Ο Δεύτερος Αποικισμός: Ορισμός και Διαφορές</a:t>
            </a:r>
            <a:endParaRPr b="0" lang="en-US" sz="4450" spc="-1" strike="noStrike">
              <a:latin typeface="Arial"/>
            </a:endParaRPr>
          </a:p>
        </p:txBody>
      </p:sp>
      <p:sp>
        <p:nvSpPr>
          <p:cNvPr id="573" name="Text 1"/>
          <p:cNvSpPr/>
          <p:nvPr/>
        </p:nvSpPr>
        <p:spPr>
          <a:xfrm>
            <a:off x="749160" y="2007000"/>
            <a:ext cx="13131360" cy="136944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Ο δεύτερος αποικισμός, που έλαβε χώρα από τον 8ο έως τον 6ο αιώνα π.Χ., ήταν μια οργανωμένη επιχείρηση από τις μητροπόλεις για την ίδρυση νέων πόλεων-κρατών. Διέφερε από την προηγούμενη εξάπλωση των ελληνικών φύλων στα μικρασιατικά παράλια (11ος - 9ος αι. π.Χ.). Οι νέες αποικίες ήταν αυτόνομες και αυτάρκεις, με χαλαρούς δεσμούς με τις μητροπόλεις, ενώ σε σπάνιες περιπτώσεις οι σχέσεις ήταν ακόμη και εχθρικές.</a:t>
            </a:r>
            <a:endParaRPr b="0" lang="en-US" sz="1650" spc="-1" strike="noStrike">
              <a:latin typeface="Arial"/>
            </a:endParaRPr>
          </a:p>
        </p:txBody>
      </p:sp>
      <p:sp>
        <p:nvSpPr>
          <p:cNvPr id="574" name="Shape 2"/>
          <p:cNvSpPr/>
          <p:nvPr/>
        </p:nvSpPr>
        <p:spPr>
          <a:xfrm>
            <a:off x="7300080" y="3617640"/>
            <a:ext cx="30240" cy="3746160"/>
          </a:xfrm>
          <a:prstGeom prst="roundRect">
            <a:avLst>
              <a:gd name="adj" fmla="val 105366"/>
            </a:avLst>
          </a:prstGeom>
          <a:solidFill>
            <a:srgbClr val="662e42"/>
          </a:solidFill>
          <a:ln w="0">
            <a:noFill/>
          </a:ln>
        </p:spPr>
        <p:style>
          <a:lnRef idx="0"/>
          <a:fillRef idx="0"/>
          <a:effectRef idx="0"/>
          <a:fontRef idx="minor"/>
        </p:style>
      </p:sp>
      <p:sp>
        <p:nvSpPr>
          <p:cNvPr id="575" name="Shape 3"/>
          <p:cNvSpPr/>
          <p:nvPr/>
        </p:nvSpPr>
        <p:spPr>
          <a:xfrm>
            <a:off x="6355440" y="4084200"/>
            <a:ext cx="748800" cy="30240"/>
          </a:xfrm>
          <a:prstGeom prst="roundRect">
            <a:avLst>
              <a:gd name="adj" fmla="val 105366"/>
            </a:avLst>
          </a:prstGeom>
          <a:solidFill>
            <a:srgbClr val="662e42"/>
          </a:solidFill>
          <a:ln w="0">
            <a:noFill/>
          </a:ln>
        </p:spPr>
        <p:style>
          <a:lnRef idx="0"/>
          <a:fillRef idx="0"/>
          <a:effectRef idx="0"/>
          <a:fontRef idx="minor"/>
        </p:style>
      </p:sp>
      <p:sp>
        <p:nvSpPr>
          <p:cNvPr id="576" name="Shape 4"/>
          <p:cNvSpPr/>
          <p:nvPr/>
        </p:nvSpPr>
        <p:spPr>
          <a:xfrm>
            <a:off x="7074360" y="3858480"/>
            <a:ext cx="481320" cy="481320"/>
          </a:xfrm>
          <a:prstGeom prst="roundRect">
            <a:avLst>
              <a:gd name="adj" fmla="val 6667"/>
            </a:avLst>
          </a:prstGeom>
          <a:solidFill>
            <a:srgbClr val="4d1529"/>
          </a:solidFill>
          <a:ln w="0">
            <a:noFill/>
          </a:ln>
        </p:spPr>
        <p:style>
          <a:lnRef idx="0"/>
          <a:fillRef idx="0"/>
          <a:effectRef idx="0"/>
          <a:fontRef idx="minor"/>
        </p:style>
      </p:sp>
      <p:sp>
        <p:nvSpPr>
          <p:cNvPr id="577" name="Text 5"/>
          <p:cNvSpPr/>
          <p:nvPr/>
        </p:nvSpPr>
        <p:spPr>
          <a:xfrm>
            <a:off x="7229520" y="3927960"/>
            <a:ext cx="171000" cy="34236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1" strike="noStrike">
                <a:solidFill>
                  <a:srgbClr val="f4cab8"/>
                </a:solidFill>
                <a:latin typeface="Brygada 1918 Bold"/>
                <a:ea typeface="Brygada 1918 Bold"/>
              </a:rPr>
              <a:t>1</a:t>
            </a:r>
            <a:endParaRPr b="0" lang="en-US" sz="2650" spc="-1" strike="noStrike">
              <a:latin typeface="Arial"/>
            </a:endParaRPr>
          </a:p>
        </p:txBody>
      </p:sp>
      <p:sp>
        <p:nvSpPr>
          <p:cNvPr id="578" name="Text 6"/>
          <p:cNvSpPr/>
          <p:nvPr/>
        </p:nvSpPr>
        <p:spPr>
          <a:xfrm>
            <a:off x="3283200" y="3831840"/>
            <a:ext cx="2854440" cy="356400"/>
          </a:xfrm>
          <a:prstGeom prst="rect">
            <a:avLst/>
          </a:prstGeom>
          <a:noFill/>
          <a:ln w="0">
            <a:noFill/>
          </a:ln>
        </p:spPr>
        <p:style>
          <a:lnRef idx="0"/>
          <a:fillRef idx="0"/>
          <a:effectRef idx="0"/>
          <a:fontRef idx="minor"/>
        </p:style>
        <p:txBody>
          <a:bodyPr wrap="none" lIns="0" rIns="0" tIns="0" bIns="0" anchor="t">
            <a:noAutofit/>
          </a:bodyPr>
          <a:p>
            <a:pPr algn="r">
              <a:lnSpc>
                <a:spcPts val="2801"/>
              </a:lnSpc>
              <a:buNone/>
              <a:tabLst>
                <a:tab algn="l" pos="0"/>
              </a:tabLst>
            </a:pPr>
            <a:r>
              <a:rPr b="1" lang="en-US" sz="2200" spc="-1" strike="noStrike">
                <a:solidFill>
                  <a:srgbClr val="f4cab8"/>
                </a:solidFill>
                <a:latin typeface="Brygada 1918 Bold"/>
                <a:ea typeface="Brygada 1918 Bold"/>
              </a:rPr>
              <a:t>11ος - 9ος αι. π.Χ.</a:t>
            </a:r>
            <a:endParaRPr b="0" lang="en-US" sz="2200" spc="-1" strike="noStrike">
              <a:latin typeface="Arial"/>
            </a:endParaRPr>
          </a:p>
        </p:txBody>
      </p:sp>
      <p:sp>
        <p:nvSpPr>
          <p:cNvPr id="579" name="Text 7"/>
          <p:cNvSpPr/>
          <p:nvPr/>
        </p:nvSpPr>
        <p:spPr>
          <a:xfrm>
            <a:off x="749160" y="4316760"/>
            <a:ext cx="5388120" cy="684360"/>
          </a:xfrm>
          <a:prstGeom prst="rect">
            <a:avLst/>
          </a:prstGeom>
          <a:noFill/>
          <a:ln w="0">
            <a:noFill/>
          </a:ln>
        </p:spPr>
        <p:style>
          <a:lnRef idx="0"/>
          <a:fillRef idx="0"/>
          <a:effectRef idx="0"/>
          <a:fontRef idx="minor"/>
        </p:style>
        <p:txBody>
          <a:bodyPr lIns="0" rIns="0" tIns="0" bIns="0" anchor="t">
            <a:noAutofit/>
          </a:bodyPr>
          <a:p>
            <a:pPr algn="r">
              <a:lnSpc>
                <a:spcPts val="2650"/>
              </a:lnSpc>
              <a:buNone/>
              <a:tabLst>
                <a:tab algn="l" pos="0"/>
              </a:tabLst>
            </a:pPr>
            <a:r>
              <a:rPr b="0" lang="en-US" sz="1650" spc="-1" strike="noStrike">
                <a:solidFill>
                  <a:srgbClr val="f4cab8"/>
                </a:solidFill>
                <a:latin typeface="Montserrat Medium"/>
                <a:ea typeface="Montserrat Medium"/>
              </a:rPr>
              <a:t>Εξάπλωση ελληνικών φύλων στα μικρασιατικά παράλια</a:t>
            </a:r>
            <a:endParaRPr b="0" lang="en-US" sz="1650" spc="-1" strike="noStrike">
              <a:latin typeface="Arial"/>
            </a:endParaRPr>
          </a:p>
        </p:txBody>
      </p:sp>
      <p:sp>
        <p:nvSpPr>
          <p:cNvPr id="580" name="Shape 8"/>
          <p:cNvSpPr/>
          <p:nvPr/>
        </p:nvSpPr>
        <p:spPr>
          <a:xfrm>
            <a:off x="7525440" y="5154480"/>
            <a:ext cx="748800" cy="30240"/>
          </a:xfrm>
          <a:prstGeom prst="roundRect">
            <a:avLst>
              <a:gd name="adj" fmla="val 105366"/>
            </a:avLst>
          </a:prstGeom>
          <a:solidFill>
            <a:srgbClr val="662e42"/>
          </a:solidFill>
          <a:ln w="0">
            <a:noFill/>
          </a:ln>
        </p:spPr>
        <p:style>
          <a:lnRef idx="0"/>
          <a:fillRef idx="0"/>
          <a:effectRef idx="0"/>
          <a:fontRef idx="minor"/>
        </p:style>
      </p:sp>
      <p:sp>
        <p:nvSpPr>
          <p:cNvPr id="581" name="Shape 9"/>
          <p:cNvSpPr/>
          <p:nvPr/>
        </p:nvSpPr>
        <p:spPr>
          <a:xfrm>
            <a:off x="7074360" y="4928760"/>
            <a:ext cx="481320" cy="481320"/>
          </a:xfrm>
          <a:prstGeom prst="roundRect">
            <a:avLst>
              <a:gd name="adj" fmla="val 6667"/>
            </a:avLst>
          </a:prstGeom>
          <a:solidFill>
            <a:srgbClr val="4d1529"/>
          </a:solidFill>
          <a:ln w="0">
            <a:noFill/>
          </a:ln>
        </p:spPr>
        <p:style>
          <a:lnRef idx="0"/>
          <a:fillRef idx="0"/>
          <a:effectRef idx="0"/>
          <a:fontRef idx="minor"/>
        </p:style>
      </p:sp>
      <p:sp>
        <p:nvSpPr>
          <p:cNvPr id="582" name="Text 10"/>
          <p:cNvSpPr/>
          <p:nvPr/>
        </p:nvSpPr>
        <p:spPr>
          <a:xfrm>
            <a:off x="7217640" y="4998240"/>
            <a:ext cx="194760" cy="34236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1" strike="noStrike">
                <a:solidFill>
                  <a:srgbClr val="f4cab8"/>
                </a:solidFill>
                <a:latin typeface="Brygada 1918 Bold"/>
                <a:ea typeface="Brygada 1918 Bold"/>
              </a:rPr>
              <a:t>2</a:t>
            </a:r>
            <a:endParaRPr b="0" lang="en-US" sz="2650" spc="-1" strike="noStrike">
              <a:latin typeface="Arial"/>
            </a:endParaRPr>
          </a:p>
        </p:txBody>
      </p:sp>
      <p:sp>
        <p:nvSpPr>
          <p:cNvPr id="583" name="Text 11"/>
          <p:cNvSpPr/>
          <p:nvPr/>
        </p:nvSpPr>
        <p:spPr>
          <a:xfrm>
            <a:off x="8492760" y="490212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4cab8"/>
                </a:solidFill>
                <a:latin typeface="Brygada 1918 Bold"/>
                <a:ea typeface="Brygada 1918 Bold"/>
              </a:rPr>
              <a:t>8ος - 6ος αι. π.Χ.</a:t>
            </a:r>
            <a:endParaRPr b="0" lang="en-US" sz="2200" spc="-1" strike="noStrike">
              <a:latin typeface="Arial"/>
            </a:endParaRPr>
          </a:p>
        </p:txBody>
      </p:sp>
      <p:sp>
        <p:nvSpPr>
          <p:cNvPr id="584" name="Text 12"/>
          <p:cNvSpPr/>
          <p:nvPr/>
        </p:nvSpPr>
        <p:spPr>
          <a:xfrm>
            <a:off x="8492760" y="5387400"/>
            <a:ext cx="538812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Δεύτερος αποικισμός: Οργανωμένη ίδρυση νέων πόλεων-κρατών</a:t>
            </a:r>
            <a:endParaRPr b="0" lang="en-US" sz="1650" spc="-1" strike="noStrike">
              <a:latin typeface="Arial"/>
            </a:endParaRPr>
          </a:p>
        </p:txBody>
      </p:sp>
      <p:sp>
        <p:nvSpPr>
          <p:cNvPr id="585" name="Shape 13"/>
          <p:cNvSpPr/>
          <p:nvPr/>
        </p:nvSpPr>
        <p:spPr>
          <a:xfrm>
            <a:off x="6355440" y="6117840"/>
            <a:ext cx="748800" cy="30240"/>
          </a:xfrm>
          <a:prstGeom prst="roundRect">
            <a:avLst>
              <a:gd name="adj" fmla="val 105366"/>
            </a:avLst>
          </a:prstGeom>
          <a:solidFill>
            <a:srgbClr val="662e42"/>
          </a:solidFill>
          <a:ln w="0">
            <a:noFill/>
          </a:ln>
        </p:spPr>
        <p:style>
          <a:lnRef idx="0"/>
          <a:fillRef idx="0"/>
          <a:effectRef idx="0"/>
          <a:fontRef idx="minor"/>
        </p:style>
      </p:sp>
      <p:sp>
        <p:nvSpPr>
          <p:cNvPr id="586" name="Shape 14"/>
          <p:cNvSpPr/>
          <p:nvPr/>
        </p:nvSpPr>
        <p:spPr>
          <a:xfrm>
            <a:off x="7074360" y="5892120"/>
            <a:ext cx="481320" cy="481320"/>
          </a:xfrm>
          <a:prstGeom prst="roundRect">
            <a:avLst>
              <a:gd name="adj" fmla="val 6667"/>
            </a:avLst>
          </a:prstGeom>
          <a:solidFill>
            <a:srgbClr val="4d1529"/>
          </a:solidFill>
          <a:ln w="0">
            <a:noFill/>
          </a:ln>
        </p:spPr>
        <p:style>
          <a:lnRef idx="0"/>
          <a:fillRef idx="0"/>
          <a:effectRef idx="0"/>
          <a:fontRef idx="minor"/>
        </p:style>
      </p:sp>
      <p:sp>
        <p:nvSpPr>
          <p:cNvPr id="587" name="Text 15"/>
          <p:cNvSpPr/>
          <p:nvPr/>
        </p:nvSpPr>
        <p:spPr>
          <a:xfrm>
            <a:off x="7210800" y="5961600"/>
            <a:ext cx="208440" cy="342360"/>
          </a:xfrm>
          <a:prstGeom prst="rect">
            <a:avLst/>
          </a:prstGeom>
          <a:noFill/>
          <a:ln w="0">
            <a:noFill/>
          </a:ln>
        </p:spPr>
        <p:style>
          <a:lnRef idx="0"/>
          <a:fillRef idx="0"/>
          <a:effectRef idx="0"/>
          <a:fontRef idx="minor"/>
        </p:style>
        <p:txBody>
          <a:bodyPr wrap="none" lIns="0" rIns="0" tIns="0" bIns="0" anchor="t">
            <a:noAutofit/>
          </a:bodyPr>
          <a:p>
            <a:pPr algn="ctr">
              <a:lnSpc>
                <a:spcPts val="2650"/>
              </a:lnSpc>
              <a:buNone/>
              <a:tabLst>
                <a:tab algn="l" pos="0"/>
              </a:tabLst>
            </a:pPr>
            <a:r>
              <a:rPr b="1" lang="en-US" sz="2650" spc="-1" strike="noStrike">
                <a:solidFill>
                  <a:srgbClr val="f4cab8"/>
                </a:solidFill>
                <a:latin typeface="Brygada 1918 Bold"/>
                <a:ea typeface="Brygada 1918 Bold"/>
              </a:rPr>
              <a:t>3</a:t>
            </a:r>
            <a:endParaRPr b="0" lang="en-US" sz="2650" spc="-1" strike="noStrike">
              <a:latin typeface="Arial"/>
            </a:endParaRPr>
          </a:p>
        </p:txBody>
      </p:sp>
      <p:sp>
        <p:nvSpPr>
          <p:cNvPr id="588" name="Text 16"/>
          <p:cNvSpPr/>
          <p:nvPr/>
        </p:nvSpPr>
        <p:spPr>
          <a:xfrm>
            <a:off x="3283200" y="5865480"/>
            <a:ext cx="2854440" cy="356400"/>
          </a:xfrm>
          <a:prstGeom prst="rect">
            <a:avLst/>
          </a:prstGeom>
          <a:noFill/>
          <a:ln w="0">
            <a:noFill/>
          </a:ln>
        </p:spPr>
        <p:style>
          <a:lnRef idx="0"/>
          <a:fillRef idx="0"/>
          <a:effectRef idx="0"/>
          <a:fontRef idx="minor"/>
        </p:style>
        <p:txBody>
          <a:bodyPr wrap="none" lIns="0" rIns="0" tIns="0" bIns="0" anchor="t">
            <a:noAutofit/>
          </a:bodyPr>
          <a:p>
            <a:pPr algn="r">
              <a:lnSpc>
                <a:spcPts val="2801"/>
              </a:lnSpc>
              <a:buNone/>
              <a:tabLst>
                <a:tab algn="l" pos="0"/>
              </a:tabLst>
            </a:pPr>
            <a:r>
              <a:rPr b="1" lang="en-US" sz="2200" spc="-1" strike="noStrike">
                <a:solidFill>
                  <a:srgbClr val="f4cab8"/>
                </a:solidFill>
                <a:latin typeface="Brygada 1918 Bold"/>
                <a:ea typeface="Brygada 1918 Bold"/>
              </a:rPr>
              <a:t>Μετά τον 6ο αι. π.Χ.</a:t>
            </a:r>
            <a:endParaRPr b="0" lang="en-US" sz="2200" spc="-1" strike="noStrike">
              <a:latin typeface="Arial"/>
            </a:endParaRPr>
          </a:p>
        </p:txBody>
      </p:sp>
      <p:sp>
        <p:nvSpPr>
          <p:cNvPr id="589" name="Text 17"/>
          <p:cNvSpPr/>
          <p:nvPr/>
        </p:nvSpPr>
        <p:spPr>
          <a:xfrm>
            <a:off x="749160" y="6350400"/>
            <a:ext cx="5388120" cy="684360"/>
          </a:xfrm>
          <a:prstGeom prst="rect">
            <a:avLst/>
          </a:prstGeom>
          <a:noFill/>
          <a:ln w="0">
            <a:noFill/>
          </a:ln>
        </p:spPr>
        <p:style>
          <a:lnRef idx="0"/>
          <a:fillRef idx="0"/>
          <a:effectRef idx="0"/>
          <a:fontRef idx="minor"/>
        </p:style>
        <p:txBody>
          <a:bodyPr lIns="0" rIns="0" tIns="0" bIns="0" anchor="t">
            <a:noAutofit/>
          </a:bodyPr>
          <a:p>
            <a:pPr algn="r">
              <a:lnSpc>
                <a:spcPts val="2650"/>
              </a:lnSpc>
              <a:buNone/>
              <a:tabLst>
                <a:tab algn="l" pos="0"/>
              </a:tabLst>
            </a:pPr>
            <a:r>
              <a:rPr b="0" lang="en-US" sz="1650" spc="-1" strike="noStrike">
                <a:solidFill>
                  <a:srgbClr val="f4cab8"/>
                </a:solidFill>
                <a:latin typeface="Montserrat Medium"/>
                <a:ea typeface="Montserrat Medium"/>
              </a:rPr>
              <a:t>Αυτόνομες και αυτάρκεις αποικίες με χαλαρούς δεσμούς με τις μητροπόλεις</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0" name="Image 0" descr="preencoded.png"/>
          <p:cNvPicPr/>
          <p:nvPr/>
        </p:nvPicPr>
        <p:blipFill>
          <a:blip r:embed="rId1"/>
          <a:stretch/>
        </p:blipFill>
        <p:spPr>
          <a:xfrm>
            <a:off x="0" y="0"/>
            <a:ext cx="5486040" cy="8229240"/>
          </a:xfrm>
          <a:prstGeom prst="rect">
            <a:avLst/>
          </a:prstGeom>
          <a:ln w="0">
            <a:noFill/>
          </a:ln>
        </p:spPr>
      </p:pic>
      <p:sp>
        <p:nvSpPr>
          <p:cNvPr id="591" name="Text 0"/>
          <p:cNvSpPr/>
          <p:nvPr/>
        </p:nvSpPr>
        <p:spPr>
          <a:xfrm>
            <a:off x="6176160" y="1026000"/>
            <a:ext cx="7694640" cy="656640"/>
          </a:xfrm>
          <a:prstGeom prst="rect">
            <a:avLst/>
          </a:prstGeom>
          <a:noFill/>
          <a:ln w="0">
            <a:noFill/>
          </a:ln>
        </p:spPr>
        <p:style>
          <a:lnRef idx="0"/>
          <a:fillRef idx="0"/>
          <a:effectRef idx="0"/>
          <a:fontRef idx="minor"/>
        </p:style>
        <p:txBody>
          <a:bodyPr wrap="none" lIns="0" rIns="0" tIns="0" bIns="0" anchor="t">
            <a:noAutofit/>
          </a:bodyPr>
          <a:p>
            <a:pPr>
              <a:lnSpc>
                <a:spcPts val="5151"/>
              </a:lnSpc>
              <a:buNone/>
              <a:tabLst>
                <a:tab algn="l" pos="0"/>
              </a:tabLst>
            </a:pPr>
            <a:r>
              <a:rPr b="1" lang="en-US" sz="4100" spc="-1" strike="noStrike">
                <a:solidFill>
                  <a:srgbClr val="ffb393"/>
                </a:solidFill>
                <a:latin typeface="Brygada 1918 Bold"/>
                <a:ea typeface="Brygada 1918 Bold"/>
              </a:rPr>
              <a:t>Αίτια του Δεύτερου Αποικισμού</a:t>
            </a:r>
            <a:endParaRPr b="0" lang="en-US" sz="4100" spc="-1" strike="noStrike">
              <a:latin typeface="Arial"/>
            </a:endParaRPr>
          </a:p>
        </p:txBody>
      </p:sp>
      <p:sp>
        <p:nvSpPr>
          <p:cNvPr id="592" name="Text 1"/>
          <p:cNvSpPr/>
          <p:nvPr/>
        </p:nvSpPr>
        <p:spPr>
          <a:xfrm>
            <a:off x="6176160" y="1978560"/>
            <a:ext cx="7764120" cy="220752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Τα κύρια αίτια που οδήγησαν στον δεύτερο αποικισμό ήταν ποικίλα. Η "στενοχωρία", όπως αναφέρεται από αρχαίους συγγραφείς, αφορούσε την αύξηση του πληθυσμού σε συνδυασμό με τις περιορισμένες καλλιεργήσιμες εκτάσεις. Επιπλέον, η έλλειψη πρώτων υλών, ιδιαίτερα μετάλλων, και η αναζήτηση νέων αγορών για εμπόριο αποτέλεσαν σημαντικούς παράγοντες. Εσωτερικές πολιτικές κρίσεις, οι γνώσεις για θαλάσσιους δρόμους και ο ριψοκίνδυνος χαρακτήρας των Ελλήνων συνέβαλαν επίσης στην αποικιακή εξάπλωση.</a:t>
            </a:r>
            <a:endParaRPr b="0" lang="en-US" sz="1550" spc="-1" strike="noStrike">
              <a:latin typeface="Arial"/>
            </a:endParaRPr>
          </a:p>
        </p:txBody>
      </p:sp>
      <p:sp>
        <p:nvSpPr>
          <p:cNvPr id="593" name="Shape 2"/>
          <p:cNvSpPr/>
          <p:nvPr/>
        </p:nvSpPr>
        <p:spPr>
          <a:xfrm>
            <a:off x="6176160" y="4629600"/>
            <a:ext cx="443160" cy="443160"/>
          </a:xfrm>
          <a:prstGeom prst="roundRect">
            <a:avLst>
              <a:gd name="adj" fmla="val 6667"/>
            </a:avLst>
          </a:prstGeom>
          <a:solidFill>
            <a:srgbClr val="4d1529"/>
          </a:solidFill>
          <a:ln w="0">
            <a:noFill/>
          </a:ln>
        </p:spPr>
        <p:style>
          <a:lnRef idx="0"/>
          <a:fillRef idx="0"/>
          <a:effectRef idx="0"/>
          <a:fontRef idx="minor"/>
        </p:style>
      </p:sp>
      <p:sp>
        <p:nvSpPr>
          <p:cNvPr id="594" name="Text 3"/>
          <p:cNvSpPr/>
          <p:nvPr/>
        </p:nvSpPr>
        <p:spPr>
          <a:xfrm>
            <a:off x="6319080" y="4693680"/>
            <a:ext cx="157320" cy="3150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1</a:t>
            </a:r>
            <a:endParaRPr b="0" lang="en-US" sz="2450" spc="-1" strike="noStrike">
              <a:latin typeface="Arial"/>
            </a:endParaRPr>
          </a:p>
        </p:txBody>
      </p:sp>
      <p:sp>
        <p:nvSpPr>
          <p:cNvPr id="595" name="Text 4"/>
          <p:cNvSpPr/>
          <p:nvPr/>
        </p:nvSpPr>
        <p:spPr>
          <a:xfrm>
            <a:off x="6816960" y="4629600"/>
            <a:ext cx="262800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Στενοχωρία</a:t>
            </a:r>
            <a:endParaRPr b="0" lang="en-US" sz="2050" spc="-1" strike="noStrike">
              <a:latin typeface="Arial"/>
            </a:endParaRPr>
          </a:p>
        </p:txBody>
      </p:sp>
      <p:sp>
        <p:nvSpPr>
          <p:cNvPr id="596" name="Text 5"/>
          <p:cNvSpPr/>
          <p:nvPr/>
        </p:nvSpPr>
        <p:spPr>
          <a:xfrm>
            <a:off x="6816960" y="5076360"/>
            <a:ext cx="314280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Αύξηση πληθυσμού και περιορισμένη γη</a:t>
            </a:r>
            <a:endParaRPr b="0" lang="en-US" sz="1550" spc="-1" strike="noStrike">
              <a:latin typeface="Arial"/>
            </a:endParaRPr>
          </a:p>
        </p:txBody>
      </p:sp>
      <p:sp>
        <p:nvSpPr>
          <p:cNvPr id="597" name="Shape 6"/>
          <p:cNvSpPr/>
          <p:nvPr/>
        </p:nvSpPr>
        <p:spPr>
          <a:xfrm>
            <a:off x="10157040" y="4629600"/>
            <a:ext cx="443160" cy="443160"/>
          </a:xfrm>
          <a:prstGeom prst="roundRect">
            <a:avLst>
              <a:gd name="adj" fmla="val 6667"/>
            </a:avLst>
          </a:prstGeom>
          <a:solidFill>
            <a:srgbClr val="4d1529"/>
          </a:solidFill>
          <a:ln w="0">
            <a:noFill/>
          </a:ln>
        </p:spPr>
        <p:style>
          <a:lnRef idx="0"/>
          <a:fillRef idx="0"/>
          <a:effectRef idx="0"/>
          <a:fontRef idx="minor"/>
        </p:style>
      </p:sp>
      <p:sp>
        <p:nvSpPr>
          <p:cNvPr id="598" name="Text 7"/>
          <p:cNvSpPr/>
          <p:nvPr/>
        </p:nvSpPr>
        <p:spPr>
          <a:xfrm>
            <a:off x="10288800" y="4693680"/>
            <a:ext cx="179280" cy="3150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2</a:t>
            </a:r>
            <a:endParaRPr b="0" lang="en-US" sz="2450" spc="-1" strike="noStrike">
              <a:latin typeface="Arial"/>
            </a:endParaRPr>
          </a:p>
        </p:txBody>
      </p:sp>
      <p:sp>
        <p:nvSpPr>
          <p:cNvPr id="599" name="Text 8"/>
          <p:cNvSpPr/>
          <p:nvPr/>
        </p:nvSpPr>
        <p:spPr>
          <a:xfrm>
            <a:off x="10797480" y="4629600"/>
            <a:ext cx="262800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Οικονομικοί λόγοι</a:t>
            </a:r>
            <a:endParaRPr b="0" lang="en-US" sz="2050" spc="-1" strike="noStrike">
              <a:latin typeface="Arial"/>
            </a:endParaRPr>
          </a:p>
        </p:txBody>
      </p:sp>
      <p:sp>
        <p:nvSpPr>
          <p:cNvPr id="600" name="Text 9"/>
          <p:cNvSpPr/>
          <p:nvPr/>
        </p:nvSpPr>
        <p:spPr>
          <a:xfrm>
            <a:off x="10797480" y="5076360"/>
            <a:ext cx="314280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Έλλειψη πρώτων υλών και αναζήτηση νέων αγορών</a:t>
            </a:r>
            <a:endParaRPr b="0" lang="en-US" sz="1550" spc="-1" strike="noStrike">
              <a:latin typeface="Arial"/>
            </a:endParaRPr>
          </a:p>
        </p:txBody>
      </p:sp>
      <p:sp>
        <p:nvSpPr>
          <p:cNvPr id="601" name="Shape 10"/>
          <p:cNvSpPr/>
          <p:nvPr/>
        </p:nvSpPr>
        <p:spPr>
          <a:xfrm>
            <a:off x="6176160" y="6126120"/>
            <a:ext cx="443160" cy="443160"/>
          </a:xfrm>
          <a:prstGeom prst="roundRect">
            <a:avLst>
              <a:gd name="adj" fmla="val 6667"/>
            </a:avLst>
          </a:prstGeom>
          <a:solidFill>
            <a:srgbClr val="4d1529"/>
          </a:solidFill>
          <a:ln w="0">
            <a:noFill/>
          </a:ln>
        </p:spPr>
        <p:style>
          <a:lnRef idx="0"/>
          <a:fillRef idx="0"/>
          <a:effectRef idx="0"/>
          <a:fontRef idx="minor"/>
        </p:style>
      </p:sp>
      <p:sp>
        <p:nvSpPr>
          <p:cNvPr id="602" name="Text 11"/>
          <p:cNvSpPr/>
          <p:nvPr/>
        </p:nvSpPr>
        <p:spPr>
          <a:xfrm>
            <a:off x="6301800" y="6190200"/>
            <a:ext cx="191880" cy="3150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3</a:t>
            </a:r>
            <a:endParaRPr b="0" lang="en-US" sz="2450" spc="-1" strike="noStrike">
              <a:latin typeface="Arial"/>
            </a:endParaRPr>
          </a:p>
        </p:txBody>
      </p:sp>
      <p:sp>
        <p:nvSpPr>
          <p:cNvPr id="603" name="Text 12"/>
          <p:cNvSpPr/>
          <p:nvPr/>
        </p:nvSpPr>
        <p:spPr>
          <a:xfrm>
            <a:off x="6816960" y="6126120"/>
            <a:ext cx="262800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Πολιτικές κρίσεις</a:t>
            </a:r>
            <a:endParaRPr b="0" lang="en-US" sz="2050" spc="-1" strike="noStrike">
              <a:latin typeface="Arial"/>
            </a:endParaRPr>
          </a:p>
        </p:txBody>
      </p:sp>
      <p:sp>
        <p:nvSpPr>
          <p:cNvPr id="604" name="Text 13"/>
          <p:cNvSpPr/>
          <p:nvPr/>
        </p:nvSpPr>
        <p:spPr>
          <a:xfrm>
            <a:off x="6816960" y="6572880"/>
            <a:ext cx="314280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Εσωτερικές συγκρούσεις στις πόλεις-κράτη</a:t>
            </a:r>
            <a:endParaRPr b="0" lang="en-US" sz="1550" spc="-1" strike="noStrike">
              <a:latin typeface="Arial"/>
            </a:endParaRPr>
          </a:p>
        </p:txBody>
      </p:sp>
      <p:sp>
        <p:nvSpPr>
          <p:cNvPr id="605" name="Shape 14"/>
          <p:cNvSpPr/>
          <p:nvPr/>
        </p:nvSpPr>
        <p:spPr>
          <a:xfrm>
            <a:off x="10157040" y="6126120"/>
            <a:ext cx="443160" cy="443160"/>
          </a:xfrm>
          <a:prstGeom prst="roundRect">
            <a:avLst>
              <a:gd name="adj" fmla="val 6667"/>
            </a:avLst>
          </a:prstGeom>
          <a:solidFill>
            <a:srgbClr val="4d1529"/>
          </a:solidFill>
          <a:ln w="0">
            <a:noFill/>
          </a:ln>
        </p:spPr>
        <p:style>
          <a:lnRef idx="0"/>
          <a:fillRef idx="0"/>
          <a:effectRef idx="0"/>
          <a:fontRef idx="minor"/>
        </p:style>
      </p:sp>
      <p:sp>
        <p:nvSpPr>
          <p:cNvPr id="606" name="Text 15"/>
          <p:cNvSpPr/>
          <p:nvPr/>
        </p:nvSpPr>
        <p:spPr>
          <a:xfrm>
            <a:off x="10279440" y="6190200"/>
            <a:ext cx="198360" cy="315000"/>
          </a:xfrm>
          <a:prstGeom prst="rect">
            <a:avLst/>
          </a:prstGeom>
          <a:noFill/>
          <a:ln w="0">
            <a:noFill/>
          </a:ln>
        </p:spPr>
        <p:style>
          <a:lnRef idx="0"/>
          <a:fillRef idx="0"/>
          <a:effectRef idx="0"/>
          <a:fontRef idx="minor"/>
        </p:style>
        <p:txBody>
          <a:bodyPr wrap="none" lIns="0" rIns="0" tIns="0" bIns="0" anchor="t">
            <a:noAutofit/>
          </a:bodyPr>
          <a:p>
            <a:pPr algn="ctr">
              <a:lnSpc>
                <a:spcPts val="2449"/>
              </a:lnSpc>
              <a:buNone/>
              <a:tabLst>
                <a:tab algn="l" pos="0"/>
              </a:tabLst>
            </a:pPr>
            <a:r>
              <a:rPr b="1" lang="en-US" sz="2450" spc="-1" strike="noStrike">
                <a:solidFill>
                  <a:srgbClr val="f4cab8"/>
                </a:solidFill>
                <a:latin typeface="Brygada 1918 Bold"/>
                <a:ea typeface="Brygada 1918 Bold"/>
              </a:rPr>
              <a:t>4</a:t>
            </a:r>
            <a:endParaRPr b="0" lang="en-US" sz="2450" spc="-1" strike="noStrike">
              <a:latin typeface="Arial"/>
            </a:endParaRPr>
          </a:p>
        </p:txBody>
      </p:sp>
      <p:sp>
        <p:nvSpPr>
          <p:cNvPr id="607" name="Text 16"/>
          <p:cNvSpPr/>
          <p:nvPr/>
        </p:nvSpPr>
        <p:spPr>
          <a:xfrm>
            <a:off x="10797480" y="6126120"/>
            <a:ext cx="2628000" cy="32832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Ναυτικές γνώσεις</a:t>
            </a:r>
            <a:endParaRPr b="0" lang="en-US" sz="2050" spc="-1" strike="noStrike">
              <a:latin typeface="Arial"/>
            </a:endParaRPr>
          </a:p>
        </p:txBody>
      </p:sp>
      <p:sp>
        <p:nvSpPr>
          <p:cNvPr id="608" name="Text 17"/>
          <p:cNvSpPr/>
          <p:nvPr/>
        </p:nvSpPr>
        <p:spPr>
          <a:xfrm>
            <a:off x="10797480" y="6572880"/>
            <a:ext cx="3142800" cy="63036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Εξοικείωση με θαλάσσιους δρόμους</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9" name="Image 0" descr="preencoded.png"/>
          <p:cNvPicPr/>
          <p:nvPr/>
        </p:nvPicPr>
        <p:blipFill>
          <a:blip r:embed="rId1"/>
          <a:stretch/>
        </p:blipFill>
        <p:spPr>
          <a:xfrm>
            <a:off x="0" y="0"/>
            <a:ext cx="5486040" cy="8229240"/>
          </a:xfrm>
          <a:prstGeom prst="rect">
            <a:avLst/>
          </a:prstGeom>
          <a:ln w="0">
            <a:noFill/>
          </a:ln>
        </p:spPr>
      </p:pic>
      <p:sp>
        <p:nvSpPr>
          <p:cNvPr id="610" name="Text 0"/>
          <p:cNvSpPr/>
          <p:nvPr/>
        </p:nvSpPr>
        <p:spPr>
          <a:xfrm>
            <a:off x="6125760" y="648360"/>
            <a:ext cx="5827320" cy="608400"/>
          </a:xfrm>
          <a:prstGeom prst="rect">
            <a:avLst/>
          </a:prstGeom>
          <a:noFill/>
          <a:ln w="0">
            <a:noFill/>
          </a:ln>
        </p:spPr>
        <p:style>
          <a:lnRef idx="0"/>
          <a:fillRef idx="0"/>
          <a:effectRef idx="0"/>
          <a:fontRef idx="minor"/>
        </p:style>
        <p:txBody>
          <a:bodyPr wrap="none" lIns="0" rIns="0" tIns="0" bIns="0" anchor="t">
            <a:noAutofit/>
          </a:bodyPr>
          <a:p>
            <a:pPr>
              <a:lnSpc>
                <a:spcPts val="4751"/>
              </a:lnSpc>
              <a:buNone/>
              <a:tabLst>
                <a:tab algn="l" pos="0"/>
              </a:tabLst>
            </a:pPr>
            <a:r>
              <a:rPr b="1" lang="en-US" sz="3800" spc="-1" strike="noStrike">
                <a:solidFill>
                  <a:srgbClr val="ffb393"/>
                </a:solidFill>
                <a:latin typeface="Brygada 1918 Bold"/>
                <a:ea typeface="Brygada 1918 Bold"/>
              </a:rPr>
              <a:t>Η Εξάπλωση των Ελλήνων</a:t>
            </a:r>
            <a:endParaRPr b="0" lang="en-US" sz="3800" spc="-1" strike="noStrike">
              <a:latin typeface="Arial"/>
            </a:endParaRPr>
          </a:p>
        </p:txBody>
      </p:sp>
      <p:sp>
        <p:nvSpPr>
          <p:cNvPr id="611" name="Text 1"/>
          <p:cNvSpPr/>
          <p:nvPr/>
        </p:nvSpPr>
        <p:spPr>
          <a:xfrm>
            <a:off x="6125760" y="1531440"/>
            <a:ext cx="7865280" cy="1460520"/>
          </a:xfrm>
          <a:prstGeom prst="rect">
            <a:avLst/>
          </a:prstGeom>
          <a:noFill/>
          <a:ln w="0">
            <a:noFill/>
          </a:ln>
        </p:spPr>
        <p:style>
          <a:lnRef idx="0"/>
          <a:fillRef idx="0"/>
          <a:effectRef idx="0"/>
          <a:fontRef idx="minor"/>
        </p:style>
        <p:txBody>
          <a:bodyPr lIns="0" rIns="0" tIns="0" bIns="0" anchor="t">
            <a:noAutofit/>
          </a:bodyPr>
          <a:p>
            <a:pPr>
              <a:lnSpc>
                <a:spcPts val="2299"/>
              </a:lnSpc>
              <a:buNone/>
              <a:tabLst>
                <a:tab algn="l" pos="0"/>
              </a:tabLst>
            </a:pPr>
            <a:r>
              <a:rPr b="0" lang="en-US" sz="1400" spc="-1" strike="noStrike">
                <a:solidFill>
                  <a:srgbClr val="f4cab8"/>
                </a:solidFill>
                <a:latin typeface="Montserrat Medium"/>
                <a:ea typeface="Montserrat Medium"/>
              </a:rPr>
              <a:t>Από τα μέσα του 8ου αι. π.Χ. μέχρι τα μέσα του 6ου αι. π.Χ., οι Έλληνες εξαπλώθηκαν στη Μεσόγειο και στον Εύξεινο Πόντο, φτάνοντας στα όρια του τότε γνωστού κόσμου. Αυτή η εξάπλωση περιόρισε τη δραστηριότητα άλλων λαών, ιδιαίτερα των Φοινίκων. Η αποικιακή επέκταση επανασύνδεσε τους Έλληνες με τη Μεσόγειο και είχε σημαντικές επιπτώσεις στην οικονομία, την κοινωνία και τον πολιτισμό της εποχής.</a:t>
            </a:r>
            <a:endParaRPr b="0" lang="en-US" sz="1400" spc="-1" strike="noStrike">
              <a:latin typeface="Arial"/>
            </a:endParaRPr>
          </a:p>
        </p:txBody>
      </p:sp>
      <p:pic>
        <p:nvPicPr>
          <p:cNvPr id="612" name="Image 1" descr="preencoded.png"/>
          <p:cNvPicPr/>
          <p:nvPr/>
        </p:nvPicPr>
        <p:blipFill>
          <a:blip r:embed="rId2"/>
          <a:stretch/>
        </p:blipFill>
        <p:spPr>
          <a:xfrm>
            <a:off x="6125760" y="3197520"/>
            <a:ext cx="912960" cy="1460880"/>
          </a:xfrm>
          <a:prstGeom prst="rect">
            <a:avLst/>
          </a:prstGeom>
          <a:ln w="0">
            <a:noFill/>
          </a:ln>
        </p:spPr>
      </p:pic>
      <p:sp>
        <p:nvSpPr>
          <p:cNvPr id="613" name="Text 2"/>
          <p:cNvSpPr/>
          <p:nvPr/>
        </p:nvSpPr>
        <p:spPr>
          <a:xfrm>
            <a:off x="7312680" y="3380040"/>
            <a:ext cx="243468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1" lang="en-US" sz="1900" spc="-1" strike="noStrike">
                <a:solidFill>
                  <a:srgbClr val="f4cab8"/>
                </a:solidFill>
                <a:latin typeface="Brygada 1918 Bold"/>
                <a:ea typeface="Brygada 1918 Bold"/>
              </a:rPr>
              <a:t>Αρχική εξάπλωση</a:t>
            </a:r>
            <a:endParaRPr b="0" lang="en-US" sz="1900" spc="-1" strike="noStrike">
              <a:latin typeface="Arial"/>
            </a:endParaRPr>
          </a:p>
        </p:txBody>
      </p:sp>
      <p:sp>
        <p:nvSpPr>
          <p:cNvPr id="614" name="Text 3"/>
          <p:cNvSpPr/>
          <p:nvPr/>
        </p:nvSpPr>
        <p:spPr>
          <a:xfrm>
            <a:off x="7312680" y="3794040"/>
            <a:ext cx="6678000" cy="2919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400" spc="-1" strike="noStrike">
                <a:solidFill>
                  <a:srgbClr val="f4cab8"/>
                </a:solidFill>
                <a:latin typeface="Montserrat Medium"/>
                <a:ea typeface="Montserrat Medium"/>
              </a:rPr>
              <a:t>Μεσόγειος και Εύξεινος Πόντος</a:t>
            </a:r>
            <a:endParaRPr b="0" lang="en-US" sz="1400" spc="-1" strike="noStrike">
              <a:latin typeface="Arial"/>
            </a:endParaRPr>
          </a:p>
        </p:txBody>
      </p:sp>
      <p:pic>
        <p:nvPicPr>
          <p:cNvPr id="615" name="Image 2" descr="preencoded.png"/>
          <p:cNvPicPr/>
          <p:nvPr/>
        </p:nvPicPr>
        <p:blipFill>
          <a:blip r:embed="rId3"/>
          <a:stretch/>
        </p:blipFill>
        <p:spPr>
          <a:xfrm>
            <a:off x="6125760" y="4658760"/>
            <a:ext cx="912960" cy="1460880"/>
          </a:xfrm>
          <a:prstGeom prst="rect">
            <a:avLst/>
          </a:prstGeom>
          <a:ln w="0">
            <a:noFill/>
          </a:ln>
        </p:spPr>
      </p:pic>
      <p:sp>
        <p:nvSpPr>
          <p:cNvPr id="616" name="Text 4"/>
          <p:cNvSpPr/>
          <p:nvPr/>
        </p:nvSpPr>
        <p:spPr>
          <a:xfrm>
            <a:off x="7312680" y="4841280"/>
            <a:ext cx="288540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1" lang="en-US" sz="1900" spc="-1" strike="noStrike">
                <a:solidFill>
                  <a:srgbClr val="f4cab8"/>
                </a:solidFill>
                <a:latin typeface="Brygada 1918 Bold"/>
                <a:ea typeface="Brygada 1918 Bold"/>
              </a:rPr>
              <a:t>Περιορισμός άλλων λαών</a:t>
            </a:r>
            <a:endParaRPr b="0" lang="en-US" sz="1900" spc="-1" strike="noStrike">
              <a:latin typeface="Arial"/>
            </a:endParaRPr>
          </a:p>
        </p:txBody>
      </p:sp>
      <p:sp>
        <p:nvSpPr>
          <p:cNvPr id="617" name="Text 5"/>
          <p:cNvSpPr/>
          <p:nvPr/>
        </p:nvSpPr>
        <p:spPr>
          <a:xfrm>
            <a:off x="7312680" y="5255280"/>
            <a:ext cx="6678000" cy="2919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400" spc="-1" strike="noStrike">
                <a:solidFill>
                  <a:srgbClr val="f4cab8"/>
                </a:solidFill>
                <a:latin typeface="Montserrat Medium"/>
                <a:ea typeface="Montserrat Medium"/>
              </a:rPr>
              <a:t>Κυρίως των Φοινίκων</a:t>
            </a:r>
            <a:endParaRPr b="0" lang="en-US" sz="1400" spc="-1" strike="noStrike">
              <a:latin typeface="Arial"/>
            </a:endParaRPr>
          </a:p>
        </p:txBody>
      </p:sp>
      <p:pic>
        <p:nvPicPr>
          <p:cNvPr id="618" name="Image 3" descr="preencoded.png"/>
          <p:cNvPicPr/>
          <p:nvPr/>
        </p:nvPicPr>
        <p:blipFill>
          <a:blip r:embed="rId4"/>
          <a:stretch/>
        </p:blipFill>
        <p:spPr>
          <a:xfrm>
            <a:off x="6125760" y="6119640"/>
            <a:ext cx="912960" cy="1460880"/>
          </a:xfrm>
          <a:prstGeom prst="rect">
            <a:avLst/>
          </a:prstGeom>
          <a:ln w="0">
            <a:noFill/>
          </a:ln>
        </p:spPr>
      </p:pic>
      <p:sp>
        <p:nvSpPr>
          <p:cNvPr id="619" name="Text 6"/>
          <p:cNvSpPr/>
          <p:nvPr/>
        </p:nvSpPr>
        <p:spPr>
          <a:xfrm>
            <a:off x="7312680" y="6302520"/>
            <a:ext cx="3192120" cy="30384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1" lang="en-US" sz="1900" spc="-1" strike="noStrike">
                <a:solidFill>
                  <a:srgbClr val="f4cab8"/>
                </a:solidFill>
                <a:latin typeface="Brygada 1918 Bold"/>
                <a:ea typeface="Brygada 1918 Bold"/>
              </a:rPr>
              <a:t>Επανασύνδεση με Μεσόγειο</a:t>
            </a:r>
            <a:endParaRPr b="0" lang="en-US" sz="1900" spc="-1" strike="noStrike">
              <a:latin typeface="Arial"/>
            </a:endParaRPr>
          </a:p>
        </p:txBody>
      </p:sp>
      <p:sp>
        <p:nvSpPr>
          <p:cNvPr id="620" name="Text 7"/>
          <p:cNvSpPr/>
          <p:nvPr/>
        </p:nvSpPr>
        <p:spPr>
          <a:xfrm>
            <a:off x="7312680" y="6716160"/>
            <a:ext cx="6678000" cy="291960"/>
          </a:xfrm>
          <a:prstGeom prst="rect">
            <a:avLst/>
          </a:prstGeom>
          <a:noFill/>
          <a:ln w="0">
            <a:noFill/>
          </a:ln>
        </p:spPr>
        <p:style>
          <a:lnRef idx="0"/>
          <a:fillRef idx="0"/>
          <a:effectRef idx="0"/>
          <a:fontRef idx="minor"/>
        </p:style>
        <p:txBody>
          <a:bodyPr wrap="none" lIns="0" rIns="0" tIns="0" bIns="0" anchor="t">
            <a:noAutofit/>
          </a:bodyPr>
          <a:p>
            <a:pPr>
              <a:lnSpc>
                <a:spcPts val="2299"/>
              </a:lnSpc>
              <a:buNone/>
              <a:tabLst>
                <a:tab algn="l" pos="0"/>
              </a:tabLst>
            </a:pPr>
            <a:r>
              <a:rPr b="0" lang="en-US" sz="1400" spc="-1" strike="noStrike">
                <a:solidFill>
                  <a:srgbClr val="f4cab8"/>
                </a:solidFill>
                <a:latin typeface="Montserrat Medium"/>
                <a:ea typeface="Montserrat Medium"/>
              </a:rPr>
              <a:t>Οικονομικές και πολιτιστικές επιπτώσεις</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Text 0"/>
          <p:cNvSpPr/>
          <p:nvPr/>
        </p:nvSpPr>
        <p:spPr>
          <a:xfrm>
            <a:off x="749160" y="1907280"/>
            <a:ext cx="9720720" cy="713160"/>
          </a:xfrm>
          <a:prstGeom prst="rect">
            <a:avLst/>
          </a:prstGeom>
          <a:noFill/>
          <a:ln w="0">
            <a:noFill/>
          </a:ln>
        </p:spPr>
        <p:style>
          <a:lnRef idx="0"/>
          <a:fillRef idx="0"/>
          <a:effectRef idx="0"/>
          <a:fontRef idx="minor"/>
        </p:style>
        <p:txBody>
          <a:bodyPr wrap="none" lIns="0" rIns="0" tIns="0" bIns="0" anchor="t">
            <a:noAutofit/>
          </a:bodyPr>
          <a:p>
            <a:pPr>
              <a:lnSpc>
                <a:spcPts val="5601"/>
              </a:lnSpc>
              <a:buNone/>
              <a:tabLst>
                <a:tab algn="l" pos="0"/>
              </a:tabLst>
            </a:pPr>
            <a:r>
              <a:rPr b="1" lang="en-US" sz="4450" spc="-1" strike="noStrike">
                <a:solidFill>
                  <a:srgbClr val="ffb393"/>
                </a:solidFill>
                <a:latin typeface="Brygada 1918 Bold"/>
                <a:ea typeface="Brygada 1918 Bold"/>
              </a:rPr>
              <a:t>Πολιτιστική Ανταλλαγή και Επιρροή</a:t>
            </a:r>
            <a:endParaRPr b="0" lang="en-US" sz="4450" spc="-1" strike="noStrike">
              <a:latin typeface="Arial"/>
            </a:endParaRPr>
          </a:p>
        </p:txBody>
      </p:sp>
      <p:sp>
        <p:nvSpPr>
          <p:cNvPr id="622" name="Text 1"/>
          <p:cNvSpPr/>
          <p:nvPr/>
        </p:nvSpPr>
        <p:spPr>
          <a:xfrm>
            <a:off x="749160" y="3049200"/>
            <a:ext cx="13131360" cy="136944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Οι Έλληνες άποικοι μετέφεραν τον πολιτισμό τους στις νέες πατρίδες, συμπεριλαμβανομένων των θρησκευτικών πεποιθήσεων, πολιτικών πρακτικών και αισθητικών αντιλήψεων. Οι αποικίες έγιναν χώροι πειραματισμού για τον Ελληνισμό. Στις επαφές τους με τους γηγενείς πληθυσμούς, οι Έλληνες αντάλλαξαν πολιτιστικά στοιχεία. Χαρακτηριστικό παράδειγμα είναι η διάδοση της γραφής, με το χαλκιδικό αλφάβητο να γίνεται πρότυπο για το λατινικό.</a:t>
            </a:r>
            <a:endParaRPr b="0" lang="en-US" sz="1650" spc="-1" strike="noStrike">
              <a:latin typeface="Arial"/>
            </a:endParaRPr>
          </a:p>
        </p:txBody>
      </p:sp>
      <p:sp>
        <p:nvSpPr>
          <p:cNvPr id="623" name="Text 2"/>
          <p:cNvSpPr/>
          <p:nvPr/>
        </p:nvSpPr>
        <p:spPr>
          <a:xfrm>
            <a:off x="749160" y="4873680"/>
            <a:ext cx="293400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Ελληνικός Πολιτισμός</a:t>
            </a:r>
            <a:endParaRPr b="0" lang="en-US" sz="2200" spc="-1" strike="noStrike">
              <a:latin typeface="Arial"/>
            </a:endParaRPr>
          </a:p>
        </p:txBody>
      </p:sp>
      <p:sp>
        <p:nvSpPr>
          <p:cNvPr id="624" name="Text 3"/>
          <p:cNvSpPr/>
          <p:nvPr/>
        </p:nvSpPr>
        <p:spPr>
          <a:xfrm>
            <a:off x="749160" y="5444640"/>
            <a:ext cx="402840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Μεταφορά θρησκείας, πολιτικής και αισθητικής στις αποικίες</a:t>
            </a:r>
            <a:endParaRPr b="0" lang="en-US" sz="1650" spc="-1" strike="noStrike">
              <a:latin typeface="Arial"/>
            </a:endParaRPr>
          </a:p>
        </p:txBody>
      </p:sp>
      <p:sp>
        <p:nvSpPr>
          <p:cNvPr id="625" name="Text 4"/>
          <p:cNvSpPr/>
          <p:nvPr/>
        </p:nvSpPr>
        <p:spPr>
          <a:xfrm>
            <a:off x="5307840" y="4873680"/>
            <a:ext cx="3151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Πολιτιστική Ανταλλαγή</a:t>
            </a:r>
            <a:endParaRPr b="0" lang="en-US" sz="2200" spc="-1" strike="noStrike">
              <a:latin typeface="Arial"/>
            </a:endParaRPr>
          </a:p>
        </p:txBody>
      </p:sp>
      <p:sp>
        <p:nvSpPr>
          <p:cNvPr id="626" name="Text 5"/>
          <p:cNvSpPr/>
          <p:nvPr/>
        </p:nvSpPr>
        <p:spPr>
          <a:xfrm>
            <a:off x="5307840" y="5444640"/>
            <a:ext cx="402840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Αλληλεπίδραση με γηγενείς πληθυσμούς</a:t>
            </a:r>
            <a:endParaRPr b="0" lang="en-US" sz="1650" spc="-1" strike="noStrike">
              <a:latin typeface="Arial"/>
            </a:endParaRPr>
          </a:p>
        </p:txBody>
      </p:sp>
      <p:sp>
        <p:nvSpPr>
          <p:cNvPr id="627" name="Text 6"/>
          <p:cNvSpPr/>
          <p:nvPr/>
        </p:nvSpPr>
        <p:spPr>
          <a:xfrm>
            <a:off x="9866160" y="4873680"/>
            <a:ext cx="2854440" cy="356400"/>
          </a:xfrm>
          <a:prstGeom prst="rect">
            <a:avLst/>
          </a:prstGeom>
          <a:noFill/>
          <a:ln w="0">
            <a:noFill/>
          </a:ln>
        </p:spPr>
        <p:style>
          <a:lnRef idx="0"/>
          <a:fillRef idx="0"/>
          <a:effectRef idx="0"/>
          <a:fontRef idx="minor"/>
        </p:style>
        <p:txBody>
          <a:bodyPr wrap="none" lIns="0" rIns="0" tIns="0" bIns="0" anchor="t">
            <a:noAutofit/>
          </a:bodyPr>
          <a:p>
            <a:pPr>
              <a:lnSpc>
                <a:spcPts val="2801"/>
              </a:lnSpc>
              <a:buNone/>
              <a:tabLst>
                <a:tab algn="l" pos="0"/>
              </a:tabLst>
            </a:pPr>
            <a:r>
              <a:rPr b="1" lang="en-US" sz="2200" spc="-1" strike="noStrike">
                <a:solidFill>
                  <a:srgbClr val="ffb393"/>
                </a:solidFill>
                <a:latin typeface="Brygada 1918 Bold"/>
                <a:ea typeface="Brygada 1918 Bold"/>
              </a:rPr>
              <a:t>Διάδοση Γραφής</a:t>
            </a:r>
            <a:endParaRPr b="0" lang="en-US" sz="2200" spc="-1" strike="noStrike">
              <a:latin typeface="Arial"/>
            </a:endParaRPr>
          </a:p>
        </p:txBody>
      </p:sp>
      <p:sp>
        <p:nvSpPr>
          <p:cNvPr id="628" name="Text 7"/>
          <p:cNvSpPr/>
          <p:nvPr/>
        </p:nvSpPr>
        <p:spPr>
          <a:xfrm>
            <a:off x="9866160" y="5444640"/>
            <a:ext cx="4028400" cy="68436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0" lang="en-US" sz="1650" spc="-1" strike="noStrike">
                <a:solidFill>
                  <a:srgbClr val="f4cab8"/>
                </a:solidFill>
                <a:latin typeface="Montserrat Medium"/>
                <a:ea typeface="Montserrat Medium"/>
              </a:rPr>
              <a:t>Το χαλκιδικό αλφάβητο ως πρότυπο για το λατινικό</a:t>
            </a:r>
            <a:endParaRPr b="0" lang="en-US" sz="165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9" name="Image 0" descr="preencoded.png"/>
          <p:cNvPicPr/>
          <p:nvPr/>
        </p:nvPicPr>
        <p:blipFill>
          <a:blip r:embed="rId1"/>
          <a:stretch/>
        </p:blipFill>
        <p:spPr>
          <a:xfrm>
            <a:off x="9144000" y="0"/>
            <a:ext cx="5486040" cy="8229240"/>
          </a:xfrm>
          <a:prstGeom prst="rect">
            <a:avLst/>
          </a:prstGeom>
          <a:ln w="0">
            <a:noFill/>
          </a:ln>
        </p:spPr>
      </p:pic>
      <p:sp>
        <p:nvSpPr>
          <p:cNvPr id="630" name="Text 0"/>
          <p:cNvSpPr/>
          <p:nvPr/>
        </p:nvSpPr>
        <p:spPr>
          <a:xfrm>
            <a:off x="712800" y="561240"/>
            <a:ext cx="7717680" cy="1357560"/>
          </a:xfrm>
          <a:prstGeom prst="rect">
            <a:avLst/>
          </a:prstGeom>
          <a:noFill/>
          <a:ln w="0">
            <a:noFill/>
          </a:ln>
        </p:spPr>
        <p:style>
          <a:lnRef idx="0"/>
          <a:fillRef idx="0"/>
          <a:effectRef idx="0"/>
          <a:fontRef idx="minor"/>
        </p:style>
        <p:txBody>
          <a:bodyPr lIns="0" rIns="0" tIns="0" bIns="0" anchor="t">
            <a:noAutofit/>
          </a:bodyPr>
          <a:p>
            <a:pPr>
              <a:lnSpc>
                <a:spcPts val="5301"/>
              </a:lnSpc>
              <a:buNone/>
              <a:tabLst>
                <a:tab algn="l" pos="0"/>
              </a:tabLst>
            </a:pPr>
            <a:r>
              <a:rPr b="1" lang="en-US" sz="4250" spc="-1" strike="noStrike">
                <a:solidFill>
                  <a:srgbClr val="ffb393"/>
                </a:solidFill>
                <a:latin typeface="Brygada 1918 Bold"/>
                <a:ea typeface="Brygada 1918 Bold"/>
              </a:rPr>
              <a:t>Οικονομικές Εξελίξεις και το Νόμισμα</a:t>
            </a:r>
            <a:endParaRPr b="0" lang="en-US" sz="4250" spc="-1" strike="noStrike">
              <a:latin typeface="Arial"/>
            </a:endParaRPr>
          </a:p>
        </p:txBody>
      </p:sp>
      <p:sp>
        <p:nvSpPr>
          <p:cNvPr id="631" name="Text 1"/>
          <p:cNvSpPr/>
          <p:nvPr/>
        </p:nvSpPr>
        <p:spPr>
          <a:xfrm>
            <a:off x="712800" y="2224800"/>
            <a:ext cx="7717680" cy="195480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Ο αποικισμός οδήγησε στην ανάπτυξη του δευτερογενούς και τριτογενούς τομέα της οικονομίας. Το εμπόριο εξελίχθηκε πέρα από την απλή ανταλλαγή αγαθών, αποκτώντας εμπορευματοχρηματικό χαρακτήρα με την εισαγωγή του νομίσματος. Η εφεύρεση του νομίσματος δεν ήταν απλώς μια καινοτομία, αλλά έγινε το κύριο μέσο συναλλαγής, επηρεάζοντας σημαντικά τις οικονομικές σχέσεις της εποχής.</a:t>
            </a:r>
            <a:endParaRPr b="0" lang="en-US" sz="1600" spc="-1" strike="noStrike">
              <a:latin typeface="Arial"/>
            </a:endParaRPr>
          </a:p>
        </p:txBody>
      </p:sp>
      <p:sp>
        <p:nvSpPr>
          <p:cNvPr id="632" name="Shape 2"/>
          <p:cNvSpPr/>
          <p:nvPr/>
        </p:nvSpPr>
        <p:spPr>
          <a:xfrm>
            <a:off x="712800" y="4409280"/>
            <a:ext cx="3756960" cy="1859760"/>
          </a:xfrm>
          <a:prstGeom prst="roundRect">
            <a:avLst>
              <a:gd name="adj" fmla="val 1643"/>
            </a:avLst>
          </a:prstGeom>
          <a:solidFill>
            <a:srgbClr val="4d1529"/>
          </a:solidFill>
          <a:ln w="0">
            <a:noFill/>
          </a:ln>
        </p:spPr>
        <p:style>
          <a:lnRef idx="0"/>
          <a:fillRef idx="0"/>
          <a:effectRef idx="0"/>
          <a:fontRef idx="minor"/>
        </p:style>
      </p:sp>
      <p:sp>
        <p:nvSpPr>
          <p:cNvPr id="633" name="Text 3"/>
          <p:cNvSpPr/>
          <p:nvPr/>
        </p:nvSpPr>
        <p:spPr>
          <a:xfrm>
            <a:off x="916560" y="4613040"/>
            <a:ext cx="2766600" cy="33912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Ανάπτυξη Οικονομίας</a:t>
            </a:r>
            <a:endParaRPr b="0" lang="en-US" sz="2100" spc="-1" strike="noStrike">
              <a:latin typeface="Arial"/>
            </a:endParaRPr>
          </a:p>
        </p:txBody>
      </p:sp>
      <p:sp>
        <p:nvSpPr>
          <p:cNvPr id="634" name="Text 4"/>
          <p:cNvSpPr/>
          <p:nvPr/>
        </p:nvSpPr>
        <p:spPr>
          <a:xfrm>
            <a:off x="916560" y="5074560"/>
            <a:ext cx="3349440" cy="65124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Εξέλιξη δευτερογενούς και τριτογενούς τομέα</a:t>
            </a:r>
            <a:endParaRPr b="0" lang="en-US" sz="1600" spc="-1" strike="noStrike">
              <a:latin typeface="Arial"/>
            </a:endParaRPr>
          </a:p>
        </p:txBody>
      </p:sp>
      <p:sp>
        <p:nvSpPr>
          <p:cNvPr id="635" name="Shape 5"/>
          <p:cNvSpPr/>
          <p:nvPr/>
        </p:nvSpPr>
        <p:spPr>
          <a:xfrm>
            <a:off x="4673880" y="4409280"/>
            <a:ext cx="3756960" cy="1859760"/>
          </a:xfrm>
          <a:prstGeom prst="roundRect">
            <a:avLst>
              <a:gd name="adj" fmla="val 1643"/>
            </a:avLst>
          </a:prstGeom>
          <a:solidFill>
            <a:srgbClr val="4d1529"/>
          </a:solidFill>
          <a:ln w="0">
            <a:noFill/>
          </a:ln>
        </p:spPr>
        <p:style>
          <a:lnRef idx="0"/>
          <a:fillRef idx="0"/>
          <a:effectRef idx="0"/>
          <a:fontRef idx="minor"/>
        </p:style>
      </p:sp>
      <p:sp>
        <p:nvSpPr>
          <p:cNvPr id="636" name="Text 6"/>
          <p:cNvSpPr/>
          <p:nvPr/>
        </p:nvSpPr>
        <p:spPr>
          <a:xfrm>
            <a:off x="4877640" y="4613040"/>
            <a:ext cx="3349440" cy="678600"/>
          </a:xfrm>
          <a:prstGeom prst="rect">
            <a:avLst/>
          </a:prstGeom>
          <a:noFill/>
          <a:ln w="0">
            <a:noFill/>
          </a:ln>
        </p:spPr>
        <p:style>
          <a:lnRef idx="0"/>
          <a:fillRef idx="0"/>
          <a:effectRef idx="0"/>
          <a:fontRef idx="minor"/>
        </p:style>
        <p:txBody>
          <a:bodyPr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Εμπορευματοχρηματική Οικονομία</a:t>
            </a:r>
            <a:endParaRPr b="0" lang="en-US" sz="2100" spc="-1" strike="noStrike">
              <a:latin typeface="Arial"/>
            </a:endParaRPr>
          </a:p>
        </p:txBody>
      </p:sp>
      <p:sp>
        <p:nvSpPr>
          <p:cNvPr id="637" name="Text 7"/>
          <p:cNvSpPr/>
          <p:nvPr/>
        </p:nvSpPr>
        <p:spPr>
          <a:xfrm>
            <a:off x="4877640" y="5414040"/>
            <a:ext cx="3349440" cy="651240"/>
          </a:xfrm>
          <a:prstGeom prst="rect">
            <a:avLst/>
          </a:prstGeom>
          <a:noFill/>
          <a:ln w="0">
            <a:noFill/>
          </a:ln>
        </p:spPr>
        <p:style>
          <a:lnRef idx="0"/>
          <a:fillRef idx="0"/>
          <a:effectRef idx="0"/>
          <a:fontRef idx="minor"/>
        </p:style>
        <p:txBody>
          <a:bodyPr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Μετάβαση από την απλή ανταλλαγή αγαθών</a:t>
            </a:r>
            <a:endParaRPr b="0" lang="en-US" sz="1600" spc="-1" strike="noStrike">
              <a:latin typeface="Arial"/>
            </a:endParaRPr>
          </a:p>
        </p:txBody>
      </p:sp>
      <p:sp>
        <p:nvSpPr>
          <p:cNvPr id="638" name="Shape 8"/>
          <p:cNvSpPr/>
          <p:nvPr/>
        </p:nvSpPr>
        <p:spPr>
          <a:xfrm>
            <a:off x="712800" y="6473160"/>
            <a:ext cx="7717680" cy="1194480"/>
          </a:xfrm>
          <a:prstGeom prst="roundRect">
            <a:avLst>
              <a:gd name="adj" fmla="val 2557"/>
            </a:avLst>
          </a:prstGeom>
          <a:solidFill>
            <a:srgbClr val="4d1529"/>
          </a:solidFill>
          <a:ln w="0">
            <a:noFill/>
          </a:ln>
        </p:spPr>
        <p:style>
          <a:lnRef idx="0"/>
          <a:fillRef idx="0"/>
          <a:effectRef idx="0"/>
          <a:fontRef idx="minor"/>
        </p:style>
      </p:sp>
      <p:sp>
        <p:nvSpPr>
          <p:cNvPr id="639" name="Text 9"/>
          <p:cNvSpPr/>
          <p:nvPr/>
        </p:nvSpPr>
        <p:spPr>
          <a:xfrm>
            <a:off x="916560" y="6676920"/>
            <a:ext cx="2847240" cy="339120"/>
          </a:xfrm>
          <a:prstGeom prst="rect">
            <a:avLst/>
          </a:prstGeom>
          <a:noFill/>
          <a:ln w="0">
            <a:noFill/>
          </a:ln>
        </p:spPr>
        <p:style>
          <a:lnRef idx="0"/>
          <a:fillRef idx="0"/>
          <a:effectRef idx="0"/>
          <a:fontRef idx="minor"/>
        </p:style>
        <p:txBody>
          <a:bodyPr wrap="none" lIns="0" rIns="0" tIns="0" bIns="0" anchor="t">
            <a:noAutofit/>
          </a:bodyPr>
          <a:p>
            <a:pPr>
              <a:lnSpc>
                <a:spcPts val="2650"/>
              </a:lnSpc>
              <a:buNone/>
              <a:tabLst>
                <a:tab algn="l" pos="0"/>
              </a:tabLst>
            </a:pPr>
            <a:r>
              <a:rPr b="1" lang="en-US" sz="2100" spc="-1" strike="noStrike">
                <a:solidFill>
                  <a:srgbClr val="f4cab8"/>
                </a:solidFill>
                <a:latin typeface="Brygada 1918 Bold"/>
                <a:ea typeface="Brygada 1918 Bold"/>
              </a:rPr>
              <a:t>Εισαγωγή Νομίσματος</a:t>
            </a:r>
            <a:endParaRPr b="0" lang="en-US" sz="2100" spc="-1" strike="noStrike">
              <a:latin typeface="Arial"/>
            </a:endParaRPr>
          </a:p>
        </p:txBody>
      </p:sp>
      <p:sp>
        <p:nvSpPr>
          <p:cNvPr id="640" name="Text 10"/>
          <p:cNvSpPr/>
          <p:nvPr/>
        </p:nvSpPr>
        <p:spPr>
          <a:xfrm>
            <a:off x="916560" y="7138440"/>
            <a:ext cx="7310160" cy="32544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0" lang="en-US" sz="1600" spc="-1" strike="noStrike">
                <a:solidFill>
                  <a:srgbClr val="f4cab8"/>
                </a:solidFill>
                <a:latin typeface="Montserrat Medium"/>
                <a:ea typeface="Montserrat Medium"/>
              </a:rPr>
              <a:t>Κύριο μέσο συναλλαγής και οικονομικής ανάπτυξης</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1" name="Image 0" descr="preencoded.png"/>
          <p:cNvPicPr/>
          <p:nvPr/>
        </p:nvPicPr>
        <p:blipFill>
          <a:blip r:embed="rId1"/>
          <a:stretch/>
        </p:blipFill>
        <p:spPr>
          <a:xfrm>
            <a:off x="9144000" y="0"/>
            <a:ext cx="5486040" cy="8229240"/>
          </a:xfrm>
          <a:prstGeom prst="rect">
            <a:avLst/>
          </a:prstGeom>
          <a:ln w="0">
            <a:noFill/>
          </a:ln>
        </p:spPr>
      </p:pic>
      <p:sp>
        <p:nvSpPr>
          <p:cNvPr id="642" name="Text 0"/>
          <p:cNvSpPr/>
          <p:nvPr/>
        </p:nvSpPr>
        <p:spPr>
          <a:xfrm>
            <a:off x="654480" y="516240"/>
            <a:ext cx="7834320" cy="1246320"/>
          </a:xfrm>
          <a:prstGeom prst="rect">
            <a:avLst/>
          </a:prstGeom>
          <a:noFill/>
          <a:ln w="0">
            <a:noFill/>
          </a:ln>
        </p:spPr>
        <p:style>
          <a:lnRef idx="0"/>
          <a:fillRef idx="0"/>
          <a:effectRef idx="0"/>
          <a:fontRef idx="minor"/>
        </p:style>
        <p:txBody>
          <a:bodyPr lIns="0" rIns="0" tIns="0" bIns="0" anchor="t">
            <a:noAutofit/>
          </a:bodyPr>
          <a:p>
            <a:pPr>
              <a:lnSpc>
                <a:spcPts val="4901"/>
              </a:lnSpc>
              <a:buNone/>
              <a:tabLst>
                <a:tab algn="l" pos="0"/>
              </a:tabLst>
            </a:pPr>
            <a:r>
              <a:rPr b="1" lang="en-US" sz="3900" spc="-1" strike="noStrike">
                <a:solidFill>
                  <a:srgbClr val="ffb393"/>
                </a:solidFill>
                <a:latin typeface="Brygada 1918 Bold"/>
                <a:ea typeface="Brygada 1918 Bold"/>
              </a:rPr>
              <a:t>Κοινωνικές Μεταβολές και Δουλεία</a:t>
            </a:r>
            <a:endParaRPr b="0" lang="en-US" sz="3900" spc="-1" strike="noStrike">
              <a:latin typeface="Arial"/>
            </a:endParaRPr>
          </a:p>
        </p:txBody>
      </p:sp>
      <p:sp>
        <p:nvSpPr>
          <p:cNvPr id="643" name="Text 1"/>
          <p:cNvSpPr/>
          <p:nvPr/>
        </p:nvSpPr>
        <p:spPr>
          <a:xfrm>
            <a:off x="654480" y="2043360"/>
            <a:ext cx="7834320" cy="1794960"/>
          </a:xfrm>
          <a:prstGeom prst="rect">
            <a:avLst/>
          </a:prstGeom>
          <a:noFill/>
          <a:ln w="0">
            <a:noFill/>
          </a:ln>
        </p:spPr>
        <p:style>
          <a:lnRef idx="0"/>
          <a:fillRef idx="0"/>
          <a:effectRef idx="0"/>
          <a:fontRef idx="minor"/>
        </p:style>
        <p:txBody>
          <a:bodyPr lIns="0" rIns="0" tIns="0" bIns="0" anchor="t">
            <a:noAutofit/>
          </a:bodyPr>
          <a:p>
            <a:pPr>
              <a:lnSpc>
                <a:spcPts val="2350"/>
              </a:lnSpc>
              <a:buNone/>
              <a:tabLst>
                <a:tab algn="l" pos="0"/>
              </a:tabLst>
            </a:pPr>
            <a:r>
              <a:rPr b="0" lang="en-US" sz="1450" spc="-1" strike="noStrike">
                <a:solidFill>
                  <a:srgbClr val="f4cab8"/>
                </a:solidFill>
                <a:latin typeface="Montserrat Medium"/>
                <a:ea typeface="Montserrat Medium"/>
              </a:rPr>
              <a:t>Οι οικονομικές αλλαγές επέφεραν σημαντικές κοινωνικές μεταβολές στις πόλεις-κράτη. Μια νέα κατηγορία πλούσιων πολιτών αναδύθηκε, διεκδικώντας μερίδιο στην άσκηση της εξουσίας. Αυτό οδήγησε σε κρίση της αριστοκρατικά οργανωμένης κοινωνίας. Παράλληλα, η δουλεία αναπτύχθηκε ως απάντηση στην ανάγκη για περισσότερα και φθηνότερα εργατικά χέρια. Για πρώτη φορά, χρησιμοποιήθηκαν αργυρώνητοι (αγορασμένοι) δούλοι ως παράγοντας οικονομικής ανάπτυξης.</a:t>
            </a:r>
            <a:endParaRPr b="0" lang="en-US" sz="1450" spc="-1" strike="noStrike">
              <a:latin typeface="Arial"/>
            </a:endParaRPr>
          </a:p>
        </p:txBody>
      </p:sp>
      <p:sp>
        <p:nvSpPr>
          <p:cNvPr id="644" name="Shape 2"/>
          <p:cNvSpPr/>
          <p:nvPr/>
        </p:nvSpPr>
        <p:spPr>
          <a:xfrm>
            <a:off x="923760" y="4048920"/>
            <a:ext cx="22680" cy="3664080"/>
          </a:xfrm>
          <a:prstGeom prst="roundRect">
            <a:avLst>
              <a:gd name="adj" fmla="val 122724"/>
            </a:avLst>
          </a:prstGeom>
          <a:solidFill>
            <a:srgbClr val="662e42"/>
          </a:solidFill>
          <a:ln w="0">
            <a:noFill/>
          </a:ln>
        </p:spPr>
        <p:style>
          <a:lnRef idx="0"/>
          <a:fillRef idx="0"/>
          <a:effectRef idx="0"/>
          <a:fontRef idx="minor"/>
        </p:style>
      </p:sp>
      <p:sp>
        <p:nvSpPr>
          <p:cNvPr id="645" name="Shape 3"/>
          <p:cNvSpPr/>
          <p:nvPr/>
        </p:nvSpPr>
        <p:spPr>
          <a:xfrm>
            <a:off x="1122480" y="4458240"/>
            <a:ext cx="654120" cy="22680"/>
          </a:xfrm>
          <a:prstGeom prst="roundRect">
            <a:avLst>
              <a:gd name="adj" fmla="val 122724"/>
            </a:avLst>
          </a:prstGeom>
          <a:solidFill>
            <a:srgbClr val="662e42"/>
          </a:solidFill>
          <a:ln w="0">
            <a:noFill/>
          </a:ln>
        </p:spPr>
        <p:style>
          <a:lnRef idx="0"/>
          <a:fillRef idx="0"/>
          <a:effectRef idx="0"/>
          <a:fontRef idx="minor"/>
        </p:style>
      </p:sp>
      <p:sp>
        <p:nvSpPr>
          <p:cNvPr id="646" name="Shape 4"/>
          <p:cNvSpPr/>
          <p:nvPr/>
        </p:nvSpPr>
        <p:spPr>
          <a:xfrm>
            <a:off x="724680" y="4259520"/>
            <a:ext cx="420480" cy="420480"/>
          </a:xfrm>
          <a:prstGeom prst="roundRect">
            <a:avLst>
              <a:gd name="adj" fmla="val 6668"/>
            </a:avLst>
          </a:prstGeom>
          <a:solidFill>
            <a:srgbClr val="4d1529"/>
          </a:solidFill>
          <a:ln w="0">
            <a:noFill/>
          </a:ln>
        </p:spPr>
        <p:style>
          <a:lnRef idx="0"/>
          <a:fillRef idx="0"/>
          <a:effectRef idx="0"/>
          <a:fontRef idx="minor"/>
        </p:style>
      </p:sp>
      <p:sp>
        <p:nvSpPr>
          <p:cNvPr id="647" name="Text 5"/>
          <p:cNvSpPr/>
          <p:nvPr/>
        </p:nvSpPr>
        <p:spPr>
          <a:xfrm>
            <a:off x="860400" y="4320360"/>
            <a:ext cx="149400" cy="29880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1" strike="noStrike">
                <a:solidFill>
                  <a:srgbClr val="f4cab8"/>
                </a:solidFill>
                <a:latin typeface="Brygada 1918 Bold"/>
                <a:ea typeface="Brygada 1918 Bold"/>
              </a:rPr>
              <a:t>1</a:t>
            </a:r>
            <a:endParaRPr b="0" lang="en-US" sz="2350" spc="-1" strike="noStrike">
              <a:latin typeface="Arial"/>
            </a:endParaRPr>
          </a:p>
        </p:txBody>
      </p:sp>
      <p:sp>
        <p:nvSpPr>
          <p:cNvPr id="648" name="Text 6"/>
          <p:cNvSpPr/>
          <p:nvPr/>
        </p:nvSpPr>
        <p:spPr>
          <a:xfrm>
            <a:off x="1963800" y="4236120"/>
            <a:ext cx="3454200" cy="31140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1" strike="noStrike">
                <a:solidFill>
                  <a:srgbClr val="f4cab8"/>
                </a:solidFill>
                <a:latin typeface="Brygada 1918 Bold"/>
                <a:ea typeface="Brygada 1918 Bold"/>
              </a:rPr>
              <a:t>Ανάδυση νέας πλούσιας τάξης</a:t>
            </a:r>
            <a:endParaRPr b="0" lang="en-US" sz="1950" spc="-1" strike="noStrike">
              <a:latin typeface="Arial"/>
            </a:endParaRPr>
          </a:p>
        </p:txBody>
      </p:sp>
      <p:sp>
        <p:nvSpPr>
          <p:cNvPr id="649" name="Text 7"/>
          <p:cNvSpPr/>
          <p:nvPr/>
        </p:nvSpPr>
        <p:spPr>
          <a:xfrm>
            <a:off x="1963800" y="4659840"/>
            <a:ext cx="6525360" cy="29880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1" strike="noStrike">
                <a:solidFill>
                  <a:srgbClr val="f4cab8"/>
                </a:solidFill>
                <a:latin typeface="Montserrat Medium"/>
                <a:ea typeface="Montserrat Medium"/>
              </a:rPr>
              <a:t>Διεκδίκηση μεριδίου στην εξουσία</a:t>
            </a:r>
            <a:endParaRPr b="0" lang="en-US" sz="1450" spc="-1" strike="noStrike">
              <a:latin typeface="Arial"/>
            </a:endParaRPr>
          </a:p>
        </p:txBody>
      </p:sp>
      <p:sp>
        <p:nvSpPr>
          <p:cNvPr id="650" name="Shape 8"/>
          <p:cNvSpPr/>
          <p:nvPr/>
        </p:nvSpPr>
        <p:spPr>
          <a:xfrm>
            <a:off x="1122480" y="5742000"/>
            <a:ext cx="654120" cy="22680"/>
          </a:xfrm>
          <a:prstGeom prst="roundRect">
            <a:avLst>
              <a:gd name="adj" fmla="val 122724"/>
            </a:avLst>
          </a:prstGeom>
          <a:solidFill>
            <a:srgbClr val="662e42"/>
          </a:solidFill>
          <a:ln w="0">
            <a:noFill/>
          </a:ln>
        </p:spPr>
        <p:style>
          <a:lnRef idx="0"/>
          <a:fillRef idx="0"/>
          <a:effectRef idx="0"/>
          <a:fontRef idx="minor"/>
        </p:style>
      </p:sp>
      <p:sp>
        <p:nvSpPr>
          <p:cNvPr id="651" name="Shape 9"/>
          <p:cNvSpPr/>
          <p:nvPr/>
        </p:nvSpPr>
        <p:spPr>
          <a:xfrm>
            <a:off x="724680" y="5543280"/>
            <a:ext cx="420480" cy="420480"/>
          </a:xfrm>
          <a:prstGeom prst="roundRect">
            <a:avLst>
              <a:gd name="adj" fmla="val 6668"/>
            </a:avLst>
          </a:prstGeom>
          <a:solidFill>
            <a:srgbClr val="4d1529"/>
          </a:solidFill>
          <a:ln w="0">
            <a:noFill/>
          </a:ln>
        </p:spPr>
        <p:style>
          <a:lnRef idx="0"/>
          <a:fillRef idx="0"/>
          <a:effectRef idx="0"/>
          <a:fontRef idx="minor"/>
        </p:style>
      </p:sp>
      <p:sp>
        <p:nvSpPr>
          <p:cNvPr id="652" name="Text 10"/>
          <p:cNvSpPr/>
          <p:nvPr/>
        </p:nvSpPr>
        <p:spPr>
          <a:xfrm>
            <a:off x="849600" y="5603760"/>
            <a:ext cx="170280" cy="29880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1" strike="noStrike">
                <a:solidFill>
                  <a:srgbClr val="f4cab8"/>
                </a:solidFill>
                <a:latin typeface="Brygada 1918 Bold"/>
                <a:ea typeface="Brygada 1918 Bold"/>
              </a:rPr>
              <a:t>2</a:t>
            </a:r>
            <a:endParaRPr b="0" lang="en-US" sz="2350" spc="-1" strike="noStrike">
              <a:latin typeface="Arial"/>
            </a:endParaRPr>
          </a:p>
        </p:txBody>
      </p:sp>
      <p:sp>
        <p:nvSpPr>
          <p:cNvPr id="653" name="Text 11"/>
          <p:cNvSpPr/>
          <p:nvPr/>
        </p:nvSpPr>
        <p:spPr>
          <a:xfrm>
            <a:off x="1963800" y="5519880"/>
            <a:ext cx="3889440" cy="31140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1" strike="noStrike">
                <a:solidFill>
                  <a:srgbClr val="f4cab8"/>
                </a:solidFill>
                <a:latin typeface="Brygada 1918 Bold"/>
                <a:ea typeface="Brygada 1918 Bold"/>
              </a:rPr>
              <a:t>Κρίση αριστοκρατικής κοινωνίας</a:t>
            </a:r>
            <a:endParaRPr b="0" lang="en-US" sz="1950" spc="-1" strike="noStrike">
              <a:latin typeface="Arial"/>
            </a:endParaRPr>
          </a:p>
        </p:txBody>
      </p:sp>
      <p:sp>
        <p:nvSpPr>
          <p:cNvPr id="654" name="Text 12"/>
          <p:cNvSpPr/>
          <p:nvPr/>
        </p:nvSpPr>
        <p:spPr>
          <a:xfrm>
            <a:off x="1963800" y="5943600"/>
            <a:ext cx="6525360" cy="29880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1" strike="noStrike">
                <a:solidFill>
                  <a:srgbClr val="f4cab8"/>
                </a:solidFill>
                <a:latin typeface="Montserrat Medium"/>
                <a:ea typeface="Montserrat Medium"/>
              </a:rPr>
              <a:t>Αμφισβήτηση παραδοσιακών δομών</a:t>
            </a:r>
            <a:endParaRPr b="0" lang="en-US" sz="1450" spc="-1" strike="noStrike">
              <a:latin typeface="Arial"/>
            </a:endParaRPr>
          </a:p>
        </p:txBody>
      </p:sp>
      <p:sp>
        <p:nvSpPr>
          <p:cNvPr id="655" name="Shape 13"/>
          <p:cNvSpPr/>
          <p:nvPr/>
        </p:nvSpPr>
        <p:spPr>
          <a:xfrm>
            <a:off x="1122480" y="7025760"/>
            <a:ext cx="654120" cy="22680"/>
          </a:xfrm>
          <a:prstGeom prst="roundRect">
            <a:avLst>
              <a:gd name="adj" fmla="val 122724"/>
            </a:avLst>
          </a:prstGeom>
          <a:solidFill>
            <a:srgbClr val="662e42"/>
          </a:solidFill>
          <a:ln w="0">
            <a:noFill/>
          </a:ln>
        </p:spPr>
        <p:style>
          <a:lnRef idx="0"/>
          <a:fillRef idx="0"/>
          <a:effectRef idx="0"/>
          <a:fontRef idx="minor"/>
        </p:style>
      </p:sp>
      <p:sp>
        <p:nvSpPr>
          <p:cNvPr id="656" name="Shape 14"/>
          <p:cNvSpPr/>
          <p:nvPr/>
        </p:nvSpPr>
        <p:spPr>
          <a:xfrm>
            <a:off x="724680" y="6827040"/>
            <a:ext cx="420480" cy="420480"/>
          </a:xfrm>
          <a:prstGeom prst="roundRect">
            <a:avLst>
              <a:gd name="adj" fmla="val 6668"/>
            </a:avLst>
          </a:prstGeom>
          <a:solidFill>
            <a:srgbClr val="4d1529"/>
          </a:solidFill>
          <a:ln w="0">
            <a:noFill/>
          </a:ln>
        </p:spPr>
        <p:style>
          <a:lnRef idx="0"/>
          <a:fillRef idx="0"/>
          <a:effectRef idx="0"/>
          <a:fontRef idx="minor"/>
        </p:style>
      </p:sp>
      <p:sp>
        <p:nvSpPr>
          <p:cNvPr id="657" name="Text 15"/>
          <p:cNvSpPr/>
          <p:nvPr/>
        </p:nvSpPr>
        <p:spPr>
          <a:xfrm>
            <a:off x="843840" y="6887520"/>
            <a:ext cx="182160" cy="298800"/>
          </a:xfrm>
          <a:prstGeom prst="rect">
            <a:avLst/>
          </a:prstGeom>
          <a:noFill/>
          <a:ln w="0">
            <a:noFill/>
          </a:ln>
        </p:spPr>
        <p:style>
          <a:lnRef idx="0"/>
          <a:fillRef idx="0"/>
          <a:effectRef idx="0"/>
          <a:fontRef idx="minor"/>
        </p:style>
        <p:txBody>
          <a:bodyPr wrap="none" lIns="0" rIns="0" tIns="0" bIns="0" anchor="t">
            <a:noAutofit/>
          </a:bodyPr>
          <a:p>
            <a:pPr algn="ctr">
              <a:lnSpc>
                <a:spcPts val="2350"/>
              </a:lnSpc>
              <a:buNone/>
              <a:tabLst>
                <a:tab algn="l" pos="0"/>
              </a:tabLst>
            </a:pPr>
            <a:r>
              <a:rPr b="1" lang="en-US" sz="2350" spc="-1" strike="noStrike">
                <a:solidFill>
                  <a:srgbClr val="f4cab8"/>
                </a:solidFill>
                <a:latin typeface="Brygada 1918 Bold"/>
                <a:ea typeface="Brygada 1918 Bold"/>
              </a:rPr>
              <a:t>3</a:t>
            </a:r>
            <a:endParaRPr b="0" lang="en-US" sz="2350" spc="-1" strike="noStrike">
              <a:latin typeface="Arial"/>
            </a:endParaRPr>
          </a:p>
        </p:txBody>
      </p:sp>
      <p:sp>
        <p:nvSpPr>
          <p:cNvPr id="658" name="Text 16"/>
          <p:cNvSpPr/>
          <p:nvPr/>
        </p:nvSpPr>
        <p:spPr>
          <a:xfrm>
            <a:off x="1963800" y="6803640"/>
            <a:ext cx="2493360" cy="31140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1" lang="en-US" sz="1950" spc="-1" strike="noStrike">
                <a:solidFill>
                  <a:srgbClr val="f4cab8"/>
                </a:solidFill>
                <a:latin typeface="Brygada 1918 Bold"/>
                <a:ea typeface="Brygada 1918 Bold"/>
              </a:rPr>
              <a:t>Ανάπτυξη δουλείας</a:t>
            </a:r>
            <a:endParaRPr b="0" lang="en-US" sz="1950" spc="-1" strike="noStrike">
              <a:latin typeface="Arial"/>
            </a:endParaRPr>
          </a:p>
        </p:txBody>
      </p:sp>
      <p:sp>
        <p:nvSpPr>
          <p:cNvPr id="659" name="Text 17"/>
          <p:cNvSpPr/>
          <p:nvPr/>
        </p:nvSpPr>
        <p:spPr>
          <a:xfrm>
            <a:off x="1963800" y="7227360"/>
            <a:ext cx="6525360" cy="298800"/>
          </a:xfrm>
          <a:prstGeom prst="rect">
            <a:avLst/>
          </a:prstGeom>
          <a:noFill/>
          <a:ln w="0">
            <a:noFill/>
          </a:ln>
        </p:spPr>
        <p:style>
          <a:lnRef idx="0"/>
          <a:fillRef idx="0"/>
          <a:effectRef idx="0"/>
          <a:fontRef idx="minor"/>
        </p:style>
        <p:txBody>
          <a:bodyPr wrap="none" lIns="0" rIns="0" tIns="0" bIns="0" anchor="t">
            <a:noAutofit/>
          </a:bodyPr>
          <a:p>
            <a:pPr>
              <a:lnSpc>
                <a:spcPts val="2350"/>
              </a:lnSpc>
              <a:buNone/>
              <a:tabLst>
                <a:tab algn="l" pos="0"/>
              </a:tabLst>
            </a:pPr>
            <a:r>
              <a:rPr b="0" lang="en-US" sz="1450" spc="-1" strike="noStrike">
                <a:solidFill>
                  <a:srgbClr val="f4cab8"/>
                </a:solidFill>
                <a:latin typeface="Montserrat Medium"/>
                <a:ea typeface="Montserrat Medium"/>
              </a:rPr>
              <a:t>Χρήση αργυρώνητων δούλων για οικονομική ανάπτυξη</a:t>
            </a:r>
            <a:endParaRPr b="0" lang="en-US" sz="14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Text 0"/>
          <p:cNvSpPr/>
          <p:nvPr/>
        </p:nvSpPr>
        <p:spPr>
          <a:xfrm>
            <a:off x="689040" y="666720"/>
            <a:ext cx="7765200" cy="1312200"/>
          </a:xfrm>
          <a:prstGeom prst="rect">
            <a:avLst/>
          </a:prstGeom>
          <a:noFill/>
          <a:ln w="0">
            <a:noFill/>
          </a:ln>
        </p:spPr>
        <p:style>
          <a:lnRef idx="0"/>
          <a:fillRef idx="0"/>
          <a:effectRef idx="0"/>
          <a:fontRef idx="minor"/>
        </p:style>
        <p:txBody>
          <a:bodyPr lIns="0" rIns="0" tIns="0" bIns="0" anchor="t">
            <a:noAutofit/>
          </a:bodyPr>
          <a:p>
            <a:pPr>
              <a:lnSpc>
                <a:spcPts val="5151"/>
              </a:lnSpc>
              <a:buNone/>
              <a:tabLst>
                <a:tab algn="l" pos="0"/>
              </a:tabLst>
            </a:pPr>
            <a:r>
              <a:rPr b="1" lang="en-US" sz="4100" spc="-1" strike="noStrike">
                <a:solidFill>
                  <a:srgbClr val="ffb393"/>
                </a:solidFill>
                <a:latin typeface="Brygada 1918 Bold"/>
                <a:ea typeface="Brygada 1918 Bold"/>
              </a:rPr>
              <a:t>Η Πόλη-Κράτος ως Βασικός Θεσμός</a:t>
            </a:r>
            <a:endParaRPr b="0" lang="en-US" sz="4100" spc="-1" strike="noStrike">
              <a:latin typeface="Arial"/>
            </a:endParaRPr>
          </a:p>
        </p:txBody>
      </p:sp>
      <p:sp>
        <p:nvSpPr>
          <p:cNvPr id="661" name="Text 1"/>
          <p:cNvSpPr/>
          <p:nvPr/>
        </p:nvSpPr>
        <p:spPr>
          <a:xfrm>
            <a:off x="689040" y="2274840"/>
            <a:ext cx="7765200" cy="1575000"/>
          </a:xfrm>
          <a:prstGeom prst="rect">
            <a:avLst/>
          </a:prstGeom>
          <a:noFill/>
          <a:ln w="0">
            <a:noFill/>
          </a:ln>
        </p:spPr>
        <p:style>
          <a:lnRef idx="0"/>
          <a:fillRef idx="0"/>
          <a:effectRef idx="0"/>
          <a:fontRef idx="minor"/>
        </p:style>
        <p:txBody>
          <a:bodyPr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Η πόλη-κράτος αποτελούσε τον θεμελιώδη θεσμό πολιτικής οργάνωσης στην αρχαία Ελλάδα. Μέσα σε αυτό το πλαίσιο λειτούργησαν οι κοινωνικοί ανταγωνισμοί και ασκήθηκε η εξουσία από τις εκάστοτε ισχυρές κοινωνικές τάξεις. Οι κοινωνικές συγκρούσεις και οι πολιτειακές μεταβολές είχαν διαφορετική εξέλιξη σε κάθε πόλη-κράτος, οδηγώντας σε ποικίλες μορφές διακυβέρνησης.</a:t>
            </a:r>
            <a:endParaRPr b="0" lang="en-US" sz="1550" spc="-1" strike="noStrike">
              <a:latin typeface="Arial"/>
            </a:endParaRPr>
          </a:p>
        </p:txBody>
      </p:sp>
      <p:pic>
        <p:nvPicPr>
          <p:cNvPr id="662" name="Image 1" descr="preencoded.png"/>
          <p:cNvPicPr/>
          <p:nvPr/>
        </p:nvPicPr>
        <p:blipFill>
          <a:blip r:embed="rId1"/>
          <a:stretch/>
        </p:blipFill>
        <p:spPr>
          <a:xfrm>
            <a:off x="689040" y="4071240"/>
            <a:ext cx="491760" cy="491760"/>
          </a:xfrm>
          <a:prstGeom prst="rect">
            <a:avLst/>
          </a:prstGeom>
          <a:ln w="0">
            <a:noFill/>
          </a:ln>
        </p:spPr>
      </p:pic>
      <p:sp>
        <p:nvSpPr>
          <p:cNvPr id="663" name="Text 2"/>
          <p:cNvSpPr/>
          <p:nvPr/>
        </p:nvSpPr>
        <p:spPr>
          <a:xfrm>
            <a:off x="689040" y="4760280"/>
            <a:ext cx="2625120" cy="32760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Πόλη-Κράτος</a:t>
            </a:r>
            <a:endParaRPr b="0" lang="en-US" sz="2050" spc="-1" strike="noStrike">
              <a:latin typeface="Arial"/>
            </a:endParaRPr>
          </a:p>
        </p:txBody>
      </p:sp>
      <p:sp>
        <p:nvSpPr>
          <p:cNvPr id="664" name="Text 3"/>
          <p:cNvSpPr/>
          <p:nvPr/>
        </p:nvSpPr>
        <p:spPr>
          <a:xfrm>
            <a:off x="689040" y="5206680"/>
            <a:ext cx="3735000" cy="31464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Βασικός θεσμός πολιτικής οργάνωσης</a:t>
            </a:r>
            <a:endParaRPr b="0" lang="en-US" sz="1550" spc="-1" strike="noStrike">
              <a:latin typeface="Arial"/>
            </a:endParaRPr>
          </a:p>
        </p:txBody>
      </p:sp>
      <p:pic>
        <p:nvPicPr>
          <p:cNvPr id="665" name="Image 2" descr="preencoded.png"/>
          <p:cNvPicPr/>
          <p:nvPr/>
        </p:nvPicPr>
        <p:blipFill>
          <a:blip r:embed="rId2"/>
          <a:stretch/>
        </p:blipFill>
        <p:spPr>
          <a:xfrm>
            <a:off x="4719600" y="4071240"/>
            <a:ext cx="491760" cy="491760"/>
          </a:xfrm>
          <a:prstGeom prst="rect">
            <a:avLst/>
          </a:prstGeom>
          <a:ln w="0">
            <a:noFill/>
          </a:ln>
        </p:spPr>
      </p:pic>
      <p:sp>
        <p:nvSpPr>
          <p:cNvPr id="666" name="Text 4"/>
          <p:cNvSpPr/>
          <p:nvPr/>
        </p:nvSpPr>
        <p:spPr>
          <a:xfrm>
            <a:off x="4719600" y="4760280"/>
            <a:ext cx="3186720" cy="32760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Κοινωνικοί Ανταγωνισμοί</a:t>
            </a:r>
            <a:endParaRPr b="0" lang="en-US" sz="2050" spc="-1" strike="noStrike">
              <a:latin typeface="Arial"/>
            </a:endParaRPr>
          </a:p>
        </p:txBody>
      </p:sp>
      <p:sp>
        <p:nvSpPr>
          <p:cNvPr id="667" name="Text 5"/>
          <p:cNvSpPr/>
          <p:nvPr/>
        </p:nvSpPr>
        <p:spPr>
          <a:xfrm>
            <a:off x="4719600" y="5206680"/>
            <a:ext cx="3735000" cy="31464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Λειτουργία εντός της πόλης-κράτους</a:t>
            </a:r>
            <a:endParaRPr b="0" lang="en-US" sz="1550" spc="-1" strike="noStrike">
              <a:latin typeface="Arial"/>
            </a:endParaRPr>
          </a:p>
        </p:txBody>
      </p:sp>
      <p:pic>
        <p:nvPicPr>
          <p:cNvPr id="668" name="Image 3" descr="preencoded.png"/>
          <p:cNvPicPr/>
          <p:nvPr/>
        </p:nvPicPr>
        <p:blipFill>
          <a:blip r:embed="rId3"/>
          <a:stretch/>
        </p:blipFill>
        <p:spPr>
          <a:xfrm>
            <a:off x="689040" y="6112440"/>
            <a:ext cx="491760" cy="491760"/>
          </a:xfrm>
          <a:prstGeom prst="rect">
            <a:avLst/>
          </a:prstGeom>
          <a:ln w="0">
            <a:noFill/>
          </a:ln>
        </p:spPr>
      </p:pic>
      <p:sp>
        <p:nvSpPr>
          <p:cNvPr id="669" name="Text 6"/>
          <p:cNvSpPr/>
          <p:nvPr/>
        </p:nvSpPr>
        <p:spPr>
          <a:xfrm>
            <a:off x="689040" y="6801480"/>
            <a:ext cx="2625120" cy="32760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Άσκηση Εξουσίας</a:t>
            </a:r>
            <a:endParaRPr b="0" lang="en-US" sz="2050" spc="-1" strike="noStrike">
              <a:latin typeface="Arial"/>
            </a:endParaRPr>
          </a:p>
        </p:txBody>
      </p:sp>
      <p:sp>
        <p:nvSpPr>
          <p:cNvPr id="670" name="Text 7"/>
          <p:cNvSpPr/>
          <p:nvPr/>
        </p:nvSpPr>
        <p:spPr>
          <a:xfrm>
            <a:off x="689040" y="7247520"/>
            <a:ext cx="3735000" cy="31464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Από τις ισχυρές κοινωνικές τάξεις</a:t>
            </a:r>
            <a:endParaRPr b="0" lang="en-US" sz="1550" spc="-1" strike="noStrike">
              <a:latin typeface="Arial"/>
            </a:endParaRPr>
          </a:p>
        </p:txBody>
      </p:sp>
      <p:pic>
        <p:nvPicPr>
          <p:cNvPr id="671" name="Image 4" descr="preencoded.png"/>
          <p:cNvPicPr/>
          <p:nvPr/>
        </p:nvPicPr>
        <p:blipFill>
          <a:blip r:embed="rId4"/>
          <a:stretch/>
        </p:blipFill>
        <p:spPr>
          <a:xfrm>
            <a:off x="4719600" y="6112440"/>
            <a:ext cx="491760" cy="491760"/>
          </a:xfrm>
          <a:prstGeom prst="rect">
            <a:avLst/>
          </a:prstGeom>
          <a:ln w="0">
            <a:noFill/>
          </a:ln>
        </p:spPr>
      </p:pic>
      <p:sp>
        <p:nvSpPr>
          <p:cNvPr id="672" name="Text 8"/>
          <p:cNvSpPr/>
          <p:nvPr/>
        </p:nvSpPr>
        <p:spPr>
          <a:xfrm>
            <a:off x="4719600" y="6801480"/>
            <a:ext cx="2898360" cy="327600"/>
          </a:xfrm>
          <a:prstGeom prst="rect">
            <a:avLst/>
          </a:prstGeom>
          <a:noFill/>
          <a:ln w="0">
            <a:noFill/>
          </a:ln>
        </p:spPr>
        <p:style>
          <a:lnRef idx="0"/>
          <a:fillRef idx="0"/>
          <a:effectRef idx="0"/>
          <a:fontRef idx="minor"/>
        </p:style>
        <p:txBody>
          <a:bodyPr wrap="none" lIns="0" rIns="0" tIns="0" bIns="0" anchor="t">
            <a:noAutofit/>
          </a:bodyPr>
          <a:p>
            <a:pPr>
              <a:lnSpc>
                <a:spcPts val="2551"/>
              </a:lnSpc>
              <a:buNone/>
              <a:tabLst>
                <a:tab algn="l" pos="0"/>
              </a:tabLst>
            </a:pPr>
            <a:r>
              <a:rPr b="1" lang="en-US" sz="2050" spc="-1" strike="noStrike">
                <a:solidFill>
                  <a:srgbClr val="f4cab8"/>
                </a:solidFill>
                <a:latin typeface="Brygada 1918 Bold"/>
                <a:ea typeface="Brygada 1918 Bold"/>
              </a:rPr>
              <a:t>Πολιτειακές Μεταβολές</a:t>
            </a:r>
            <a:endParaRPr b="0" lang="en-US" sz="2050" spc="-1" strike="noStrike">
              <a:latin typeface="Arial"/>
            </a:endParaRPr>
          </a:p>
        </p:txBody>
      </p:sp>
      <p:sp>
        <p:nvSpPr>
          <p:cNvPr id="673" name="Text 9"/>
          <p:cNvSpPr/>
          <p:nvPr/>
        </p:nvSpPr>
        <p:spPr>
          <a:xfrm>
            <a:off x="4719600" y="7247520"/>
            <a:ext cx="3735000" cy="314640"/>
          </a:xfrm>
          <a:prstGeom prst="rect">
            <a:avLst/>
          </a:prstGeom>
          <a:noFill/>
          <a:ln w="0">
            <a:noFill/>
          </a:ln>
        </p:spPr>
        <p:style>
          <a:lnRef idx="0"/>
          <a:fillRef idx="0"/>
          <a:effectRef idx="0"/>
          <a:fontRef idx="minor"/>
        </p:style>
        <p:txBody>
          <a:bodyPr wrap="none" lIns="0" rIns="0" tIns="0" bIns="0" anchor="t">
            <a:noAutofit/>
          </a:bodyPr>
          <a:p>
            <a:pPr>
              <a:lnSpc>
                <a:spcPts val="2449"/>
              </a:lnSpc>
              <a:buNone/>
              <a:tabLst>
                <a:tab algn="l" pos="0"/>
              </a:tabLst>
            </a:pPr>
            <a:r>
              <a:rPr b="0" lang="en-US" sz="1550" spc="-1" strike="noStrike">
                <a:solidFill>
                  <a:srgbClr val="f4cab8"/>
                </a:solidFill>
                <a:latin typeface="Montserrat Medium"/>
                <a:ea typeface="Montserrat Medium"/>
              </a:rPr>
              <a:t>Διαφορετική εξέλιξη σε κάθε πόλη</a:t>
            </a:r>
            <a:endParaRPr b="0" lang="en-US" sz="155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Text 0"/>
          <p:cNvSpPr/>
          <p:nvPr/>
        </p:nvSpPr>
        <p:spPr>
          <a:xfrm>
            <a:off x="574920" y="452520"/>
            <a:ext cx="5811480" cy="547200"/>
          </a:xfrm>
          <a:prstGeom prst="rect">
            <a:avLst/>
          </a:prstGeom>
          <a:noFill/>
          <a:ln w="0">
            <a:noFill/>
          </a:ln>
        </p:spPr>
        <p:style>
          <a:lnRef idx="0"/>
          <a:fillRef idx="0"/>
          <a:effectRef idx="0"/>
          <a:fontRef idx="minor"/>
        </p:style>
        <p:txBody>
          <a:bodyPr wrap="none" lIns="0" rIns="0" tIns="0" bIns="0" anchor="t">
            <a:noAutofit/>
          </a:bodyPr>
          <a:p>
            <a:pPr>
              <a:lnSpc>
                <a:spcPts val="4300"/>
              </a:lnSpc>
              <a:buNone/>
              <a:tabLst>
                <a:tab algn="l" pos="0"/>
              </a:tabLst>
            </a:pPr>
            <a:r>
              <a:rPr b="1" lang="en-US" sz="3400" spc="-1" strike="noStrike">
                <a:solidFill>
                  <a:srgbClr val="ffb393"/>
                </a:solidFill>
                <a:latin typeface="Brygada 1918 Bold"/>
                <a:ea typeface="Brygada 1918 Bold"/>
              </a:rPr>
              <a:t>Η Εξέλιξη των Πολιτευμάτων</a:t>
            </a:r>
            <a:endParaRPr b="0" lang="en-US" sz="3400" spc="-1" strike="noStrike">
              <a:latin typeface="Arial"/>
            </a:endParaRPr>
          </a:p>
        </p:txBody>
      </p:sp>
      <p:sp>
        <p:nvSpPr>
          <p:cNvPr id="675" name="Text 1"/>
          <p:cNvSpPr/>
          <p:nvPr/>
        </p:nvSpPr>
        <p:spPr>
          <a:xfrm>
            <a:off x="574920" y="1328760"/>
            <a:ext cx="13480200" cy="788400"/>
          </a:xfrm>
          <a:prstGeom prst="rect">
            <a:avLst/>
          </a:prstGeom>
          <a:noFill/>
          <a:ln w="0">
            <a:noFill/>
          </a:ln>
        </p:spPr>
        <p:style>
          <a:lnRef idx="0"/>
          <a:fillRef idx="0"/>
          <a:effectRef idx="0"/>
          <a:fontRef idx="minor"/>
        </p:style>
        <p:txBody>
          <a:bodyPr lIns="0" rIns="0" tIns="0" bIns="0" anchor="t">
            <a:noAutofit/>
          </a:bodyPr>
          <a:p>
            <a:pPr>
              <a:lnSpc>
                <a:spcPts val="2049"/>
              </a:lnSpc>
              <a:buNone/>
              <a:tabLst>
                <a:tab algn="l" pos="0"/>
              </a:tabLst>
            </a:pPr>
            <a:r>
              <a:rPr b="0" lang="en-US" sz="1250" spc="-1" strike="noStrike">
                <a:solidFill>
                  <a:srgbClr val="f4cab8"/>
                </a:solidFill>
                <a:latin typeface="Montserrat Medium"/>
                <a:ea typeface="Montserrat Medium"/>
              </a:rPr>
              <a:t>Η πορεία μεταβολής των πολιτευμάτων στην αρχαία Ελλάδα ακολούθησε ένα θεωρητικό σχήμα: από τη βασιλεία στην αριστοκρατία, την ολιγαρχία, την τυραννίδα και τελικά τη δημοκρατία. Η δημιουργία των πόλεων-κρατών συνδέθηκε με την παρακμή και την πτώση της βασιλείας. Το πολίτευμα της βασιλείας διατηρήθηκε μόνο σε περιοχές που διατήρησαν το φυλετικό τρόπο οργάνωσης, όπως η Ήπειρος και η Μακεδονία.</a:t>
            </a:r>
            <a:endParaRPr b="0" lang="en-US" sz="1250" spc="-1" strike="noStrike">
              <a:latin typeface="Arial"/>
            </a:endParaRPr>
          </a:p>
        </p:txBody>
      </p:sp>
      <p:sp>
        <p:nvSpPr>
          <p:cNvPr id="676" name="Shape 2"/>
          <p:cNvSpPr/>
          <p:nvPr/>
        </p:nvSpPr>
        <p:spPr>
          <a:xfrm>
            <a:off x="810000" y="2302200"/>
            <a:ext cx="22680" cy="5474160"/>
          </a:xfrm>
          <a:prstGeom prst="roundRect">
            <a:avLst>
              <a:gd name="adj" fmla="val 107808"/>
            </a:avLst>
          </a:prstGeom>
          <a:solidFill>
            <a:srgbClr val="662e42"/>
          </a:solidFill>
          <a:ln w="0">
            <a:noFill/>
          </a:ln>
        </p:spPr>
        <p:style>
          <a:lnRef idx="0"/>
          <a:fillRef idx="0"/>
          <a:effectRef idx="0"/>
          <a:fontRef idx="minor"/>
        </p:style>
      </p:sp>
      <p:sp>
        <p:nvSpPr>
          <p:cNvPr id="677" name="Shape 3"/>
          <p:cNvSpPr/>
          <p:nvPr/>
        </p:nvSpPr>
        <p:spPr>
          <a:xfrm>
            <a:off x="983160" y="2660400"/>
            <a:ext cx="574560" cy="22680"/>
          </a:xfrm>
          <a:prstGeom prst="roundRect">
            <a:avLst>
              <a:gd name="adj" fmla="val 107808"/>
            </a:avLst>
          </a:prstGeom>
          <a:solidFill>
            <a:srgbClr val="662e42"/>
          </a:solidFill>
          <a:ln w="0">
            <a:noFill/>
          </a:ln>
        </p:spPr>
        <p:style>
          <a:lnRef idx="0"/>
          <a:fillRef idx="0"/>
          <a:effectRef idx="0"/>
          <a:fontRef idx="minor"/>
        </p:style>
      </p:sp>
      <p:sp>
        <p:nvSpPr>
          <p:cNvPr id="678" name="Shape 4"/>
          <p:cNvSpPr/>
          <p:nvPr/>
        </p:nvSpPr>
        <p:spPr>
          <a:xfrm>
            <a:off x="636480" y="2487240"/>
            <a:ext cx="369360" cy="369360"/>
          </a:xfrm>
          <a:prstGeom prst="roundRect">
            <a:avLst>
              <a:gd name="adj" fmla="val 6669"/>
            </a:avLst>
          </a:prstGeom>
          <a:solidFill>
            <a:srgbClr val="4d1529"/>
          </a:solidFill>
          <a:ln w="0">
            <a:noFill/>
          </a:ln>
        </p:spPr>
        <p:style>
          <a:lnRef idx="0"/>
          <a:fillRef idx="0"/>
          <a:effectRef idx="0"/>
          <a:fontRef idx="minor"/>
        </p:style>
      </p:sp>
      <p:sp>
        <p:nvSpPr>
          <p:cNvPr id="679" name="Text 5"/>
          <p:cNvSpPr/>
          <p:nvPr/>
        </p:nvSpPr>
        <p:spPr>
          <a:xfrm>
            <a:off x="755640" y="2540520"/>
            <a:ext cx="131040" cy="262440"/>
          </a:xfrm>
          <a:prstGeom prst="rect">
            <a:avLst/>
          </a:prstGeom>
          <a:noFill/>
          <a:ln w="0">
            <a:noFill/>
          </a:ln>
        </p:spPr>
        <p:style>
          <a:lnRef idx="0"/>
          <a:fillRef idx="0"/>
          <a:effectRef idx="0"/>
          <a:fontRef idx="minor"/>
        </p:style>
        <p:txBody>
          <a:bodyPr wrap="none" lIns="0" rIns="0" tIns="0" bIns="0" anchor="t">
            <a:noAutofit/>
          </a:bodyPr>
          <a:p>
            <a:pPr algn="ctr">
              <a:lnSpc>
                <a:spcPts val="2049"/>
              </a:lnSpc>
              <a:buNone/>
              <a:tabLst>
                <a:tab algn="l" pos="0"/>
              </a:tabLst>
            </a:pPr>
            <a:r>
              <a:rPr b="1" lang="en-US" sz="2050" spc="-1" strike="noStrike">
                <a:solidFill>
                  <a:srgbClr val="f4cab8"/>
                </a:solidFill>
                <a:latin typeface="Brygada 1918 Bold"/>
                <a:ea typeface="Brygada 1918 Bold"/>
              </a:rPr>
              <a:t>1</a:t>
            </a:r>
            <a:endParaRPr b="0" lang="en-US" sz="2050" spc="-1" strike="noStrike">
              <a:latin typeface="Arial"/>
            </a:endParaRPr>
          </a:p>
        </p:txBody>
      </p:sp>
      <p:sp>
        <p:nvSpPr>
          <p:cNvPr id="680" name="Text 6"/>
          <p:cNvSpPr/>
          <p:nvPr/>
        </p:nvSpPr>
        <p:spPr>
          <a:xfrm>
            <a:off x="1724760" y="2466360"/>
            <a:ext cx="2190240" cy="27360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00" spc="-1" strike="noStrike">
                <a:solidFill>
                  <a:srgbClr val="f4cab8"/>
                </a:solidFill>
                <a:latin typeface="Brygada 1918 Bold"/>
                <a:ea typeface="Brygada 1918 Bold"/>
              </a:rPr>
              <a:t>Βασιλεία</a:t>
            </a:r>
            <a:endParaRPr b="0" lang="en-US" sz="1700" spc="-1" strike="noStrike">
              <a:latin typeface="Arial"/>
            </a:endParaRPr>
          </a:p>
        </p:txBody>
      </p:sp>
      <p:sp>
        <p:nvSpPr>
          <p:cNvPr id="681" name="Text 7"/>
          <p:cNvSpPr/>
          <p:nvPr/>
        </p:nvSpPr>
        <p:spPr>
          <a:xfrm>
            <a:off x="1724760" y="2838960"/>
            <a:ext cx="12330360" cy="262440"/>
          </a:xfrm>
          <a:prstGeom prst="rect">
            <a:avLst/>
          </a:prstGeom>
          <a:noFill/>
          <a:ln w="0">
            <a:noFill/>
          </a:ln>
        </p:spPr>
        <p:style>
          <a:lnRef idx="0"/>
          <a:fillRef idx="0"/>
          <a:effectRef idx="0"/>
          <a:fontRef idx="minor"/>
        </p:style>
        <p:txBody>
          <a:bodyPr wrap="none" lIns="0" rIns="0" tIns="0" bIns="0" anchor="t">
            <a:noAutofit/>
          </a:bodyPr>
          <a:p>
            <a:pPr>
              <a:lnSpc>
                <a:spcPts val="2049"/>
              </a:lnSpc>
              <a:buNone/>
              <a:tabLst>
                <a:tab algn="l" pos="0"/>
              </a:tabLst>
            </a:pPr>
            <a:r>
              <a:rPr b="0" lang="en-US" sz="1250" spc="-1" strike="noStrike">
                <a:solidFill>
                  <a:srgbClr val="f4cab8"/>
                </a:solidFill>
                <a:latin typeface="Montserrat Medium"/>
                <a:ea typeface="Montserrat Medium"/>
              </a:rPr>
              <a:t>Αρχικό πολίτευμα, διατηρήθηκε σε ορισμένες περιοχές</a:t>
            </a:r>
            <a:endParaRPr b="0" lang="en-US" sz="1250" spc="-1" strike="noStrike">
              <a:latin typeface="Arial"/>
            </a:endParaRPr>
          </a:p>
        </p:txBody>
      </p:sp>
      <p:sp>
        <p:nvSpPr>
          <p:cNvPr id="682" name="Shape 8"/>
          <p:cNvSpPr/>
          <p:nvPr/>
        </p:nvSpPr>
        <p:spPr>
          <a:xfrm>
            <a:off x="983160" y="3788280"/>
            <a:ext cx="574560" cy="22680"/>
          </a:xfrm>
          <a:prstGeom prst="roundRect">
            <a:avLst>
              <a:gd name="adj" fmla="val 107808"/>
            </a:avLst>
          </a:prstGeom>
          <a:solidFill>
            <a:srgbClr val="662e42"/>
          </a:solidFill>
          <a:ln w="0">
            <a:noFill/>
          </a:ln>
        </p:spPr>
        <p:style>
          <a:lnRef idx="0"/>
          <a:fillRef idx="0"/>
          <a:effectRef idx="0"/>
          <a:fontRef idx="minor"/>
        </p:style>
      </p:sp>
      <p:sp>
        <p:nvSpPr>
          <p:cNvPr id="683" name="Shape 9"/>
          <p:cNvSpPr/>
          <p:nvPr/>
        </p:nvSpPr>
        <p:spPr>
          <a:xfrm>
            <a:off x="636480" y="3614760"/>
            <a:ext cx="369360" cy="369360"/>
          </a:xfrm>
          <a:prstGeom prst="roundRect">
            <a:avLst>
              <a:gd name="adj" fmla="val 6669"/>
            </a:avLst>
          </a:prstGeom>
          <a:solidFill>
            <a:srgbClr val="4d1529"/>
          </a:solidFill>
          <a:ln w="0">
            <a:noFill/>
          </a:ln>
        </p:spPr>
        <p:style>
          <a:lnRef idx="0"/>
          <a:fillRef idx="0"/>
          <a:effectRef idx="0"/>
          <a:fontRef idx="minor"/>
        </p:style>
      </p:sp>
      <p:sp>
        <p:nvSpPr>
          <p:cNvPr id="684" name="Text 10"/>
          <p:cNvSpPr/>
          <p:nvPr/>
        </p:nvSpPr>
        <p:spPr>
          <a:xfrm>
            <a:off x="746280" y="3668040"/>
            <a:ext cx="149400" cy="262440"/>
          </a:xfrm>
          <a:prstGeom prst="rect">
            <a:avLst/>
          </a:prstGeom>
          <a:noFill/>
          <a:ln w="0">
            <a:noFill/>
          </a:ln>
        </p:spPr>
        <p:style>
          <a:lnRef idx="0"/>
          <a:fillRef idx="0"/>
          <a:effectRef idx="0"/>
          <a:fontRef idx="minor"/>
        </p:style>
        <p:txBody>
          <a:bodyPr wrap="none" lIns="0" rIns="0" tIns="0" bIns="0" anchor="t">
            <a:noAutofit/>
          </a:bodyPr>
          <a:p>
            <a:pPr algn="ctr">
              <a:lnSpc>
                <a:spcPts val="2049"/>
              </a:lnSpc>
              <a:buNone/>
              <a:tabLst>
                <a:tab algn="l" pos="0"/>
              </a:tabLst>
            </a:pPr>
            <a:r>
              <a:rPr b="1" lang="en-US" sz="2050" spc="-1" strike="noStrike">
                <a:solidFill>
                  <a:srgbClr val="f4cab8"/>
                </a:solidFill>
                <a:latin typeface="Brygada 1918 Bold"/>
                <a:ea typeface="Brygada 1918 Bold"/>
              </a:rPr>
              <a:t>2</a:t>
            </a:r>
            <a:endParaRPr b="0" lang="en-US" sz="2050" spc="-1" strike="noStrike">
              <a:latin typeface="Arial"/>
            </a:endParaRPr>
          </a:p>
        </p:txBody>
      </p:sp>
      <p:sp>
        <p:nvSpPr>
          <p:cNvPr id="685" name="Text 11"/>
          <p:cNvSpPr/>
          <p:nvPr/>
        </p:nvSpPr>
        <p:spPr>
          <a:xfrm>
            <a:off x="1724760" y="3594240"/>
            <a:ext cx="2190240" cy="27360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00" spc="-1" strike="noStrike">
                <a:solidFill>
                  <a:srgbClr val="f4cab8"/>
                </a:solidFill>
                <a:latin typeface="Brygada 1918 Bold"/>
                <a:ea typeface="Brygada 1918 Bold"/>
              </a:rPr>
              <a:t>Αριστοκρατία</a:t>
            </a:r>
            <a:endParaRPr b="0" lang="en-US" sz="1700" spc="-1" strike="noStrike">
              <a:latin typeface="Arial"/>
            </a:endParaRPr>
          </a:p>
        </p:txBody>
      </p:sp>
      <p:sp>
        <p:nvSpPr>
          <p:cNvPr id="686" name="Text 12"/>
          <p:cNvSpPr/>
          <p:nvPr/>
        </p:nvSpPr>
        <p:spPr>
          <a:xfrm>
            <a:off x="1724760" y="3966480"/>
            <a:ext cx="12330360" cy="262440"/>
          </a:xfrm>
          <a:prstGeom prst="rect">
            <a:avLst/>
          </a:prstGeom>
          <a:noFill/>
          <a:ln w="0">
            <a:noFill/>
          </a:ln>
        </p:spPr>
        <p:style>
          <a:lnRef idx="0"/>
          <a:fillRef idx="0"/>
          <a:effectRef idx="0"/>
          <a:fontRef idx="minor"/>
        </p:style>
        <p:txBody>
          <a:bodyPr wrap="none" lIns="0" rIns="0" tIns="0" bIns="0" anchor="t">
            <a:noAutofit/>
          </a:bodyPr>
          <a:p>
            <a:pPr>
              <a:lnSpc>
                <a:spcPts val="2049"/>
              </a:lnSpc>
              <a:buNone/>
              <a:tabLst>
                <a:tab algn="l" pos="0"/>
              </a:tabLst>
            </a:pPr>
            <a:r>
              <a:rPr b="0" lang="en-US" sz="1250" spc="-1" strike="noStrike">
                <a:solidFill>
                  <a:srgbClr val="f4cab8"/>
                </a:solidFill>
                <a:latin typeface="Montserrat Medium"/>
                <a:ea typeface="Montserrat Medium"/>
              </a:rPr>
              <a:t>Εξουσία στα χέρια των ευγενών</a:t>
            </a:r>
            <a:endParaRPr b="0" lang="en-US" sz="1250" spc="-1" strike="noStrike">
              <a:latin typeface="Arial"/>
            </a:endParaRPr>
          </a:p>
        </p:txBody>
      </p:sp>
      <p:sp>
        <p:nvSpPr>
          <p:cNvPr id="687" name="Shape 13"/>
          <p:cNvSpPr/>
          <p:nvPr/>
        </p:nvSpPr>
        <p:spPr>
          <a:xfrm>
            <a:off x="983160" y="4915800"/>
            <a:ext cx="574560" cy="22680"/>
          </a:xfrm>
          <a:prstGeom prst="roundRect">
            <a:avLst>
              <a:gd name="adj" fmla="val 107808"/>
            </a:avLst>
          </a:prstGeom>
          <a:solidFill>
            <a:srgbClr val="662e42"/>
          </a:solidFill>
          <a:ln w="0">
            <a:noFill/>
          </a:ln>
        </p:spPr>
        <p:style>
          <a:lnRef idx="0"/>
          <a:fillRef idx="0"/>
          <a:effectRef idx="0"/>
          <a:fontRef idx="minor"/>
        </p:style>
      </p:sp>
      <p:sp>
        <p:nvSpPr>
          <p:cNvPr id="688" name="Shape 14"/>
          <p:cNvSpPr/>
          <p:nvPr/>
        </p:nvSpPr>
        <p:spPr>
          <a:xfrm>
            <a:off x="636480" y="4742640"/>
            <a:ext cx="369360" cy="369360"/>
          </a:xfrm>
          <a:prstGeom prst="roundRect">
            <a:avLst>
              <a:gd name="adj" fmla="val 6669"/>
            </a:avLst>
          </a:prstGeom>
          <a:solidFill>
            <a:srgbClr val="4d1529"/>
          </a:solidFill>
          <a:ln w="0">
            <a:noFill/>
          </a:ln>
        </p:spPr>
        <p:style>
          <a:lnRef idx="0"/>
          <a:fillRef idx="0"/>
          <a:effectRef idx="0"/>
          <a:fontRef idx="minor"/>
        </p:style>
      </p:sp>
      <p:sp>
        <p:nvSpPr>
          <p:cNvPr id="689" name="Text 15"/>
          <p:cNvSpPr/>
          <p:nvPr/>
        </p:nvSpPr>
        <p:spPr>
          <a:xfrm>
            <a:off x="740880" y="4795920"/>
            <a:ext cx="159840" cy="262440"/>
          </a:xfrm>
          <a:prstGeom prst="rect">
            <a:avLst/>
          </a:prstGeom>
          <a:noFill/>
          <a:ln w="0">
            <a:noFill/>
          </a:ln>
        </p:spPr>
        <p:style>
          <a:lnRef idx="0"/>
          <a:fillRef idx="0"/>
          <a:effectRef idx="0"/>
          <a:fontRef idx="minor"/>
        </p:style>
        <p:txBody>
          <a:bodyPr wrap="none" lIns="0" rIns="0" tIns="0" bIns="0" anchor="t">
            <a:noAutofit/>
          </a:bodyPr>
          <a:p>
            <a:pPr algn="ctr">
              <a:lnSpc>
                <a:spcPts val="2049"/>
              </a:lnSpc>
              <a:buNone/>
              <a:tabLst>
                <a:tab algn="l" pos="0"/>
              </a:tabLst>
            </a:pPr>
            <a:r>
              <a:rPr b="1" lang="en-US" sz="2050" spc="-1" strike="noStrike">
                <a:solidFill>
                  <a:srgbClr val="f4cab8"/>
                </a:solidFill>
                <a:latin typeface="Brygada 1918 Bold"/>
                <a:ea typeface="Brygada 1918 Bold"/>
              </a:rPr>
              <a:t>3</a:t>
            </a:r>
            <a:endParaRPr b="0" lang="en-US" sz="2050" spc="-1" strike="noStrike">
              <a:latin typeface="Arial"/>
            </a:endParaRPr>
          </a:p>
        </p:txBody>
      </p:sp>
      <p:sp>
        <p:nvSpPr>
          <p:cNvPr id="690" name="Text 16"/>
          <p:cNvSpPr/>
          <p:nvPr/>
        </p:nvSpPr>
        <p:spPr>
          <a:xfrm>
            <a:off x="1724760" y="4722120"/>
            <a:ext cx="2190240" cy="27360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00" spc="-1" strike="noStrike">
                <a:solidFill>
                  <a:srgbClr val="f4cab8"/>
                </a:solidFill>
                <a:latin typeface="Brygada 1918 Bold"/>
                <a:ea typeface="Brygada 1918 Bold"/>
              </a:rPr>
              <a:t>Ολιγαρχία</a:t>
            </a:r>
            <a:endParaRPr b="0" lang="en-US" sz="1700" spc="-1" strike="noStrike">
              <a:latin typeface="Arial"/>
            </a:endParaRPr>
          </a:p>
        </p:txBody>
      </p:sp>
      <p:sp>
        <p:nvSpPr>
          <p:cNvPr id="691" name="Text 17"/>
          <p:cNvSpPr/>
          <p:nvPr/>
        </p:nvSpPr>
        <p:spPr>
          <a:xfrm>
            <a:off x="1724760" y="5094360"/>
            <a:ext cx="12330360" cy="262440"/>
          </a:xfrm>
          <a:prstGeom prst="rect">
            <a:avLst/>
          </a:prstGeom>
          <a:noFill/>
          <a:ln w="0">
            <a:noFill/>
          </a:ln>
        </p:spPr>
        <p:style>
          <a:lnRef idx="0"/>
          <a:fillRef idx="0"/>
          <a:effectRef idx="0"/>
          <a:fontRef idx="minor"/>
        </p:style>
        <p:txBody>
          <a:bodyPr wrap="none" lIns="0" rIns="0" tIns="0" bIns="0" anchor="t">
            <a:noAutofit/>
          </a:bodyPr>
          <a:p>
            <a:pPr>
              <a:lnSpc>
                <a:spcPts val="2049"/>
              </a:lnSpc>
              <a:buNone/>
              <a:tabLst>
                <a:tab algn="l" pos="0"/>
              </a:tabLst>
            </a:pPr>
            <a:r>
              <a:rPr b="0" lang="en-US" sz="1250" spc="-1" strike="noStrike">
                <a:solidFill>
                  <a:srgbClr val="f4cab8"/>
                </a:solidFill>
                <a:latin typeface="Montserrat Medium"/>
                <a:ea typeface="Montserrat Medium"/>
              </a:rPr>
              <a:t>Εξουσία βασισμένη στον πλούτο</a:t>
            </a:r>
            <a:endParaRPr b="0" lang="en-US" sz="1250" spc="-1" strike="noStrike">
              <a:latin typeface="Arial"/>
            </a:endParaRPr>
          </a:p>
        </p:txBody>
      </p:sp>
      <p:sp>
        <p:nvSpPr>
          <p:cNvPr id="692" name="Shape 18"/>
          <p:cNvSpPr/>
          <p:nvPr/>
        </p:nvSpPr>
        <p:spPr>
          <a:xfrm>
            <a:off x="983160" y="6043680"/>
            <a:ext cx="574560" cy="22680"/>
          </a:xfrm>
          <a:prstGeom prst="roundRect">
            <a:avLst>
              <a:gd name="adj" fmla="val 107808"/>
            </a:avLst>
          </a:prstGeom>
          <a:solidFill>
            <a:srgbClr val="662e42"/>
          </a:solidFill>
          <a:ln w="0">
            <a:noFill/>
          </a:ln>
        </p:spPr>
        <p:style>
          <a:lnRef idx="0"/>
          <a:fillRef idx="0"/>
          <a:effectRef idx="0"/>
          <a:fontRef idx="minor"/>
        </p:style>
      </p:sp>
      <p:sp>
        <p:nvSpPr>
          <p:cNvPr id="693" name="Shape 19"/>
          <p:cNvSpPr/>
          <p:nvPr/>
        </p:nvSpPr>
        <p:spPr>
          <a:xfrm>
            <a:off x="636480" y="5870520"/>
            <a:ext cx="369360" cy="369360"/>
          </a:xfrm>
          <a:prstGeom prst="roundRect">
            <a:avLst>
              <a:gd name="adj" fmla="val 6669"/>
            </a:avLst>
          </a:prstGeom>
          <a:solidFill>
            <a:srgbClr val="4d1529"/>
          </a:solidFill>
          <a:ln w="0">
            <a:noFill/>
          </a:ln>
        </p:spPr>
        <p:style>
          <a:lnRef idx="0"/>
          <a:fillRef idx="0"/>
          <a:effectRef idx="0"/>
          <a:fontRef idx="minor"/>
        </p:style>
      </p:sp>
      <p:sp>
        <p:nvSpPr>
          <p:cNvPr id="694" name="Text 20"/>
          <p:cNvSpPr/>
          <p:nvPr/>
        </p:nvSpPr>
        <p:spPr>
          <a:xfrm>
            <a:off x="738360" y="5923800"/>
            <a:ext cx="165240" cy="262440"/>
          </a:xfrm>
          <a:prstGeom prst="rect">
            <a:avLst/>
          </a:prstGeom>
          <a:noFill/>
          <a:ln w="0">
            <a:noFill/>
          </a:ln>
        </p:spPr>
        <p:style>
          <a:lnRef idx="0"/>
          <a:fillRef idx="0"/>
          <a:effectRef idx="0"/>
          <a:fontRef idx="minor"/>
        </p:style>
        <p:txBody>
          <a:bodyPr wrap="none" lIns="0" rIns="0" tIns="0" bIns="0" anchor="t">
            <a:noAutofit/>
          </a:bodyPr>
          <a:p>
            <a:pPr algn="ctr">
              <a:lnSpc>
                <a:spcPts val="2049"/>
              </a:lnSpc>
              <a:buNone/>
              <a:tabLst>
                <a:tab algn="l" pos="0"/>
              </a:tabLst>
            </a:pPr>
            <a:r>
              <a:rPr b="1" lang="en-US" sz="2050" spc="-1" strike="noStrike">
                <a:solidFill>
                  <a:srgbClr val="f4cab8"/>
                </a:solidFill>
                <a:latin typeface="Brygada 1918 Bold"/>
                <a:ea typeface="Brygada 1918 Bold"/>
              </a:rPr>
              <a:t>4</a:t>
            </a:r>
            <a:endParaRPr b="0" lang="en-US" sz="2050" spc="-1" strike="noStrike">
              <a:latin typeface="Arial"/>
            </a:endParaRPr>
          </a:p>
        </p:txBody>
      </p:sp>
      <p:sp>
        <p:nvSpPr>
          <p:cNvPr id="695" name="Text 21"/>
          <p:cNvSpPr/>
          <p:nvPr/>
        </p:nvSpPr>
        <p:spPr>
          <a:xfrm>
            <a:off x="1724760" y="5849640"/>
            <a:ext cx="2190240" cy="27360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00" spc="-1" strike="noStrike">
                <a:solidFill>
                  <a:srgbClr val="f4cab8"/>
                </a:solidFill>
                <a:latin typeface="Brygada 1918 Bold"/>
                <a:ea typeface="Brygada 1918 Bold"/>
              </a:rPr>
              <a:t>Τυραννίδα</a:t>
            </a:r>
            <a:endParaRPr b="0" lang="en-US" sz="1700" spc="-1" strike="noStrike">
              <a:latin typeface="Arial"/>
            </a:endParaRPr>
          </a:p>
        </p:txBody>
      </p:sp>
      <p:sp>
        <p:nvSpPr>
          <p:cNvPr id="696" name="Text 22"/>
          <p:cNvSpPr/>
          <p:nvPr/>
        </p:nvSpPr>
        <p:spPr>
          <a:xfrm>
            <a:off x="1724760" y="6222240"/>
            <a:ext cx="12330360" cy="262440"/>
          </a:xfrm>
          <a:prstGeom prst="rect">
            <a:avLst/>
          </a:prstGeom>
          <a:noFill/>
          <a:ln w="0">
            <a:noFill/>
          </a:ln>
        </p:spPr>
        <p:style>
          <a:lnRef idx="0"/>
          <a:fillRef idx="0"/>
          <a:effectRef idx="0"/>
          <a:fontRef idx="minor"/>
        </p:style>
        <p:txBody>
          <a:bodyPr wrap="none" lIns="0" rIns="0" tIns="0" bIns="0" anchor="t">
            <a:noAutofit/>
          </a:bodyPr>
          <a:p>
            <a:pPr>
              <a:lnSpc>
                <a:spcPts val="2049"/>
              </a:lnSpc>
              <a:buNone/>
              <a:tabLst>
                <a:tab algn="l" pos="0"/>
              </a:tabLst>
            </a:pPr>
            <a:r>
              <a:rPr b="0" lang="en-US" sz="1250" spc="-1" strike="noStrike">
                <a:solidFill>
                  <a:srgbClr val="f4cab8"/>
                </a:solidFill>
                <a:latin typeface="Montserrat Medium"/>
                <a:ea typeface="Montserrat Medium"/>
              </a:rPr>
              <a:t>Προσωπική εξουσία ενός ηγέτη</a:t>
            </a:r>
            <a:endParaRPr b="0" lang="en-US" sz="1250" spc="-1" strike="noStrike">
              <a:latin typeface="Arial"/>
            </a:endParaRPr>
          </a:p>
        </p:txBody>
      </p:sp>
      <p:sp>
        <p:nvSpPr>
          <p:cNvPr id="697" name="Shape 23"/>
          <p:cNvSpPr/>
          <p:nvPr/>
        </p:nvSpPr>
        <p:spPr>
          <a:xfrm>
            <a:off x="983160" y="7171560"/>
            <a:ext cx="574560" cy="22680"/>
          </a:xfrm>
          <a:prstGeom prst="roundRect">
            <a:avLst>
              <a:gd name="adj" fmla="val 107808"/>
            </a:avLst>
          </a:prstGeom>
          <a:solidFill>
            <a:srgbClr val="662e42"/>
          </a:solidFill>
          <a:ln w="0">
            <a:noFill/>
          </a:ln>
        </p:spPr>
        <p:style>
          <a:lnRef idx="0"/>
          <a:fillRef idx="0"/>
          <a:effectRef idx="0"/>
          <a:fontRef idx="minor"/>
        </p:style>
      </p:sp>
      <p:sp>
        <p:nvSpPr>
          <p:cNvPr id="698" name="Shape 24"/>
          <p:cNvSpPr/>
          <p:nvPr/>
        </p:nvSpPr>
        <p:spPr>
          <a:xfrm>
            <a:off x="636480" y="6998040"/>
            <a:ext cx="369360" cy="369360"/>
          </a:xfrm>
          <a:prstGeom prst="roundRect">
            <a:avLst>
              <a:gd name="adj" fmla="val 6669"/>
            </a:avLst>
          </a:prstGeom>
          <a:solidFill>
            <a:srgbClr val="4d1529"/>
          </a:solidFill>
          <a:ln w="0">
            <a:noFill/>
          </a:ln>
        </p:spPr>
        <p:style>
          <a:lnRef idx="0"/>
          <a:fillRef idx="0"/>
          <a:effectRef idx="0"/>
          <a:fontRef idx="minor"/>
        </p:style>
      </p:sp>
      <p:sp>
        <p:nvSpPr>
          <p:cNvPr id="699" name="Text 25"/>
          <p:cNvSpPr/>
          <p:nvPr/>
        </p:nvSpPr>
        <p:spPr>
          <a:xfrm>
            <a:off x="742320" y="7051320"/>
            <a:ext cx="157320" cy="262440"/>
          </a:xfrm>
          <a:prstGeom prst="rect">
            <a:avLst/>
          </a:prstGeom>
          <a:noFill/>
          <a:ln w="0">
            <a:noFill/>
          </a:ln>
        </p:spPr>
        <p:style>
          <a:lnRef idx="0"/>
          <a:fillRef idx="0"/>
          <a:effectRef idx="0"/>
          <a:fontRef idx="minor"/>
        </p:style>
        <p:txBody>
          <a:bodyPr wrap="none" lIns="0" rIns="0" tIns="0" bIns="0" anchor="t">
            <a:noAutofit/>
          </a:bodyPr>
          <a:p>
            <a:pPr algn="ctr">
              <a:lnSpc>
                <a:spcPts val="2049"/>
              </a:lnSpc>
              <a:buNone/>
              <a:tabLst>
                <a:tab algn="l" pos="0"/>
              </a:tabLst>
            </a:pPr>
            <a:r>
              <a:rPr b="1" lang="en-US" sz="2050" spc="-1" strike="noStrike">
                <a:solidFill>
                  <a:srgbClr val="f4cab8"/>
                </a:solidFill>
                <a:latin typeface="Brygada 1918 Bold"/>
                <a:ea typeface="Brygada 1918 Bold"/>
              </a:rPr>
              <a:t>5</a:t>
            </a:r>
            <a:endParaRPr b="0" lang="en-US" sz="2050" spc="-1" strike="noStrike">
              <a:latin typeface="Arial"/>
            </a:endParaRPr>
          </a:p>
        </p:txBody>
      </p:sp>
      <p:sp>
        <p:nvSpPr>
          <p:cNvPr id="700" name="Text 26"/>
          <p:cNvSpPr/>
          <p:nvPr/>
        </p:nvSpPr>
        <p:spPr>
          <a:xfrm>
            <a:off x="1724760" y="6977520"/>
            <a:ext cx="2190240" cy="273600"/>
          </a:xfrm>
          <a:prstGeom prst="rect">
            <a:avLst/>
          </a:prstGeom>
          <a:noFill/>
          <a:ln w="0">
            <a:noFill/>
          </a:ln>
        </p:spPr>
        <p:style>
          <a:lnRef idx="0"/>
          <a:fillRef idx="0"/>
          <a:effectRef idx="0"/>
          <a:fontRef idx="minor"/>
        </p:style>
        <p:txBody>
          <a:bodyPr wrap="none" lIns="0" rIns="0" tIns="0" bIns="0" anchor="t">
            <a:noAutofit/>
          </a:bodyPr>
          <a:p>
            <a:pPr>
              <a:lnSpc>
                <a:spcPts val="2149"/>
              </a:lnSpc>
              <a:buNone/>
              <a:tabLst>
                <a:tab algn="l" pos="0"/>
              </a:tabLst>
            </a:pPr>
            <a:r>
              <a:rPr b="1" lang="en-US" sz="1700" spc="-1" strike="noStrike">
                <a:solidFill>
                  <a:srgbClr val="f4cab8"/>
                </a:solidFill>
                <a:latin typeface="Brygada 1918 Bold"/>
                <a:ea typeface="Brygada 1918 Bold"/>
              </a:rPr>
              <a:t>Δημοκρατία</a:t>
            </a:r>
            <a:endParaRPr b="0" lang="en-US" sz="1700" spc="-1" strike="noStrike">
              <a:latin typeface="Arial"/>
            </a:endParaRPr>
          </a:p>
        </p:txBody>
      </p:sp>
      <p:sp>
        <p:nvSpPr>
          <p:cNvPr id="701" name="Text 27"/>
          <p:cNvSpPr/>
          <p:nvPr/>
        </p:nvSpPr>
        <p:spPr>
          <a:xfrm>
            <a:off x="1724760" y="7349760"/>
            <a:ext cx="12330360" cy="262440"/>
          </a:xfrm>
          <a:prstGeom prst="rect">
            <a:avLst/>
          </a:prstGeom>
          <a:noFill/>
          <a:ln w="0">
            <a:noFill/>
          </a:ln>
        </p:spPr>
        <p:style>
          <a:lnRef idx="0"/>
          <a:fillRef idx="0"/>
          <a:effectRef idx="0"/>
          <a:fontRef idx="minor"/>
        </p:style>
        <p:txBody>
          <a:bodyPr wrap="none" lIns="0" rIns="0" tIns="0" bIns="0" anchor="t">
            <a:noAutofit/>
          </a:bodyPr>
          <a:p>
            <a:pPr>
              <a:lnSpc>
                <a:spcPts val="2049"/>
              </a:lnSpc>
              <a:buNone/>
              <a:tabLst>
                <a:tab algn="l" pos="0"/>
              </a:tabLst>
            </a:pPr>
            <a:r>
              <a:rPr b="0" lang="en-US" sz="1250" spc="-1" strike="noStrike">
                <a:solidFill>
                  <a:srgbClr val="f4cab8"/>
                </a:solidFill>
                <a:latin typeface="Montserrat Medium"/>
                <a:ea typeface="Montserrat Medium"/>
              </a:rPr>
              <a:t>Συμμετοχή των πολιτών στη διακυβέρνηση</a:t>
            </a:r>
            <a:endParaRPr b="0" lang="en-US" sz="125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LibreOffice/7.3.4.2$Windows_X86_64 LibreOffice_project/728fec16bd5f605073805c3c9e7c4212a0120dc5</Application>
  <AppVersion>15.0000</AppVersion>
  <Words>0</Words>
  <Paragraphs>0</Paragraphs>
  <Company>PptxGenJS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2024-11-21T21:24:41Z</dcterms:created>
  <dc:creator>PptxGenJS</dc:creator>
  <dc:description/>
  <dc:language>en-US</dc:language>
  <cp:lastModifiedBy/>
  <dcterms:modified xsi:type="dcterms:W3CDTF">2024-11-21T23:26:46Z</dcterms:modified>
  <cp:revision>2</cp:revision>
  <dc:subject>PptxGenJS Presentation</dc:subject>
  <dc:title>PptxGenJS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On-screen Show (16:9)</vt:lpwstr>
  </property>
  <property fmtid="{D5CDD505-2E9C-101B-9397-08002B2CF9AE}" pid="4" name="Slides">
    <vt:i4>14</vt:i4>
  </property>
</Properties>
</file>