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notesMasterIdLst>
    <p:notesMasterId r:id="rId17"/>
  </p:notesMasterIdLst>
  <p:sldSz cx="14630400" cy="8229600"/>
  <p:notesSz cx="8229600" cy="14630400"/>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esProps" Target="presProps.xml"/><Relationship Id="rId19" Type="http://schemas.openxmlformats.org/officeDocument/2006/relationships/viewProps" Target="viewProps.xml"/><Relationship Id="rId20" Type="http://schemas.openxmlformats.org/officeDocument/2006/relationships/theme" Target="theme/theme1.xml"/><Relationship Id="rId21"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ide 1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lide 1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lide 1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lide 1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lide 1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2.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slideLayout" Target="../slideLayouts/slideLayout12.xml"/><Relationship Id="rId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slideLayout" Target="../slideLayouts/slideLayout14.xml"/><Relationship Id="rId3"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slideLayout" Target="../slideLayouts/slideLayout4.xml"/><Relationship Id="rId8"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slideLayout" Target="../slideLayouts/slideLayout5.xml"/><Relationship Id="rId6"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slideLayout" Target="../slideLayouts/slideLayout8.xml"/><Relationship Id="rId6"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image" Target="../media/image-9-5.png"/><Relationship Id="rId6" Type="http://schemas.openxmlformats.org/officeDocument/2006/relationships/image" Target="../media/image-9-6.png"/><Relationship Id="rId7" Type="http://schemas.openxmlformats.org/officeDocument/2006/relationships/slideLayout" Target="../slideLayouts/slideLayout10.xml"/><Relationship Id="rId8"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2" name="Text 0"/>
          <p:cNvSpPr/>
          <p:nvPr/>
        </p:nvSpPr>
        <p:spPr>
          <a:xfrm>
            <a:off x="793790" y="1875115"/>
            <a:ext cx="13042821" cy="1417558"/>
          </a:xfrm>
          <a:prstGeom prst="rect">
            <a:avLst/>
          </a:prstGeom>
          <a:noFill/>
          <a:ln/>
        </p:spPr>
        <p:txBody>
          <a:bodyPr wrap="square" lIns="0" tIns="0" rIns="0" bIns="0" rtlCol="0" anchor="t"/>
          <a:lstStyle/>
          <a:p>
            <a:pPr algn="l" indent="0" marL="0">
              <a:lnSpc>
                <a:spcPts val="5550"/>
              </a:lnSpc>
              <a:buNone/>
            </a:pPr>
            <a:r>
              <a:rPr lang="en-US" sz="4450" b="1" spc="-134" kern="0" dirty="0">
                <a:solidFill>
                  <a:srgbClr val="000000"/>
                </a:solidFill>
                <a:latin typeface="Inter Bold" pitchFamily="34" charset="0"/>
                <a:ea typeface="Inter Bold" pitchFamily="34" charset="-122"/>
                <a:cs typeface="Inter Bold" pitchFamily="34" charset="-120"/>
              </a:rPr>
              <a:t>Ο Διοκλητιανός και η Αναδιοργάνωση της Ρωμαϊκής Αυτοκρατορίας</a:t>
            </a:r>
            <a:endParaRPr lang="en-US" sz="4450" dirty="0"/>
          </a:p>
        </p:txBody>
      </p:sp>
      <p:sp>
        <p:nvSpPr>
          <p:cNvPr id="3" name="Text 1"/>
          <p:cNvSpPr/>
          <p:nvPr/>
        </p:nvSpPr>
        <p:spPr>
          <a:xfrm>
            <a:off x="793790" y="3632835"/>
            <a:ext cx="13042821" cy="1088708"/>
          </a:xfrm>
          <a:prstGeom prst="rect">
            <a:avLst/>
          </a:prstGeom>
          <a:noFill/>
          <a:ln/>
        </p:spPr>
        <p:txBody>
          <a:bodyPr wrap="square" lIns="0" tIns="0" rIns="0" bIns="0" rtlCol="0" anchor="t"/>
          <a:lstStyle/>
          <a:p>
            <a:pPr algn="l" indent="0" marL="0">
              <a:lnSpc>
                <a:spcPts val="2850"/>
              </a:lnSpc>
              <a:buNone/>
            </a:pPr>
            <a:r>
              <a:rPr lang="en-US" sz="1750" spc="-36" kern="0" dirty="0">
                <a:solidFill>
                  <a:srgbClr val="272525"/>
                </a:solidFill>
                <a:latin typeface="Inter" pitchFamily="34" charset="0"/>
                <a:ea typeface="Inter" pitchFamily="34" charset="-122"/>
                <a:cs typeface="Inter" pitchFamily="34" charset="-120"/>
              </a:rPr>
              <a:t>Η παρουσίαση αυτή εξετάζει τις σημαντικές διοικητικές και πολιτικές αλλαγές που εισήγαγαν ο Διοκλητιανός και ο Μέγας Κωνσταντίνος στη Ρωμαϊκή Αυτοκρατορία. Θα αναλύσουμε το σύστημα της Τετραρχίας, τη μετάβαση από την Ηγεμονία στην Απόλυτη Μοναρχία, τον εκχριστιανισμό της αυτοκρατορίας και την ίδρυση της Κωνσταντινούπολης.</a:t>
            </a:r>
            <a:endParaRPr lang="en-US" sz="1750" dirty="0"/>
          </a:p>
        </p:txBody>
      </p:sp>
      <p:sp>
        <p:nvSpPr>
          <p:cNvPr id="4" name="Text 2"/>
          <p:cNvSpPr/>
          <p:nvPr/>
        </p:nvSpPr>
        <p:spPr>
          <a:xfrm>
            <a:off x="793790" y="4976693"/>
            <a:ext cx="13042821" cy="725805"/>
          </a:xfrm>
          <a:prstGeom prst="rect">
            <a:avLst/>
          </a:prstGeom>
          <a:noFill/>
          <a:ln/>
        </p:spPr>
        <p:txBody>
          <a:bodyPr wrap="square" lIns="0" tIns="0" rIns="0" bIns="0" rtlCol="0" anchor="t"/>
          <a:lstStyle/>
          <a:p>
            <a:pPr algn="l" indent="0" marL="0">
              <a:lnSpc>
                <a:spcPts val="2850"/>
              </a:lnSpc>
              <a:buNone/>
            </a:pPr>
            <a:r>
              <a:rPr lang="en-US" sz="1750" spc="-36" kern="0" dirty="0">
                <a:solidFill>
                  <a:srgbClr val="272525"/>
                </a:solidFill>
                <a:latin typeface="Inter" pitchFamily="34" charset="0"/>
                <a:ea typeface="Inter" pitchFamily="34" charset="-122"/>
                <a:cs typeface="Inter" pitchFamily="34" charset="-120"/>
              </a:rPr>
              <a:t>Μέσα από αυτή την ιστορική διαδρομή, θα κατανοήσουμε πώς διαμορφώθηκε η Βυζαντινή Αυτοκρατορία βασισμένη στη ρωμαϊκή πολιτική παράδοση, τη χριστιανική πίστη και την ελληνική πολιτιστική κληρονομιά.</a:t>
            </a:r>
            <a:endParaRPr lang="en-US" sz="1750" dirty="0"/>
          </a:p>
        </p:txBody>
      </p:sp>
      <p:sp>
        <p:nvSpPr>
          <p:cNvPr id="5" name="Shape 3"/>
          <p:cNvSpPr/>
          <p:nvPr/>
        </p:nvSpPr>
        <p:spPr>
          <a:xfrm>
            <a:off x="793790" y="5974556"/>
            <a:ext cx="362903" cy="362903"/>
          </a:xfrm>
          <a:prstGeom prst="roundRect">
            <a:avLst>
              <a:gd name="adj" fmla="val 25194296"/>
            </a:avLst>
          </a:prstGeom>
          <a:noFill/>
          <a:ln w="7620">
            <a:solidFill>
              <a:srgbClr val="FFFFFF"/>
            </a:solidFill>
            <a:prstDash val="solid"/>
          </a:ln>
        </p:spPr>
      </p:sp>
      <p:pic>
        <p:nvPicPr>
          <p:cNvPr id="6" name="Image 0" descr="preencoded.png">    </p:cNvPr>
          <p:cNvPicPr>
            <a:picLocks noChangeAspect="1"/>
          </p:cNvPicPr>
          <p:nvPr/>
        </p:nvPicPr>
        <p:blipFill>
          <a:blip r:embed="rId1"/>
          <a:stretch>
            <a:fillRect/>
          </a:stretch>
        </p:blipFill>
        <p:spPr>
          <a:xfrm>
            <a:off x="801410" y="5982176"/>
            <a:ext cx="347663" cy="347663"/>
          </a:xfrm>
          <a:prstGeom prst="rect">
            <a:avLst/>
          </a:prstGeom>
        </p:spPr>
      </p:pic>
      <p:sp>
        <p:nvSpPr>
          <p:cNvPr id="7" name="Text 4"/>
          <p:cNvSpPr/>
          <p:nvPr/>
        </p:nvSpPr>
        <p:spPr>
          <a:xfrm>
            <a:off x="1270040" y="5957649"/>
            <a:ext cx="2231112" cy="396835"/>
          </a:xfrm>
          <a:prstGeom prst="rect">
            <a:avLst/>
          </a:prstGeom>
          <a:noFill/>
          <a:ln/>
        </p:spPr>
        <p:txBody>
          <a:bodyPr wrap="none" lIns="0" tIns="0" rIns="0" bIns="0" rtlCol="0" anchor="t"/>
          <a:lstStyle/>
          <a:p>
            <a:pPr algn="l" indent="0" marL="0">
              <a:lnSpc>
                <a:spcPts val="3100"/>
              </a:lnSpc>
              <a:buNone/>
            </a:pPr>
            <a:r>
              <a:rPr lang="en-US" sz="2200" b="1" spc="-36" kern="0" dirty="0">
                <a:solidFill>
                  <a:srgbClr val="272525"/>
                </a:solidFill>
                <a:latin typeface="Inter Bold" pitchFamily="34" charset="0"/>
                <a:ea typeface="Inter Bold" pitchFamily="34" charset="-122"/>
                <a:cs typeface="Inter Bold" pitchFamily="34" charset="-120"/>
              </a:rPr>
              <a:t>by Elpiniki Rassa</a:t>
            </a:r>
            <a:endParaRPr lang="en-US" sz="2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793790" y="1221581"/>
            <a:ext cx="10562392" cy="708779"/>
          </a:xfrm>
          <a:prstGeom prst="rect">
            <a:avLst/>
          </a:prstGeom>
          <a:noFill/>
          <a:ln/>
        </p:spPr>
        <p:txBody>
          <a:bodyPr wrap="none" lIns="0" tIns="0" rIns="0" bIns="0" rtlCol="0" anchor="t"/>
          <a:lstStyle/>
          <a:p>
            <a:pPr algn="l" indent="0" marL="0">
              <a:lnSpc>
                <a:spcPts val="5550"/>
              </a:lnSpc>
              <a:buNone/>
            </a:pPr>
            <a:r>
              <a:rPr lang="en-US" sz="4450" b="1" spc="-134" kern="0" dirty="0">
                <a:solidFill>
                  <a:srgbClr val="000000"/>
                </a:solidFill>
                <a:latin typeface="Inter Bold" pitchFamily="34" charset="0"/>
                <a:ea typeface="Inter Bold" pitchFamily="34" charset="-122"/>
                <a:cs typeface="Inter Bold" pitchFamily="34" charset="-120"/>
              </a:rPr>
              <a:t>Οι Λόγοι Μεταφοράς της Πρωτεύουσας</a:t>
            </a:r>
            <a:endParaRPr lang="en-US" sz="4450" dirty="0"/>
          </a:p>
        </p:txBody>
      </p:sp>
      <p:sp>
        <p:nvSpPr>
          <p:cNvPr id="3" name="Text 1"/>
          <p:cNvSpPr/>
          <p:nvPr/>
        </p:nvSpPr>
        <p:spPr>
          <a:xfrm>
            <a:off x="793790" y="2497336"/>
            <a:ext cx="2835235" cy="354330"/>
          </a:xfrm>
          <a:prstGeom prst="rect">
            <a:avLst/>
          </a:prstGeom>
          <a:noFill/>
          <a:ln/>
        </p:spPr>
        <p:txBody>
          <a:bodyPr wrap="none" lIns="0" tIns="0" rIns="0" bIns="0" rtlCol="0" anchor="t"/>
          <a:lstStyle/>
          <a:p>
            <a:pPr algn="l" indent="0" marL="0">
              <a:lnSpc>
                <a:spcPts val="2750"/>
              </a:lnSpc>
              <a:buNone/>
            </a:pPr>
            <a:r>
              <a:rPr lang="en-US" sz="2200" b="1" spc="-67" kern="0" dirty="0">
                <a:solidFill>
                  <a:srgbClr val="000000"/>
                </a:solidFill>
                <a:latin typeface="Inter Bold" pitchFamily="34" charset="0"/>
                <a:ea typeface="Inter Bold" pitchFamily="34" charset="-122"/>
                <a:cs typeface="Inter Bold" pitchFamily="34" charset="-120"/>
              </a:rPr>
              <a:t>Στρατηγικοί Λόγοι</a:t>
            </a:r>
            <a:endParaRPr lang="en-US" sz="2200" dirty="0"/>
          </a:p>
        </p:txBody>
      </p:sp>
      <p:sp>
        <p:nvSpPr>
          <p:cNvPr id="4" name="Text 2"/>
          <p:cNvSpPr/>
          <p:nvPr/>
        </p:nvSpPr>
        <p:spPr>
          <a:xfrm>
            <a:off x="793790" y="3078480"/>
            <a:ext cx="6244709" cy="1088708"/>
          </a:xfrm>
          <a:prstGeom prst="rect">
            <a:avLst/>
          </a:prstGeom>
          <a:noFill/>
          <a:ln/>
        </p:spPr>
        <p:txBody>
          <a:bodyPr wrap="square" lIns="0" tIns="0" rIns="0" bIns="0" rtlCol="0" anchor="t"/>
          <a:lstStyle/>
          <a:p>
            <a:pPr algn="l" indent="0" marL="0">
              <a:lnSpc>
                <a:spcPts val="2850"/>
              </a:lnSpc>
              <a:buNone/>
            </a:pPr>
            <a:r>
              <a:rPr lang="en-US" sz="1750" spc="-36" kern="0" dirty="0">
                <a:solidFill>
                  <a:srgbClr val="272525"/>
                </a:solidFill>
                <a:latin typeface="Inter" pitchFamily="34" charset="0"/>
                <a:ea typeface="Inter" pitchFamily="34" charset="-122"/>
                <a:cs typeface="Inter" pitchFamily="34" charset="-120"/>
              </a:rPr>
              <a:t>Η θέση της Κωνσταντινούπολης στο σταυροδρόμι Ευρώπης και Ασίας προσέφερε εξαιρετικές δυνατότητες άμυνας και ελέγχου των θαλάσσιων οδών.</a:t>
            </a:r>
            <a:endParaRPr lang="en-US" sz="1750" dirty="0"/>
          </a:p>
        </p:txBody>
      </p:sp>
      <p:sp>
        <p:nvSpPr>
          <p:cNvPr id="5" name="Text 3"/>
          <p:cNvSpPr/>
          <p:nvPr/>
        </p:nvSpPr>
        <p:spPr>
          <a:xfrm>
            <a:off x="793790" y="4371261"/>
            <a:ext cx="6244709" cy="1088708"/>
          </a:xfrm>
          <a:prstGeom prst="rect">
            <a:avLst/>
          </a:prstGeom>
          <a:noFill/>
          <a:ln/>
        </p:spPr>
        <p:txBody>
          <a:bodyPr wrap="square" lIns="0" tIns="0" rIns="0" bIns="0" rtlCol="0" anchor="t"/>
          <a:lstStyle/>
          <a:p>
            <a:pPr algn="l" indent="0" marL="0">
              <a:lnSpc>
                <a:spcPts val="2850"/>
              </a:lnSpc>
              <a:buNone/>
            </a:pPr>
            <a:r>
              <a:rPr lang="en-US" sz="1750" spc="-36" kern="0" dirty="0">
                <a:solidFill>
                  <a:srgbClr val="272525"/>
                </a:solidFill>
                <a:latin typeface="Inter" pitchFamily="34" charset="0"/>
                <a:ea typeface="Inter" pitchFamily="34" charset="-122"/>
                <a:cs typeface="Inter" pitchFamily="34" charset="-120"/>
              </a:rPr>
              <a:t>Η παλαιά πρωτεύουσα, η Ρώμη, ήταν πιο ευάλωτη στις βαρβαρικές επιδρομές από τη Δύση και δεν μπορούσε να ανταποκριθεί στις νέες αμυντικές ανάγκες.</a:t>
            </a:r>
            <a:endParaRPr lang="en-US" sz="1750" dirty="0"/>
          </a:p>
        </p:txBody>
      </p:sp>
      <p:sp>
        <p:nvSpPr>
          <p:cNvPr id="6" name="Text 4"/>
          <p:cNvSpPr/>
          <p:nvPr/>
        </p:nvSpPr>
        <p:spPr>
          <a:xfrm>
            <a:off x="7599521" y="2497336"/>
            <a:ext cx="4830485" cy="354330"/>
          </a:xfrm>
          <a:prstGeom prst="rect">
            <a:avLst/>
          </a:prstGeom>
          <a:noFill/>
          <a:ln/>
        </p:spPr>
        <p:txBody>
          <a:bodyPr wrap="none" lIns="0" tIns="0" rIns="0" bIns="0" rtlCol="0" anchor="t"/>
          <a:lstStyle/>
          <a:p>
            <a:pPr algn="l" indent="0" marL="0">
              <a:lnSpc>
                <a:spcPts val="2750"/>
              </a:lnSpc>
              <a:buNone/>
            </a:pPr>
            <a:r>
              <a:rPr lang="en-US" sz="2200" b="1" spc="-67" kern="0" dirty="0">
                <a:solidFill>
                  <a:srgbClr val="000000"/>
                </a:solidFill>
                <a:latin typeface="Inter Bold" pitchFamily="34" charset="0"/>
                <a:ea typeface="Inter Bold" pitchFamily="34" charset="-122"/>
                <a:cs typeface="Inter Bold" pitchFamily="34" charset="-120"/>
              </a:rPr>
              <a:t>Πολιτιστικοί και Θρησκευτικοί Λόγοι</a:t>
            </a:r>
            <a:endParaRPr lang="en-US" sz="2200" dirty="0"/>
          </a:p>
        </p:txBody>
      </p:sp>
      <p:sp>
        <p:nvSpPr>
          <p:cNvPr id="7" name="Text 5"/>
          <p:cNvSpPr/>
          <p:nvPr/>
        </p:nvSpPr>
        <p:spPr>
          <a:xfrm>
            <a:off x="7599521" y="3078480"/>
            <a:ext cx="6244709" cy="1451610"/>
          </a:xfrm>
          <a:prstGeom prst="rect">
            <a:avLst/>
          </a:prstGeom>
          <a:noFill/>
          <a:ln/>
        </p:spPr>
        <p:txBody>
          <a:bodyPr wrap="square" lIns="0" tIns="0" rIns="0" bIns="0" rtlCol="0" anchor="t"/>
          <a:lstStyle/>
          <a:p>
            <a:pPr algn="l" indent="0" marL="0">
              <a:lnSpc>
                <a:spcPts val="2850"/>
              </a:lnSpc>
              <a:buNone/>
            </a:pPr>
            <a:r>
              <a:rPr lang="en-US" sz="1750" spc="-36" kern="0" dirty="0">
                <a:solidFill>
                  <a:srgbClr val="272525"/>
                </a:solidFill>
                <a:latin typeface="Inter" pitchFamily="34" charset="0"/>
                <a:ea typeface="Inter" pitchFamily="34" charset="-122"/>
                <a:cs typeface="Inter" pitchFamily="34" charset="-120"/>
              </a:rPr>
              <a:t>Η Ρώμη ήταν ταυτισμένη με τον αρχαίο κόσμο και την αρχαία ρωμαϊκή παράδοση, ενώ η νέα πρωτεύουσα βρισκόταν κοντά στις περιοχές της Ανατολής, που κατοικούνταν κυρίως από Έλληνες και χριστιανούς.</a:t>
            </a:r>
            <a:endParaRPr lang="en-US" sz="1750" dirty="0"/>
          </a:p>
        </p:txBody>
      </p:sp>
      <p:sp>
        <p:nvSpPr>
          <p:cNvPr id="8" name="Text 6"/>
          <p:cNvSpPr/>
          <p:nvPr/>
        </p:nvSpPr>
        <p:spPr>
          <a:xfrm>
            <a:off x="7599521" y="4734163"/>
            <a:ext cx="6244709" cy="1088708"/>
          </a:xfrm>
          <a:prstGeom prst="rect">
            <a:avLst/>
          </a:prstGeom>
          <a:noFill/>
          <a:ln/>
        </p:spPr>
        <p:txBody>
          <a:bodyPr wrap="square" lIns="0" tIns="0" rIns="0" bIns="0" rtlCol="0" anchor="t"/>
          <a:lstStyle/>
          <a:p>
            <a:pPr algn="l" indent="0" marL="0">
              <a:lnSpc>
                <a:spcPts val="2850"/>
              </a:lnSpc>
              <a:buNone/>
            </a:pPr>
            <a:r>
              <a:rPr lang="en-US" sz="1750" spc="-36" kern="0" dirty="0">
                <a:solidFill>
                  <a:srgbClr val="272525"/>
                </a:solidFill>
                <a:latin typeface="Inter" pitchFamily="34" charset="0"/>
                <a:ea typeface="Inter" pitchFamily="34" charset="-122"/>
                <a:cs typeface="Inter" pitchFamily="34" charset="-120"/>
              </a:rPr>
              <a:t>Η μεταφορά διευκόλυνε τον εκχριστιανισμό της αυτοκρατορίας και την απομάκρυνση από τις ειδωλολατρικές παραδόσεις της Ρώμης.</a:t>
            </a:r>
            <a:endParaRPr lang="en-US" sz="1750" dirty="0"/>
          </a:p>
        </p:txBody>
      </p:sp>
      <p:sp>
        <p:nvSpPr>
          <p:cNvPr id="9" name="Text 7"/>
          <p:cNvSpPr/>
          <p:nvPr/>
        </p:nvSpPr>
        <p:spPr>
          <a:xfrm>
            <a:off x="793790" y="6282095"/>
            <a:ext cx="13042821" cy="725805"/>
          </a:xfrm>
          <a:prstGeom prst="rect">
            <a:avLst/>
          </a:prstGeom>
          <a:noFill/>
          <a:ln/>
        </p:spPr>
        <p:txBody>
          <a:bodyPr wrap="square" lIns="0" tIns="0" rIns="0" bIns="0" rtlCol="0" anchor="t"/>
          <a:lstStyle/>
          <a:p>
            <a:pPr algn="l" indent="0" marL="0">
              <a:lnSpc>
                <a:spcPts val="2850"/>
              </a:lnSpc>
              <a:buNone/>
            </a:pPr>
            <a:r>
              <a:rPr lang="en-US" sz="1750" spc="-36" kern="0" dirty="0">
                <a:solidFill>
                  <a:srgbClr val="272525"/>
                </a:solidFill>
                <a:latin typeface="Inter" pitchFamily="34" charset="0"/>
                <a:ea typeface="Inter" pitchFamily="34" charset="-122"/>
                <a:cs typeface="Inter" pitchFamily="34" charset="-120"/>
              </a:rPr>
              <a:t>Με τη μεταφορά της πρωτεύουσας, το κέντρο βάρους της αυτοκρατορίας μετακινήθηκε από το λατινικό πολιτιστικό χώρο στον ελληνικό, δίνοντας σταδιακά στην αυτοκρατορία έναν πιο ελληνικό χαρακτήρα.</a:t>
            </a:r>
            <a:endParaRPr lang="en-US" sz="175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Text 0"/>
          <p:cNvSpPr/>
          <p:nvPr/>
        </p:nvSpPr>
        <p:spPr>
          <a:xfrm>
            <a:off x="793790" y="787837"/>
            <a:ext cx="12887444" cy="708779"/>
          </a:xfrm>
          <a:prstGeom prst="rect">
            <a:avLst/>
          </a:prstGeom>
          <a:noFill/>
          <a:ln/>
        </p:spPr>
        <p:txBody>
          <a:bodyPr wrap="none" lIns="0" tIns="0" rIns="0" bIns="0" rtlCol="0" anchor="t"/>
          <a:lstStyle/>
          <a:p>
            <a:pPr algn="l" indent="0" marL="0">
              <a:lnSpc>
                <a:spcPts val="5550"/>
              </a:lnSpc>
              <a:buNone/>
            </a:pPr>
            <a:r>
              <a:rPr lang="en-US" sz="4450" b="1" spc="-134" kern="0" dirty="0">
                <a:solidFill>
                  <a:srgbClr val="000000"/>
                </a:solidFill>
                <a:latin typeface="Inter Bold" pitchFamily="34" charset="0"/>
                <a:ea typeface="Inter Bold" pitchFamily="34" charset="-122"/>
                <a:cs typeface="Inter Bold" pitchFamily="34" charset="-120"/>
              </a:rPr>
              <a:t>Τα Τρία Θεμέλια της Βυζαντινής Αυτοκρατορίας</a:t>
            </a:r>
            <a:endParaRPr lang="en-US" sz="4450" dirty="0"/>
          </a:p>
        </p:txBody>
      </p:sp>
      <p:sp>
        <p:nvSpPr>
          <p:cNvPr id="3" name="Shape 1"/>
          <p:cNvSpPr/>
          <p:nvPr/>
        </p:nvSpPr>
        <p:spPr>
          <a:xfrm>
            <a:off x="793790" y="1950244"/>
            <a:ext cx="2173724" cy="1306949"/>
          </a:xfrm>
          <a:prstGeom prst="roundRect">
            <a:avLst>
              <a:gd name="adj" fmla="val 7289"/>
            </a:avLst>
          </a:prstGeom>
          <a:solidFill>
            <a:srgbClr val="DADBF1"/>
          </a:solidFill>
          <a:ln w="7620">
            <a:solidFill>
              <a:srgbClr val="C0C1D7"/>
            </a:solidFill>
            <a:prstDash val="solid"/>
          </a:ln>
        </p:spPr>
      </p:sp>
      <p:pic>
        <p:nvPicPr>
          <p:cNvPr id="4" name="Image 0" descr="preencoded.png">    </p:cNvPr>
          <p:cNvPicPr>
            <a:picLocks noChangeAspect="1"/>
          </p:cNvPicPr>
          <p:nvPr/>
        </p:nvPicPr>
        <p:blipFill>
          <a:blip r:embed="rId1"/>
          <a:stretch>
            <a:fillRect/>
          </a:stretch>
        </p:blipFill>
        <p:spPr>
          <a:xfrm>
            <a:off x="1721167" y="2404348"/>
            <a:ext cx="318968" cy="398621"/>
          </a:xfrm>
          <a:prstGeom prst="rect">
            <a:avLst/>
          </a:prstGeom>
        </p:spPr>
      </p:pic>
      <p:sp>
        <p:nvSpPr>
          <p:cNvPr id="5" name="Text 2"/>
          <p:cNvSpPr/>
          <p:nvPr/>
        </p:nvSpPr>
        <p:spPr>
          <a:xfrm>
            <a:off x="3194328" y="2177058"/>
            <a:ext cx="3879056" cy="354330"/>
          </a:xfrm>
          <a:prstGeom prst="rect">
            <a:avLst/>
          </a:prstGeom>
          <a:noFill/>
          <a:ln/>
        </p:spPr>
        <p:txBody>
          <a:bodyPr wrap="none" lIns="0" tIns="0" rIns="0" bIns="0" rtlCol="0" anchor="t"/>
          <a:lstStyle/>
          <a:p>
            <a:pPr algn="l" indent="0" marL="0">
              <a:lnSpc>
                <a:spcPts val="2750"/>
              </a:lnSpc>
              <a:buNone/>
            </a:pPr>
            <a:r>
              <a:rPr lang="en-US" sz="2200" b="1" spc="-67" kern="0" dirty="0">
                <a:solidFill>
                  <a:srgbClr val="272525"/>
                </a:solidFill>
                <a:latin typeface="Inter Bold" pitchFamily="34" charset="0"/>
                <a:ea typeface="Inter Bold" pitchFamily="34" charset="-122"/>
                <a:cs typeface="Inter Bold" pitchFamily="34" charset="-120"/>
              </a:rPr>
              <a:t>Ρωμαϊκή Πολιτική Παράδοση</a:t>
            </a:r>
            <a:endParaRPr lang="en-US" sz="2200" dirty="0"/>
          </a:p>
        </p:txBody>
      </p:sp>
      <p:sp>
        <p:nvSpPr>
          <p:cNvPr id="6" name="Text 3"/>
          <p:cNvSpPr/>
          <p:nvPr/>
        </p:nvSpPr>
        <p:spPr>
          <a:xfrm>
            <a:off x="3194328" y="2667476"/>
            <a:ext cx="6328648" cy="362903"/>
          </a:xfrm>
          <a:prstGeom prst="rect">
            <a:avLst/>
          </a:prstGeom>
          <a:noFill/>
          <a:ln/>
        </p:spPr>
        <p:txBody>
          <a:bodyPr wrap="none" lIns="0" tIns="0" rIns="0" bIns="0" rtlCol="0" anchor="t"/>
          <a:lstStyle/>
          <a:p>
            <a:pPr algn="l" indent="0" marL="0">
              <a:lnSpc>
                <a:spcPts val="2850"/>
              </a:lnSpc>
              <a:buNone/>
            </a:pPr>
            <a:r>
              <a:rPr lang="en-US" sz="1750" spc="-36" kern="0" dirty="0">
                <a:solidFill>
                  <a:srgbClr val="272525"/>
                </a:solidFill>
                <a:latin typeface="Inter" pitchFamily="34" charset="0"/>
                <a:ea typeface="Inter" pitchFamily="34" charset="-122"/>
                <a:cs typeface="Inter" pitchFamily="34" charset="-120"/>
              </a:rPr>
              <a:t>Το διοικητικό σύστημα, η νομοθεσία και η κρατική οργάνωση</a:t>
            </a:r>
            <a:endParaRPr lang="en-US" sz="1750" dirty="0"/>
          </a:p>
        </p:txBody>
      </p:sp>
      <p:sp>
        <p:nvSpPr>
          <p:cNvPr id="7" name="Shape 4"/>
          <p:cNvSpPr/>
          <p:nvPr/>
        </p:nvSpPr>
        <p:spPr>
          <a:xfrm>
            <a:off x="3080861" y="3241953"/>
            <a:ext cx="10642402" cy="15240"/>
          </a:xfrm>
          <a:prstGeom prst="roundRect">
            <a:avLst>
              <a:gd name="adj" fmla="val 625116"/>
            </a:avLst>
          </a:prstGeom>
          <a:solidFill>
            <a:srgbClr val="C0C1D7"/>
          </a:solidFill>
          <a:ln/>
        </p:spPr>
      </p:sp>
      <p:sp>
        <p:nvSpPr>
          <p:cNvPr id="8" name="Shape 5"/>
          <p:cNvSpPr/>
          <p:nvPr/>
        </p:nvSpPr>
        <p:spPr>
          <a:xfrm>
            <a:off x="793790" y="3370540"/>
            <a:ext cx="4347567" cy="1306949"/>
          </a:xfrm>
          <a:prstGeom prst="roundRect">
            <a:avLst>
              <a:gd name="adj" fmla="val 7289"/>
            </a:avLst>
          </a:prstGeom>
          <a:solidFill>
            <a:srgbClr val="DADBF1"/>
          </a:solidFill>
          <a:ln w="7620">
            <a:solidFill>
              <a:srgbClr val="C0C1D7"/>
            </a:solidFill>
            <a:prstDash val="solid"/>
          </a:ln>
        </p:spPr>
      </p:sp>
      <p:pic>
        <p:nvPicPr>
          <p:cNvPr id="9" name="Image 1" descr="preencoded.png">    </p:cNvPr>
          <p:cNvPicPr>
            <a:picLocks noChangeAspect="1"/>
          </p:cNvPicPr>
          <p:nvPr/>
        </p:nvPicPr>
        <p:blipFill>
          <a:blip r:embed="rId2"/>
          <a:stretch>
            <a:fillRect/>
          </a:stretch>
        </p:blipFill>
        <p:spPr>
          <a:xfrm>
            <a:off x="2808089" y="3824645"/>
            <a:ext cx="318968" cy="398621"/>
          </a:xfrm>
          <a:prstGeom prst="rect">
            <a:avLst/>
          </a:prstGeom>
        </p:spPr>
      </p:pic>
      <p:sp>
        <p:nvSpPr>
          <p:cNvPr id="10" name="Text 6"/>
          <p:cNvSpPr/>
          <p:nvPr/>
        </p:nvSpPr>
        <p:spPr>
          <a:xfrm>
            <a:off x="5368171" y="3597354"/>
            <a:ext cx="2835235" cy="354330"/>
          </a:xfrm>
          <a:prstGeom prst="rect">
            <a:avLst/>
          </a:prstGeom>
          <a:noFill/>
          <a:ln/>
        </p:spPr>
        <p:txBody>
          <a:bodyPr wrap="none" lIns="0" tIns="0" rIns="0" bIns="0" rtlCol="0" anchor="t"/>
          <a:lstStyle/>
          <a:p>
            <a:pPr algn="l" indent="0" marL="0">
              <a:lnSpc>
                <a:spcPts val="2750"/>
              </a:lnSpc>
              <a:buNone/>
            </a:pPr>
            <a:r>
              <a:rPr lang="en-US" sz="2200" b="1" spc="-67" kern="0" dirty="0">
                <a:solidFill>
                  <a:srgbClr val="272525"/>
                </a:solidFill>
                <a:latin typeface="Inter Bold" pitchFamily="34" charset="0"/>
                <a:ea typeface="Inter Bold" pitchFamily="34" charset="-122"/>
                <a:cs typeface="Inter Bold" pitchFamily="34" charset="-120"/>
              </a:rPr>
              <a:t>Χριστιανική Πίστη</a:t>
            </a:r>
            <a:endParaRPr lang="en-US" sz="2200" dirty="0"/>
          </a:p>
        </p:txBody>
      </p:sp>
      <p:sp>
        <p:nvSpPr>
          <p:cNvPr id="11" name="Text 7"/>
          <p:cNvSpPr/>
          <p:nvPr/>
        </p:nvSpPr>
        <p:spPr>
          <a:xfrm>
            <a:off x="5368171" y="4087773"/>
            <a:ext cx="6056709" cy="362903"/>
          </a:xfrm>
          <a:prstGeom prst="rect">
            <a:avLst/>
          </a:prstGeom>
          <a:noFill/>
          <a:ln/>
        </p:spPr>
        <p:txBody>
          <a:bodyPr wrap="none" lIns="0" tIns="0" rIns="0" bIns="0" rtlCol="0" anchor="t"/>
          <a:lstStyle/>
          <a:p>
            <a:pPr algn="l" indent="0" marL="0">
              <a:lnSpc>
                <a:spcPts val="2850"/>
              </a:lnSpc>
              <a:buNone/>
            </a:pPr>
            <a:r>
              <a:rPr lang="en-US" sz="1750" spc="-36" kern="0" dirty="0">
                <a:solidFill>
                  <a:srgbClr val="272525"/>
                </a:solidFill>
                <a:latin typeface="Inter" pitchFamily="34" charset="0"/>
                <a:ea typeface="Inter" pitchFamily="34" charset="-122"/>
                <a:cs typeface="Inter" pitchFamily="34" charset="-120"/>
              </a:rPr>
              <a:t>Η θρησκεία που έδωσε πνευματική ενότητα και ταυτότητα</a:t>
            </a:r>
            <a:endParaRPr lang="en-US" sz="1750" dirty="0"/>
          </a:p>
        </p:txBody>
      </p:sp>
      <p:sp>
        <p:nvSpPr>
          <p:cNvPr id="12" name="Shape 8"/>
          <p:cNvSpPr/>
          <p:nvPr/>
        </p:nvSpPr>
        <p:spPr>
          <a:xfrm>
            <a:off x="5254704" y="4662249"/>
            <a:ext cx="8468558" cy="15240"/>
          </a:xfrm>
          <a:prstGeom prst="roundRect">
            <a:avLst>
              <a:gd name="adj" fmla="val 625116"/>
            </a:avLst>
          </a:prstGeom>
          <a:solidFill>
            <a:srgbClr val="C0C1D7"/>
          </a:solidFill>
          <a:ln/>
        </p:spPr>
      </p:sp>
      <p:sp>
        <p:nvSpPr>
          <p:cNvPr id="13" name="Shape 9"/>
          <p:cNvSpPr/>
          <p:nvPr/>
        </p:nvSpPr>
        <p:spPr>
          <a:xfrm>
            <a:off x="793790" y="4790837"/>
            <a:ext cx="6521410" cy="1306949"/>
          </a:xfrm>
          <a:prstGeom prst="roundRect">
            <a:avLst>
              <a:gd name="adj" fmla="val 7289"/>
            </a:avLst>
          </a:prstGeom>
          <a:solidFill>
            <a:srgbClr val="DADBF1"/>
          </a:solidFill>
          <a:ln w="7620">
            <a:solidFill>
              <a:srgbClr val="C0C1D7"/>
            </a:solidFill>
            <a:prstDash val="solid"/>
          </a:ln>
        </p:spPr>
      </p:sp>
      <p:pic>
        <p:nvPicPr>
          <p:cNvPr id="14" name="Image 2" descr="preencoded.png">    </p:cNvPr>
          <p:cNvPicPr>
            <a:picLocks noChangeAspect="1"/>
          </p:cNvPicPr>
          <p:nvPr/>
        </p:nvPicPr>
        <p:blipFill>
          <a:blip r:embed="rId3"/>
          <a:stretch>
            <a:fillRect/>
          </a:stretch>
        </p:blipFill>
        <p:spPr>
          <a:xfrm>
            <a:off x="3895011" y="5244941"/>
            <a:ext cx="318968" cy="398621"/>
          </a:xfrm>
          <a:prstGeom prst="rect">
            <a:avLst/>
          </a:prstGeom>
        </p:spPr>
      </p:pic>
      <p:sp>
        <p:nvSpPr>
          <p:cNvPr id="15" name="Text 10"/>
          <p:cNvSpPr/>
          <p:nvPr/>
        </p:nvSpPr>
        <p:spPr>
          <a:xfrm>
            <a:off x="7542014" y="5017651"/>
            <a:ext cx="4599742" cy="354330"/>
          </a:xfrm>
          <a:prstGeom prst="rect">
            <a:avLst/>
          </a:prstGeom>
          <a:noFill/>
          <a:ln/>
        </p:spPr>
        <p:txBody>
          <a:bodyPr wrap="none" lIns="0" tIns="0" rIns="0" bIns="0" rtlCol="0" anchor="t"/>
          <a:lstStyle/>
          <a:p>
            <a:pPr algn="l" indent="0" marL="0">
              <a:lnSpc>
                <a:spcPts val="2750"/>
              </a:lnSpc>
              <a:buNone/>
            </a:pPr>
            <a:r>
              <a:rPr lang="en-US" sz="2200" b="1" spc="-67" kern="0" dirty="0">
                <a:solidFill>
                  <a:srgbClr val="272525"/>
                </a:solidFill>
                <a:latin typeface="Inter Bold" pitchFamily="34" charset="0"/>
                <a:ea typeface="Inter Bold" pitchFamily="34" charset="-122"/>
                <a:cs typeface="Inter Bold" pitchFamily="34" charset="-120"/>
              </a:rPr>
              <a:t>Ελληνική Πολιτιστική Κληρονομιά</a:t>
            </a:r>
            <a:endParaRPr lang="en-US" sz="2200" dirty="0"/>
          </a:p>
        </p:txBody>
      </p:sp>
      <p:sp>
        <p:nvSpPr>
          <p:cNvPr id="16" name="Text 11"/>
          <p:cNvSpPr/>
          <p:nvPr/>
        </p:nvSpPr>
        <p:spPr>
          <a:xfrm>
            <a:off x="7542014" y="5508069"/>
            <a:ext cx="4765477" cy="362903"/>
          </a:xfrm>
          <a:prstGeom prst="rect">
            <a:avLst/>
          </a:prstGeom>
          <a:noFill/>
          <a:ln/>
        </p:spPr>
        <p:txBody>
          <a:bodyPr wrap="none" lIns="0" tIns="0" rIns="0" bIns="0" rtlCol="0" anchor="t"/>
          <a:lstStyle/>
          <a:p>
            <a:pPr algn="l" indent="0" marL="0">
              <a:lnSpc>
                <a:spcPts val="2850"/>
              </a:lnSpc>
              <a:buNone/>
            </a:pPr>
            <a:r>
              <a:rPr lang="en-US" sz="1750" spc="-36" kern="0" dirty="0">
                <a:solidFill>
                  <a:srgbClr val="272525"/>
                </a:solidFill>
                <a:latin typeface="Inter" pitchFamily="34" charset="0"/>
                <a:ea typeface="Inter" pitchFamily="34" charset="-122"/>
                <a:cs typeface="Inter" pitchFamily="34" charset="-120"/>
              </a:rPr>
              <a:t>Η γλώσσα, η παιδεία και οι πνευματικές αξίες</a:t>
            </a:r>
            <a:endParaRPr lang="en-US" sz="1750" dirty="0"/>
          </a:p>
        </p:txBody>
      </p:sp>
      <p:sp>
        <p:nvSpPr>
          <p:cNvPr id="17" name="Text 12"/>
          <p:cNvSpPr/>
          <p:nvPr/>
        </p:nvSpPr>
        <p:spPr>
          <a:xfrm>
            <a:off x="793790" y="6352937"/>
            <a:ext cx="13042821" cy="1088708"/>
          </a:xfrm>
          <a:prstGeom prst="rect">
            <a:avLst/>
          </a:prstGeom>
          <a:noFill/>
          <a:ln/>
        </p:spPr>
        <p:txBody>
          <a:bodyPr wrap="square" lIns="0" tIns="0" rIns="0" bIns="0" rtlCol="0" anchor="t"/>
          <a:lstStyle/>
          <a:p>
            <a:pPr algn="l" indent="0" marL="0">
              <a:lnSpc>
                <a:spcPts val="2850"/>
              </a:lnSpc>
              <a:buNone/>
            </a:pPr>
            <a:r>
              <a:rPr lang="en-US" sz="1750" spc="-36" kern="0" dirty="0">
                <a:solidFill>
                  <a:srgbClr val="272525"/>
                </a:solidFill>
                <a:latin typeface="Inter" pitchFamily="34" charset="0"/>
                <a:ea typeface="Inter" pitchFamily="34" charset="-122"/>
                <a:cs typeface="Inter" pitchFamily="34" charset="-120"/>
              </a:rPr>
              <a:t>Η αυτοκρατορία που άρχισε να διαμορφώνεται με κέντρο την Κωνσταντινούπολη βασίστηκε σε αυτά τα τρία θεμελιώδη στοιχεία, τα οποία συνδυάστηκαν αρμονικά για να δημιουργήσουν έναν νέο πολιτισμό. Αυτή η σύνθεση αποτέλεσε τη βάση για την ιστορική πορεία της Βυζαντινής αυτοκρατορίας στους επόμενους αιώνες.</a:t>
            </a:r>
            <a:endParaRPr lang="en-US" sz="175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Text 0"/>
          <p:cNvSpPr/>
          <p:nvPr/>
        </p:nvSpPr>
        <p:spPr>
          <a:xfrm>
            <a:off x="752713" y="591383"/>
            <a:ext cx="9860042" cy="672108"/>
          </a:xfrm>
          <a:prstGeom prst="rect">
            <a:avLst/>
          </a:prstGeom>
          <a:noFill/>
          <a:ln/>
        </p:spPr>
        <p:txBody>
          <a:bodyPr wrap="none" lIns="0" tIns="0" rIns="0" bIns="0" rtlCol="0" anchor="t"/>
          <a:lstStyle/>
          <a:p>
            <a:pPr algn="l" indent="0" marL="0">
              <a:lnSpc>
                <a:spcPts val="5250"/>
              </a:lnSpc>
              <a:buNone/>
            </a:pPr>
            <a:r>
              <a:rPr lang="en-US" sz="4200" b="1" spc="-127" kern="0" dirty="0">
                <a:solidFill>
                  <a:srgbClr val="000000"/>
                </a:solidFill>
                <a:latin typeface="Inter Bold" pitchFamily="34" charset="0"/>
                <a:ea typeface="Inter Bold" pitchFamily="34" charset="-122"/>
                <a:cs typeface="Inter Bold" pitchFamily="34" charset="-120"/>
              </a:rPr>
              <a:t>Η Εξέλιξη του Αυτοκρατορικού Θεσμού</a:t>
            </a:r>
            <a:endParaRPr lang="en-US" sz="4200" dirty="0"/>
          </a:p>
        </p:txBody>
      </p:sp>
      <p:sp>
        <p:nvSpPr>
          <p:cNvPr id="3" name="Text 1"/>
          <p:cNvSpPr/>
          <p:nvPr/>
        </p:nvSpPr>
        <p:spPr>
          <a:xfrm>
            <a:off x="752713" y="1693545"/>
            <a:ext cx="6401157" cy="709732"/>
          </a:xfrm>
          <a:prstGeom prst="rect">
            <a:avLst/>
          </a:prstGeom>
          <a:noFill/>
          <a:ln/>
        </p:spPr>
        <p:txBody>
          <a:bodyPr wrap="none" lIns="0" tIns="0" rIns="0" bIns="0" rtlCol="0" anchor="t"/>
          <a:lstStyle/>
          <a:p>
            <a:pPr algn="ctr" indent="0" marL="0">
              <a:lnSpc>
                <a:spcPts val="5550"/>
              </a:lnSpc>
              <a:buNone/>
            </a:pPr>
            <a:r>
              <a:rPr lang="en-US" sz="5550" b="1" spc="-168" kern="0" dirty="0">
                <a:solidFill>
                  <a:srgbClr val="272525"/>
                </a:solidFill>
                <a:latin typeface="Inter Bold" pitchFamily="34" charset="0"/>
                <a:ea typeface="Inter Bold" pitchFamily="34" charset="-122"/>
                <a:cs typeface="Inter Bold" pitchFamily="34" charset="-120"/>
              </a:rPr>
              <a:t>284 μ.Χ.</a:t>
            </a:r>
            <a:endParaRPr lang="en-US" sz="5550" dirty="0"/>
          </a:p>
        </p:txBody>
      </p:sp>
      <p:sp>
        <p:nvSpPr>
          <p:cNvPr id="4" name="Text 2"/>
          <p:cNvSpPr/>
          <p:nvPr/>
        </p:nvSpPr>
        <p:spPr>
          <a:xfrm>
            <a:off x="2574369" y="2672001"/>
            <a:ext cx="2757845" cy="335994"/>
          </a:xfrm>
          <a:prstGeom prst="rect">
            <a:avLst/>
          </a:prstGeom>
          <a:noFill/>
          <a:ln/>
        </p:spPr>
        <p:txBody>
          <a:bodyPr wrap="none" lIns="0" tIns="0" rIns="0" bIns="0" rtlCol="0" anchor="t"/>
          <a:lstStyle/>
          <a:p>
            <a:pPr algn="ctr" indent="0" marL="0">
              <a:lnSpc>
                <a:spcPts val="2600"/>
              </a:lnSpc>
              <a:buNone/>
            </a:pPr>
            <a:r>
              <a:rPr lang="en-US" sz="2100" b="1" spc="-64" kern="0" dirty="0">
                <a:solidFill>
                  <a:srgbClr val="272525"/>
                </a:solidFill>
                <a:latin typeface="Inter Bold" pitchFamily="34" charset="0"/>
                <a:ea typeface="Inter Bold" pitchFamily="34" charset="-122"/>
                <a:cs typeface="Inter Bold" pitchFamily="34" charset="-120"/>
              </a:rPr>
              <a:t>Άνοδος Διοκλητιανού</a:t>
            </a:r>
            <a:endParaRPr lang="en-US" sz="2100" dirty="0"/>
          </a:p>
        </p:txBody>
      </p:sp>
      <p:sp>
        <p:nvSpPr>
          <p:cNvPr id="5" name="Text 3"/>
          <p:cNvSpPr/>
          <p:nvPr/>
        </p:nvSpPr>
        <p:spPr>
          <a:xfrm>
            <a:off x="752713" y="3136940"/>
            <a:ext cx="6401157" cy="687943"/>
          </a:xfrm>
          <a:prstGeom prst="rect">
            <a:avLst/>
          </a:prstGeom>
          <a:noFill/>
          <a:ln/>
        </p:spPr>
        <p:txBody>
          <a:bodyPr wrap="square" lIns="0" tIns="0" rIns="0" bIns="0" rtlCol="0" anchor="t"/>
          <a:lstStyle/>
          <a:p>
            <a:pPr algn="ctr" indent="0" marL="0">
              <a:lnSpc>
                <a:spcPts val="2700"/>
              </a:lnSpc>
              <a:buNone/>
            </a:pPr>
            <a:r>
              <a:rPr lang="en-US" sz="1650" spc="-34" kern="0" dirty="0">
                <a:solidFill>
                  <a:srgbClr val="272525"/>
                </a:solidFill>
                <a:latin typeface="Inter" pitchFamily="34" charset="0"/>
                <a:ea typeface="Inter" pitchFamily="34" charset="-122"/>
                <a:cs typeface="Inter" pitchFamily="34" charset="-120"/>
              </a:rPr>
              <a:t>Έναρξη των μεταρρυθμίσεων που άλλαξαν τη φύση της αυτοκρατορίας</a:t>
            </a:r>
            <a:endParaRPr lang="en-US" sz="1650" dirty="0"/>
          </a:p>
        </p:txBody>
      </p:sp>
      <p:sp>
        <p:nvSpPr>
          <p:cNvPr id="6" name="Text 4"/>
          <p:cNvSpPr/>
          <p:nvPr/>
        </p:nvSpPr>
        <p:spPr>
          <a:xfrm>
            <a:off x="7476411" y="1693545"/>
            <a:ext cx="6401276" cy="709732"/>
          </a:xfrm>
          <a:prstGeom prst="rect">
            <a:avLst/>
          </a:prstGeom>
          <a:noFill/>
          <a:ln/>
        </p:spPr>
        <p:txBody>
          <a:bodyPr wrap="none" lIns="0" tIns="0" rIns="0" bIns="0" rtlCol="0" anchor="t"/>
          <a:lstStyle/>
          <a:p>
            <a:pPr algn="ctr" indent="0" marL="0">
              <a:lnSpc>
                <a:spcPts val="5550"/>
              </a:lnSpc>
              <a:buNone/>
            </a:pPr>
            <a:r>
              <a:rPr lang="en-US" sz="5550" b="1" spc="-168" kern="0" dirty="0">
                <a:solidFill>
                  <a:srgbClr val="272525"/>
                </a:solidFill>
                <a:latin typeface="Inter Bold" pitchFamily="34" charset="0"/>
                <a:ea typeface="Inter Bold" pitchFamily="34" charset="-122"/>
                <a:cs typeface="Inter Bold" pitchFamily="34" charset="-120"/>
              </a:rPr>
              <a:t>313 μ.Χ.</a:t>
            </a:r>
            <a:endParaRPr lang="en-US" sz="5550" dirty="0"/>
          </a:p>
        </p:txBody>
      </p:sp>
      <p:sp>
        <p:nvSpPr>
          <p:cNvPr id="7" name="Text 5"/>
          <p:cNvSpPr/>
          <p:nvPr/>
        </p:nvSpPr>
        <p:spPr>
          <a:xfrm>
            <a:off x="9206270" y="2672001"/>
            <a:ext cx="2941558" cy="335994"/>
          </a:xfrm>
          <a:prstGeom prst="rect">
            <a:avLst/>
          </a:prstGeom>
          <a:noFill/>
          <a:ln/>
        </p:spPr>
        <p:txBody>
          <a:bodyPr wrap="none" lIns="0" tIns="0" rIns="0" bIns="0" rtlCol="0" anchor="t"/>
          <a:lstStyle/>
          <a:p>
            <a:pPr algn="ctr" indent="0" marL="0">
              <a:lnSpc>
                <a:spcPts val="2600"/>
              </a:lnSpc>
              <a:buNone/>
            </a:pPr>
            <a:r>
              <a:rPr lang="en-US" sz="2100" b="1" spc="-64" kern="0" dirty="0">
                <a:solidFill>
                  <a:srgbClr val="272525"/>
                </a:solidFill>
                <a:latin typeface="Inter Bold" pitchFamily="34" charset="0"/>
                <a:ea typeface="Inter Bold" pitchFamily="34" charset="-122"/>
                <a:cs typeface="Inter Bold" pitchFamily="34" charset="-120"/>
              </a:rPr>
              <a:t>Διάταγμα Μεδιολάνων</a:t>
            </a:r>
            <a:endParaRPr lang="en-US" sz="2100" dirty="0"/>
          </a:p>
        </p:txBody>
      </p:sp>
      <p:sp>
        <p:nvSpPr>
          <p:cNvPr id="8" name="Text 6"/>
          <p:cNvSpPr/>
          <p:nvPr/>
        </p:nvSpPr>
        <p:spPr>
          <a:xfrm>
            <a:off x="7476411" y="3136940"/>
            <a:ext cx="6401276" cy="343972"/>
          </a:xfrm>
          <a:prstGeom prst="rect">
            <a:avLst/>
          </a:prstGeom>
          <a:noFill/>
          <a:ln/>
        </p:spPr>
        <p:txBody>
          <a:bodyPr wrap="none" lIns="0" tIns="0" rIns="0" bIns="0" rtlCol="0" anchor="t"/>
          <a:lstStyle/>
          <a:p>
            <a:pPr algn="ctr" indent="0" marL="0">
              <a:lnSpc>
                <a:spcPts val="2700"/>
              </a:lnSpc>
              <a:buNone/>
            </a:pPr>
            <a:r>
              <a:rPr lang="en-US" sz="1650" spc="-34" kern="0" dirty="0">
                <a:solidFill>
                  <a:srgbClr val="272525"/>
                </a:solidFill>
                <a:latin typeface="Inter" pitchFamily="34" charset="0"/>
                <a:ea typeface="Inter" pitchFamily="34" charset="-122"/>
                <a:cs typeface="Inter" pitchFamily="34" charset="-120"/>
              </a:rPr>
              <a:t>Θρησκευτική ελευθερία και αρχή του εκχριστιανισμού</a:t>
            </a:r>
            <a:endParaRPr lang="en-US" sz="1650" dirty="0"/>
          </a:p>
        </p:txBody>
      </p:sp>
      <p:sp>
        <p:nvSpPr>
          <p:cNvPr id="9" name="Text 7"/>
          <p:cNvSpPr/>
          <p:nvPr/>
        </p:nvSpPr>
        <p:spPr>
          <a:xfrm>
            <a:off x="752713" y="4577596"/>
            <a:ext cx="6401157" cy="709732"/>
          </a:xfrm>
          <a:prstGeom prst="rect">
            <a:avLst/>
          </a:prstGeom>
          <a:noFill/>
          <a:ln/>
        </p:spPr>
        <p:txBody>
          <a:bodyPr wrap="none" lIns="0" tIns="0" rIns="0" bIns="0" rtlCol="0" anchor="t"/>
          <a:lstStyle/>
          <a:p>
            <a:pPr algn="ctr" indent="0" marL="0">
              <a:lnSpc>
                <a:spcPts val="5550"/>
              </a:lnSpc>
              <a:buNone/>
            </a:pPr>
            <a:r>
              <a:rPr lang="en-US" sz="5550" b="1" spc="-168" kern="0" dirty="0">
                <a:solidFill>
                  <a:srgbClr val="272525"/>
                </a:solidFill>
                <a:latin typeface="Inter Bold" pitchFamily="34" charset="0"/>
                <a:ea typeface="Inter Bold" pitchFamily="34" charset="-122"/>
                <a:cs typeface="Inter Bold" pitchFamily="34" charset="-120"/>
              </a:rPr>
              <a:t>324 μ.Χ.</a:t>
            </a:r>
            <a:endParaRPr lang="en-US" sz="5550" dirty="0"/>
          </a:p>
        </p:txBody>
      </p:sp>
      <p:sp>
        <p:nvSpPr>
          <p:cNvPr id="10" name="Text 8"/>
          <p:cNvSpPr/>
          <p:nvPr/>
        </p:nvSpPr>
        <p:spPr>
          <a:xfrm>
            <a:off x="2052161" y="5556052"/>
            <a:ext cx="3802261" cy="335994"/>
          </a:xfrm>
          <a:prstGeom prst="rect">
            <a:avLst/>
          </a:prstGeom>
          <a:noFill/>
          <a:ln/>
        </p:spPr>
        <p:txBody>
          <a:bodyPr wrap="none" lIns="0" tIns="0" rIns="0" bIns="0" rtlCol="0" anchor="t"/>
          <a:lstStyle/>
          <a:p>
            <a:pPr algn="ctr" indent="0" marL="0">
              <a:lnSpc>
                <a:spcPts val="2600"/>
              </a:lnSpc>
              <a:buNone/>
            </a:pPr>
            <a:r>
              <a:rPr lang="en-US" sz="2100" b="1" spc="-64" kern="0" dirty="0">
                <a:solidFill>
                  <a:srgbClr val="272525"/>
                </a:solidFill>
                <a:latin typeface="Inter Bold" pitchFamily="34" charset="0"/>
                <a:ea typeface="Inter Bold" pitchFamily="34" charset="-122"/>
                <a:cs typeface="Inter Bold" pitchFamily="34" charset="-120"/>
              </a:rPr>
              <a:t>Μονοκρατορία Κωνσταντίνου</a:t>
            </a:r>
            <a:endParaRPr lang="en-US" sz="2100" dirty="0"/>
          </a:p>
        </p:txBody>
      </p:sp>
      <p:sp>
        <p:nvSpPr>
          <p:cNvPr id="11" name="Text 9"/>
          <p:cNvSpPr/>
          <p:nvPr/>
        </p:nvSpPr>
        <p:spPr>
          <a:xfrm>
            <a:off x="752713" y="6020991"/>
            <a:ext cx="6401157" cy="343972"/>
          </a:xfrm>
          <a:prstGeom prst="rect">
            <a:avLst/>
          </a:prstGeom>
          <a:noFill/>
          <a:ln/>
        </p:spPr>
        <p:txBody>
          <a:bodyPr wrap="none" lIns="0" tIns="0" rIns="0" bIns="0" rtlCol="0" anchor="t"/>
          <a:lstStyle/>
          <a:p>
            <a:pPr algn="ctr" indent="0" marL="0">
              <a:lnSpc>
                <a:spcPts val="2700"/>
              </a:lnSpc>
              <a:buNone/>
            </a:pPr>
            <a:r>
              <a:rPr lang="en-US" sz="1650" spc="-34" kern="0" dirty="0">
                <a:solidFill>
                  <a:srgbClr val="272525"/>
                </a:solidFill>
                <a:latin typeface="Inter" pitchFamily="34" charset="0"/>
                <a:ea typeface="Inter" pitchFamily="34" charset="-122"/>
                <a:cs typeface="Inter" pitchFamily="34" charset="-120"/>
              </a:rPr>
              <a:t>Ενοποίηση της αυτοκρατορίας υπό έναν ηγέτη</a:t>
            </a:r>
            <a:endParaRPr lang="en-US" sz="1650" dirty="0"/>
          </a:p>
        </p:txBody>
      </p:sp>
      <p:sp>
        <p:nvSpPr>
          <p:cNvPr id="12" name="Text 10"/>
          <p:cNvSpPr/>
          <p:nvPr/>
        </p:nvSpPr>
        <p:spPr>
          <a:xfrm>
            <a:off x="7476411" y="4577596"/>
            <a:ext cx="6401276" cy="709732"/>
          </a:xfrm>
          <a:prstGeom prst="rect">
            <a:avLst/>
          </a:prstGeom>
          <a:noFill/>
          <a:ln/>
        </p:spPr>
        <p:txBody>
          <a:bodyPr wrap="none" lIns="0" tIns="0" rIns="0" bIns="0" rtlCol="0" anchor="t"/>
          <a:lstStyle/>
          <a:p>
            <a:pPr algn="ctr" indent="0" marL="0">
              <a:lnSpc>
                <a:spcPts val="5550"/>
              </a:lnSpc>
              <a:buNone/>
            </a:pPr>
            <a:r>
              <a:rPr lang="en-US" sz="5550" b="1" spc="-168" kern="0" dirty="0">
                <a:solidFill>
                  <a:srgbClr val="272525"/>
                </a:solidFill>
                <a:latin typeface="Inter Bold" pitchFamily="34" charset="0"/>
                <a:ea typeface="Inter Bold" pitchFamily="34" charset="-122"/>
                <a:cs typeface="Inter Bold" pitchFamily="34" charset="-120"/>
              </a:rPr>
              <a:t>330 μ.Χ.</a:t>
            </a:r>
            <a:endParaRPr lang="en-US" sz="5550" dirty="0"/>
          </a:p>
        </p:txBody>
      </p:sp>
      <p:sp>
        <p:nvSpPr>
          <p:cNvPr id="13" name="Text 11"/>
          <p:cNvSpPr/>
          <p:nvPr/>
        </p:nvSpPr>
        <p:spPr>
          <a:xfrm>
            <a:off x="8857655" y="5556052"/>
            <a:ext cx="3638788" cy="335994"/>
          </a:xfrm>
          <a:prstGeom prst="rect">
            <a:avLst/>
          </a:prstGeom>
          <a:noFill/>
          <a:ln/>
        </p:spPr>
        <p:txBody>
          <a:bodyPr wrap="none" lIns="0" tIns="0" rIns="0" bIns="0" rtlCol="0" anchor="t"/>
          <a:lstStyle/>
          <a:p>
            <a:pPr algn="ctr" indent="0" marL="0">
              <a:lnSpc>
                <a:spcPts val="2600"/>
              </a:lnSpc>
              <a:buNone/>
            </a:pPr>
            <a:r>
              <a:rPr lang="en-US" sz="2100" b="1" spc="-64" kern="0" dirty="0">
                <a:solidFill>
                  <a:srgbClr val="272525"/>
                </a:solidFill>
                <a:latin typeface="Inter Bold" pitchFamily="34" charset="0"/>
                <a:ea typeface="Inter Bold" pitchFamily="34" charset="-122"/>
                <a:cs typeface="Inter Bold" pitchFamily="34" charset="-120"/>
              </a:rPr>
              <a:t>Ίδρυση Κωνσταντινούπολης</a:t>
            </a:r>
            <a:endParaRPr lang="en-US" sz="2100" dirty="0"/>
          </a:p>
        </p:txBody>
      </p:sp>
      <p:sp>
        <p:nvSpPr>
          <p:cNvPr id="14" name="Text 12"/>
          <p:cNvSpPr/>
          <p:nvPr/>
        </p:nvSpPr>
        <p:spPr>
          <a:xfrm>
            <a:off x="7476411" y="6020991"/>
            <a:ext cx="6401276" cy="343972"/>
          </a:xfrm>
          <a:prstGeom prst="rect">
            <a:avLst/>
          </a:prstGeom>
          <a:noFill/>
          <a:ln/>
        </p:spPr>
        <p:txBody>
          <a:bodyPr wrap="none" lIns="0" tIns="0" rIns="0" bIns="0" rtlCol="0" anchor="t"/>
          <a:lstStyle/>
          <a:p>
            <a:pPr algn="ctr" indent="0" marL="0">
              <a:lnSpc>
                <a:spcPts val="2700"/>
              </a:lnSpc>
              <a:buNone/>
            </a:pPr>
            <a:r>
              <a:rPr lang="en-US" sz="1650" spc="-34" kern="0" dirty="0">
                <a:solidFill>
                  <a:srgbClr val="272525"/>
                </a:solidFill>
                <a:latin typeface="Inter" pitchFamily="34" charset="0"/>
                <a:ea typeface="Inter" pitchFamily="34" charset="-122"/>
                <a:cs typeface="Inter" pitchFamily="34" charset="-120"/>
              </a:rPr>
              <a:t>Επίσημη έναρξη της Βυζαντινής περιόδου</a:t>
            </a:r>
            <a:endParaRPr lang="en-US" sz="1650" dirty="0"/>
          </a:p>
        </p:txBody>
      </p:sp>
      <p:sp>
        <p:nvSpPr>
          <p:cNvPr id="15" name="Text 13"/>
          <p:cNvSpPr/>
          <p:nvPr/>
        </p:nvSpPr>
        <p:spPr>
          <a:xfrm>
            <a:off x="752713" y="6606897"/>
            <a:ext cx="13124974" cy="1031915"/>
          </a:xfrm>
          <a:prstGeom prst="rect">
            <a:avLst/>
          </a:prstGeom>
          <a:noFill/>
          <a:ln/>
        </p:spPr>
        <p:txBody>
          <a:bodyPr wrap="square" lIns="0" tIns="0" rIns="0" bIns="0" rtlCol="0" anchor="t"/>
          <a:lstStyle/>
          <a:p>
            <a:pPr algn="l" indent="0" marL="0">
              <a:lnSpc>
                <a:spcPts val="2700"/>
              </a:lnSpc>
              <a:buNone/>
            </a:pPr>
            <a:r>
              <a:rPr lang="en-US" sz="1650" spc="-34" kern="0" dirty="0">
                <a:solidFill>
                  <a:srgbClr val="272525"/>
                </a:solidFill>
                <a:latin typeface="Inter" pitchFamily="34" charset="0"/>
                <a:ea typeface="Inter" pitchFamily="34" charset="-122"/>
                <a:cs typeface="Inter" pitchFamily="34" charset="-120"/>
              </a:rPr>
              <a:t>Η μετάβαση από την Ηγεμονία (Principatus) στην Απόλυτη Μοναρχία (Dominatus) και η αλλαγή του χαρακτήρα του αυτοκρατορικού θεσμού από θεϊκό σε χριστιανικό αποτέλεσαν καθοριστικές εξελίξεις για τη διαμόρφωση της Βυζαντινής αυτοκρατορίας. Ο αυτοκράτορας δεν ήταν πλέον θεός, αλλά ο εκλεκτός του Θεού που κυβερνούσε με τη θεία χάρη.</a:t>
            </a:r>
            <a:endParaRPr lang="en-US" sz="165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sp>
        <p:nvSpPr>
          <p:cNvPr id="2" name="Text 0"/>
          <p:cNvSpPr/>
          <p:nvPr/>
        </p:nvSpPr>
        <p:spPr>
          <a:xfrm>
            <a:off x="505063" y="396835"/>
            <a:ext cx="6120051" cy="451009"/>
          </a:xfrm>
          <a:prstGeom prst="rect">
            <a:avLst/>
          </a:prstGeom>
          <a:noFill/>
          <a:ln/>
        </p:spPr>
        <p:txBody>
          <a:bodyPr wrap="none" lIns="0" tIns="0" rIns="0" bIns="0" rtlCol="0" anchor="t"/>
          <a:lstStyle/>
          <a:p>
            <a:pPr algn="l" indent="0" marL="0">
              <a:lnSpc>
                <a:spcPts val="3550"/>
              </a:lnSpc>
              <a:buNone/>
            </a:pPr>
            <a:r>
              <a:rPr lang="en-US" sz="2800" b="1" spc="-85" kern="0" dirty="0">
                <a:solidFill>
                  <a:srgbClr val="000000"/>
                </a:solidFill>
                <a:latin typeface="Inter Bold" pitchFamily="34" charset="0"/>
                <a:ea typeface="Inter Bold" pitchFamily="34" charset="-122"/>
                <a:cs typeface="Inter Bold" pitchFamily="34" charset="-120"/>
              </a:rPr>
              <a:t>Η Σημασία της Κωνσταντινούπολης</a:t>
            </a:r>
            <a:endParaRPr lang="en-US" sz="2800" dirty="0"/>
          </a:p>
        </p:txBody>
      </p:sp>
      <p:pic>
        <p:nvPicPr>
          <p:cNvPr id="3" name="Image 0" descr="preencoded.png">    </p:cNvPr>
          <p:cNvPicPr>
            <a:picLocks noChangeAspect="1"/>
          </p:cNvPicPr>
          <p:nvPr/>
        </p:nvPicPr>
        <p:blipFill>
          <a:blip r:embed="rId1"/>
          <a:stretch>
            <a:fillRect/>
          </a:stretch>
        </p:blipFill>
        <p:spPr>
          <a:xfrm>
            <a:off x="505063" y="1136452"/>
            <a:ext cx="13620274" cy="7452479"/>
          </a:xfrm>
          <a:prstGeom prst="rect">
            <a:avLst/>
          </a:prstGeom>
        </p:spPr>
      </p:pic>
      <p:sp>
        <p:nvSpPr>
          <p:cNvPr id="4" name="Shape 1"/>
          <p:cNvSpPr/>
          <p:nvPr/>
        </p:nvSpPr>
        <p:spPr>
          <a:xfrm>
            <a:off x="1759029" y="8619411"/>
            <a:ext cx="144304" cy="144304"/>
          </a:xfrm>
          <a:prstGeom prst="roundRect">
            <a:avLst>
              <a:gd name="adj" fmla="val 12673"/>
            </a:avLst>
          </a:prstGeom>
          <a:solidFill>
            <a:srgbClr val="151738"/>
          </a:solidFill>
          <a:ln/>
        </p:spPr>
      </p:sp>
      <p:sp>
        <p:nvSpPr>
          <p:cNvPr id="5" name="Text 2"/>
          <p:cNvSpPr/>
          <p:nvPr/>
        </p:nvSpPr>
        <p:spPr>
          <a:xfrm>
            <a:off x="1964293" y="8619411"/>
            <a:ext cx="1142881" cy="144304"/>
          </a:xfrm>
          <a:prstGeom prst="rect">
            <a:avLst/>
          </a:prstGeom>
          <a:noFill/>
          <a:ln/>
        </p:spPr>
        <p:txBody>
          <a:bodyPr wrap="none" lIns="0" tIns="0" rIns="0" bIns="0" rtlCol="0" anchor="t"/>
          <a:lstStyle/>
          <a:p>
            <a:pPr algn="l" indent="0" marL="0">
              <a:lnSpc>
                <a:spcPts val="1100"/>
              </a:lnSpc>
              <a:buNone/>
            </a:pPr>
            <a:r>
              <a:rPr lang="en-US" sz="1100" spc="-23" kern="0" dirty="0">
                <a:solidFill>
                  <a:srgbClr val="272525"/>
                </a:solidFill>
                <a:latin typeface="Inter" pitchFamily="34" charset="0"/>
                <a:ea typeface="Inter" pitchFamily="34" charset="-122"/>
                <a:cs typeface="Inter" pitchFamily="34" charset="-120"/>
              </a:rPr>
              <a:t>Στρατηγική Θέση</a:t>
            </a:r>
            <a:endParaRPr lang="en-US" sz="1100" dirty="0"/>
          </a:p>
        </p:txBody>
      </p:sp>
      <p:sp>
        <p:nvSpPr>
          <p:cNvPr id="6" name="Shape 3"/>
          <p:cNvSpPr/>
          <p:nvPr/>
        </p:nvSpPr>
        <p:spPr>
          <a:xfrm>
            <a:off x="3844052" y="8619411"/>
            <a:ext cx="144304" cy="144304"/>
          </a:xfrm>
          <a:prstGeom prst="roundRect">
            <a:avLst>
              <a:gd name="adj" fmla="val 12673"/>
            </a:avLst>
          </a:prstGeom>
          <a:solidFill>
            <a:srgbClr val="292D6F"/>
          </a:solidFill>
          <a:ln/>
        </p:spPr>
      </p:sp>
      <p:sp>
        <p:nvSpPr>
          <p:cNvPr id="7" name="Text 4"/>
          <p:cNvSpPr/>
          <p:nvPr/>
        </p:nvSpPr>
        <p:spPr>
          <a:xfrm>
            <a:off x="4049316" y="8619411"/>
            <a:ext cx="1227773" cy="144304"/>
          </a:xfrm>
          <a:prstGeom prst="rect">
            <a:avLst/>
          </a:prstGeom>
          <a:noFill/>
          <a:ln/>
        </p:spPr>
        <p:txBody>
          <a:bodyPr wrap="none" lIns="0" tIns="0" rIns="0" bIns="0" rtlCol="0" anchor="t"/>
          <a:lstStyle/>
          <a:p>
            <a:pPr algn="l" indent="0" marL="0">
              <a:lnSpc>
                <a:spcPts val="1100"/>
              </a:lnSpc>
              <a:buNone/>
            </a:pPr>
            <a:r>
              <a:rPr lang="en-US" sz="1100" spc="-23" kern="0" dirty="0">
                <a:solidFill>
                  <a:srgbClr val="272525"/>
                </a:solidFill>
                <a:latin typeface="Inter" pitchFamily="34" charset="0"/>
                <a:ea typeface="Inter" pitchFamily="34" charset="-122"/>
                <a:cs typeface="Inter" pitchFamily="34" charset="-120"/>
              </a:rPr>
              <a:t>Εμπορικός Κόμβος</a:t>
            </a:r>
            <a:endParaRPr lang="en-US" sz="1100" dirty="0"/>
          </a:p>
        </p:txBody>
      </p:sp>
      <p:sp>
        <p:nvSpPr>
          <p:cNvPr id="8" name="Shape 5"/>
          <p:cNvSpPr/>
          <p:nvPr/>
        </p:nvSpPr>
        <p:spPr>
          <a:xfrm>
            <a:off x="6616541" y="8619411"/>
            <a:ext cx="144304" cy="144304"/>
          </a:xfrm>
          <a:prstGeom prst="roundRect">
            <a:avLst>
              <a:gd name="adj" fmla="val 12673"/>
            </a:avLst>
          </a:prstGeom>
          <a:solidFill>
            <a:srgbClr val="3D44A6"/>
          </a:solidFill>
          <a:ln/>
        </p:spPr>
      </p:sp>
      <p:sp>
        <p:nvSpPr>
          <p:cNvPr id="9" name="Text 6"/>
          <p:cNvSpPr/>
          <p:nvPr/>
        </p:nvSpPr>
        <p:spPr>
          <a:xfrm>
            <a:off x="6821805" y="8619411"/>
            <a:ext cx="1191935" cy="144304"/>
          </a:xfrm>
          <a:prstGeom prst="rect">
            <a:avLst/>
          </a:prstGeom>
          <a:noFill/>
          <a:ln/>
        </p:spPr>
        <p:txBody>
          <a:bodyPr wrap="none" lIns="0" tIns="0" rIns="0" bIns="0" rtlCol="0" anchor="t"/>
          <a:lstStyle/>
          <a:p>
            <a:pPr algn="l" indent="0" marL="0">
              <a:lnSpc>
                <a:spcPts val="1100"/>
              </a:lnSpc>
              <a:buNone/>
            </a:pPr>
            <a:r>
              <a:rPr lang="en-US" sz="1100" spc="-23" kern="0" dirty="0">
                <a:solidFill>
                  <a:srgbClr val="272525"/>
                </a:solidFill>
                <a:latin typeface="Inter" pitchFamily="34" charset="0"/>
                <a:ea typeface="Inter" pitchFamily="34" charset="-122"/>
                <a:cs typeface="Inter" pitchFamily="34" charset="-120"/>
              </a:rPr>
              <a:t>Διοικητικό Κέντρο</a:t>
            </a:r>
            <a:endParaRPr lang="en-US" sz="1100" dirty="0"/>
          </a:p>
        </p:txBody>
      </p:sp>
      <p:sp>
        <p:nvSpPr>
          <p:cNvPr id="10" name="Shape 7"/>
          <p:cNvSpPr/>
          <p:nvPr/>
        </p:nvSpPr>
        <p:spPr>
          <a:xfrm>
            <a:off x="9133165" y="8619411"/>
            <a:ext cx="144304" cy="144304"/>
          </a:xfrm>
          <a:prstGeom prst="roundRect">
            <a:avLst>
              <a:gd name="adj" fmla="val 12673"/>
            </a:avLst>
          </a:prstGeom>
          <a:solidFill>
            <a:srgbClr val="686DC7"/>
          </a:solidFill>
          <a:ln/>
        </p:spPr>
      </p:sp>
      <p:sp>
        <p:nvSpPr>
          <p:cNvPr id="11" name="Text 8"/>
          <p:cNvSpPr/>
          <p:nvPr/>
        </p:nvSpPr>
        <p:spPr>
          <a:xfrm>
            <a:off x="9338429" y="8619411"/>
            <a:ext cx="1667708" cy="144304"/>
          </a:xfrm>
          <a:prstGeom prst="rect">
            <a:avLst/>
          </a:prstGeom>
          <a:noFill/>
          <a:ln/>
        </p:spPr>
        <p:txBody>
          <a:bodyPr wrap="none" lIns="0" tIns="0" rIns="0" bIns="0" rtlCol="0" anchor="t"/>
          <a:lstStyle/>
          <a:p>
            <a:pPr algn="l" indent="0" marL="0">
              <a:lnSpc>
                <a:spcPts val="1100"/>
              </a:lnSpc>
              <a:buNone/>
            </a:pPr>
            <a:r>
              <a:rPr lang="en-US" sz="1100" spc="-23" kern="0" dirty="0">
                <a:solidFill>
                  <a:srgbClr val="272525"/>
                </a:solidFill>
                <a:latin typeface="Inter" pitchFamily="34" charset="0"/>
                <a:ea typeface="Inter" pitchFamily="34" charset="-122"/>
                <a:cs typeface="Inter" pitchFamily="34" charset="-120"/>
              </a:rPr>
              <a:t>Πολιτιστική Πρωτεύουσα</a:t>
            </a:r>
            <a:endParaRPr lang="en-US" sz="1100" dirty="0"/>
          </a:p>
        </p:txBody>
      </p:sp>
      <p:sp>
        <p:nvSpPr>
          <p:cNvPr id="12" name="Shape 9"/>
          <p:cNvSpPr/>
          <p:nvPr/>
        </p:nvSpPr>
        <p:spPr>
          <a:xfrm>
            <a:off x="11523107" y="8619411"/>
            <a:ext cx="144304" cy="144304"/>
          </a:xfrm>
          <a:prstGeom prst="roundRect">
            <a:avLst>
              <a:gd name="adj" fmla="val 12673"/>
            </a:avLst>
          </a:prstGeom>
          <a:solidFill>
            <a:srgbClr val="9FA3DC"/>
          </a:solidFill>
          <a:ln/>
        </p:spPr>
      </p:sp>
      <p:sp>
        <p:nvSpPr>
          <p:cNvPr id="13" name="Text 10"/>
          <p:cNvSpPr/>
          <p:nvPr/>
        </p:nvSpPr>
        <p:spPr>
          <a:xfrm>
            <a:off x="11728371" y="8619411"/>
            <a:ext cx="1376363" cy="144304"/>
          </a:xfrm>
          <a:prstGeom prst="rect">
            <a:avLst/>
          </a:prstGeom>
          <a:noFill/>
          <a:ln/>
        </p:spPr>
        <p:txBody>
          <a:bodyPr wrap="none" lIns="0" tIns="0" rIns="0" bIns="0" rtlCol="0" anchor="t"/>
          <a:lstStyle/>
          <a:p>
            <a:pPr algn="l" indent="0" marL="0">
              <a:lnSpc>
                <a:spcPts val="1100"/>
              </a:lnSpc>
              <a:buNone/>
            </a:pPr>
            <a:r>
              <a:rPr lang="en-US" sz="1100" spc="-23" kern="0" dirty="0">
                <a:solidFill>
                  <a:srgbClr val="272525"/>
                </a:solidFill>
                <a:latin typeface="Inter" pitchFamily="34" charset="0"/>
                <a:ea typeface="Inter" pitchFamily="34" charset="-122"/>
                <a:cs typeface="Inter" pitchFamily="34" charset="-120"/>
              </a:rPr>
              <a:t>Θρησκευτικό Κέντρο</a:t>
            </a:r>
            <a:endParaRPr lang="en-US" sz="1100" dirty="0"/>
          </a:p>
        </p:txBody>
      </p:sp>
      <p:sp>
        <p:nvSpPr>
          <p:cNvPr id="14" name="Text 11"/>
          <p:cNvSpPr/>
          <p:nvPr/>
        </p:nvSpPr>
        <p:spPr>
          <a:xfrm>
            <a:off x="505063" y="8925997"/>
            <a:ext cx="13620274" cy="692587"/>
          </a:xfrm>
          <a:prstGeom prst="rect">
            <a:avLst/>
          </a:prstGeom>
          <a:noFill/>
          <a:ln/>
        </p:spPr>
        <p:txBody>
          <a:bodyPr wrap="square" lIns="0" tIns="0" rIns="0" bIns="0" rtlCol="0" anchor="t"/>
          <a:lstStyle/>
          <a:p>
            <a:pPr algn="l" indent="0" marL="0">
              <a:lnSpc>
                <a:spcPts val="1800"/>
              </a:lnSpc>
              <a:buNone/>
            </a:pPr>
            <a:r>
              <a:rPr lang="en-US" sz="1100" spc="-23" kern="0" dirty="0">
                <a:solidFill>
                  <a:srgbClr val="272525"/>
                </a:solidFill>
                <a:latin typeface="Inter" pitchFamily="34" charset="0"/>
                <a:ea typeface="Inter" pitchFamily="34" charset="-122"/>
                <a:cs typeface="Inter" pitchFamily="34" charset="-120"/>
              </a:rPr>
              <a:t>Η Κωνσταντινούπολη αποτέλεσε την καρδιά της Βυζαντινής αυτοκρατορίας για έντεκα αιώνες. Η τύχη της ταυτίστηκε απόλυτα με την τύχη της αυτοκρατορίας, καθώς η ανεξαρτησία της πόλης καθόριζε την ύπαρξη του κράτους. Η στρατηγική της θέση στο σταυροδρόμι Ευρώπης και Ασίας, ο ρόλος της ως εμπορικού κόμβου και η λειτουργία της ως διοικητικού, πολιτιστικού και θρησκευτικού κέντρου την κατέστησαν αναντικατάστατη.</a:t>
            </a:r>
            <a:endParaRPr lang="en-US" sz="11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sp>
        <p:nvSpPr>
          <p:cNvPr id="2" name="Text 0"/>
          <p:cNvSpPr/>
          <p:nvPr/>
        </p:nvSpPr>
        <p:spPr>
          <a:xfrm>
            <a:off x="793790" y="1293257"/>
            <a:ext cx="9673114" cy="708779"/>
          </a:xfrm>
          <a:prstGeom prst="rect">
            <a:avLst/>
          </a:prstGeom>
          <a:noFill/>
          <a:ln/>
        </p:spPr>
        <p:txBody>
          <a:bodyPr wrap="none" lIns="0" tIns="0" rIns="0" bIns="0" rtlCol="0" anchor="t"/>
          <a:lstStyle/>
          <a:p>
            <a:pPr algn="l" indent="0" marL="0">
              <a:lnSpc>
                <a:spcPts val="5550"/>
              </a:lnSpc>
              <a:buNone/>
            </a:pPr>
            <a:r>
              <a:rPr lang="en-US" sz="4450" b="1" spc="-134" kern="0" dirty="0">
                <a:solidFill>
                  <a:srgbClr val="000000"/>
                </a:solidFill>
                <a:latin typeface="Inter Bold" pitchFamily="34" charset="0"/>
                <a:ea typeface="Inter Bold" pitchFamily="34" charset="-122"/>
                <a:cs typeface="Inter Bold" pitchFamily="34" charset="-120"/>
              </a:rPr>
              <a:t>Ο Εξελληνισμός της Αυτοκρατορίας</a:t>
            </a:r>
            <a:endParaRPr lang="en-US" sz="4450" dirty="0"/>
          </a:p>
        </p:txBody>
      </p:sp>
      <p:sp>
        <p:nvSpPr>
          <p:cNvPr id="3" name="Shape 1"/>
          <p:cNvSpPr/>
          <p:nvPr/>
        </p:nvSpPr>
        <p:spPr>
          <a:xfrm>
            <a:off x="793790" y="2455664"/>
            <a:ext cx="4196358" cy="3136702"/>
          </a:xfrm>
          <a:prstGeom prst="roundRect">
            <a:avLst>
              <a:gd name="adj" fmla="val 3037"/>
            </a:avLst>
          </a:prstGeom>
          <a:solidFill>
            <a:srgbClr val="DADBF1"/>
          </a:solidFill>
          <a:ln w="7620">
            <a:solidFill>
              <a:srgbClr val="C0C1D7"/>
            </a:solidFill>
            <a:prstDash val="solid"/>
          </a:ln>
        </p:spPr>
      </p:sp>
      <p:sp>
        <p:nvSpPr>
          <p:cNvPr id="4" name="Text 2"/>
          <p:cNvSpPr/>
          <p:nvPr/>
        </p:nvSpPr>
        <p:spPr>
          <a:xfrm>
            <a:off x="1028224" y="2690098"/>
            <a:ext cx="2835235" cy="354330"/>
          </a:xfrm>
          <a:prstGeom prst="rect">
            <a:avLst/>
          </a:prstGeom>
          <a:noFill/>
          <a:ln/>
        </p:spPr>
        <p:txBody>
          <a:bodyPr wrap="none" lIns="0" tIns="0" rIns="0" bIns="0" rtlCol="0" anchor="t"/>
          <a:lstStyle/>
          <a:p>
            <a:pPr algn="l" indent="0" marL="0">
              <a:lnSpc>
                <a:spcPts val="2750"/>
              </a:lnSpc>
              <a:buNone/>
            </a:pPr>
            <a:r>
              <a:rPr lang="en-US" sz="2200" b="1" spc="-67" kern="0" dirty="0">
                <a:solidFill>
                  <a:srgbClr val="272525"/>
                </a:solidFill>
                <a:latin typeface="Inter Bold" pitchFamily="34" charset="0"/>
                <a:ea typeface="Inter Bold" pitchFamily="34" charset="-122"/>
                <a:cs typeface="Inter Bold" pitchFamily="34" charset="-120"/>
              </a:rPr>
              <a:t>Ελληνική Γλώσσα</a:t>
            </a:r>
            <a:endParaRPr lang="en-US" sz="2200" dirty="0"/>
          </a:p>
        </p:txBody>
      </p:sp>
      <p:sp>
        <p:nvSpPr>
          <p:cNvPr id="5" name="Text 3"/>
          <p:cNvSpPr/>
          <p:nvPr/>
        </p:nvSpPr>
        <p:spPr>
          <a:xfrm>
            <a:off x="1028224" y="3180517"/>
            <a:ext cx="3727490" cy="2177415"/>
          </a:xfrm>
          <a:prstGeom prst="rect">
            <a:avLst/>
          </a:prstGeom>
          <a:noFill/>
          <a:ln/>
        </p:spPr>
        <p:txBody>
          <a:bodyPr wrap="square" lIns="0" tIns="0" rIns="0" bIns="0" rtlCol="0" anchor="t"/>
          <a:lstStyle/>
          <a:p>
            <a:pPr algn="l" indent="0" marL="0">
              <a:lnSpc>
                <a:spcPts val="2850"/>
              </a:lnSpc>
              <a:buNone/>
            </a:pPr>
            <a:r>
              <a:rPr lang="en-US" sz="1750" spc="-36" kern="0" dirty="0">
                <a:solidFill>
                  <a:srgbClr val="272525"/>
                </a:solidFill>
                <a:latin typeface="Inter" pitchFamily="34" charset="0"/>
                <a:ea typeface="Inter" pitchFamily="34" charset="-122"/>
                <a:cs typeface="Inter" pitchFamily="34" charset="-120"/>
              </a:rPr>
              <a:t>Σταδιακά η ελληνική γλώσσα αντικατέστησε τη λατινική ως επίσημη γλώσσα της διοίκησης και του πολιτισμού, αντανακλώντας τη μετατόπιση του κέντρου βάρους της αυτοκρατορίας.</a:t>
            </a:r>
            <a:endParaRPr lang="en-US" sz="1750" dirty="0"/>
          </a:p>
        </p:txBody>
      </p:sp>
      <p:sp>
        <p:nvSpPr>
          <p:cNvPr id="6" name="Shape 4"/>
          <p:cNvSpPr/>
          <p:nvPr/>
        </p:nvSpPr>
        <p:spPr>
          <a:xfrm>
            <a:off x="5216962" y="2455664"/>
            <a:ext cx="4196358" cy="3136702"/>
          </a:xfrm>
          <a:prstGeom prst="roundRect">
            <a:avLst>
              <a:gd name="adj" fmla="val 3037"/>
            </a:avLst>
          </a:prstGeom>
          <a:solidFill>
            <a:srgbClr val="DADBF1"/>
          </a:solidFill>
          <a:ln w="7620">
            <a:solidFill>
              <a:srgbClr val="C0C1D7"/>
            </a:solidFill>
            <a:prstDash val="solid"/>
          </a:ln>
        </p:spPr>
      </p:sp>
      <p:sp>
        <p:nvSpPr>
          <p:cNvPr id="7" name="Text 5"/>
          <p:cNvSpPr/>
          <p:nvPr/>
        </p:nvSpPr>
        <p:spPr>
          <a:xfrm>
            <a:off x="5451396" y="2690098"/>
            <a:ext cx="2835235" cy="354330"/>
          </a:xfrm>
          <a:prstGeom prst="rect">
            <a:avLst/>
          </a:prstGeom>
          <a:noFill/>
          <a:ln/>
        </p:spPr>
        <p:txBody>
          <a:bodyPr wrap="none" lIns="0" tIns="0" rIns="0" bIns="0" rtlCol="0" anchor="t"/>
          <a:lstStyle/>
          <a:p>
            <a:pPr algn="l" indent="0" marL="0">
              <a:lnSpc>
                <a:spcPts val="2750"/>
              </a:lnSpc>
              <a:buNone/>
            </a:pPr>
            <a:r>
              <a:rPr lang="en-US" sz="2200" b="1" spc="-67" kern="0" dirty="0">
                <a:solidFill>
                  <a:srgbClr val="272525"/>
                </a:solidFill>
                <a:latin typeface="Inter Bold" pitchFamily="34" charset="0"/>
                <a:ea typeface="Inter Bold" pitchFamily="34" charset="-122"/>
                <a:cs typeface="Inter Bold" pitchFamily="34" charset="-120"/>
              </a:rPr>
              <a:t>Ελληνική Διοίκηση</a:t>
            </a:r>
            <a:endParaRPr lang="en-US" sz="2200" dirty="0"/>
          </a:p>
        </p:txBody>
      </p:sp>
      <p:sp>
        <p:nvSpPr>
          <p:cNvPr id="8" name="Text 6"/>
          <p:cNvSpPr/>
          <p:nvPr/>
        </p:nvSpPr>
        <p:spPr>
          <a:xfrm>
            <a:off x="5451396" y="3180517"/>
            <a:ext cx="3727490" cy="1814513"/>
          </a:xfrm>
          <a:prstGeom prst="rect">
            <a:avLst/>
          </a:prstGeom>
          <a:noFill/>
          <a:ln/>
        </p:spPr>
        <p:txBody>
          <a:bodyPr wrap="square" lIns="0" tIns="0" rIns="0" bIns="0" rtlCol="0" anchor="t"/>
          <a:lstStyle/>
          <a:p>
            <a:pPr algn="l" indent="0" marL="0">
              <a:lnSpc>
                <a:spcPts val="2850"/>
              </a:lnSpc>
              <a:buNone/>
            </a:pPr>
            <a:r>
              <a:rPr lang="en-US" sz="1750" spc="-36" kern="0" dirty="0">
                <a:solidFill>
                  <a:srgbClr val="272525"/>
                </a:solidFill>
                <a:latin typeface="Inter" pitchFamily="34" charset="0"/>
                <a:ea typeface="Inter" pitchFamily="34" charset="-122"/>
                <a:cs typeface="Inter" pitchFamily="34" charset="-120"/>
              </a:rPr>
              <a:t>Η διοίκηση της αυτοκρατορίας στελεχώθηκε σταδιακά από Έλληνες αξιωματούχους, ενώ οι νόμοι και τα διατάγματα άρχισαν να εκδίδονται στα ελληνικά.</a:t>
            </a:r>
            <a:endParaRPr lang="en-US" sz="1750" dirty="0"/>
          </a:p>
        </p:txBody>
      </p:sp>
      <p:sp>
        <p:nvSpPr>
          <p:cNvPr id="9" name="Shape 7"/>
          <p:cNvSpPr/>
          <p:nvPr/>
        </p:nvSpPr>
        <p:spPr>
          <a:xfrm>
            <a:off x="9640133" y="2455664"/>
            <a:ext cx="4196358" cy="3136702"/>
          </a:xfrm>
          <a:prstGeom prst="roundRect">
            <a:avLst>
              <a:gd name="adj" fmla="val 3037"/>
            </a:avLst>
          </a:prstGeom>
          <a:solidFill>
            <a:srgbClr val="DADBF1"/>
          </a:solidFill>
          <a:ln w="7620">
            <a:solidFill>
              <a:srgbClr val="C0C1D7"/>
            </a:solidFill>
            <a:prstDash val="solid"/>
          </a:ln>
        </p:spPr>
      </p:sp>
      <p:sp>
        <p:nvSpPr>
          <p:cNvPr id="10" name="Text 8"/>
          <p:cNvSpPr/>
          <p:nvPr/>
        </p:nvSpPr>
        <p:spPr>
          <a:xfrm>
            <a:off x="9874568" y="2690098"/>
            <a:ext cx="2835235" cy="354330"/>
          </a:xfrm>
          <a:prstGeom prst="rect">
            <a:avLst/>
          </a:prstGeom>
          <a:noFill/>
          <a:ln/>
        </p:spPr>
        <p:txBody>
          <a:bodyPr wrap="none" lIns="0" tIns="0" rIns="0" bIns="0" rtlCol="0" anchor="t"/>
          <a:lstStyle/>
          <a:p>
            <a:pPr algn="l" indent="0" marL="0">
              <a:lnSpc>
                <a:spcPts val="2750"/>
              </a:lnSpc>
              <a:buNone/>
            </a:pPr>
            <a:r>
              <a:rPr lang="en-US" sz="2200" b="1" spc="-67" kern="0" dirty="0">
                <a:solidFill>
                  <a:srgbClr val="272525"/>
                </a:solidFill>
                <a:latin typeface="Inter Bold" pitchFamily="34" charset="0"/>
                <a:ea typeface="Inter Bold" pitchFamily="34" charset="-122"/>
                <a:cs typeface="Inter Bold" pitchFamily="34" charset="-120"/>
              </a:rPr>
              <a:t>Ελληνική Παιδεία</a:t>
            </a:r>
            <a:endParaRPr lang="en-US" sz="2200" dirty="0"/>
          </a:p>
        </p:txBody>
      </p:sp>
      <p:sp>
        <p:nvSpPr>
          <p:cNvPr id="11" name="Text 9"/>
          <p:cNvSpPr/>
          <p:nvPr/>
        </p:nvSpPr>
        <p:spPr>
          <a:xfrm>
            <a:off x="9874568" y="3180517"/>
            <a:ext cx="3727490" cy="1814513"/>
          </a:xfrm>
          <a:prstGeom prst="rect">
            <a:avLst/>
          </a:prstGeom>
          <a:noFill/>
          <a:ln/>
        </p:spPr>
        <p:txBody>
          <a:bodyPr wrap="square" lIns="0" tIns="0" rIns="0" bIns="0" rtlCol="0" anchor="t"/>
          <a:lstStyle/>
          <a:p>
            <a:pPr algn="l" indent="0" marL="0">
              <a:lnSpc>
                <a:spcPts val="2850"/>
              </a:lnSpc>
              <a:buNone/>
            </a:pPr>
            <a:r>
              <a:rPr lang="en-US" sz="1750" spc="-36" kern="0" dirty="0">
                <a:solidFill>
                  <a:srgbClr val="272525"/>
                </a:solidFill>
                <a:latin typeface="Inter" pitchFamily="34" charset="0"/>
                <a:ea typeface="Inter" pitchFamily="34" charset="-122"/>
                <a:cs typeface="Inter" pitchFamily="34" charset="-120"/>
              </a:rPr>
              <a:t>Η ελληνική παιδεία και φιλοσοφία διατηρήθηκαν και αναπτύχθηκαν, συνδυαζόμενες με τη χριστιανική θεολογία και δημιουργώντας ένα νέο πολιτιστικό πλαίσιο.</a:t>
            </a:r>
            <a:endParaRPr lang="en-US" sz="1750" dirty="0"/>
          </a:p>
        </p:txBody>
      </p:sp>
      <p:sp>
        <p:nvSpPr>
          <p:cNvPr id="12" name="Text 10"/>
          <p:cNvSpPr/>
          <p:nvPr/>
        </p:nvSpPr>
        <p:spPr>
          <a:xfrm>
            <a:off x="793790" y="5847517"/>
            <a:ext cx="13042821" cy="1088708"/>
          </a:xfrm>
          <a:prstGeom prst="rect">
            <a:avLst/>
          </a:prstGeom>
          <a:noFill/>
          <a:ln/>
        </p:spPr>
        <p:txBody>
          <a:bodyPr wrap="square" lIns="0" tIns="0" rIns="0" bIns="0" rtlCol="0" anchor="t"/>
          <a:lstStyle/>
          <a:p>
            <a:pPr algn="l" indent="0" marL="0">
              <a:lnSpc>
                <a:spcPts val="2850"/>
              </a:lnSpc>
              <a:buNone/>
            </a:pPr>
            <a:r>
              <a:rPr lang="en-US" sz="1750" spc="-36" kern="0" dirty="0">
                <a:solidFill>
                  <a:srgbClr val="272525"/>
                </a:solidFill>
                <a:latin typeface="Inter" pitchFamily="34" charset="0"/>
                <a:ea typeface="Inter" pitchFamily="34" charset="-122"/>
                <a:cs typeface="Inter" pitchFamily="34" charset="-120"/>
              </a:rPr>
              <a:t>Με τη μεταφορά της πρωτεύουσας στην Κωνσταντινούπολη, το κέντρο βάρους της αυτοκρατορίας μετακινήθηκε από το λατινικό πολιτιστικό χώρο στον ελληνικό. Έτσι η αυτοκρατορία απέκτησε προοδευτικά ελληνικό χαρακτήρα, διατηρώντας παράλληλα τη ρωμαϊκή πολιτική παράδοση.</a:t>
            </a:r>
            <a:endParaRPr lang="en-US" sz="175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spTree>
      <p:nvGrpSpPr>
        <p:cNvPr id="1" name=""/>
        <p:cNvGrpSpPr/>
        <p:nvPr/>
      </p:nvGrpSpPr>
      <p:grpSpPr>
        <a:xfrm>
          <a:off x="0" y="0"/>
          <a:ext cx="0" cy="0"/>
          <a:chOff x="0" y="0"/>
          <a:chExt cx="0" cy="0"/>
        </a:xfrm>
      </p:grpSpPr>
      <p:sp>
        <p:nvSpPr>
          <p:cNvPr id="2" name="Text 0"/>
          <p:cNvSpPr/>
          <p:nvPr/>
        </p:nvSpPr>
        <p:spPr>
          <a:xfrm>
            <a:off x="793790" y="2135862"/>
            <a:ext cx="9836587" cy="708779"/>
          </a:xfrm>
          <a:prstGeom prst="rect">
            <a:avLst/>
          </a:prstGeom>
          <a:noFill/>
          <a:ln/>
        </p:spPr>
        <p:txBody>
          <a:bodyPr wrap="none" lIns="0" tIns="0" rIns="0" bIns="0" rtlCol="0" anchor="t"/>
          <a:lstStyle/>
          <a:p>
            <a:pPr algn="l" indent="0" marL="0">
              <a:lnSpc>
                <a:spcPts val="5550"/>
              </a:lnSpc>
              <a:buNone/>
            </a:pPr>
            <a:r>
              <a:rPr lang="en-US" sz="4450" b="1" spc="-134" kern="0" dirty="0">
                <a:solidFill>
                  <a:srgbClr val="000000"/>
                </a:solidFill>
                <a:latin typeface="Inter Bold" pitchFamily="34" charset="0"/>
                <a:ea typeface="Inter Bold" pitchFamily="34" charset="-122"/>
                <a:cs typeface="Inter Bold" pitchFamily="34" charset="-120"/>
              </a:rPr>
              <a:t>Η Κληρονομιά των Μεταρρυθμίσεων</a:t>
            </a:r>
            <a:endParaRPr lang="en-US" sz="4450" dirty="0"/>
          </a:p>
        </p:txBody>
      </p:sp>
      <p:sp>
        <p:nvSpPr>
          <p:cNvPr id="3" name="Text 1"/>
          <p:cNvSpPr/>
          <p:nvPr/>
        </p:nvSpPr>
        <p:spPr>
          <a:xfrm>
            <a:off x="793790" y="3298269"/>
            <a:ext cx="13042821" cy="1451610"/>
          </a:xfrm>
          <a:prstGeom prst="rect">
            <a:avLst/>
          </a:prstGeom>
          <a:noFill/>
          <a:ln/>
        </p:spPr>
        <p:txBody>
          <a:bodyPr wrap="square" lIns="0" tIns="0" rIns="0" bIns="0" rtlCol="0" anchor="t"/>
          <a:lstStyle/>
          <a:p>
            <a:pPr algn="l" indent="0" marL="0">
              <a:lnSpc>
                <a:spcPts val="2850"/>
              </a:lnSpc>
              <a:buNone/>
            </a:pPr>
            <a:r>
              <a:rPr lang="en-US" sz="1750" spc="-36" kern="0" dirty="0">
                <a:solidFill>
                  <a:srgbClr val="272525"/>
                </a:solidFill>
                <a:latin typeface="Inter" pitchFamily="34" charset="0"/>
                <a:ea typeface="Inter" pitchFamily="34" charset="-122"/>
                <a:cs typeface="Inter" pitchFamily="34" charset="-120"/>
              </a:rPr>
              <a:t>ι μεταρρυθμίσεις του Διοκλητιανού και του Κωνσταντίνου διαμόρφωσαν τη Βυζαντινή αυτοκρατορία για τους επόμενους αιώνες. Η διοικητική αναδιοργάνωση, ο εκχριστιανισμός και η μεταφορά της πρωτεύουσας στην Ανατολή δημιούργησαν ένα νέο κράτος που συνδύαζε τη ρωμαϊκή πολιτική παράδοση, τη χριστιανική πίστη και την ελληνική πολιτιστική κληρονομιά.</a:t>
            </a:r>
            <a:endParaRPr lang="en-US" sz="1750" dirty="0"/>
          </a:p>
        </p:txBody>
      </p:sp>
      <p:sp>
        <p:nvSpPr>
          <p:cNvPr id="4" name="Text 2"/>
          <p:cNvSpPr/>
          <p:nvPr/>
        </p:nvSpPr>
        <p:spPr>
          <a:xfrm>
            <a:off x="793790" y="5005030"/>
            <a:ext cx="13042821" cy="1088708"/>
          </a:xfrm>
          <a:prstGeom prst="rect">
            <a:avLst/>
          </a:prstGeom>
          <a:noFill/>
          <a:ln/>
        </p:spPr>
        <p:txBody>
          <a:bodyPr wrap="square" lIns="0" tIns="0" rIns="0" bIns="0" rtlCol="0" anchor="t"/>
          <a:lstStyle/>
          <a:p>
            <a:pPr algn="l" indent="0" marL="0">
              <a:lnSpc>
                <a:spcPts val="2850"/>
              </a:lnSpc>
              <a:buNone/>
            </a:pPr>
            <a:r>
              <a:rPr lang="en-US" sz="1750" spc="-36" kern="0" dirty="0">
                <a:solidFill>
                  <a:srgbClr val="272525"/>
                </a:solidFill>
                <a:latin typeface="Inter" pitchFamily="34" charset="0"/>
                <a:ea typeface="Inter" pitchFamily="34" charset="-122"/>
                <a:cs typeface="Inter" pitchFamily="34" charset="-120"/>
              </a:rPr>
              <a:t>Αυτή η μοναδική σύνθεση επέτρεψε στη Βυζαντινή αυτοκρατορία να επιβιώσει για περισσότερο από χίλια χρόνια, διατηρώντας και μεταλαμπαδεύοντας την κλασική γνώση, αναπτύσσοντας έναν πλούσιο πολιτισμό και λειτουργώντας ως προπύργιο του χριστιανισμού και του ελληνισμού.</a:t>
            </a:r>
            <a:endParaRPr lang="en-US" sz="17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731996" y="812840"/>
            <a:ext cx="10320695" cy="653653"/>
          </a:xfrm>
          <a:prstGeom prst="rect">
            <a:avLst/>
          </a:prstGeom>
          <a:noFill/>
          <a:ln/>
        </p:spPr>
        <p:txBody>
          <a:bodyPr wrap="none" lIns="0" tIns="0" rIns="0" bIns="0" rtlCol="0" anchor="t"/>
          <a:lstStyle/>
          <a:p>
            <a:pPr algn="l" indent="0" marL="0">
              <a:lnSpc>
                <a:spcPts val="5100"/>
              </a:lnSpc>
              <a:buNone/>
            </a:pPr>
            <a:r>
              <a:rPr lang="en-US" sz="4100" b="1" spc="-124" kern="0" dirty="0">
                <a:solidFill>
                  <a:srgbClr val="000000"/>
                </a:solidFill>
                <a:latin typeface="Inter Bold" pitchFamily="34" charset="0"/>
                <a:ea typeface="Inter Bold" pitchFamily="34" charset="-122"/>
                <a:cs typeface="Inter Bold" pitchFamily="34" charset="-120"/>
              </a:rPr>
              <a:t>Οι Διοικητικές Αλλαγές του Διοκλητιανού</a:t>
            </a:r>
            <a:endParaRPr lang="en-US" sz="4100" dirty="0"/>
          </a:p>
        </p:txBody>
      </p:sp>
      <p:sp>
        <p:nvSpPr>
          <p:cNvPr id="3" name="Shape 1"/>
          <p:cNvSpPr/>
          <p:nvPr/>
        </p:nvSpPr>
        <p:spPr>
          <a:xfrm>
            <a:off x="7303770" y="1884759"/>
            <a:ext cx="22860" cy="4627245"/>
          </a:xfrm>
          <a:prstGeom prst="roundRect">
            <a:avLst>
              <a:gd name="adj" fmla="val 384259"/>
            </a:avLst>
          </a:prstGeom>
          <a:solidFill>
            <a:srgbClr val="C0C1D7"/>
          </a:solidFill>
          <a:ln/>
        </p:spPr>
      </p:sp>
      <p:sp>
        <p:nvSpPr>
          <p:cNvPr id="4" name="Shape 2"/>
          <p:cNvSpPr/>
          <p:nvPr/>
        </p:nvSpPr>
        <p:spPr>
          <a:xfrm>
            <a:off x="6475452" y="2343864"/>
            <a:ext cx="627340" cy="22860"/>
          </a:xfrm>
          <a:prstGeom prst="roundRect">
            <a:avLst>
              <a:gd name="adj" fmla="val 384259"/>
            </a:avLst>
          </a:prstGeom>
          <a:solidFill>
            <a:srgbClr val="C0C1D7"/>
          </a:solidFill>
          <a:ln/>
        </p:spPr>
      </p:sp>
      <p:sp>
        <p:nvSpPr>
          <p:cNvPr id="5" name="Shape 3"/>
          <p:cNvSpPr/>
          <p:nvPr/>
        </p:nvSpPr>
        <p:spPr>
          <a:xfrm>
            <a:off x="7079933" y="2120027"/>
            <a:ext cx="470535" cy="470535"/>
          </a:xfrm>
          <a:prstGeom prst="roundRect">
            <a:avLst>
              <a:gd name="adj" fmla="val 18668"/>
            </a:avLst>
          </a:prstGeom>
          <a:solidFill>
            <a:srgbClr val="DADBF1"/>
          </a:solidFill>
          <a:ln w="7620">
            <a:solidFill>
              <a:srgbClr val="C0C1D7"/>
            </a:solidFill>
            <a:prstDash val="solid"/>
          </a:ln>
        </p:spPr>
      </p:sp>
      <p:sp>
        <p:nvSpPr>
          <p:cNvPr id="6" name="Text 4"/>
          <p:cNvSpPr/>
          <p:nvPr/>
        </p:nvSpPr>
        <p:spPr>
          <a:xfrm>
            <a:off x="7158395" y="2159258"/>
            <a:ext cx="313611" cy="392073"/>
          </a:xfrm>
          <a:prstGeom prst="rect">
            <a:avLst/>
          </a:prstGeom>
          <a:noFill/>
          <a:ln/>
        </p:spPr>
        <p:txBody>
          <a:bodyPr wrap="none" lIns="0" tIns="0" rIns="0" bIns="0" rtlCol="0" anchor="t"/>
          <a:lstStyle/>
          <a:p>
            <a:pPr algn="ctr" indent="0" marL="0">
              <a:lnSpc>
                <a:spcPts val="2450"/>
              </a:lnSpc>
              <a:buNone/>
            </a:pPr>
            <a:r>
              <a:rPr lang="en-US" sz="2450" b="1" spc="-74" kern="0" dirty="0">
                <a:solidFill>
                  <a:srgbClr val="272525"/>
                </a:solidFill>
                <a:latin typeface="Inter Bold" pitchFamily="34" charset="0"/>
                <a:ea typeface="Inter Bold" pitchFamily="34" charset="-122"/>
                <a:cs typeface="Inter Bold" pitchFamily="34" charset="-120"/>
              </a:rPr>
              <a:t>1</a:t>
            </a:r>
            <a:endParaRPr lang="en-US" sz="2450" dirty="0"/>
          </a:p>
        </p:txBody>
      </p:sp>
      <p:sp>
        <p:nvSpPr>
          <p:cNvPr id="7" name="Text 5"/>
          <p:cNvSpPr/>
          <p:nvPr/>
        </p:nvSpPr>
        <p:spPr>
          <a:xfrm>
            <a:off x="3655219" y="2093833"/>
            <a:ext cx="2614255" cy="326827"/>
          </a:xfrm>
          <a:prstGeom prst="rect">
            <a:avLst/>
          </a:prstGeom>
          <a:noFill/>
          <a:ln/>
        </p:spPr>
        <p:txBody>
          <a:bodyPr wrap="none" lIns="0" tIns="0" rIns="0" bIns="0" rtlCol="0" anchor="t"/>
          <a:lstStyle/>
          <a:p>
            <a:pPr algn="r" indent="0" marL="0">
              <a:lnSpc>
                <a:spcPts val="2550"/>
              </a:lnSpc>
              <a:buNone/>
            </a:pPr>
            <a:r>
              <a:rPr lang="en-US" sz="2050" b="1" spc="-62" kern="0" dirty="0">
                <a:solidFill>
                  <a:srgbClr val="272525"/>
                </a:solidFill>
                <a:latin typeface="Inter Bold" pitchFamily="34" charset="0"/>
                <a:ea typeface="Inter Bold" pitchFamily="34" charset="-122"/>
                <a:cs typeface="Inter Bold" pitchFamily="34" charset="-120"/>
              </a:rPr>
              <a:t>284 μ.Χ.</a:t>
            </a:r>
            <a:endParaRPr lang="en-US" sz="2050" dirty="0"/>
          </a:p>
        </p:txBody>
      </p:sp>
      <p:sp>
        <p:nvSpPr>
          <p:cNvPr id="8" name="Text 6"/>
          <p:cNvSpPr/>
          <p:nvPr/>
        </p:nvSpPr>
        <p:spPr>
          <a:xfrm>
            <a:off x="731996" y="2546033"/>
            <a:ext cx="5537478" cy="1338739"/>
          </a:xfrm>
          <a:prstGeom prst="rect">
            <a:avLst/>
          </a:prstGeom>
          <a:noFill/>
          <a:ln/>
        </p:spPr>
        <p:txBody>
          <a:bodyPr wrap="square" lIns="0" tIns="0" rIns="0" bIns="0" rtlCol="0" anchor="t"/>
          <a:lstStyle/>
          <a:p>
            <a:pPr algn="r" indent="0" marL="0">
              <a:lnSpc>
                <a:spcPts val="2600"/>
              </a:lnSpc>
              <a:buNone/>
            </a:pPr>
            <a:r>
              <a:rPr lang="en-US" sz="1600" spc="-33" kern="0" dirty="0">
                <a:solidFill>
                  <a:srgbClr val="272525"/>
                </a:solidFill>
                <a:latin typeface="Inter" pitchFamily="34" charset="0"/>
                <a:ea typeface="Inter" pitchFamily="34" charset="-122"/>
                <a:cs typeface="Inter" pitchFamily="34" charset="-120"/>
              </a:rPr>
              <a:t>Ο Διοκλητιανός γίνεται αυτοκράτορας και αποφασίζει να φέρει τάξη στο ρωμαϊκό κράτος, αναγνωρίζοντας ότι ένας άρχοντας δεν επαρκούσε για τις ανάγκες διοίκησης της αυτοκρατορίας.</a:t>
            </a:r>
            <a:endParaRPr lang="en-US" sz="1600" dirty="0"/>
          </a:p>
        </p:txBody>
      </p:sp>
      <p:sp>
        <p:nvSpPr>
          <p:cNvPr id="9" name="Shape 7"/>
          <p:cNvSpPr/>
          <p:nvPr/>
        </p:nvSpPr>
        <p:spPr>
          <a:xfrm>
            <a:off x="7527608" y="3389471"/>
            <a:ext cx="627340" cy="22860"/>
          </a:xfrm>
          <a:prstGeom prst="roundRect">
            <a:avLst>
              <a:gd name="adj" fmla="val 384259"/>
            </a:avLst>
          </a:prstGeom>
          <a:solidFill>
            <a:srgbClr val="C0C1D7"/>
          </a:solidFill>
          <a:ln/>
        </p:spPr>
      </p:sp>
      <p:sp>
        <p:nvSpPr>
          <p:cNvPr id="10" name="Shape 8"/>
          <p:cNvSpPr/>
          <p:nvPr/>
        </p:nvSpPr>
        <p:spPr>
          <a:xfrm>
            <a:off x="7079933" y="3165634"/>
            <a:ext cx="470535" cy="470535"/>
          </a:xfrm>
          <a:prstGeom prst="roundRect">
            <a:avLst>
              <a:gd name="adj" fmla="val 18668"/>
            </a:avLst>
          </a:prstGeom>
          <a:solidFill>
            <a:srgbClr val="DADBF1"/>
          </a:solidFill>
          <a:ln w="7620">
            <a:solidFill>
              <a:srgbClr val="C0C1D7"/>
            </a:solidFill>
            <a:prstDash val="solid"/>
          </a:ln>
        </p:spPr>
      </p:sp>
      <p:sp>
        <p:nvSpPr>
          <p:cNvPr id="11" name="Text 9"/>
          <p:cNvSpPr/>
          <p:nvPr/>
        </p:nvSpPr>
        <p:spPr>
          <a:xfrm>
            <a:off x="7158395" y="3204865"/>
            <a:ext cx="313611" cy="392073"/>
          </a:xfrm>
          <a:prstGeom prst="rect">
            <a:avLst/>
          </a:prstGeom>
          <a:noFill/>
          <a:ln/>
        </p:spPr>
        <p:txBody>
          <a:bodyPr wrap="none" lIns="0" tIns="0" rIns="0" bIns="0" rtlCol="0" anchor="t"/>
          <a:lstStyle/>
          <a:p>
            <a:pPr algn="ctr" indent="0" marL="0">
              <a:lnSpc>
                <a:spcPts val="2450"/>
              </a:lnSpc>
              <a:buNone/>
            </a:pPr>
            <a:r>
              <a:rPr lang="en-US" sz="2450" b="1" spc="-74" kern="0" dirty="0">
                <a:solidFill>
                  <a:srgbClr val="272525"/>
                </a:solidFill>
                <a:latin typeface="Inter Bold" pitchFamily="34" charset="0"/>
                <a:ea typeface="Inter Bold" pitchFamily="34" charset="-122"/>
                <a:cs typeface="Inter Bold" pitchFamily="34" charset="-120"/>
              </a:rPr>
              <a:t>2</a:t>
            </a:r>
            <a:endParaRPr lang="en-US" sz="2450" dirty="0"/>
          </a:p>
        </p:txBody>
      </p:sp>
      <p:sp>
        <p:nvSpPr>
          <p:cNvPr id="12" name="Text 10"/>
          <p:cNvSpPr/>
          <p:nvPr/>
        </p:nvSpPr>
        <p:spPr>
          <a:xfrm>
            <a:off x="8360926" y="3139440"/>
            <a:ext cx="3188613" cy="326827"/>
          </a:xfrm>
          <a:prstGeom prst="rect">
            <a:avLst/>
          </a:prstGeom>
          <a:noFill/>
          <a:ln/>
        </p:spPr>
        <p:txBody>
          <a:bodyPr wrap="none" lIns="0" tIns="0" rIns="0" bIns="0" rtlCol="0" anchor="t"/>
          <a:lstStyle/>
          <a:p>
            <a:pPr algn="l" indent="0" marL="0">
              <a:lnSpc>
                <a:spcPts val="2550"/>
              </a:lnSpc>
              <a:buNone/>
            </a:pPr>
            <a:r>
              <a:rPr lang="en-US" sz="2050" b="1" spc="-62" kern="0" dirty="0">
                <a:solidFill>
                  <a:srgbClr val="272525"/>
                </a:solidFill>
                <a:latin typeface="Inter Bold" pitchFamily="34" charset="0"/>
                <a:ea typeface="Inter Bold" pitchFamily="34" charset="-122"/>
                <a:cs typeface="Inter Bold" pitchFamily="34" charset="-120"/>
              </a:rPr>
              <a:t>Εισαγωγή της Τετραρχίας</a:t>
            </a:r>
            <a:endParaRPr lang="en-US" sz="2050" dirty="0"/>
          </a:p>
        </p:txBody>
      </p:sp>
      <p:sp>
        <p:nvSpPr>
          <p:cNvPr id="13" name="Text 11"/>
          <p:cNvSpPr/>
          <p:nvPr/>
        </p:nvSpPr>
        <p:spPr>
          <a:xfrm>
            <a:off x="8360926" y="3591639"/>
            <a:ext cx="5537478" cy="1338739"/>
          </a:xfrm>
          <a:prstGeom prst="rect">
            <a:avLst/>
          </a:prstGeom>
          <a:noFill/>
          <a:ln/>
        </p:spPr>
        <p:txBody>
          <a:bodyPr wrap="square" lIns="0" tIns="0" rIns="0" bIns="0" rtlCol="0" anchor="t"/>
          <a:lstStyle/>
          <a:p>
            <a:pPr algn="l" indent="0" marL="0">
              <a:lnSpc>
                <a:spcPts val="2600"/>
              </a:lnSpc>
              <a:buNone/>
            </a:pPr>
            <a:r>
              <a:rPr lang="en-US" sz="1600" spc="-33" kern="0" dirty="0">
                <a:solidFill>
                  <a:srgbClr val="272525"/>
                </a:solidFill>
                <a:latin typeface="Inter" pitchFamily="34" charset="0"/>
                <a:ea typeface="Inter" pitchFamily="34" charset="-122"/>
                <a:cs typeface="Inter" pitchFamily="34" charset="-120"/>
              </a:rPr>
              <a:t>Μοιράζει την εξουσία σε τέσσερα διαφορετικά κέντρα. Ο ίδιος κυβερνά το ανατολικό τμήμα ως Αύγουστος με έδρα τη Νικομήδεια, ενώ δίνει τη διοίκηση του δυτικού στον Μαξιμιανό, επίσης ως Αύγουστο.</a:t>
            </a:r>
            <a:endParaRPr lang="en-US" sz="1600" dirty="0"/>
          </a:p>
        </p:txBody>
      </p:sp>
      <p:sp>
        <p:nvSpPr>
          <p:cNvPr id="14" name="Shape 12"/>
          <p:cNvSpPr/>
          <p:nvPr/>
        </p:nvSpPr>
        <p:spPr>
          <a:xfrm>
            <a:off x="6475452" y="4762024"/>
            <a:ext cx="627340" cy="22860"/>
          </a:xfrm>
          <a:prstGeom prst="roundRect">
            <a:avLst>
              <a:gd name="adj" fmla="val 384259"/>
            </a:avLst>
          </a:prstGeom>
          <a:solidFill>
            <a:srgbClr val="C0C1D7"/>
          </a:solidFill>
          <a:ln/>
        </p:spPr>
      </p:sp>
      <p:sp>
        <p:nvSpPr>
          <p:cNvPr id="15" name="Shape 13"/>
          <p:cNvSpPr/>
          <p:nvPr/>
        </p:nvSpPr>
        <p:spPr>
          <a:xfrm>
            <a:off x="7079933" y="4538186"/>
            <a:ext cx="470535" cy="470535"/>
          </a:xfrm>
          <a:prstGeom prst="roundRect">
            <a:avLst>
              <a:gd name="adj" fmla="val 18668"/>
            </a:avLst>
          </a:prstGeom>
          <a:solidFill>
            <a:srgbClr val="DADBF1"/>
          </a:solidFill>
          <a:ln w="7620">
            <a:solidFill>
              <a:srgbClr val="C0C1D7"/>
            </a:solidFill>
            <a:prstDash val="solid"/>
          </a:ln>
        </p:spPr>
      </p:sp>
      <p:sp>
        <p:nvSpPr>
          <p:cNvPr id="16" name="Text 14"/>
          <p:cNvSpPr/>
          <p:nvPr/>
        </p:nvSpPr>
        <p:spPr>
          <a:xfrm>
            <a:off x="7158395" y="4577417"/>
            <a:ext cx="313611" cy="392073"/>
          </a:xfrm>
          <a:prstGeom prst="rect">
            <a:avLst/>
          </a:prstGeom>
          <a:noFill/>
          <a:ln/>
        </p:spPr>
        <p:txBody>
          <a:bodyPr wrap="none" lIns="0" tIns="0" rIns="0" bIns="0" rtlCol="0" anchor="t"/>
          <a:lstStyle/>
          <a:p>
            <a:pPr algn="ctr" indent="0" marL="0">
              <a:lnSpc>
                <a:spcPts val="2450"/>
              </a:lnSpc>
              <a:buNone/>
            </a:pPr>
            <a:r>
              <a:rPr lang="en-US" sz="2450" b="1" spc="-74" kern="0" dirty="0">
                <a:solidFill>
                  <a:srgbClr val="272525"/>
                </a:solidFill>
                <a:latin typeface="Inter Bold" pitchFamily="34" charset="0"/>
                <a:ea typeface="Inter Bold" pitchFamily="34" charset="-122"/>
                <a:cs typeface="Inter Bold" pitchFamily="34" charset="-120"/>
              </a:rPr>
              <a:t>3</a:t>
            </a:r>
            <a:endParaRPr lang="en-US" sz="2450" dirty="0"/>
          </a:p>
        </p:txBody>
      </p:sp>
      <p:sp>
        <p:nvSpPr>
          <p:cNvPr id="17" name="Text 15"/>
          <p:cNvSpPr/>
          <p:nvPr/>
        </p:nvSpPr>
        <p:spPr>
          <a:xfrm>
            <a:off x="3005257" y="4511993"/>
            <a:ext cx="3264218" cy="326827"/>
          </a:xfrm>
          <a:prstGeom prst="rect">
            <a:avLst/>
          </a:prstGeom>
          <a:noFill/>
          <a:ln/>
        </p:spPr>
        <p:txBody>
          <a:bodyPr wrap="none" lIns="0" tIns="0" rIns="0" bIns="0" rtlCol="0" anchor="t"/>
          <a:lstStyle/>
          <a:p>
            <a:pPr algn="r" indent="0" marL="0">
              <a:lnSpc>
                <a:spcPts val="2550"/>
              </a:lnSpc>
              <a:buNone/>
            </a:pPr>
            <a:r>
              <a:rPr lang="en-US" sz="2050" b="1" spc="-62" kern="0" dirty="0">
                <a:solidFill>
                  <a:srgbClr val="272525"/>
                </a:solidFill>
                <a:latin typeface="Inter Bold" pitchFamily="34" charset="0"/>
                <a:ea typeface="Inter Bold" pitchFamily="34" charset="-122"/>
                <a:cs typeface="Inter Bold" pitchFamily="34" charset="-120"/>
              </a:rPr>
              <a:t>Επέκταση του Συστήματος</a:t>
            </a:r>
            <a:endParaRPr lang="en-US" sz="2050" dirty="0"/>
          </a:p>
        </p:txBody>
      </p:sp>
      <p:sp>
        <p:nvSpPr>
          <p:cNvPr id="18" name="Text 16"/>
          <p:cNvSpPr/>
          <p:nvPr/>
        </p:nvSpPr>
        <p:spPr>
          <a:xfrm>
            <a:off x="731996" y="4964192"/>
            <a:ext cx="5537478" cy="1338739"/>
          </a:xfrm>
          <a:prstGeom prst="rect">
            <a:avLst/>
          </a:prstGeom>
          <a:noFill/>
          <a:ln/>
        </p:spPr>
        <p:txBody>
          <a:bodyPr wrap="square" lIns="0" tIns="0" rIns="0" bIns="0" rtlCol="0" anchor="t"/>
          <a:lstStyle/>
          <a:p>
            <a:pPr algn="r" indent="0" marL="0">
              <a:lnSpc>
                <a:spcPts val="2600"/>
              </a:lnSpc>
              <a:buNone/>
            </a:pPr>
            <a:r>
              <a:rPr lang="en-US" sz="1600" spc="-33" kern="0" dirty="0">
                <a:solidFill>
                  <a:srgbClr val="272525"/>
                </a:solidFill>
                <a:latin typeface="Inter" pitchFamily="34" charset="0"/>
                <a:ea typeface="Inter" pitchFamily="34" charset="-122"/>
                <a:cs typeface="Inter" pitchFamily="34" charset="-120"/>
              </a:rPr>
              <a:t>Οι δύο Αύγουστοι παραχωρούν μέρος των περιοχών τους σε δύο συνάρχοντες με τον τίτλο του Καίσαρα: ο Διοκλητιανός στον Γαλέριο και ο Μαξιμιανός στον Κωνστάντιο τον Χλωρό.</a:t>
            </a:r>
            <a:endParaRPr lang="en-US" sz="1600" dirty="0"/>
          </a:p>
        </p:txBody>
      </p:sp>
      <p:sp>
        <p:nvSpPr>
          <p:cNvPr id="19" name="Text 17"/>
          <p:cNvSpPr/>
          <p:nvPr/>
        </p:nvSpPr>
        <p:spPr>
          <a:xfrm>
            <a:off x="731996" y="6747272"/>
            <a:ext cx="13166408" cy="669369"/>
          </a:xfrm>
          <a:prstGeom prst="rect">
            <a:avLst/>
          </a:prstGeom>
          <a:noFill/>
          <a:ln/>
        </p:spPr>
        <p:txBody>
          <a:bodyPr wrap="square" lIns="0" tIns="0" rIns="0" bIns="0" rtlCol="0" anchor="t"/>
          <a:lstStyle/>
          <a:p>
            <a:pPr algn="l" indent="0" marL="0">
              <a:lnSpc>
                <a:spcPts val="2600"/>
              </a:lnSpc>
              <a:buNone/>
            </a:pPr>
            <a:r>
              <a:rPr lang="en-US" sz="1600" spc="-33" kern="0" dirty="0">
                <a:solidFill>
                  <a:srgbClr val="272525"/>
                </a:solidFill>
                <a:latin typeface="Inter" pitchFamily="34" charset="0"/>
                <a:ea typeface="Inter" pitchFamily="34" charset="-122"/>
                <a:cs typeface="Inter" pitchFamily="34" charset="-120"/>
              </a:rPr>
              <a:t>Το σύστημα της Τετραρχίας επέτυχε προσωρινά να διατηρήσει την ακεραιότητα της αυτοκρατορίας. Η Ρώμη παρέμεινε θεωρητικά η πρωτεύουσα και έδρα της συγκλήτου, αλλά η πραγματική εξουσία ασκούνταν από τα τέσσερα νέα διοικητικά κέντρα.</a:t>
            </a:r>
            <a:endParaRPr lang="en-US" sz="1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735806" y="579596"/>
            <a:ext cx="10018990" cy="656987"/>
          </a:xfrm>
          <a:prstGeom prst="rect">
            <a:avLst/>
          </a:prstGeom>
          <a:noFill/>
          <a:ln/>
        </p:spPr>
        <p:txBody>
          <a:bodyPr wrap="none" lIns="0" tIns="0" rIns="0" bIns="0" rtlCol="0" anchor="t"/>
          <a:lstStyle/>
          <a:p>
            <a:pPr algn="l" indent="0" marL="0">
              <a:lnSpc>
                <a:spcPts val="5150"/>
              </a:lnSpc>
              <a:buNone/>
            </a:pPr>
            <a:r>
              <a:rPr lang="en-US" sz="4100" b="1" spc="-124" kern="0" dirty="0">
                <a:solidFill>
                  <a:srgbClr val="000000"/>
                </a:solidFill>
                <a:latin typeface="Inter Bold" pitchFamily="34" charset="0"/>
                <a:ea typeface="Inter Bold" pitchFamily="34" charset="-122"/>
                <a:cs typeface="Inter Bold" pitchFamily="34" charset="-120"/>
              </a:rPr>
              <a:t>Η Αλλαγή στη Μορφή του Πολιτεύματος</a:t>
            </a:r>
            <a:endParaRPr lang="en-US" sz="4100" dirty="0"/>
          </a:p>
        </p:txBody>
      </p:sp>
      <p:pic>
        <p:nvPicPr>
          <p:cNvPr id="3" name="Image 0" descr="preencoded.png">    </p:cNvPr>
          <p:cNvPicPr>
            <a:picLocks noChangeAspect="1"/>
          </p:cNvPicPr>
          <p:nvPr/>
        </p:nvPicPr>
        <p:blipFill>
          <a:blip r:embed="rId1"/>
          <a:stretch>
            <a:fillRect/>
          </a:stretch>
        </p:blipFill>
        <p:spPr>
          <a:xfrm>
            <a:off x="2939891" y="1656993"/>
            <a:ext cx="2171105" cy="1547455"/>
          </a:xfrm>
          <a:prstGeom prst="rect">
            <a:avLst/>
          </a:prstGeom>
        </p:spPr>
      </p:pic>
      <p:pic>
        <p:nvPicPr>
          <p:cNvPr id="4" name="Image 1" descr="preencoded.png">    </p:cNvPr>
          <p:cNvPicPr>
            <a:picLocks noChangeAspect="1"/>
          </p:cNvPicPr>
          <p:nvPr/>
        </p:nvPicPr>
        <p:blipFill>
          <a:blip r:embed="rId2"/>
          <a:stretch>
            <a:fillRect/>
          </a:stretch>
        </p:blipFill>
        <p:spPr>
          <a:xfrm>
            <a:off x="3877627" y="2446377"/>
            <a:ext cx="295632" cy="369570"/>
          </a:xfrm>
          <a:prstGeom prst="rect">
            <a:avLst/>
          </a:prstGeom>
        </p:spPr>
      </p:pic>
      <p:sp>
        <p:nvSpPr>
          <p:cNvPr id="5" name="Text 1"/>
          <p:cNvSpPr/>
          <p:nvPr/>
        </p:nvSpPr>
        <p:spPr>
          <a:xfrm>
            <a:off x="5321141" y="2035254"/>
            <a:ext cx="3955256" cy="328374"/>
          </a:xfrm>
          <a:prstGeom prst="rect">
            <a:avLst/>
          </a:prstGeom>
          <a:noFill/>
          <a:ln/>
        </p:spPr>
        <p:txBody>
          <a:bodyPr wrap="none" lIns="0" tIns="0" rIns="0" bIns="0" rtlCol="0" anchor="t"/>
          <a:lstStyle/>
          <a:p>
            <a:pPr algn="l" indent="0" marL="0">
              <a:lnSpc>
                <a:spcPts val="2550"/>
              </a:lnSpc>
              <a:buNone/>
            </a:pPr>
            <a:r>
              <a:rPr lang="en-US" sz="2050" b="1" spc="-62" kern="0" dirty="0">
                <a:solidFill>
                  <a:srgbClr val="272525"/>
                </a:solidFill>
                <a:latin typeface="Inter Bold" pitchFamily="34" charset="0"/>
                <a:ea typeface="Inter Bold" pitchFamily="34" charset="-122"/>
                <a:cs typeface="Inter Bold" pitchFamily="34" charset="-120"/>
              </a:rPr>
              <a:t>Απόλυτη Μοναρχία (Dominatus)</a:t>
            </a:r>
            <a:endParaRPr lang="en-US" sz="2050" dirty="0"/>
          </a:p>
        </p:txBody>
      </p:sp>
      <p:sp>
        <p:nvSpPr>
          <p:cNvPr id="6" name="Text 2"/>
          <p:cNvSpPr/>
          <p:nvPr/>
        </p:nvSpPr>
        <p:spPr>
          <a:xfrm>
            <a:off x="5321141" y="2489716"/>
            <a:ext cx="5405080" cy="336352"/>
          </a:xfrm>
          <a:prstGeom prst="rect">
            <a:avLst/>
          </a:prstGeom>
          <a:noFill/>
          <a:ln/>
        </p:spPr>
        <p:txBody>
          <a:bodyPr wrap="none" lIns="0" tIns="0" rIns="0" bIns="0" rtlCol="0" anchor="t"/>
          <a:lstStyle/>
          <a:p>
            <a:pPr algn="l" indent="0" marL="0">
              <a:lnSpc>
                <a:spcPts val="2600"/>
              </a:lnSpc>
              <a:buNone/>
            </a:pPr>
            <a:r>
              <a:rPr lang="en-US" sz="1650" spc="-33" kern="0" dirty="0">
                <a:solidFill>
                  <a:srgbClr val="272525"/>
                </a:solidFill>
                <a:latin typeface="Inter" pitchFamily="34" charset="0"/>
                <a:ea typeface="Inter" pitchFamily="34" charset="-122"/>
                <a:cs typeface="Inter" pitchFamily="34" charset="-120"/>
              </a:rPr>
              <a:t>Ο αυτοκράτορας γίνεται απόλυτος μονάρχης (dominus)</a:t>
            </a:r>
            <a:endParaRPr lang="en-US" sz="1650" dirty="0"/>
          </a:p>
        </p:txBody>
      </p:sp>
      <p:sp>
        <p:nvSpPr>
          <p:cNvPr id="7" name="Shape 3"/>
          <p:cNvSpPr/>
          <p:nvPr/>
        </p:nvSpPr>
        <p:spPr>
          <a:xfrm>
            <a:off x="5163503" y="3221117"/>
            <a:ext cx="8678585" cy="11430"/>
          </a:xfrm>
          <a:prstGeom prst="roundRect">
            <a:avLst>
              <a:gd name="adj" fmla="val 772563"/>
            </a:avLst>
          </a:prstGeom>
          <a:solidFill>
            <a:srgbClr val="C0C1D7"/>
          </a:solidFill>
          <a:ln/>
        </p:spPr>
      </p:sp>
      <p:pic>
        <p:nvPicPr>
          <p:cNvPr id="8" name="Image 2" descr="preencoded.png">    </p:cNvPr>
          <p:cNvPicPr>
            <a:picLocks noChangeAspect="1"/>
          </p:cNvPicPr>
          <p:nvPr/>
        </p:nvPicPr>
        <p:blipFill>
          <a:blip r:embed="rId3"/>
          <a:stretch>
            <a:fillRect/>
          </a:stretch>
        </p:blipFill>
        <p:spPr>
          <a:xfrm>
            <a:off x="1854279" y="3256955"/>
            <a:ext cx="4342328" cy="1547455"/>
          </a:xfrm>
          <a:prstGeom prst="rect">
            <a:avLst/>
          </a:prstGeom>
        </p:spPr>
      </p:pic>
      <p:pic>
        <p:nvPicPr>
          <p:cNvPr id="9" name="Image 3" descr="preencoded.png">    </p:cNvPr>
          <p:cNvPicPr>
            <a:picLocks noChangeAspect="1"/>
          </p:cNvPicPr>
          <p:nvPr/>
        </p:nvPicPr>
        <p:blipFill>
          <a:blip r:embed="rId4"/>
          <a:stretch>
            <a:fillRect/>
          </a:stretch>
        </p:blipFill>
        <p:spPr>
          <a:xfrm>
            <a:off x="3877627" y="3845838"/>
            <a:ext cx="295632" cy="369570"/>
          </a:xfrm>
          <a:prstGeom prst="rect">
            <a:avLst/>
          </a:prstGeom>
        </p:spPr>
      </p:pic>
      <p:sp>
        <p:nvSpPr>
          <p:cNvPr id="10" name="Text 4"/>
          <p:cNvSpPr/>
          <p:nvPr/>
        </p:nvSpPr>
        <p:spPr>
          <a:xfrm>
            <a:off x="6406753" y="3635216"/>
            <a:ext cx="2984778" cy="328374"/>
          </a:xfrm>
          <a:prstGeom prst="rect">
            <a:avLst/>
          </a:prstGeom>
          <a:noFill/>
          <a:ln/>
        </p:spPr>
        <p:txBody>
          <a:bodyPr wrap="none" lIns="0" tIns="0" rIns="0" bIns="0" rtlCol="0" anchor="t"/>
          <a:lstStyle/>
          <a:p>
            <a:pPr algn="l" indent="0" marL="0">
              <a:lnSpc>
                <a:spcPts val="2550"/>
              </a:lnSpc>
              <a:buNone/>
            </a:pPr>
            <a:r>
              <a:rPr lang="en-US" sz="2050" b="1" spc="-62" kern="0" dirty="0">
                <a:solidFill>
                  <a:srgbClr val="272525"/>
                </a:solidFill>
                <a:latin typeface="Inter Bold" pitchFamily="34" charset="0"/>
                <a:ea typeface="Inter Bold" pitchFamily="34" charset="-122"/>
                <a:cs typeface="Inter Bold" pitchFamily="34" charset="-120"/>
              </a:rPr>
              <a:t>Συγκέντρωση Εξουσιών</a:t>
            </a:r>
            <a:endParaRPr lang="en-US" sz="2050" dirty="0"/>
          </a:p>
        </p:txBody>
      </p:sp>
      <p:sp>
        <p:nvSpPr>
          <p:cNvPr id="11" name="Text 5"/>
          <p:cNvSpPr/>
          <p:nvPr/>
        </p:nvSpPr>
        <p:spPr>
          <a:xfrm>
            <a:off x="6406753" y="4089678"/>
            <a:ext cx="6558558" cy="336352"/>
          </a:xfrm>
          <a:prstGeom prst="rect">
            <a:avLst/>
          </a:prstGeom>
          <a:noFill/>
          <a:ln/>
        </p:spPr>
        <p:txBody>
          <a:bodyPr wrap="none" lIns="0" tIns="0" rIns="0" bIns="0" rtlCol="0" anchor="t"/>
          <a:lstStyle/>
          <a:p>
            <a:pPr algn="l" indent="0" marL="0">
              <a:lnSpc>
                <a:spcPts val="2600"/>
              </a:lnSpc>
              <a:buNone/>
            </a:pPr>
            <a:r>
              <a:rPr lang="en-US" sz="1650" spc="-33" kern="0" dirty="0">
                <a:solidFill>
                  <a:srgbClr val="272525"/>
                </a:solidFill>
                <a:latin typeface="Inter" pitchFamily="34" charset="0"/>
                <a:ea typeface="Inter" pitchFamily="34" charset="-122"/>
                <a:cs typeface="Inter" pitchFamily="34" charset="-120"/>
              </a:rPr>
              <a:t>Όλες οι εξουσίες συγκεντρώνονται στο πρόσωπο του αυτοκράτορα</a:t>
            </a:r>
            <a:endParaRPr lang="en-US" sz="1650" dirty="0"/>
          </a:p>
        </p:txBody>
      </p:sp>
      <p:sp>
        <p:nvSpPr>
          <p:cNvPr id="12" name="Shape 6"/>
          <p:cNvSpPr/>
          <p:nvPr/>
        </p:nvSpPr>
        <p:spPr>
          <a:xfrm>
            <a:off x="6249114" y="4821079"/>
            <a:ext cx="7592973" cy="11430"/>
          </a:xfrm>
          <a:prstGeom prst="roundRect">
            <a:avLst>
              <a:gd name="adj" fmla="val 772563"/>
            </a:avLst>
          </a:prstGeom>
          <a:solidFill>
            <a:srgbClr val="C0C1D7"/>
          </a:solidFill>
          <a:ln/>
        </p:spPr>
      </p:sp>
      <p:pic>
        <p:nvPicPr>
          <p:cNvPr id="13" name="Image 4" descr="preencoded.png">    </p:cNvPr>
          <p:cNvPicPr>
            <a:picLocks noChangeAspect="1"/>
          </p:cNvPicPr>
          <p:nvPr/>
        </p:nvPicPr>
        <p:blipFill>
          <a:blip r:embed="rId5"/>
          <a:stretch>
            <a:fillRect/>
          </a:stretch>
        </p:blipFill>
        <p:spPr>
          <a:xfrm>
            <a:off x="768668" y="4856917"/>
            <a:ext cx="6513552" cy="1547455"/>
          </a:xfrm>
          <a:prstGeom prst="rect">
            <a:avLst/>
          </a:prstGeom>
        </p:spPr>
      </p:pic>
      <p:pic>
        <p:nvPicPr>
          <p:cNvPr id="14" name="Image 5" descr="preencoded.png">    </p:cNvPr>
          <p:cNvPicPr>
            <a:picLocks noChangeAspect="1"/>
          </p:cNvPicPr>
          <p:nvPr/>
        </p:nvPicPr>
        <p:blipFill>
          <a:blip r:embed="rId6"/>
          <a:stretch>
            <a:fillRect/>
          </a:stretch>
        </p:blipFill>
        <p:spPr>
          <a:xfrm>
            <a:off x="3877627" y="5445800"/>
            <a:ext cx="295632" cy="369570"/>
          </a:xfrm>
          <a:prstGeom prst="rect">
            <a:avLst/>
          </a:prstGeom>
        </p:spPr>
      </p:pic>
      <p:sp>
        <p:nvSpPr>
          <p:cNvPr id="15" name="Text 7"/>
          <p:cNvSpPr/>
          <p:nvPr/>
        </p:nvSpPr>
        <p:spPr>
          <a:xfrm>
            <a:off x="7492365" y="5067062"/>
            <a:ext cx="2799278" cy="328374"/>
          </a:xfrm>
          <a:prstGeom prst="rect">
            <a:avLst/>
          </a:prstGeom>
          <a:noFill/>
          <a:ln/>
        </p:spPr>
        <p:txBody>
          <a:bodyPr wrap="none" lIns="0" tIns="0" rIns="0" bIns="0" rtlCol="0" anchor="t"/>
          <a:lstStyle/>
          <a:p>
            <a:pPr algn="l" indent="0" marL="0">
              <a:lnSpc>
                <a:spcPts val="2550"/>
              </a:lnSpc>
              <a:buNone/>
            </a:pPr>
            <a:r>
              <a:rPr lang="en-US" sz="2050" b="1" spc="-62" kern="0" dirty="0">
                <a:solidFill>
                  <a:srgbClr val="272525"/>
                </a:solidFill>
                <a:latin typeface="Inter Bold" pitchFamily="34" charset="0"/>
                <a:ea typeface="Inter Bold" pitchFamily="34" charset="-122"/>
                <a:cs typeface="Inter Bold" pitchFamily="34" charset="-120"/>
              </a:rPr>
              <a:t>Ηγεμονία (Principatus)</a:t>
            </a:r>
            <a:endParaRPr lang="en-US" sz="2050" dirty="0"/>
          </a:p>
        </p:txBody>
      </p:sp>
      <p:sp>
        <p:nvSpPr>
          <p:cNvPr id="16" name="Text 8"/>
          <p:cNvSpPr/>
          <p:nvPr/>
        </p:nvSpPr>
        <p:spPr>
          <a:xfrm>
            <a:off x="7492365" y="5521523"/>
            <a:ext cx="6192083" cy="672703"/>
          </a:xfrm>
          <a:prstGeom prst="rect">
            <a:avLst/>
          </a:prstGeom>
          <a:noFill/>
          <a:ln/>
        </p:spPr>
        <p:txBody>
          <a:bodyPr wrap="square" lIns="0" tIns="0" rIns="0" bIns="0" rtlCol="0" anchor="t"/>
          <a:lstStyle/>
          <a:p>
            <a:pPr algn="l" indent="0" marL="0">
              <a:lnSpc>
                <a:spcPts val="2600"/>
              </a:lnSpc>
              <a:buNone/>
            </a:pPr>
            <a:r>
              <a:rPr lang="en-US" sz="1650" spc="-33" kern="0" dirty="0">
                <a:solidFill>
                  <a:srgbClr val="272525"/>
                </a:solidFill>
                <a:latin typeface="Inter" pitchFamily="34" charset="0"/>
                <a:ea typeface="Inter" pitchFamily="34" charset="-122"/>
                <a:cs typeface="Inter" pitchFamily="34" charset="-120"/>
              </a:rPr>
              <a:t>Το προηγούμενο σύστημα του Αυγούστου με τον princeps (πρώτο πολίτη)</a:t>
            </a:r>
            <a:endParaRPr lang="en-US" sz="1650" dirty="0"/>
          </a:p>
        </p:txBody>
      </p:sp>
      <p:sp>
        <p:nvSpPr>
          <p:cNvPr id="17" name="Text 9"/>
          <p:cNvSpPr/>
          <p:nvPr/>
        </p:nvSpPr>
        <p:spPr>
          <a:xfrm>
            <a:off x="735806" y="6640830"/>
            <a:ext cx="13158788" cy="1009055"/>
          </a:xfrm>
          <a:prstGeom prst="rect">
            <a:avLst/>
          </a:prstGeom>
          <a:noFill/>
          <a:ln/>
        </p:spPr>
        <p:txBody>
          <a:bodyPr wrap="square" lIns="0" tIns="0" rIns="0" bIns="0" rtlCol="0" anchor="t"/>
          <a:lstStyle/>
          <a:p>
            <a:pPr algn="l" indent="0" marL="0">
              <a:lnSpc>
                <a:spcPts val="2600"/>
              </a:lnSpc>
              <a:buNone/>
            </a:pPr>
            <a:r>
              <a:rPr lang="en-US" sz="1650" spc="-33" kern="0" dirty="0">
                <a:solidFill>
                  <a:srgbClr val="272525"/>
                </a:solidFill>
                <a:latin typeface="Inter" pitchFamily="34" charset="0"/>
                <a:ea typeface="Inter" pitchFamily="34" charset="-122"/>
                <a:cs typeface="Inter" pitchFamily="34" charset="-120"/>
              </a:rPr>
              <a:t>Ο Διοκλητιανός χώρισε το κράτος σε μικρές επαρχίες με διορισμένους από τον ίδιο υπαλλήλους. Ο στρατός κάθε περιοχής είχε ξεχωριστούς διοικητές, αφαιρώντας έτσι την πολιτική εξουσία από το στρατό. Υιοθέτησε το πρωτόκολλο της αυλής των Περσών βασιλέων, φορώντας το διάδημα και την πορφύρα, επιβάλλοντας την προσκύνηση και απαιτώντας να λατρεύεται ως θεός.</a:t>
            </a:r>
            <a:endParaRPr lang="en-US" sz="16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85000"/>
            </a:srgbClr>
          </a:solidFill>
          <a:ln/>
        </p:spPr>
      </p:sp>
      <p:sp>
        <p:nvSpPr>
          <p:cNvPr id="4" name="Text 1"/>
          <p:cNvSpPr/>
          <p:nvPr/>
        </p:nvSpPr>
        <p:spPr>
          <a:xfrm>
            <a:off x="793790" y="1391722"/>
            <a:ext cx="6638806" cy="708779"/>
          </a:xfrm>
          <a:prstGeom prst="rect">
            <a:avLst/>
          </a:prstGeom>
          <a:noFill/>
          <a:ln/>
        </p:spPr>
        <p:txBody>
          <a:bodyPr wrap="none" lIns="0" tIns="0" rIns="0" bIns="0" rtlCol="0" anchor="t"/>
          <a:lstStyle/>
          <a:p>
            <a:pPr algn="l" indent="0" marL="0">
              <a:lnSpc>
                <a:spcPts val="5550"/>
              </a:lnSpc>
              <a:buNone/>
            </a:pPr>
            <a:r>
              <a:rPr lang="en-US" sz="4450" b="1" spc="-134" kern="0" dirty="0">
                <a:solidFill>
                  <a:srgbClr val="000000"/>
                </a:solidFill>
                <a:latin typeface="Inter Bold" pitchFamily="34" charset="0"/>
                <a:ea typeface="Inter Bold" pitchFamily="34" charset="-122"/>
                <a:cs typeface="Inter Bold" pitchFamily="34" charset="-120"/>
              </a:rPr>
              <a:t>Η Πτώση της Τετραρχίας</a:t>
            </a:r>
            <a:endParaRPr lang="en-US" sz="4450" dirty="0"/>
          </a:p>
        </p:txBody>
      </p:sp>
      <p:pic>
        <p:nvPicPr>
          <p:cNvPr id="5" name="Image 1" descr="preencoded.png">    </p:cNvPr>
          <p:cNvPicPr>
            <a:picLocks noChangeAspect="1"/>
          </p:cNvPicPr>
          <p:nvPr/>
        </p:nvPicPr>
        <p:blipFill>
          <a:blip r:embed="rId2"/>
          <a:stretch>
            <a:fillRect/>
          </a:stretch>
        </p:blipFill>
        <p:spPr>
          <a:xfrm>
            <a:off x="793790" y="2440662"/>
            <a:ext cx="4347567" cy="907256"/>
          </a:xfrm>
          <a:prstGeom prst="rect">
            <a:avLst/>
          </a:prstGeom>
        </p:spPr>
      </p:pic>
      <p:sp>
        <p:nvSpPr>
          <p:cNvPr id="6" name="Text 2"/>
          <p:cNvSpPr/>
          <p:nvPr/>
        </p:nvSpPr>
        <p:spPr>
          <a:xfrm>
            <a:off x="1020604" y="3688080"/>
            <a:ext cx="2835235" cy="354330"/>
          </a:xfrm>
          <a:prstGeom prst="rect">
            <a:avLst/>
          </a:prstGeom>
          <a:noFill/>
          <a:ln/>
        </p:spPr>
        <p:txBody>
          <a:bodyPr wrap="none" lIns="0" tIns="0" rIns="0" bIns="0" rtlCol="0" anchor="t"/>
          <a:lstStyle/>
          <a:p>
            <a:pPr algn="l" indent="0" marL="0">
              <a:lnSpc>
                <a:spcPts val="2750"/>
              </a:lnSpc>
              <a:buNone/>
            </a:pPr>
            <a:r>
              <a:rPr lang="en-US" sz="2200" b="1" spc="-67" kern="0" dirty="0">
                <a:solidFill>
                  <a:srgbClr val="272525"/>
                </a:solidFill>
                <a:latin typeface="Inter Bold" pitchFamily="34" charset="0"/>
                <a:ea typeface="Inter Bold" pitchFamily="34" charset="-122"/>
                <a:cs typeface="Inter Bold" pitchFamily="34" charset="-120"/>
              </a:rPr>
              <a:t>305 μ.Χ.</a:t>
            </a:r>
            <a:endParaRPr lang="en-US" sz="2200" dirty="0"/>
          </a:p>
        </p:txBody>
      </p:sp>
      <p:sp>
        <p:nvSpPr>
          <p:cNvPr id="7" name="Text 3"/>
          <p:cNvSpPr/>
          <p:nvPr/>
        </p:nvSpPr>
        <p:spPr>
          <a:xfrm>
            <a:off x="1020604" y="4178498"/>
            <a:ext cx="3893939" cy="725805"/>
          </a:xfrm>
          <a:prstGeom prst="rect">
            <a:avLst/>
          </a:prstGeom>
          <a:noFill/>
          <a:ln/>
        </p:spPr>
        <p:txBody>
          <a:bodyPr wrap="square" lIns="0" tIns="0" rIns="0" bIns="0" rtlCol="0" anchor="t"/>
          <a:lstStyle/>
          <a:p>
            <a:pPr algn="l" indent="0" marL="0">
              <a:lnSpc>
                <a:spcPts val="2850"/>
              </a:lnSpc>
              <a:buNone/>
            </a:pPr>
            <a:r>
              <a:rPr lang="en-US" sz="1750" spc="-36" kern="0" dirty="0">
                <a:solidFill>
                  <a:srgbClr val="272525"/>
                </a:solidFill>
                <a:latin typeface="Inter" pitchFamily="34" charset="0"/>
                <a:ea typeface="Inter" pitchFamily="34" charset="-122"/>
                <a:cs typeface="Inter" pitchFamily="34" charset="-120"/>
              </a:rPr>
              <a:t>Ο Διοκλητιανός αποσύρεται από την εξουσία</a:t>
            </a:r>
            <a:endParaRPr lang="en-US" sz="1750" dirty="0"/>
          </a:p>
        </p:txBody>
      </p:sp>
      <p:pic>
        <p:nvPicPr>
          <p:cNvPr id="8" name="Image 2" descr="preencoded.png">    </p:cNvPr>
          <p:cNvPicPr>
            <a:picLocks noChangeAspect="1"/>
          </p:cNvPicPr>
          <p:nvPr/>
        </p:nvPicPr>
        <p:blipFill>
          <a:blip r:embed="rId3"/>
          <a:stretch>
            <a:fillRect/>
          </a:stretch>
        </p:blipFill>
        <p:spPr>
          <a:xfrm>
            <a:off x="5141357" y="2440662"/>
            <a:ext cx="4347567" cy="907256"/>
          </a:xfrm>
          <a:prstGeom prst="rect">
            <a:avLst/>
          </a:prstGeom>
        </p:spPr>
      </p:pic>
      <p:sp>
        <p:nvSpPr>
          <p:cNvPr id="9" name="Text 4"/>
          <p:cNvSpPr/>
          <p:nvPr/>
        </p:nvSpPr>
        <p:spPr>
          <a:xfrm>
            <a:off x="5368171" y="3688080"/>
            <a:ext cx="2835235" cy="354330"/>
          </a:xfrm>
          <a:prstGeom prst="rect">
            <a:avLst/>
          </a:prstGeom>
          <a:noFill/>
          <a:ln/>
        </p:spPr>
        <p:txBody>
          <a:bodyPr wrap="none" lIns="0" tIns="0" rIns="0" bIns="0" rtlCol="0" anchor="t"/>
          <a:lstStyle/>
          <a:p>
            <a:pPr algn="l" indent="0" marL="0">
              <a:lnSpc>
                <a:spcPts val="2750"/>
              </a:lnSpc>
              <a:buNone/>
            </a:pPr>
            <a:r>
              <a:rPr lang="en-US" sz="2200" b="1" spc="-67" kern="0" dirty="0">
                <a:solidFill>
                  <a:srgbClr val="272525"/>
                </a:solidFill>
                <a:latin typeface="Inter Bold" pitchFamily="34" charset="0"/>
                <a:ea typeface="Inter Bold" pitchFamily="34" charset="-122"/>
                <a:cs typeface="Inter Bold" pitchFamily="34" charset="-120"/>
              </a:rPr>
              <a:t>305-324 μ.Χ.</a:t>
            </a:r>
            <a:endParaRPr lang="en-US" sz="2200" dirty="0"/>
          </a:p>
        </p:txBody>
      </p:sp>
      <p:sp>
        <p:nvSpPr>
          <p:cNvPr id="10" name="Text 5"/>
          <p:cNvSpPr/>
          <p:nvPr/>
        </p:nvSpPr>
        <p:spPr>
          <a:xfrm>
            <a:off x="5368171" y="4178498"/>
            <a:ext cx="3893939" cy="725805"/>
          </a:xfrm>
          <a:prstGeom prst="rect">
            <a:avLst/>
          </a:prstGeom>
          <a:noFill/>
          <a:ln/>
        </p:spPr>
        <p:txBody>
          <a:bodyPr wrap="square" lIns="0" tIns="0" rIns="0" bIns="0" rtlCol="0" anchor="t"/>
          <a:lstStyle/>
          <a:p>
            <a:pPr algn="l" indent="0" marL="0">
              <a:lnSpc>
                <a:spcPts val="2850"/>
              </a:lnSpc>
              <a:buNone/>
            </a:pPr>
            <a:r>
              <a:rPr lang="en-US" sz="1750" spc="-36" kern="0" dirty="0">
                <a:solidFill>
                  <a:srgbClr val="272525"/>
                </a:solidFill>
                <a:latin typeface="Inter" pitchFamily="34" charset="0"/>
                <a:ea typeface="Inter" pitchFamily="34" charset="-122"/>
                <a:cs typeface="Inter" pitchFamily="34" charset="-120"/>
              </a:rPr>
              <a:t>Είκοσι χρόνια συγκρούσεων μεταξύ των διαδόχων και συναρχόντων</a:t>
            </a:r>
            <a:endParaRPr lang="en-US" sz="1750" dirty="0"/>
          </a:p>
        </p:txBody>
      </p:sp>
      <p:pic>
        <p:nvPicPr>
          <p:cNvPr id="11" name="Image 3" descr="preencoded.png">    </p:cNvPr>
          <p:cNvPicPr>
            <a:picLocks noChangeAspect="1"/>
          </p:cNvPicPr>
          <p:nvPr/>
        </p:nvPicPr>
        <p:blipFill>
          <a:blip r:embed="rId4"/>
          <a:stretch>
            <a:fillRect/>
          </a:stretch>
        </p:blipFill>
        <p:spPr>
          <a:xfrm>
            <a:off x="9488924" y="2440662"/>
            <a:ext cx="4347567" cy="907256"/>
          </a:xfrm>
          <a:prstGeom prst="rect">
            <a:avLst/>
          </a:prstGeom>
        </p:spPr>
      </p:pic>
      <p:sp>
        <p:nvSpPr>
          <p:cNvPr id="12" name="Text 6"/>
          <p:cNvSpPr/>
          <p:nvPr/>
        </p:nvSpPr>
        <p:spPr>
          <a:xfrm>
            <a:off x="9715738" y="3688080"/>
            <a:ext cx="2835235" cy="354330"/>
          </a:xfrm>
          <a:prstGeom prst="rect">
            <a:avLst/>
          </a:prstGeom>
          <a:noFill/>
          <a:ln/>
        </p:spPr>
        <p:txBody>
          <a:bodyPr wrap="none" lIns="0" tIns="0" rIns="0" bIns="0" rtlCol="0" anchor="t"/>
          <a:lstStyle/>
          <a:p>
            <a:pPr algn="l" indent="0" marL="0">
              <a:lnSpc>
                <a:spcPts val="2750"/>
              </a:lnSpc>
              <a:buNone/>
            </a:pPr>
            <a:r>
              <a:rPr lang="en-US" sz="2200" b="1" spc="-67" kern="0" dirty="0">
                <a:solidFill>
                  <a:srgbClr val="272525"/>
                </a:solidFill>
                <a:latin typeface="Inter Bold" pitchFamily="34" charset="0"/>
                <a:ea typeface="Inter Bold" pitchFamily="34" charset="-122"/>
                <a:cs typeface="Inter Bold" pitchFamily="34" charset="-120"/>
              </a:rPr>
              <a:t>324 μ.Χ.</a:t>
            </a:r>
            <a:endParaRPr lang="en-US" sz="2200" dirty="0"/>
          </a:p>
        </p:txBody>
      </p:sp>
      <p:sp>
        <p:nvSpPr>
          <p:cNvPr id="13" name="Text 7"/>
          <p:cNvSpPr/>
          <p:nvPr/>
        </p:nvSpPr>
        <p:spPr>
          <a:xfrm>
            <a:off x="9715738" y="4178498"/>
            <a:ext cx="3893939" cy="725805"/>
          </a:xfrm>
          <a:prstGeom prst="rect">
            <a:avLst/>
          </a:prstGeom>
          <a:noFill/>
          <a:ln/>
        </p:spPr>
        <p:txBody>
          <a:bodyPr wrap="square" lIns="0" tIns="0" rIns="0" bIns="0" rtlCol="0" anchor="t"/>
          <a:lstStyle/>
          <a:p>
            <a:pPr algn="l" indent="0" marL="0">
              <a:lnSpc>
                <a:spcPts val="2850"/>
              </a:lnSpc>
              <a:buNone/>
            </a:pPr>
            <a:r>
              <a:rPr lang="en-US" sz="1750" spc="-36" kern="0" dirty="0">
                <a:solidFill>
                  <a:srgbClr val="272525"/>
                </a:solidFill>
                <a:latin typeface="Inter" pitchFamily="34" charset="0"/>
                <a:ea typeface="Inter" pitchFamily="34" charset="-122"/>
                <a:cs typeface="Inter" pitchFamily="34" charset="-120"/>
              </a:rPr>
              <a:t>Πλήρης επικράτηση του Κωνσταντίνου ως μονοκράτορα</a:t>
            </a:r>
            <a:endParaRPr lang="en-US" sz="1750" dirty="0"/>
          </a:p>
        </p:txBody>
      </p:sp>
      <p:sp>
        <p:nvSpPr>
          <p:cNvPr id="14" name="Text 8"/>
          <p:cNvSpPr/>
          <p:nvPr/>
        </p:nvSpPr>
        <p:spPr>
          <a:xfrm>
            <a:off x="793790" y="5386268"/>
            <a:ext cx="13042821" cy="1451610"/>
          </a:xfrm>
          <a:prstGeom prst="rect">
            <a:avLst/>
          </a:prstGeom>
          <a:noFill/>
          <a:ln/>
        </p:spPr>
        <p:txBody>
          <a:bodyPr wrap="square" lIns="0" tIns="0" rIns="0" bIns="0" rtlCol="0" anchor="t"/>
          <a:lstStyle/>
          <a:p>
            <a:pPr algn="l" indent="0" marL="0">
              <a:lnSpc>
                <a:spcPts val="2850"/>
              </a:lnSpc>
              <a:buNone/>
            </a:pPr>
            <a:r>
              <a:rPr lang="en-US" sz="1750" spc="-36" kern="0" dirty="0">
                <a:solidFill>
                  <a:srgbClr val="272525"/>
                </a:solidFill>
                <a:latin typeface="Inter" pitchFamily="34" charset="0"/>
                <a:ea typeface="Inter" pitchFamily="34" charset="-122"/>
                <a:cs typeface="Inter" pitchFamily="34" charset="-120"/>
              </a:rPr>
              <a:t>Το σύστημα της Τετραρχίας δεν έδωσε λύση στα προβλήματα της αυτοκρατορίας. Αντίθετα, ενίσχυσε τους ανταγωνισμούς και πρόβαλε τις φιλοδοξίες των συναρχόντων. Μέσα από αυτές τις συγκρούσεις αναδείχθηκε ο Κωνσταντίνος, ο οποίος διαδέχθηκε τον πατέρα του Κωνστάντιο Χλωρό ως Καίσαρας των δυτικών επαρχιών και τελικά επικράτησε ως μοναδικός ηγέτης της αυτοκρατορίας.</a:t>
            </a:r>
            <a:endParaRPr lang="en-US" sz="17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793790" y="687110"/>
            <a:ext cx="13042821" cy="1417558"/>
          </a:xfrm>
          <a:prstGeom prst="rect">
            <a:avLst/>
          </a:prstGeom>
          <a:noFill/>
          <a:ln/>
        </p:spPr>
        <p:txBody>
          <a:bodyPr wrap="square" lIns="0" tIns="0" rIns="0" bIns="0" rtlCol="0" anchor="t"/>
          <a:lstStyle/>
          <a:p>
            <a:pPr algn="l" indent="0" marL="0">
              <a:lnSpc>
                <a:spcPts val="5550"/>
              </a:lnSpc>
              <a:buNone/>
            </a:pPr>
            <a:r>
              <a:rPr lang="en-US" sz="4450" b="1" spc="-134" kern="0" dirty="0">
                <a:solidFill>
                  <a:srgbClr val="000000"/>
                </a:solidFill>
                <a:latin typeface="Inter Bold" pitchFamily="34" charset="0"/>
                <a:ea typeface="Inter Bold" pitchFamily="34" charset="-122"/>
                <a:cs typeface="Inter Bold" pitchFamily="34" charset="-120"/>
              </a:rPr>
              <a:t>Τα Σημαντικά Γεγονότα της Ανόδου του Κωνσταντίνου</a:t>
            </a:r>
            <a:endParaRPr lang="en-US" sz="4450" dirty="0"/>
          </a:p>
        </p:txBody>
      </p:sp>
      <p:sp>
        <p:nvSpPr>
          <p:cNvPr id="3" name="Shape 1"/>
          <p:cNvSpPr/>
          <p:nvPr/>
        </p:nvSpPr>
        <p:spPr>
          <a:xfrm>
            <a:off x="793790" y="2813447"/>
            <a:ext cx="510302" cy="510302"/>
          </a:xfrm>
          <a:prstGeom prst="roundRect">
            <a:avLst>
              <a:gd name="adj" fmla="val 18669"/>
            </a:avLst>
          </a:prstGeom>
          <a:solidFill>
            <a:srgbClr val="DADBF1"/>
          </a:solidFill>
          <a:ln w="7620">
            <a:solidFill>
              <a:srgbClr val="C0C1D7"/>
            </a:solidFill>
            <a:prstDash val="solid"/>
          </a:ln>
        </p:spPr>
      </p:sp>
      <p:sp>
        <p:nvSpPr>
          <p:cNvPr id="4" name="Text 2"/>
          <p:cNvSpPr/>
          <p:nvPr/>
        </p:nvSpPr>
        <p:spPr>
          <a:xfrm>
            <a:off x="878860" y="2855952"/>
            <a:ext cx="340162" cy="425291"/>
          </a:xfrm>
          <a:prstGeom prst="rect">
            <a:avLst/>
          </a:prstGeom>
          <a:noFill/>
          <a:ln/>
        </p:spPr>
        <p:txBody>
          <a:bodyPr wrap="none" lIns="0" tIns="0" rIns="0" bIns="0" rtlCol="0" anchor="t"/>
          <a:lstStyle/>
          <a:p>
            <a:pPr algn="ctr" indent="0" marL="0">
              <a:lnSpc>
                <a:spcPts val="2650"/>
              </a:lnSpc>
              <a:buNone/>
            </a:pPr>
            <a:r>
              <a:rPr lang="en-US" sz="2650" b="1" spc="-80" kern="0" dirty="0">
                <a:solidFill>
                  <a:srgbClr val="272525"/>
                </a:solidFill>
                <a:latin typeface="Inter Bold" pitchFamily="34" charset="0"/>
                <a:ea typeface="Inter Bold" pitchFamily="34" charset="-122"/>
                <a:cs typeface="Inter Bold" pitchFamily="34" charset="-120"/>
              </a:rPr>
              <a:t>1</a:t>
            </a:r>
            <a:endParaRPr lang="en-US" sz="2650" dirty="0"/>
          </a:p>
        </p:txBody>
      </p:sp>
      <p:sp>
        <p:nvSpPr>
          <p:cNvPr id="5" name="Text 3"/>
          <p:cNvSpPr/>
          <p:nvPr/>
        </p:nvSpPr>
        <p:spPr>
          <a:xfrm>
            <a:off x="1530906" y="2813447"/>
            <a:ext cx="3459242" cy="708660"/>
          </a:xfrm>
          <a:prstGeom prst="rect">
            <a:avLst/>
          </a:prstGeom>
          <a:noFill/>
          <a:ln/>
        </p:spPr>
        <p:txBody>
          <a:bodyPr wrap="square" lIns="0" tIns="0" rIns="0" bIns="0" rtlCol="0" anchor="t"/>
          <a:lstStyle/>
          <a:p>
            <a:pPr algn="l" indent="0" marL="0">
              <a:lnSpc>
                <a:spcPts val="2750"/>
              </a:lnSpc>
              <a:buNone/>
            </a:pPr>
            <a:r>
              <a:rPr lang="en-US" sz="2200" b="1" spc="-67" kern="0" dirty="0">
                <a:solidFill>
                  <a:srgbClr val="272525"/>
                </a:solidFill>
                <a:latin typeface="Inter Bold" pitchFamily="34" charset="0"/>
                <a:ea typeface="Inter Bold" pitchFamily="34" charset="-122"/>
                <a:cs typeface="Inter Bold" pitchFamily="34" charset="-120"/>
              </a:rPr>
              <a:t>Μάχη στη Μουλβία Γέφυρα (312 μ.Χ.)</a:t>
            </a:r>
            <a:endParaRPr lang="en-US" sz="2200" dirty="0"/>
          </a:p>
        </p:txBody>
      </p:sp>
      <p:sp>
        <p:nvSpPr>
          <p:cNvPr id="6" name="Text 4"/>
          <p:cNvSpPr/>
          <p:nvPr/>
        </p:nvSpPr>
        <p:spPr>
          <a:xfrm>
            <a:off x="1530906" y="3658195"/>
            <a:ext cx="3459242" cy="2177415"/>
          </a:xfrm>
          <a:prstGeom prst="rect">
            <a:avLst/>
          </a:prstGeom>
          <a:noFill/>
          <a:ln/>
        </p:spPr>
        <p:txBody>
          <a:bodyPr wrap="square" lIns="0" tIns="0" rIns="0" bIns="0" rtlCol="0" anchor="t"/>
          <a:lstStyle/>
          <a:p>
            <a:pPr algn="l" indent="0" marL="0">
              <a:lnSpc>
                <a:spcPts val="2850"/>
              </a:lnSpc>
              <a:buNone/>
            </a:pPr>
            <a:r>
              <a:rPr lang="en-US" sz="1750" spc="-36" kern="0" dirty="0">
                <a:solidFill>
                  <a:srgbClr val="272525"/>
                </a:solidFill>
                <a:latin typeface="Inter" pitchFamily="34" charset="0"/>
                <a:ea typeface="Inter" pitchFamily="34" charset="-122"/>
                <a:cs typeface="Inter" pitchFamily="34" charset="-120"/>
              </a:rPr>
              <a:t>Ο Κωνσταντίνος νικά τον αντίπαλό του στη Δύση, Μαξέντιο, κοντά στη Ρώμη. Η νίκη αυτή συνδέεται με την αποδοχή του Χριστιανισμού από τον Κωνσταντίνο.</a:t>
            </a:r>
            <a:endParaRPr lang="en-US" sz="1750" dirty="0"/>
          </a:p>
        </p:txBody>
      </p:sp>
      <p:sp>
        <p:nvSpPr>
          <p:cNvPr id="7" name="Shape 5"/>
          <p:cNvSpPr/>
          <p:nvPr/>
        </p:nvSpPr>
        <p:spPr>
          <a:xfrm>
            <a:off x="5216962" y="2813447"/>
            <a:ext cx="510302" cy="510302"/>
          </a:xfrm>
          <a:prstGeom prst="roundRect">
            <a:avLst>
              <a:gd name="adj" fmla="val 18669"/>
            </a:avLst>
          </a:prstGeom>
          <a:solidFill>
            <a:srgbClr val="DADBF1"/>
          </a:solidFill>
          <a:ln w="7620">
            <a:solidFill>
              <a:srgbClr val="C0C1D7"/>
            </a:solidFill>
            <a:prstDash val="solid"/>
          </a:ln>
        </p:spPr>
      </p:sp>
      <p:sp>
        <p:nvSpPr>
          <p:cNvPr id="8" name="Text 6"/>
          <p:cNvSpPr/>
          <p:nvPr/>
        </p:nvSpPr>
        <p:spPr>
          <a:xfrm>
            <a:off x="5302032" y="2855952"/>
            <a:ext cx="340162" cy="425291"/>
          </a:xfrm>
          <a:prstGeom prst="rect">
            <a:avLst/>
          </a:prstGeom>
          <a:noFill/>
          <a:ln/>
        </p:spPr>
        <p:txBody>
          <a:bodyPr wrap="none" lIns="0" tIns="0" rIns="0" bIns="0" rtlCol="0" anchor="t"/>
          <a:lstStyle/>
          <a:p>
            <a:pPr algn="ctr" indent="0" marL="0">
              <a:lnSpc>
                <a:spcPts val="2650"/>
              </a:lnSpc>
              <a:buNone/>
            </a:pPr>
            <a:r>
              <a:rPr lang="en-US" sz="2650" b="1" spc="-80" kern="0" dirty="0">
                <a:solidFill>
                  <a:srgbClr val="272525"/>
                </a:solidFill>
                <a:latin typeface="Inter Bold" pitchFamily="34" charset="0"/>
                <a:ea typeface="Inter Bold" pitchFamily="34" charset="-122"/>
                <a:cs typeface="Inter Bold" pitchFamily="34" charset="-120"/>
              </a:rPr>
              <a:t>2</a:t>
            </a:r>
            <a:endParaRPr lang="en-US" sz="2650" dirty="0"/>
          </a:p>
        </p:txBody>
      </p:sp>
      <p:sp>
        <p:nvSpPr>
          <p:cNvPr id="9" name="Text 7"/>
          <p:cNvSpPr/>
          <p:nvPr/>
        </p:nvSpPr>
        <p:spPr>
          <a:xfrm>
            <a:off x="5954078" y="2813447"/>
            <a:ext cx="3459242" cy="708660"/>
          </a:xfrm>
          <a:prstGeom prst="rect">
            <a:avLst/>
          </a:prstGeom>
          <a:noFill/>
          <a:ln/>
        </p:spPr>
        <p:txBody>
          <a:bodyPr wrap="square" lIns="0" tIns="0" rIns="0" bIns="0" rtlCol="0" anchor="t"/>
          <a:lstStyle/>
          <a:p>
            <a:pPr algn="l" indent="0" marL="0">
              <a:lnSpc>
                <a:spcPts val="2750"/>
              </a:lnSpc>
              <a:buNone/>
            </a:pPr>
            <a:r>
              <a:rPr lang="en-US" sz="2200" b="1" spc="-67" kern="0" dirty="0">
                <a:solidFill>
                  <a:srgbClr val="272525"/>
                </a:solidFill>
                <a:latin typeface="Inter Bold" pitchFamily="34" charset="0"/>
                <a:ea typeface="Inter Bold" pitchFamily="34" charset="-122"/>
                <a:cs typeface="Inter Bold" pitchFamily="34" charset="-120"/>
              </a:rPr>
              <a:t>Συμφωνία του Μιλάνου (313 μ.Χ.)</a:t>
            </a:r>
            <a:endParaRPr lang="en-US" sz="2200" dirty="0"/>
          </a:p>
        </p:txBody>
      </p:sp>
      <p:sp>
        <p:nvSpPr>
          <p:cNvPr id="10" name="Text 8"/>
          <p:cNvSpPr/>
          <p:nvPr/>
        </p:nvSpPr>
        <p:spPr>
          <a:xfrm>
            <a:off x="5954078" y="3658195"/>
            <a:ext cx="3459242" cy="2903220"/>
          </a:xfrm>
          <a:prstGeom prst="rect">
            <a:avLst/>
          </a:prstGeom>
          <a:noFill/>
          <a:ln/>
        </p:spPr>
        <p:txBody>
          <a:bodyPr wrap="square" lIns="0" tIns="0" rIns="0" bIns="0" rtlCol="0" anchor="t"/>
          <a:lstStyle/>
          <a:p>
            <a:pPr algn="l" indent="0" marL="0">
              <a:lnSpc>
                <a:spcPts val="2850"/>
              </a:lnSpc>
              <a:buNone/>
            </a:pPr>
            <a:r>
              <a:rPr lang="en-US" sz="1750" spc="-36" kern="0" dirty="0">
                <a:solidFill>
                  <a:srgbClr val="272525"/>
                </a:solidFill>
                <a:latin typeface="Inter" pitchFamily="34" charset="0"/>
                <a:ea typeface="Inter" pitchFamily="34" charset="-122"/>
                <a:cs typeface="Inter" pitchFamily="34" charset="-120"/>
              </a:rPr>
              <a:t>Ως Αύγουστος και μόνος κυρίαρχος στη Δύση, έρχεται σε συνεννόηση με τον Αύγουστο της Ανατολής Λικίνιο. Αποφασίζουν να μην προσλάβουν Καίσαρες και να συνεργαστούν για τη διοίκηση της αυτοκρατορίας.</a:t>
            </a:r>
            <a:endParaRPr lang="en-US" sz="1750" dirty="0"/>
          </a:p>
        </p:txBody>
      </p:sp>
      <p:sp>
        <p:nvSpPr>
          <p:cNvPr id="11" name="Shape 9"/>
          <p:cNvSpPr/>
          <p:nvPr/>
        </p:nvSpPr>
        <p:spPr>
          <a:xfrm>
            <a:off x="9640133" y="2813447"/>
            <a:ext cx="510302" cy="510302"/>
          </a:xfrm>
          <a:prstGeom prst="roundRect">
            <a:avLst>
              <a:gd name="adj" fmla="val 18669"/>
            </a:avLst>
          </a:prstGeom>
          <a:solidFill>
            <a:srgbClr val="DADBF1"/>
          </a:solidFill>
          <a:ln w="7620">
            <a:solidFill>
              <a:srgbClr val="C0C1D7"/>
            </a:solidFill>
            <a:prstDash val="solid"/>
          </a:ln>
        </p:spPr>
      </p:sp>
      <p:sp>
        <p:nvSpPr>
          <p:cNvPr id="12" name="Text 10"/>
          <p:cNvSpPr/>
          <p:nvPr/>
        </p:nvSpPr>
        <p:spPr>
          <a:xfrm>
            <a:off x="9725204" y="2855952"/>
            <a:ext cx="340162" cy="425291"/>
          </a:xfrm>
          <a:prstGeom prst="rect">
            <a:avLst/>
          </a:prstGeom>
          <a:noFill/>
          <a:ln/>
        </p:spPr>
        <p:txBody>
          <a:bodyPr wrap="none" lIns="0" tIns="0" rIns="0" bIns="0" rtlCol="0" anchor="t"/>
          <a:lstStyle/>
          <a:p>
            <a:pPr algn="ctr" indent="0" marL="0">
              <a:lnSpc>
                <a:spcPts val="2650"/>
              </a:lnSpc>
              <a:buNone/>
            </a:pPr>
            <a:r>
              <a:rPr lang="en-US" sz="2650" b="1" spc="-80" kern="0" dirty="0">
                <a:solidFill>
                  <a:srgbClr val="272525"/>
                </a:solidFill>
                <a:latin typeface="Inter Bold" pitchFamily="34" charset="0"/>
                <a:ea typeface="Inter Bold" pitchFamily="34" charset="-122"/>
                <a:cs typeface="Inter Bold" pitchFamily="34" charset="-120"/>
              </a:rPr>
              <a:t>3</a:t>
            </a:r>
            <a:endParaRPr lang="en-US" sz="2650" dirty="0"/>
          </a:p>
        </p:txBody>
      </p:sp>
      <p:sp>
        <p:nvSpPr>
          <p:cNvPr id="13" name="Text 11"/>
          <p:cNvSpPr/>
          <p:nvPr/>
        </p:nvSpPr>
        <p:spPr>
          <a:xfrm>
            <a:off x="10377249" y="2813447"/>
            <a:ext cx="3459242" cy="1062990"/>
          </a:xfrm>
          <a:prstGeom prst="rect">
            <a:avLst/>
          </a:prstGeom>
          <a:noFill/>
          <a:ln/>
        </p:spPr>
        <p:txBody>
          <a:bodyPr wrap="square" lIns="0" tIns="0" rIns="0" bIns="0" rtlCol="0" anchor="t"/>
          <a:lstStyle/>
          <a:p>
            <a:pPr algn="l" indent="0" marL="0">
              <a:lnSpc>
                <a:spcPts val="2750"/>
              </a:lnSpc>
              <a:buNone/>
            </a:pPr>
            <a:r>
              <a:rPr lang="en-US" sz="2200" b="1" spc="-67" kern="0" dirty="0">
                <a:solidFill>
                  <a:srgbClr val="272525"/>
                </a:solidFill>
                <a:latin typeface="Inter Bold" pitchFamily="34" charset="0"/>
                <a:ea typeface="Inter Bold" pitchFamily="34" charset="-122"/>
                <a:cs typeface="Inter Bold" pitchFamily="34" charset="-120"/>
              </a:rPr>
              <a:t>Μάχη της Αδριανούπολης (324 μ.Χ.)</a:t>
            </a:r>
            <a:endParaRPr lang="en-US" sz="2200" dirty="0"/>
          </a:p>
        </p:txBody>
      </p:sp>
      <p:sp>
        <p:nvSpPr>
          <p:cNvPr id="14" name="Text 12"/>
          <p:cNvSpPr/>
          <p:nvPr/>
        </p:nvSpPr>
        <p:spPr>
          <a:xfrm>
            <a:off x="10377249" y="4012525"/>
            <a:ext cx="3459242" cy="2177415"/>
          </a:xfrm>
          <a:prstGeom prst="rect">
            <a:avLst/>
          </a:prstGeom>
          <a:noFill/>
          <a:ln/>
        </p:spPr>
        <p:txBody>
          <a:bodyPr wrap="square" lIns="0" tIns="0" rIns="0" bIns="0" rtlCol="0" anchor="t"/>
          <a:lstStyle/>
          <a:p>
            <a:pPr algn="l" indent="0" marL="0">
              <a:lnSpc>
                <a:spcPts val="2850"/>
              </a:lnSpc>
              <a:buNone/>
            </a:pPr>
            <a:r>
              <a:rPr lang="en-US" sz="1750" spc="-36" kern="0" dirty="0">
                <a:solidFill>
                  <a:srgbClr val="272525"/>
                </a:solidFill>
                <a:latin typeface="Inter" pitchFamily="34" charset="0"/>
                <a:ea typeface="Inter" pitchFamily="34" charset="-122"/>
                <a:cs typeface="Inter" pitchFamily="34" charset="-120"/>
              </a:rPr>
              <a:t>Ο Κωνσταντίνος νικά και στη συνέχεια θανατώνει τον τελευταίο αντίπαλό του, Λικίνιο, καθιστώντας τον εαυτό του μονοκράτορα της αυτοκρατορίας.</a:t>
            </a:r>
            <a:endParaRPr lang="en-US" sz="1750" dirty="0"/>
          </a:p>
        </p:txBody>
      </p:sp>
      <p:sp>
        <p:nvSpPr>
          <p:cNvPr id="15" name="Text 13"/>
          <p:cNvSpPr/>
          <p:nvPr/>
        </p:nvSpPr>
        <p:spPr>
          <a:xfrm>
            <a:off x="793790" y="6816566"/>
            <a:ext cx="13042821" cy="725805"/>
          </a:xfrm>
          <a:prstGeom prst="rect">
            <a:avLst/>
          </a:prstGeom>
          <a:noFill/>
          <a:ln/>
        </p:spPr>
        <p:txBody>
          <a:bodyPr wrap="square" lIns="0" tIns="0" rIns="0" bIns="0" rtlCol="0" anchor="t"/>
          <a:lstStyle/>
          <a:p>
            <a:pPr algn="l" indent="0" marL="0">
              <a:lnSpc>
                <a:spcPts val="2850"/>
              </a:lnSpc>
              <a:buNone/>
            </a:pPr>
            <a:r>
              <a:rPr lang="en-US" sz="1750" spc="-36" kern="0" dirty="0">
                <a:solidFill>
                  <a:srgbClr val="272525"/>
                </a:solidFill>
                <a:latin typeface="Inter" pitchFamily="34" charset="0"/>
                <a:ea typeface="Inter" pitchFamily="34" charset="-122"/>
                <a:cs typeface="Inter" pitchFamily="34" charset="-120"/>
              </a:rPr>
              <a:t>Μετά την επικράτησή του, ο Κωνσταντίνος έδωσε ακόμα πιο απολυταρχικό χαρακτήρα στο πολίτευμα από ό,τι ο Διοκλητιανός, συγκεντρώνοντας όλες τις εξουσίες στο πρόσωπό του.</a:t>
            </a:r>
            <a:endParaRPr lang="en-US" sz="17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793790" y="1358503"/>
            <a:ext cx="13042821" cy="1417558"/>
          </a:xfrm>
          <a:prstGeom prst="rect">
            <a:avLst/>
          </a:prstGeom>
          <a:noFill/>
          <a:ln/>
        </p:spPr>
        <p:txBody>
          <a:bodyPr wrap="square" lIns="0" tIns="0" rIns="0" bIns="0" rtlCol="0" anchor="t"/>
          <a:lstStyle/>
          <a:p>
            <a:pPr algn="l" indent="0" marL="0">
              <a:lnSpc>
                <a:spcPts val="5550"/>
              </a:lnSpc>
              <a:buNone/>
            </a:pPr>
            <a:r>
              <a:rPr lang="en-US" sz="4450" b="1" spc="-134" kern="0" dirty="0">
                <a:solidFill>
                  <a:srgbClr val="000000"/>
                </a:solidFill>
                <a:latin typeface="Inter Bold" pitchFamily="34" charset="0"/>
                <a:ea typeface="Inter Bold" pitchFamily="34" charset="-122"/>
                <a:cs typeface="Inter Bold" pitchFamily="34" charset="-120"/>
              </a:rPr>
              <a:t>Η Απολυταρχική Διακυβέρνηση του Κωνσταντίνου</a:t>
            </a:r>
            <a:endParaRPr lang="en-US" sz="4450" dirty="0"/>
          </a:p>
        </p:txBody>
      </p:sp>
      <p:sp>
        <p:nvSpPr>
          <p:cNvPr id="3" name="Shape 1"/>
          <p:cNvSpPr/>
          <p:nvPr/>
        </p:nvSpPr>
        <p:spPr>
          <a:xfrm>
            <a:off x="793790" y="3116223"/>
            <a:ext cx="4196358" cy="2410897"/>
          </a:xfrm>
          <a:prstGeom prst="roundRect">
            <a:avLst>
              <a:gd name="adj" fmla="val 3952"/>
            </a:avLst>
          </a:prstGeom>
          <a:solidFill>
            <a:srgbClr val="DADBF1"/>
          </a:solidFill>
          <a:ln w="7620">
            <a:solidFill>
              <a:srgbClr val="C0C1D7"/>
            </a:solidFill>
            <a:prstDash val="solid"/>
          </a:ln>
        </p:spPr>
      </p:sp>
      <p:sp>
        <p:nvSpPr>
          <p:cNvPr id="4" name="Text 2"/>
          <p:cNvSpPr/>
          <p:nvPr/>
        </p:nvSpPr>
        <p:spPr>
          <a:xfrm>
            <a:off x="1028224" y="3350657"/>
            <a:ext cx="2875121" cy="354330"/>
          </a:xfrm>
          <a:prstGeom prst="rect">
            <a:avLst/>
          </a:prstGeom>
          <a:noFill/>
          <a:ln/>
        </p:spPr>
        <p:txBody>
          <a:bodyPr wrap="none" lIns="0" tIns="0" rIns="0" bIns="0" rtlCol="0" anchor="t"/>
          <a:lstStyle/>
          <a:p>
            <a:pPr algn="l" indent="0" marL="0">
              <a:lnSpc>
                <a:spcPts val="2750"/>
              </a:lnSpc>
              <a:buNone/>
            </a:pPr>
            <a:r>
              <a:rPr lang="en-US" sz="2200" b="1" spc="-67" kern="0" dirty="0">
                <a:solidFill>
                  <a:srgbClr val="272525"/>
                </a:solidFill>
                <a:latin typeface="Inter Bold" pitchFamily="34" charset="0"/>
                <a:ea typeface="Inter Bold" pitchFamily="34" charset="-122"/>
                <a:cs typeface="Inter Bold" pitchFamily="34" charset="-120"/>
              </a:rPr>
              <a:t>Απρόσιτος Μονάρχης</a:t>
            </a:r>
            <a:endParaRPr lang="en-US" sz="2200" dirty="0"/>
          </a:p>
        </p:txBody>
      </p:sp>
      <p:sp>
        <p:nvSpPr>
          <p:cNvPr id="5" name="Text 3"/>
          <p:cNvSpPr/>
          <p:nvPr/>
        </p:nvSpPr>
        <p:spPr>
          <a:xfrm>
            <a:off x="1028224" y="3841075"/>
            <a:ext cx="3727490" cy="1451610"/>
          </a:xfrm>
          <a:prstGeom prst="rect">
            <a:avLst/>
          </a:prstGeom>
          <a:noFill/>
          <a:ln/>
        </p:spPr>
        <p:txBody>
          <a:bodyPr wrap="square" lIns="0" tIns="0" rIns="0" bIns="0" rtlCol="0" anchor="t"/>
          <a:lstStyle/>
          <a:p>
            <a:pPr algn="l" indent="0" marL="0">
              <a:lnSpc>
                <a:spcPts val="2850"/>
              </a:lnSpc>
              <a:buNone/>
            </a:pPr>
            <a:r>
              <a:rPr lang="en-US" sz="1750" spc="-36" kern="0" dirty="0">
                <a:solidFill>
                  <a:srgbClr val="272525"/>
                </a:solidFill>
                <a:latin typeface="Inter" pitchFamily="34" charset="0"/>
                <a:ea typeface="Inter" pitchFamily="34" charset="-122"/>
                <a:cs typeface="Inter" pitchFamily="34" charset="-120"/>
              </a:rPr>
              <a:t>Ο αυτοκράτορας ήταν απρόσιτος στους υπηκόους του και στη σύγκλητο, περιβαλλόμενος από τους ανακτορικούς υπαλλήλους.</a:t>
            </a:r>
            <a:endParaRPr lang="en-US" sz="1750" dirty="0"/>
          </a:p>
        </p:txBody>
      </p:sp>
      <p:sp>
        <p:nvSpPr>
          <p:cNvPr id="6" name="Shape 4"/>
          <p:cNvSpPr/>
          <p:nvPr/>
        </p:nvSpPr>
        <p:spPr>
          <a:xfrm>
            <a:off x="5216962" y="3116223"/>
            <a:ext cx="4196358" cy="2410897"/>
          </a:xfrm>
          <a:prstGeom prst="roundRect">
            <a:avLst>
              <a:gd name="adj" fmla="val 3952"/>
            </a:avLst>
          </a:prstGeom>
          <a:solidFill>
            <a:srgbClr val="DADBF1"/>
          </a:solidFill>
          <a:ln w="7620">
            <a:solidFill>
              <a:srgbClr val="C0C1D7"/>
            </a:solidFill>
            <a:prstDash val="solid"/>
          </a:ln>
        </p:spPr>
      </p:sp>
      <p:sp>
        <p:nvSpPr>
          <p:cNvPr id="7" name="Text 5"/>
          <p:cNvSpPr/>
          <p:nvPr/>
        </p:nvSpPr>
        <p:spPr>
          <a:xfrm>
            <a:off x="5451396" y="3350657"/>
            <a:ext cx="3062287" cy="354330"/>
          </a:xfrm>
          <a:prstGeom prst="rect">
            <a:avLst/>
          </a:prstGeom>
          <a:noFill/>
          <a:ln/>
        </p:spPr>
        <p:txBody>
          <a:bodyPr wrap="none" lIns="0" tIns="0" rIns="0" bIns="0" rtlCol="0" anchor="t"/>
          <a:lstStyle/>
          <a:p>
            <a:pPr algn="l" indent="0" marL="0">
              <a:lnSpc>
                <a:spcPts val="2750"/>
              </a:lnSpc>
              <a:buNone/>
            </a:pPr>
            <a:r>
              <a:rPr lang="en-US" sz="2200" b="1" spc="-67" kern="0" dirty="0">
                <a:solidFill>
                  <a:srgbClr val="272525"/>
                </a:solidFill>
                <a:latin typeface="Inter Bold" pitchFamily="34" charset="0"/>
                <a:ea typeface="Inter Bold" pitchFamily="34" charset="-122"/>
                <a:cs typeface="Inter Bold" pitchFamily="34" charset="-120"/>
              </a:rPr>
              <a:t>Ανακτορικό Συμβούλιο</a:t>
            </a:r>
            <a:endParaRPr lang="en-US" sz="2200" dirty="0"/>
          </a:p>
        </p:txBody>
      </p:sp>
      <p:sp>
        <p:nvSpPr>
          <p:cNvPr id="8" name="Text 6"/>
          <p:cNvSpPr/>
          <p:nvPr/>
        </p:nvSpPr>
        <p:spPr>
          <a:xfrm>
            <a:off x="5451396" y="3841075"/>
            <a:ext cx="3727490" cy="1451610"/>
          </a:xfrm>
          <a:prstGeom prst="rect">
            <a:avLst/>
          </a:prstGeom>
          <a:noFill/>
          <a:ln/>
        </p:spPr>
        <p:txBody>
          <a:bodyPr wrap="square" lIns="0" tIns="0" rIns="0" bIns="0" rtlCol="0" anchor="t"/>
          <a:lstStyle/>
          <a:p>
            <a:pPr algn="l" indent="0" marL="0">
              <a:lnSpc>
                <a:spcPts val="2850"/>
              </a:lnSpc>
              <a:buNone/>
            </a:pPr>
            <a:r>
              <a:rPr lang="en-US" sz="1750" spc="-36" kern="0" dirty="0">
                <a:solidFill>
                  <a:srgbClr val="272525"/>
                </a:solidFill>
                <a:latin typeface="Inter" pitchFamily="34" charset="0"/>
                <a:ea typeface="Inter" pitchFamily="34" charset="-122"/>
                <a:cs typeface="Inter" pitchFamily="34" charset="-120"/>
              </a:rPr>
              <a:t>Λειτουργούσε μόνο συμβουλευτικά και όταν το επιθυμούσε ο αυτοκράτορας, χωρίς ουσιαστική εξουσία.</a:t>
            </a:r>
            <a:endParaRPr lang="en-US" sz="1750" dirty="0"/>
          </a:p>
        </p:txBody>
      </p:sp>
      <p:sp>
        <p:nvSpPr>
          <p:cNvPr id="9" name="Shape 7"/>
          <p:cNvSpPr/>
          <p:nvPr/>
        </p:nvSpPr>
        <p:spPr>
          <a:xfrm>
            <a:off x="9640133" y="3116223"/>
            <a:ext cx="4196358" cy="2410897"/>
          </a:xfrm>
          <a:prstGeom prst="roundRect">
            <a:avLst>
              <a:gd name="adj" fmla="val 3952"/>
            </a:avLst>
          </a:prstGeom>
          <a:solidFill>
            <a:srgbClr val="DADBF1"/>
          </a:solidFill>
          <a:ln w="7620">
            <a:solidFill>
              <a:srgbClr val="C0C1D7"/>
            </a:solidFill>
            <a:prstDash val="solid"/>
          </a:ln>
        </p:spPr>
      </p:sp>
      <p:sp>
        <p:nvSpPr>
          <p:cNvPr id="10" name="Text 8"/>
          <p:cNvSpPr/>
          <p:nvPr/>
        </p:nvSpPr>
        <p:spPr>
          <a:xfrm>
            <a:off x="9874568" y="3350657"/>
            <a:ext cx="3670816" cy="354330"/>
          </a:xfrm>
          <a:prstGeom prst="rect">
            <a:avLst/>
          </a:prstGeom>
          <a:noFill/>
          <a:ln/>
        </p:spPr>
        <p:txBody>
          <a:bodyPr wrap="none" lIns="0" tIns="0" rIns="0" bIns="0" rtlCol="0" anchor="t"/>
          <a:lstStyle/>
          <a:p>
            <a:pPr algn="l" indent="0" marL="0">
              <a:lnSpc>
                <a:spcPts val="2750"/>
              </a:lnSpc>
              <a:buNone/>
            </a:pPr>
            <a:r>
              <a:rPr lang="en-US" sz="2200" b="1" spc="-67" kern="0" dirty="0">
                <a:solidFill>
                  <a:srgbClr val="272525"/>
                </a:solidFill>
                <a:latin typeface="Inter Bold" pitchFamily="34" charset="0"/>
                <a:ea typeface="Inter Bold" pitchFamily="34" charset="-122"/>
                <a:cs typeface="Inter Bold" pitchFamily="34" charset="-120"/>
              </a:rPr>
              <a:t>Υποβαθμισμένη Σύγκλητος</a:t>
            </a:r>
            <a:endParaRPr lang="en-US" sz="2200" dirty="0"/>
          </a:p>
        </p:txBody>
      </p:sp>
      <p:sp>
        <p:nvSpPr>
          <p:cNvPr id="11" name="Text 9"/>
          <p:cNvSpPr/>
          <p:nvPr/>
        </p:nvSpPr>
        <p:spPr>
          <a:xfrm>
            <a:off x="9874568" y="3841075"/>
            <a:ext cx="3727490" cy="1451610"/>
          </a:xfrm>
          <a:prstGeom prst="rect">
            <a:avLst/>
          </a:prstGeom>
          <a:noFill/>
          <a:ln/>
        </p:spPr>
        <p:txBody>
          <a:bodyPr wrap="square" lIns="0" tIns="0" rIns="0" bIns="0" rtlCol="0" anchor="t"/>
          <a:lstStyle/>
          <a:p>
            <a:pPr algn="l" indent="0" marL="0">
              <a:lnSpc>
                <a:spcPts val="2850"/>
              </a:lnSpc>
              <a:buNone/>
            </a:pPr>
            <a:r>
              <a:rPr lang="en-US" sz="1750" spc="-36" kern="0" dirty="0">
                <a:solidFill>
                  <a:srgbClr val="272525"/>
                </a:solidFill>
                <a:latin typeface="Inter" pitchFamily="34" charset="0"/>
                <a:ea typeface="Inter" pitchFamily="34" charset="-122"/>
                <a:cs typeface="Inter" pitchFamily="34" charset="-120"/>
              </a:rPr>
              <a:t>Η σύγκλητος, που μεταφέρθηκε στην Κωνσταντινούπολη, έγινε απλώς ένα τιμητικό σώμα χωρίς πραγματική εξουσία.</a:t>
            </a:r>
            <a:endParaRPr lang="en-US" sz="1750" dirty="0"/>
          </a:p>
        </p:txBody>
      </p:sp>
      <p:sp>
        <p:nvSpPr>
          <p:cNvPr id="12" name="Text 10"/>
          <p:cNvSpPr/>
          <p:nvPr/>
        </p:nvSpPr>
        <p:spPr>
          <a:xfrm>
            <a:off x="793790" y="5782270"/>
            <a:ext cx="13042821" cy="1088708"/>
          </a:xfrm>
          <a:prstGeom prst="rect">
            <a:avLst/>
          </a:prstGeom>
          <a:noFill/>
          <a:ln/>
        </p:spPr>
        <p:txBody>
          <a:bodyPr wrap="square" lIns="0" tIns="0" rIns="0" bIns="0" rtlCol="0" anchor="t"/>
          <a:lstStyle/>
          <a:p>
            <a:pPr algn="l" indent="0" marL="0">
              <a:lnSpc>
                <a:spcPts val="2850"/>
              </a:lnSpc>
              <a:buNone/>
            </a:pPr>
            <a:r>
              <a:rPr lang="en-US" sz="1750" spc="-36" kern="0" dirty="0">
                <a:solidFill>
                  <a:srgbClr val="272525"/>
                </a:solidFill>
                <a:latin typeface="Inter" pitchFamily="34" charset="0"/>
                <a:ea typeface="Inter" pitchFamily="34" charset="-122"/>
                <a:cs typeface="Inter" pitchFamily="34" charset="-120"/>
              </a:rPr>
              <a:t>Παρά τον απολυταρχικό χαρακτήρα της διακυβέρνησής του, ο Κωνσταντίνος διαφοροποιήθηκε από τον Διοκλητιανό στο θέμα της αυτοκρατορικής λατρείας. Ο αυτοκράτορας δεν ήταν πλέον θεός για τους υπηκόους του, αλλά ο εκλεκτός του Θεού που κυβερνούσε με τη θεία χάρη, σηματοδοτώντας έτσι τη στροφή προς τον Χριστιανισμό.</a:t>
            </a:r>
            <a:endParaRPr lang="en-US" sz="17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85000"/>
            </a:srgbClr>
          </a:solidFill>
          <a:ln/>
        </p:spPr>
      </p:sp>
      <p:sp>
        <p:nvSpPr>
          <p:cNvPr id="4" name="Text 1"/>
          <p:cNvSpPr/>
          <p:nvPr/>
        </p:nvSpPr>
        <p:spPr>
          <a:xfrm>
            <a:off x="793790" y="1550432"/>
            <a:ext cx="8148161" cy="708779"/>
          </a:xfrm>
          <a:prstGeom prst="rect">
            <a:avLst/>
          </a:prstGeom>
          <a:noFill/>
          <a:ln/>
        </p:spPr>
        <p:txBody>
          <a:bodyPr wrap="none" lIns="0" tIns="0" rIns="0" bIns="0" rtlCol="0" anchor="t"/>
          <a:lstStyle/>
          <a:p>
            <a:pPr algn="l" indent="0" marL="0">
              <a:lnSpc>
                <a:spcPts val="5550"/>
              </a:lnSpc>
              <a:buNone/>
            </a:pPr>
            <a:r>
              <a:rPr lang="en-US" sz="4450" b="1" spc="-134" kern="0" dirty="0">
                <a:solidFill>
                  <a:srgbClr val="000000"/>
                </a:solidFill>
                <a:latin typeface="Inter Bold" pitchFamily="34" charset="0"/>
                <a:ea typeface="Inter Bold" pitchFamily="34" charset="-122"/>
                <a:cs typeface="Inter Bold" pitchFamily="34" charset="-120"/>
              </a:rPr>
              <a:t>Το Διάταγμα των Μεδιολάνων</a:t>
            </a:r>
            <a:endParaRPr lang="en-US" sz="4450" dirty="0"/>
          </a:p>
        </p:txBody>
      </p:sp>
      <p:pic>
        <p:nvPicPr>
          <p:cNvPr id="5" name="Image 1" descr="preencoded.png">    </p:cNvPr>
          <p:cNvPicPr>
            <a:picLocks noChangeAspect="1"/>
          </p:cNvPicPr>
          <p:nvPr/>
        </p:nvPicPr>
        <p:blipFill>
          <a:blip r:embed="rId2"/>
          <a:stretch>
            <a:fillRect/>
          </a:stretch>
        </p:blipFill>
        <p:spPr>
          <a:xfrm>
            <a:off x="793790" y="2599373"/>
            <a:ext cx="566976" cy="566976"/>
          </a:xfrm>
          <a:prstGeom prst="rect">
            <a:avLst/>
          </a:prstGeom>
        </p:spPr>
      </p:pic>
      <p:sp>
        <p:nvSpPr>
          <p:cNvPr id="6" name="Text 2"/>
          <p:cNvSpPr/>
          <p:nvPr/>
        </p:nvSpPr>
        <p:spPr>
          <a:xfrm>
            <a:off x="793790" y="3393162"/>
            <a:ext cx="3059073" cy="354330"/>
          </a:xfrm>
          <a:prstGeom prst="rect">
            <a:avLst/>
          </a:prstGeom>
          <a:noFill/>
          <a:ln/>
        </p:spPr>
        <p:txBody>
          <a:bodyPr wrap="none" lIns="0" tIns="0" rIns="0" bIns="0" rtlCol="0" anchor="t"/>
          <a:lstStyle/>
          <a:p>
            <a:pPr algn="l" indent="0" marL="0">
              <a:lnSpc>
                <a:spcPts val="2750"/>
              </a:lnSpc>
              <a:buNone/>
            </a:pPr>
            <a:r>
              <a:rPr lang="en-US" sz="2200" b="1" spc="-67" kern="0" dirty="0">
                <a:solidFill>
                  <a:srgbClr val="272525"/>
                </a:solidFill>
                <a:latin typeface="Inter Bold" pitchFamily="34" charset="0"/>
                <a:ea typeface="Inter Bold" pitchFamily="34" charset="-122"/>
                <a:cs typeface="Inter Bold" pitchFamily="34" charset="-120"/>
              </a:rPr>
              <a:t>Υπογραφή στο Μιλάνο</a:t>
            </a:r>
            <a:endParaRPr lang="en-US" sz="2200" dirty="0"/>
          </a:p>
        </p:txBody>
      </p:sp>
      <p:sp>
        <p:nvSpPr>
          <p:cNvPr id="7" name="Text 3"/>
          <p:cNvSpPr/>
          <p:nvPr/>
        </p:nvSpPr>
        <p:spPr>
          <a:xfrm>
            <a:off x="793790" y="3883581"/>
            <a:ext cx="4120753" cy="1451610"/>
          </a:xfrm>
          <a:prstGeom prst="rect">
            <a:avLst/>
          </a:prstGeom>
          <a:noFill/>
          <a:ln/>
        </p:spPr>
        <p:txBody>
          <a:bodyPr wrap="square" lIns="0" tIns="0" rIns="0" bIns="0" rtlCol="0" anchor="t"/>
          <a:lstStyle/>
          <a:p>
            <a:pPr algn="l" indent="0" marL="0">
              <a:lnSpc>
                <a:spcPts val="2850"/>
              </a:lnSpc>
              <a:buNone/>
            </a:pPr>
            <a:r>
              <a:rPr lang="en-US" sz="1750" spc="-36" kern="0" dirty="0">
                <a:solidFill>
                  <a:srgbClr val="272525"/>
                </a:solidFill>
                <a:latin typeface="Inter" pitchFamily="34" charset="0"/>
                <a:ea typeface="Inter" pitchFamily="34" charset="-122"/>
                <a:cs typeface="Inter" pitchFamily="34" charset="-120"/>
              </a:rPr>
              <a:t>Υπογράφτηκε από τον Κωνσταντίνο και τον Λικίνιο τον Φεβρουάριο του 313 μ.Χ. για το δυτικό τμήμα της αυτοκρατορίας.</a:t>
            </a:r>
            <a:endParaRPr lang="en-US" sz="1750" dirty="0"/>
          </a:p>
        </p:txBody>
      </p:sp>
      <p:pic>
        <p:nvPicPr>
          <p:cNvPr id="8" name="Image 2" descr="preencoded.png">    </p:cNvPr>
          <p:cNvPicPr>
            <a:picLocks noChangeAspect="1"/>
          </p:cNvPicPr>
          <p:nvPr/>
        </p:nvPicPr>
        <p:blipFill>
          <a:blip r:embed="rId3"/>
          <a:stretch>
            <a:fillRect/>
          </a:stretch>
        </p:blipFill>
        <p:spPr>
          <a:xfrm>
            <a:off x="5254704" y="2599373"/>
            <a:ext cx="566976" cy="566976"/>
          </a:xfrm>
          <a:prstGeom prst="rect">
            <a:avLst/>
          </a:prstGeom>
        </p:spPr>
      </p:pic>
      <p:sp>
        <p:nvSpPr>
          <p:cNvPr id="9" name="Text 4"/>
          <p:cNvSpPr/>
          <p:nvPr/>
        </p:nvSpPr>
        <p:spPr>
          <a:xfrm>
            <a:off x="5254704" y="3393162"/>
            <a:ext cx="3256836" cy="354330"/>
          </a:xfrm>
          <a:prstGeom prst="rect">
            <a:avLst/>
          </a:prstGeom>
          <a:noFill/>
          <a:ln/>
        </p:spPr>
        <p:txBody>
          <a:bodyPr wrap="none" lIns="0" tIns="0" rIns="0" bIns="0" rtlCol="0" anchor="t"/>
          <a:lstStyle/>
          <a:p>
            <a:pPr algn="l" indent="0" marL="0">
              <a:lnSpc>
                <a:spcPts val="2750"/>
              </a:lnSpc>
              <a:buNone/>
            </a:pPr>
            <a:r>
              <a:rPr lang="en-US" sz="2200" b="1" spc="-67" kern="0" dirty="0">
                <a:solidFill>
                  <a:srgbClr val="272525"/>
                </a:solidFill>
                <a:latin typeface="Inter Bold" pitchFamily="34" charset="0"/>
                <a:ea typeface="Inter Bold" pitchFamily="34" charset="-122"/>
                <a:cs typeface="Inter Bold" pitchFamily="34" charset="-120"/>
              </a:rPr>
              <a:t>Επέκταση στην Ανατολή</a:t>
            </a:r>
            <a:endParaRPr lang="en-US" sz="2200" dirty="0"/>
          </a:p>
        </p:txBody>
      </p:sp>
      <p:sp>
        <p:nvSpPr>
          <p:cNvPr id="10" name="Text 5"/>
          <p:cNvSpPr/>
          <p:nvPr/>
        </p:nvSpPr>
        <p:spPr>
          <a:xfrm>
            <a:off x="5254704" y="3883581"/>
            <a:ext cx="4120872" cy="1451610"/>
          </a:xfrm>
          <a:prstGeom prst="rect">
            <a:avLst/>
          </a:prstGeom>
          <a:noFill/>
          <a:ln/>
        </p:spPr>
        <p:txBody>
          <a:bodyPr wrap="square" lIns="0" tIns="0" rIns="0" bIns="0" rtlCol="0" anchor="t"/>
          <a:lstStyle/>
          <a:p>
            <a:pPr algn="l" indent="0" marL="0">
              <a:lnSpc>
                <a:spcPts val="2850"/>
              </a:lnSpc>
              <a:buNone/>
            </a:pPr>
            <a:r>
              <a:rPr lang="en-US" sz="1750" spc="-36" kern="0" dirty="0">
                <a:solidFill>
                  <a:srgbClr val="272525"/>
                </a:solidFill>
                <a:latin typeface="Inter" pitchFamily="34" charset="0"/>
                <a:ea typeface="Inter" pitchFamily="34" charset="-122"/>
                <a:cs typeface="Inter" pitchFamily="34" charset="-120"/>
              </a:rPr>
              <a:t>Μερικούς μήνες αργότερα έγινε αποδεκτό και για τους κατοίκους του ανατολικού τμήματος, στη Νικομήδεια της Βιθυνίας.</a:t>
            </a:r>
            <a:endParaRPr lang="en-US" sz="1750" dirty="0"/>
          </a:p>
        </p:txBody>
      </p:sp>
      <p:pic>
        <p:nvPicPr>
          <p:cNvPr id="11" name="Image 3" descr="preencoded.png">    </p:cNvPr>
          <p:cNvPicPr>
            <a:picLocks noChangeAspect="1"/>
          </p:cNvPicPr>
          <p:nvPr/>
        </p:nvPicPr>
        <p:blipFill>
          <a:blip r:embed="rId4"/>
          <a:stretch>
            <a:fillRect/>
          </a:stretch>
        </p:blipFill>
        <p:spPr>
          <a:xfrm>
            <a:off x="9715738" y="2599373"/>
            <a:ext cx="566976" cy="566976"/>
          </a:xfrm>
          <a:prstGeom prst="rect">
            <a:avLst/>
          </a:prstGeom>
        </p:spPr>
      </p:pic>
      <p:sp>
        <p:nvSpPr>
          <p:cNvPr id="12" name="Text 6"/>
          <p:cNvSpPr/>
          <p:nvPr/>
        </p:nvSpPr>
        <p:spPr>
          <a:xfrm>
            <a:off x="9715738" y="3393162"/>
            <a:ext cx="2835235" cy="354330"/>
          </a:xfrm>
          <a:prstGeom prst="rect">
            <a:avLst/>
          </a:prstGeom>
          <a:noFill/>
          <a:ln/>
        </p:spPr>
        <p:txBody>
          <a:bodyPr wrap="none" lIns="0" tIns="0" rIns="0" bIns="0" rtlCol="0" anchor="t"/>
          <a:lstStyle/>
          <a:p>
            <a:pPr algn="l" indent="0" marL="0">
              <a:lnSpc>
                <a:spcPts val="2750"/>
              </a:lnSpc>
              <a:buNone/>
            </a:pPr>
            <a:r>
              <a:rPr lang="en-US" sz="2200" b="1" spc="-67" kern="0" dirty="0">
                <a:solidFill>
                  <a:srgbClr val="272525"/>
                </a:solidFill>
                <a:latin typeface="Inter Bold" pitchFamily="34" charset="0"/>
                <a:ea typeface="Inter Bold" pitchFamily="34" charset="-122"/>
                <a:cs typeface="Inter Bold" pitchFamily="34" charset="-120"/>
              </a:rPr>
              <a:t>Θρησκευτική Ισότητα</a:t>
            </a:r>
            <a:endParaRPr lang="en-US" sz="2200" dirty="0"/>
          </a:p>
        </p:txBody>
      </p:sp>
      <p:sp>
        <p:nvSpPr>
          <p:cNvPr id="13" name="Text 7"/>
          <p:cNvSpPr/>
          <p:nvPr/>
        </p:nvSpPr>
        <p:spPr>
          <a:xfrm>
            <a:off x="9715738" y="3883581"/>
            <a:ext cx="4120753" cy="1451610"/>
          </a:xfrm>
          <a:prstGeom prst="rect">
            <a:avLst/>
          </a:prstGeom>
          <a:noFill/>
          <a:ln/>
        </p:spPr>
        <p:txBody>
          <a:bodyPr wrap="square" lIns="0" tIns="0" rIns="0" bIns="0" rtlCol="0" anchor="t"/>
          <a:lstStyle/>
          <a:p>
            <a:pPr algn="l" indent="0" marL="0">
              <a:lnSpc>
                <a:spcPts val="2850"/>
              </a:lnSpc>
              <a:buNone/>
            </a:pPr>
            <a:r>
              <a:rPr lang="en-US" sz="1750" spc="-36" kern="0" dirty="0">
                <a:solidFill>
                  <a:srgbClr val="272525"/>
                </a:solidFill>
                <a:latin typeface="Inter" pitchFamily="34" charset="0"/>
                <a:ea typeface="Inter" pitchFamily="34" charset="-122"/>
                <a:cs typeface="Inter" pitchFamily="34" charset="-120"/>
              </a:rPr>
              <a:t>Καθιέρωσε απόλυτη ελευθερία στην επιλογή λατρείας και κατάργησε κάθε διάκριση μεταξύ χριστιανών και μη χριστιανών υπηκόων.</a:t>
            </a:r>
            <a:endParaRPr lang="en-US" sz="1750" dirty="0"/>
          </a:p>
        </p:txBody>
      </p:sp>
      <p:sp>
        <p:nvSpPr>
          <p:cNvPr id="14" name="Text 8"/>
          <p:cNvSpPr/>
          <p:nvPr/>
        </p:nvSpPr>
        <p:spPr>
          <a:xfrm>
            <a:off x="793790" y="5590342"/>
            <a:ext cx="13042821" cy="1088708"/>
          </a:xfrm>
          <a:prstGeom prst="rect">
            <a:avLst/>
          </a:prstGeom>
          <a:noFill/>
          <a:ln/>
        </p:spPr>
        <p:txBody>
          <a:bodyPr wrap="square" lIns="0" tIns="0" rIns="0" bIns="0" rtlCol="0" anchor="t"/>
          <a:lstStyle/>
          <a:p>
            <a:pPr algn="l" indent="0" marL="0">
              <a:lnSpc>
                <a:spcPts val="2850"/>
              </a:lnSpc>
              <a:buNone/>
            </a:pPr>
            <a:r>
              <a:rPr lang="en-US" sz="1750" spc="-36" kern="0" dirty="0">
                <a:solidFill>
                  <a:srgbClr val="272525"/>
                </a:solidFill>
                <a:latin typeface="Inter" pitchFamily="34" charset="0"/>
                <a:ea typeface="Inter" pitchFamily="34" charset="-122"/>
                <a:cs typeface="Inter" pitchFamily="34" charset="-120"/>
              </a:rPr>
              <a:t>Το Διάταγμα των Μεδιολάνων, γνωστό και ως Διάταγμα της ανεξιθρησκίας, αποτέλεσε ορόσημο στην ιστορία των σχέσεων του κράτους και της χριστιανικής θρησκείας. Σηματοδότησε την αρχή της επίσημης αποδοχής του Χριστιανισμού και έθεσε τις βάσεις για τον σταδιακό εκχριστιανισμό της αυτοκρατορίας.</a:t>
            </a:r>
            <a:endParaRPr lang="en-US" sz="17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748784" y="758785"/>
            <a:ext cx="9722644" cy="668536"/>
          </a:xfrm>
          <a:prstGeom prst="rect">
            <a:avLst/>
          </a:prstGeom>
          <a:noFill/>
          <a:ln/>
        </p:spPr>
        <p:txBody>
          <a:bodyPr wrap="none" lIns="0" tIns="0" rIns="0" bIns="0" rtlCol="0" anchor="t"/>
          <a:lstStyle/>
          <a:p>
            <a:pPr algn="l" indent="0" marL="0">
              <a:lnSpc>
                <a:spcPts val="5250"/>
              </a:lnSpc>
              <a:buNone/>
            </a:pPr>
            <a:r>
              <a:rPr lang="en-US" sz="4200" b="1" spc="-126" kern="0" dirty="0">
                <a:solidFill>
                  <a:srgbClr val="000000"/>
                </a:solidFill>
                <a:latin typeface="Inter Bold" pitchFamily="34" charset="0"/>
                <a:ea typeface="Inter Bold" pitchFamily="34" charset="-122"/>
                <a:cs typeface="Inter Bold" pitchFamily="34" charset="-120"/>
              </a:rPr>
              <a:t>Ο Εκχριστιανισμός της Αυτοκρατορίας</a:t>
            </a:r>
            <a:endParaRPr lang="en-US" sz="4200" dirty="0"/>
          </a:p>
        </p:txBody>
      </p:sp>
      <p:sp>
        <p:nvSpPr>
          <p:cNvPr id="3" name="Shape 1"/>
          <p:cNvSpPr/>
          <p:nvPr/>
        </p:nvSpPr>
        <p:spPr>
          <a:xfrm>
            <a:off x="748784" y="2817852"/>
            <a:ext cx="3042523" cy="213836"/>
          </a:xfrm>
          <a:prstGeom prst="roundRect">
            <a:avLst>
              <a:gd name="adj" fmla="val 42023"/>
            </a:avLst>
          </a:prstGeom>
          <a:solidFill>
            <a:srgbClr val="DADBF1"/>
          </a:solidFill>
          <a:ln w="7620">
            <a:solidFill>
              <a:srgbClr val="C0C1D7"/>
            </a:solidFill>
            <a:prstDash val="solid"/>
          </a:ln>
        </p:spPr>
      </p:sp>
      <p:sp>
        <p:nvSpPr>
          <p:cNvPr id="4" name="Text 2"/>
          <p:cNvSpPr/>
          <p:nvPr/>
        </p:nvSpPr>
        <p:spPr>
          <a:xfrm>
            <a:off x="748784" y="3352562"/>
            <a:ext cx="3042523" cy="668417"/>
          </a:xfrm>
          <a:prstGeom prst="rect">
            <a:avLst/>
          </a:prstGeom>
          <a:noFill/>
          <a:ln/>
        </p:spPr>
        <p:txBody>
          <a:bodyPr wrap="square" lIns="0" tIns="0" rIns="0" bIns="0" rtlCol="0" anchor="t"/>
          <a:lstStyle/>
          <a:p>
            <a:pPr algn="l" indent="0" marL="0">
              <a:lnSpc>
                <a:spcPts val="2600"/>
              </a:lnSpc>
              <a:buNone/>
            </a:pPr>
            <a:r>
              <a:rPr lang="en-US" sz="2100" b="1" spc="-63" kern="0" dirty="0">
                <a:solidFill>
                  <a:srgbClr val="272525"/>
                </a:solidFill>
                <a:latin typeface="Inter Bold" pitchFamily="34" charset="0"/>
                <a:ea typeface="Inter Bold" pitchFamily="34" charset="-122"/>
                <a:cs typeface="Inter Bold" pitchFamily="34" charset="-120"/>
              </a:rPr>
              <a:t>Υιοθέτηση του Χριστογράμματος</a:t>
            </a:r>
            <a:endParaRPr lang="en-US" sz="2100" dirty="0"/>
          </a:p>
        </p:txBody>
      </p:sp>
      <p:sp>
        <p:nvSpPr>
          <p:cNvPr id="5" name="Text 3"/>
          <p:cNvSpPr/>
          <p:nvPr/>
        </p:nvSpPr>
        <p:spPr>
          <a:xfrm>
            <a:off x="748784" y="4149328"/>
            <a:ext cx="3042523" cy="2396133"/>
          </a:xfrm>
          <a:prstGeom prst="rect">
            <a:avLst/>
          </a:prstGeom>
          <a:noFill/>
          <a:ln/>
        </p:spPr>
        <p:txBody>
          <a:bodyPr wrap="square" lIns="0" tIns="0" rIns="0" bIns="0" rtlCol="0" anchor="t"/>
          <a:lstStyle/>
          <a:p>
            <a:pPr algn="l" indent="0" marL="0">
              <a:lnSpc>
                <a:spcPts val="2650"/>
              </a:lnSpc>
              <a:buNone/>
            </a:pPr>
            <a:r>
              <a:rPr lang="en-US" sz="1650" spc="-34" kern="0" dirty="0">
                <a:solidFill>
                  <a:srgbClr val="272525"/>
                </a:solidFill>
                <a:latin typeface="Inter" pitchFamily="34" charset="0"/>
                <a:ea typeface="Inter" pitchFamily="34" charset="-122"/>
                <a:cs typeface="Inter" pitchFamily="34" charset="-120"/>
              </a:rPr>
              <a:t>Μετά τη νίκη του στη Μουλβία γέφυρα, ο Κωνσταντίνος υιοθέτησε το χριστόγραμμα (☧) ως σύμβολο, τοποθετώντας το στις ασπίδες των στρατιωτών του και στην αυτοκρατορική σημαία.</a:t>
            </a:r>
            <a:endParaRPr lang="en-US" sz="1650" dirty="0"/>
          </a:p>
        </p:txBody>
      </p:sp>
      <p:sp>
        <p:nvSpPr>
          <p:cNvPr id="6" name="Shape 4"/>
          <p:cNvSpPr/>
          <p:nvPr/>
        </p:nvSpPr>
        <p:spPr>
          <a:xfrm>
            <a:off x="4112181" y="2496860"/>
            <a:ext cx="3042523" cy="213836"/>
          </a:xfrm>
          <a:prstGeom prst="roundRect">
            <a:avLst>
              <a:gd name="adj" fmla="val 42023"/>
            </a:avLst>
          </a:prstGeom>
          <a:solidFill>
            <a:srgbClr val="DADBF1"/>
          </a:solidFill>
          <a:ln w="7620">
            <a:solidFill>
              <a:srgbClr val="C0C1D7"/>
            </a:solidFill>
            <a:prstDash val="solid"/>
          </a:ln>
        </p:spPr>
      </p:sp>
      <p:sp>
        <p:nvSpPr>
          <p:cNvPr id="7" name="Text 5"/>
          <p:cNvSpPr/>
          <p:nvPr/>
        </p:nvSpPr>
        <p:spPr>
          <a:xfrm>
            <a:off x="4112181" y="3031569"/>
            <a:ext cx="3042523" cy="668417"/>
          </a:xfrm>
          <a:prstGeom prst="rect">
            <a:avLst/>
          </a:prstGeom>
          <a:noFill/>
          <a:ln/>
        </p:spPr>
        <p:txBody>
          <a:bodyPr wrap="square" lIns="0" tIns="0" rIns="0" bIns="0" rtlCol="0" anchor="t"/>
          <a:lstStyle/>
          <a:p>
            <a:pPr algn="l" indent="0" marL="0">
              <a:lnSpc>
                <a:spcPts val="2600"/>
              </a:lnSpc>
              <a:buNone/>
            </a:pPr>
            <a:r>
              <a:rPr lang="en-US" sz="2100" b="1" spc="-63" kern="0" dirty="0">
                <a:solidFill>
                  <a:srgbClr val="272525"/>
                </a:solidFill>
                <a:latin typeface="Inter Bold" pitchFamily="34" charset="0"/>
                <a:ea typeface="Inter Bold" pitchFamily="34" charset="-122"/>
                <a:cs typeface="Inter Bold" pitchFamily="34" charset="-120"/>
              </a:rPr>
              <a:t>Καθιέρωση των Οικουμενικών Συνόδων</a:t>
            </a:r>
            <a:endParaRPr lang="en-US" sz="2100" dirty="0"/>
          </a:p>
        </p:txBody>
      </p:sp>
      <p:sp>
        <p:nvSpPr>
          <p:cNvPr id="8" name="Text 6"/>
          <p:cNvSpPr/>
          <p:nvPr/>
        </p:nvSpPr>
        <p:spPr>
          <a:xfrm>
            <a:off x="4112181" y="3828336"/>
            <a:ext cx="3042523" cy="2053828"/>
          </a:xfrm>
          <a:prstGeom prst="rect">
            <a:avLst/>
          </a:prstGeom>
          <a:noFill/>
          <a:ln/>
        </p:spPr>
        <p:txBody>
          <a:bodyPr wrap="square" lIns="0" tIns="0" rIns="0" bIns="0" rtlCol="0" anchor="t"/>
          <a:lstStyle/>
          <a:p>
            <a:pPr algn="l" indent="0" marL="0">
              <a:lnSpc>
                <a:spcPts val="2650"/>
              </a:lnSpc>
              <a:buNone/>
            </a:pPr>
            <a:r>
              <a:rPr lang="en-US" sz="1650" spc="-34" kern="0" dirty="0">
                <a:solidFill>
                  <a:srgbClr val="272525"/>
                </a:solidFill>
                <a:latin typeface="Inter" pitchFamily="34" charset="0"/>
                <a:ea typeface="Inter" pitchFamily="34" charset="-122"/>
                <a:cs typeface="Inter" pitchFamily="34" charset="-120"/>
              </a:rPr>
              <a:t>Προστάτευσε το Χριστιανισμό από τις αιρέσεις καθιερώνοντας το θεσμό των Οικουμενικών συνόδων, που έπαιξαν καθοριστικό ρόλο στη διαμόρφωση του δόγματος.</a:t>
            </a:r>
            <a:endParaRPr lang="en-US" sz="1650" dirty="0"/>
          </a:p>
        </p:txBody>
      </p:sp>
      <p:sp>
        <p:nvSpPr>
          <p:cNvPr id="9" name="Shape 7"/>
          <p:cNvSpPr/>
          <p:nvPr/>
        </p:nvSpPr>
        <p:spPr>
          <a:xfrm>
            <a:off x="7475577" y="2175986"/>
            <a:ext cx="3042523" cy="213836"/>
          </a:xfrm>
          <a:prstGeom prst="roundRect">
            <a:avLst>
              <a:gd name="adj" fmla="val 42023"/>
            </a:avLst>
          </a:prstGeom>
          <a:solidFill>
            <a:srgbClr val="DADBF1"/>
          </a:solidFill>
          <a:ln w="7620">
            <a:solidFill>
              <a:srgbClr val="C0C1D7"/>
            </a:solidFill>
            <a:prstDash val="solid"/>
          </a:ln>
        </p:spPr>
      </p:sp>
      <p:sp>
        <p:nvSpPr>
          <p:cNvPr id="10" name="Text 8"/>
          <p:cNvSpPr/>
          <p:nvPr/>
        </p:nvSpPr>
        <p:spPr>
          <a:xfrm>
            <a:off x="7475577" y="2710696"/>
            <a:ext cx="2982754" cy="334208"/>
          </a:xfrm>
          <a:prstGeom prst="rect">
            <a:avLst/>
          </a:prstGeom>
          <a:noFill/>
          <a:ln/>
        </p:spPr>
        <p:txBody>
          <a:bodyPr wrap="none" lIns="0" tIns="0" rIns="0" bIns="0" rtlCol="0" anchor="t"/>
          <a:lstStyle/>
          <a:p>
            <a:pPr algn="l" indent="0" marL="0">
              <a:lnSpc>
                <a:spcPts val="2600"/>
              </a:lnSpc>
              <a:buNone/>
            </a:pPr>
            <a:r>
              <a:rPr lang="en-US" sz="2100" b="1" spc="-63" kern="0" dirty="0">
                <a:solidFill>
                  <a:srgbClr val="272525"/>
                </a:solidFill>
                <a:latin typeface="Inter Bold" pitchFamily="34" charset="0"/>
                <a:ea typeface="Inter Bold" pitchFamily="34" charset="-122"/>
                <a:cs typeface="Inter Bold" pitchFamily="34" charset="-120"/>
              </a:rPr>
              <a:t>Οικοδόμηση Εκκλησιών</a:t>
            </a:r>
            <a:endParaRPr lang="en-US" sz="2100" dirty="0"/>
          </a:p>
        </p:txBody>
      </p:sp>
      <p:sp>
        <p:nvSpPr>
          <p:cNvPr id="11" name="Text 9"/>
          <p:cNvSpPr/>
          <p:nvPr/>
        </p:nvSpPr>
        <p:spPr>
          <a:xfrm>
            <a:off x="7475577" y="3173254"/>
            <a:ext cx="3042523" cy="2053828"/>
          </a:xfrm>
          <a:prstGeom prst="rect">
            <a:avLst/>
          </a:prstGeom>
          <a:noFill/>
          <a:ln/>
        </p:spPr>
        <p:txBody>
          <a:bodyPr wrap="square" lIns="0" tIns="0" rIns="0" bIns="0" rtlCol="0" anchor="t"/>
          <a:lstStyle/>
          <a:p>
            <a:pPr algn="l" indent="0" marL="0">
              <a:lnSpc>
                <a:spcPts val="2650"/>
              </a:lnSpc>
              <a:buNone/>
            </a:pPr>
            <a:r>
              <a:rPr lang="en-US" sz="1650" spc="-34" kern="0" dirty="0">
                <a:solidFill>
                  <a:srgbClr val="272525"/>
                </a:solidFill>
                <a:latin typeface="Inter" pitchFamily="34" charset="0"/>
                <a:ea typeface="Inter" pitchFamily="34" charset="-122"/>
                <a:cs typeface="Inter" pitchFamily="34" charset="-120"/>
              </a:rPr>
              <a:t>Ο ίδιος και η μητέρα του, Αγία Ελένη, συνέβαλαν στην οικοδόμηση πολλών εκκλησιών σε όλη την αυτοκρατορία, προωθώντας έτσι τη νέα θρησκεία.</a:t>
            </a:r>
            <a:endParaRPr lang="en-US" sz="1650" dirty="0"/>
          </a:p>
        </p:txBody>
      </p:sp>
      <p:sp>
        <p:nvSpPr>
          <p:cNvPr id="12" name="Shape 10"/>
          <p:cNvSpPr/>
          <p:nvPr/>
        </p:nvSpPr>
        <p:spPr>
          <a:xfrm>
            <a:off x="10838974" y="1855113"/>
            <a:ext cx="3042642" cy="213836"/>
          </a:xfrm>
          <a:prstGeom prst="roundRect">
            <a:avLst>
              <a:gd name="adj" fmla="val 42023"/>
            </a:avLst>
          </a:prstGeom>
          <a:solidFill>
            <a:srgbClr val="DADBF1"/>
          </a:solidFill>
          <a:ln w="7620">
            <a:solidFill>
              <a:srgbClr val="C0C1D7"/>
            </a:solidFill>
            <a:prstDash val="solid"/>
          </a:ln>
        </p:spPr>
      </p:sp>
      <p:sp>
        <p:nvSpPr>
          <p:cNvPr id="13" name="Text 11"/>
          <p:cNvSpPr/>
          <p:nvPr/>
        </p:nvSpPr>
        <p:spPr>
          <a:xfrm>
            <a:off x="10838974" y="2389823"/>
            <a:ext cx="2674382" cy="334208"/>
          </a:xfrm>
          <a:prstGeom prst="rect">
            <a:avLst/>
          </a:prstGeom>
          <a:noFill/>
          <a:ln/>
        </p:spPr>
        <p:txBody>
          <a:bodyPr wrap="none" lIns="0" tIns="0" rIns="0" bIns="0" rtlCol="0" anchor="t"/>
          <a:lstStyle/>
          <a:p>
            <a:pPr algn="l" indent="0" marL="0">
              <a:lnSpc>
                <a:spcPts val="2600"/>
              </a:lnSpc>
              <a:buNone/>
            </a:pPr>
            <a:r>
              <a:rPr lang="en-US" sz="2100" b="1" spc="-63" kern="0" dirty="0">
                <a:solidFill>
                  <a:srgbClr val="272525"/>
                </a:solidFill>
                <a:latin typeface="Inter Bold" pitchFamily="34" charset="0"/>
                <a:ea typeface="Inter Bold" pitchFamily="34" charset="-122"/>
                <a:cs typeface="Inter Bold" pitchFamily="34" charset="-120"/>
              </a:rPr>
              <a:t>Βάπτιση</a:t>
            </a:r>
            <a:endParaRPr lang="en-US" sz="2100" dirty="0"/>
          </a:p>
        </p:txBody>
      </p:sp>
      <p:sp>
        <p:nvSpPr>
          <p:cNvPr id="14" name="Text 12"/>
          <p:cNvSpPr/>
          <p:nvPr/>
        </p:nvSpPr>
        <p:spPr>
          <a:xfrm>
            <a:off x="10838974" y="2852380"/>
            <a:ext cx="3042642" cy="1711523"/>
          </a:xfrm>
          <a:prstGeom prst="rect">
            <a:avLst/>
          </a:prstGeom>
          <a:noFill/>
          <a:ln/>
        </p:spPr>
        <p:txBody>
          <a:bodyPr wrap="square" lIns="0" tIns="0" rIns="0" bIns="0" rtlCol="0" anchor="t"/>
          <a:lstStyle/>
          <a:p>
            <a:pPr algn="l" indent="0" marL="0">
              <a:lnSpc>
                <a:spcPts val="2650"/>
              </a:lnSpc>
              <a:buNone/>
            </a:pPr>
            <a:r>
              <a:rPr lang="en-US" sz="1650" spc="-34" kern="0" dirty="0">
                <a:solidFill>
                  <a:srgbClr val="272525"/>
                </a:solidFill>
                <a:latin typeface="Inter" pitchFamily="34" charset="0"/>
                <a:ea typeface="Inter" pitchFamily="34" charset="-122"/>
                <a:cs typeface="Inter" pitchFamily="34" charset="-120"/>
              </a:rPr>
              <a:t>Λίγο πριν πεθάνει, ο Κωνσταντίνος βαπτίστηκε χριστιανός, επισφραγίζοντας έτσι την προσωπική του αποδοχή της νέας θρησκείας.</a:t>
            </a:r>
            <a:endParaRPr lang="en-US" sz="1650" dirty="0"/>
          </a:p>
        </p:txBody>
      </p:sp>
      <p:sp>
        <p:nvSpPr>
          <p:cNvPr id="15" name="Text 13"/>
          <p:cNvSpPr/>
          <p:nvPr/>
        </p:nvSpPr>
        <p:spPr>
          <a:xfrm>
            <a:off x="748784" y="6786086"/>
            <a:ext cx="13132832" cy="684609"/>
          </a:xfrm>
          <a:prstGeom prst="rect">
            <a:avLst/>
          </a:prstGeom>
          <a:noFill/>
          <a:ln/>
        </p:spPr>
        <p:txBody>
          <a:bodyPr wrap="square" lIns="0" tIns="0" rIns="0" bIns="0" rtlCol="0" anchor="t"/>
          <a:lstStyle/>
          <a:p>
            <a:pPr algn="l" indent="0" marL="0">
              <a:lnSpc>
                <a:spcPts val="2650"/>
              </a:lnSpc>
              <a:buNone/>
            </a:pPr>
            <a:r>
              <a:rPr lang="en-US" sz="1650" spc="-34" kern="0" dirty="0">
                <a:solidFill>
                  <a:srgbClr val="272525"/>
                </a:solidFill>
                <a:latin typeface="Inter" pitchFamily="34" charset="0"/>
                <a:ea typeface="Inter" pitchFamily="34" charset="-122"/>
                <a:cs typeface="Inter" pitchFamily="34" charset="-120"/>
              </a:rPr>
              <a:t>Παρόλο που ο Κωνσταντίνος διατήρησε μέχρι το τέλος της ζωής του τον ειδωλολατρικό τίτλο του "Μεγίστου Αρχιερέως", οι ενέργειές του φανερώνουν την απόφασή του να ενισχύσει την αυτοκρατορία με το Χριστιανισμό.</a:t>
            </a:r>
            <a:endParaRPr lang="en-US" sz="16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750689" y="589836"/>
            <a:ext cx="8744069" cy="670322"/>
          </a:xfrm>
          <a:prstGeom prst="rect">
            <a:avLst/>
          </a:prstGeom>
          <a:noFill/>
          <a:ln/>
        </p:spPr>
        <p:txBody>
          <a:bodyPr wrap="none" lIns="0" tIns="0" rIns="0" bIns="0" rtlCol="0" anchor="t"/>
          <a:lstStyle/>
          <a:p>
            <a:pPr algn="l" indent="0" marL="0">
              <a:lnSpc>
                <a:spcPts val="5250"/>
              </a:lnSpc>
              <a:buNone/>
            </a:pPr>
            <a:r>
              <a:rPr lang="en-US" sz="4200" b="1" spc="-127" kern="0" dirty="0">
                <a:solidFill>
                  <a:srgbClr val="000000"/>
                </a:solidFill>
                <a:latin typeface="Inter Bold" pitchFamily="34" charset="0"/>
                <a:ea typeface="Inter Bold" pitchFamily="34" charset="-122"/>
                <a:cs typeface="Inter Bold" pitchFamily="34" charset="-120"/>
              </a:rPr>
              <a:t>Η Ίδρυση της Κωνσταντινούπολης</a:t>
            </a:r>
            <a:endParaRPr lang="en-US" sz="4200" dirty="0"/>
          </a:p>
        </p:txBody>
      </p:sp>
      <p:sp>
        <p:nvSpPr>
          <p:cNvPr id="3" name="Text 1"/>
          <p:cNvSpPr/>
          <p:nvPr/>
        </p:nvSpPr>
        <p:spPr>
          <a:xfrm>
            <a:off x="1907262" y="2940010"/>
            <a:ext cx="2681407" cy="335161"/>
          </a:xfrm>
          <a:prstGeom prst="rect">
            <a:avLst/>
          </a:prstGeom>
          <a:noFill/>
          <a:ln/>
        </p:spPr>
        <p:txBody>
          <a:bodyPr wrap="none" lIns="0" tIns="0" rIns="0" bIns="0" rtlCol="0" anchor="t"/>
          <a:lstStyle/>
          <a:p>
            <a:pPr algn="r" indent="0" marL="0">
              <a:lnSpc>
                <a:spcPts val="2600"/>
              </a:lnSpc>
              <a:buNone/>
            </a:pPr>
            <a:r>
              <a:rPr lang="en-US" sz="2100" b="1" spc="-63" kern="0" dirty="0">
                <a:solidFill>
                  <a:srgbClr val="272525"/>
                </a:solidFill>
                <a:latin typeface="Inter Bold" pitchFamily="34" charset="0"/>
                <a:ea typeface="Inter Bold" pitchFamily="34" charset="-122"/>
                <a:cs typeface="Inter Bold" pitchFamily="34" charset="-120"/>
              </a:rPr>
              <a:t>Στρατηγική Θέση</a:t>
            </a:r>
            <a:endParaRPr lang="en-US" sz="2100" dirty="0"/>
          </a:p>
        </p:txBody>
      </p:sp>
      <p:sp>
        <p:nvSpPr>
          <p:cNvPr id="4" name="Text 2"/>
          <p:cNvSpPr/>
          <p:nvPr/>
        </p:nvSpPr>
        <p:spPr>
          <a:xfrm>
            <a:off x="750689" y="3403878"/>
            <a:ext cx="3837980" cy="1716286"/>
          </a:xfrm>
          <a:prstGeom prst="rect">
            <a:avLst/>
          </a:prstGeom>
          <a:noFill/>
          <a:ln/>
        </p:spPr>
        <p:txBody>
          <a:bodyPr wrap="square" lIns="0" tIns="0" rIns="0" bIns="0" rtlCol="0" anchor="t"/>
          <a:lstStyle/>
          <a:p>
            <a:pPr algn="r" indent="0" marL="0">
              <a:lnSpc>
                <a:spcPts val="2700"/>
              </a:lnSpc>
              <a:buNone/>
            </a:pPr>
            <a:r>
              <a:rPr lang="en-US" sz="1650" spc="-34" kern="0" dirty="0">
                <a:solidFill>
                  <a:srgbClr val="272525"/>
                </a:solidFill>
                <a:latin typeface="Inter" pitchFamily="34" charset="0"/>
                <a:ea typeface="Inter" pitchFamily="34" charset="-122"/>
                <a:cs typeface="Inter" pitchFamily="34" charset="-120"/>
              </a:rPr>
              <a:t>Χτίστηκε στο Βυζάντιο, την αρχαία αποικία των Μεγαριτών, σε προνομιακή θέση που εξασφάλιζε καλύτερη άμυνα και οικονομική ανάπτυξη.</a:t>
            </a:r>
            <a:endParaRPr lang="en-US" sz="1650" dirty="0"/>
          </a:p>
        </p:txBody>
      </p:sp>
      <p:pic>
        <p:nvPicPr>
          <p:cNvPr id="5" name="Image 0" descr="preencoded.png">    </p:cNvPr>
          <p:cNvPicPr>
            <a:picLocks noChangeAspect="1"/>
          </p:cNvPicPr>
          <p:nvPr/>
        </p:nvPicPr>
        <p:blipFill>
          <a:blip r:embed="rId1"/>
          <a:stretch>
            <a:fillRect/>
          </a:stretch>
        </p:blipFill>
        <p:spPr>
          <a:xfrm>
            <a:off x="5017651" y="1732598"/>
            <a:ext cx="4595098" cy="4595098"/>
          </a:xfrm>
          <a:prstGeom prst="rect">
            <a:avLst/>
          </a:prstGeom>
        </p:spPr>
      </p:pic>
      <p:pic>
        <p:nvPicPr>
          <p:cNvPr id="6" name="Image 1" descr="preencoded.png">    </p:cNvPr>
          <p:cNvPicPr>
            <a:picLocks noChangeAspect="1"/>
          </p:cNvPicPr>
          <p:nvPr/>
        </p:nvPicPr>
        <p:blipFill>
          <a:blip r:embed="rId2"/>
          <a:stretch>
            <a:fillRect/>
          </a:stretch>
        </p:blipFill>
        <p:spPr>
          <a:xfrm>
            <a:off x="5546408" y="3829526"/>
            <a:ext cx="320873" cy="401122"/>
          </a:xfrm>
          <a:prstGeom prst="rect">
            <a:avLst/>
          </a:prstGeom>
        </p:spPr>
      </p:pic>
      <p:sp>
        <p:nvSpPr>
          <p:cNvPr id="7" name="Text 3"/>
          <p:cNvSpPr/>
          <p:nvPr/>
        </p:nvSpPr>
        <p:spPr>
          <a:xfrm>
            <a:off x="9934456" y="1689140"/>
            <a:ext cx="2681407" cy="335161"/>
          </a:xfrm>
          <a:prstGeom prst="rect">
            <a:avLst/>
          </a:prstGeom>
          <a:noFill/>
          <a:ln/>
        </p:spPr>
        <p:txBody>
          <a:bodyPr wrap="none" lIns="0" tIns="0" rIns="0" bIns="0" rtlCol="0" anchor="t"/>
          <a:lstStyle/>
          <a:p>
            <a:pPr algn="l" indent="0" marL="0">
              <a:lnSpc>
                <a:spcPts val="2600"/>
              </a:lnSpc>
              <a:buNone/>
            </a:pPr>
            <a:r>
              <a:rPr lang="en-US" sz="2100" b="1" spc="-63" kern="0" dirty="0">
                <a:solidFill>
                  <a:srgbClr val="272525"/>
                </a:solidFill>
                <a:latin typeface="Inter Bold" pitchFamily="34" charset="0"/>
                <a:ea typeface="Inter Bold" pitchFamily="34" charset="-122"/>
                <a:cs typeface="Inter Bold" pitchFamily="34" charset="-120"/>
              </a:rPr>
              <a:t>Εγκαίνια</a:t>
            </a:r>
            <a:endParaRPr lang="en-US" sz="2100" dirty="0"/>
          </a:p>
        </p:txBody>
      </p:sp>
      <p:sp>
        <p:nvSpPr>
          <p:cNvPr id="8" name="Text 4"/>
          <p:cNvSpPr/>
          <p:nvPr/>
        </p:nvSpPr>
        <p:spPr>
          <a:xfrm>
            <a:off x="9934456" y="2153007"/>
            <a:ext cx="3945255" cy="1716286"/>
          </a:xfrm>
          <a:prstGeom prst="rect">
            <a:avLst/>
          </a:prstGeom>
          <a:noFill/>
          <a:ln/>
        </p:spPr>
        <p:txBody>
          <a:bodyPr wrap="square" lIns="0" tIns="0" rIns="0" bIns="0" rtlCol="0" anchor="t"/>
          <a:lstStyle/>
          <a:p>
            <a:pPr algn="l" indent="0" marL="0">
              <a:lnSpc>
                <a:spcPts val="2700"/>
              </a:lnSpc>
              <a:buNone/>
            </a:pPr>
            <a:r>
              <a:rPr lang="en-US" sz="1650" spc="-34" kern="0" dirty="0">
                <a:solidFill>
                  <a:srgbClr val="272525"/>
                </a:solidFill>
                <a:latin typeface="Inter" pitchFamily="34" charset="0"/>
                <a:ea typeface="Inter" pitchFamily="34" charset="-122"/>
                <a:cs typeface="Inter" pitchFamily="34" charset="-120"/>
              </a:rPr>
              <a:t>Τα εγκαίνια της "Νέας Ρώμης", που σύντομα έγινε γνωστή ως "Κωνσταντινούπολη", πραγματοποιήθηκαν στις 11 Μαΐου του 330 μ.Χ.</a:t>
            </a:r>
            <a:endParaRPr lang="en-US" sz="1650" dirty="0"/>
          </a:p>
        </p:txBody>
      </p:sp>
      <p:pic>
        <p:nvPicPr>
          <p:cNvPr id="9" name="Image 2" descr="preencoded.png">    </p:cNvPr>
          <p:cNvPicPr>
            <a:picLocks noChangeAspect="1"/>
          </p:cNvPicPr>
          <p:nvPr/>
        </p:nvPicPr>
        <p:blipFill>
          <a:blip r:embed="rId3"/>
          <a:stretch>
            <a:fillRect/>
          </a:stretch>
        </p:blipFill>
        <p:spPr>
          <a:xfrm>
            <a:off x="5017651" y="1732598"/>
            <a:ext cx="4595098" cy="4595098"/>
          </a:xfrm>
          <a:prstGeom prst="rect">
            <a:avLst/>
          </a:prstGeom>
        </p:spPr>
      </p:pic>
      <p:pic>
        <p:nvPicPr>
          <p:cNvPr id="10" name="Image 3" descr="preencoded.png">    </p:cNvPr>
          <p:cNvPicPr>
            <a:picLocks noChangeAspect="1"/>
          </p:cNvPicPr>
          <p:nvPr/>
        </p:nvPicPr>
        <p:blipFill>
          <a:blip r:embed="rId4"/>
          <a:stretch>
            <a:fillRect/>
          </a:stretch>
        </p:blipFill>
        <p:spPr>
          <a:xfrm>
            <a:off x="7958733" y="2436614"/>
            <a:ext cx="320873" cy="401122"/>
          </a:xfrm>
          <a:prstGeom prst="rect">
            <a:avLst/>
          </a:prstGeom>
        </p:spPr>
      </p:pic>
      <p:sp>
        <p:nvSpPr>
          <p:cNvPr id="11" name="Text 5"/>
          <p:cNvSpPr/>
          <p:nvPr/>
        </p:nvSpPr>
        <p:spPr>
          <a:xfrm>
            <a:off x="9934456" y="4191000"/>
            <a:ext cx="2710696" cy="335161"/>
          </a:xfrm>
          <a:prstGeom prst="rect">
            <a:avLst/>
          </a:prstGeom>
          <a:noFill/>
          <a:ln/>
        </p:spPr>
        <p:txBody>
          <a:bodyPr wrap="none" lIns="0" tIns="0" rIns="0" bIns="0" rtlCol="0" anchor="t"/>
          <a:lstStyle/>
          <a:p>
            <a:pPr algn="l" indent="0" marL="0">
              <a:lnSpc>
                <a:spcPts val="2600"/>
              </a:lnSpc>
              <a:buNone/>
            </a:pPr>
            <a:r>
              <a:rPr lang="en-US" sz="2100" b="1" spc="-63" kern="0" dirty="0">
                <a:solidFill>
                  <a:srgbClr val="272525"/>
                </a:solidFill>
                <a:latin typeface="Inter Bold" pitchFamily="34" charset="0"/>
                <a:ea typeface="Inter Bold" pitchFamily="34" charset="-122"/>
                <a:cs typeface="Inter Bold" pitchFamily="34" charset="-120"/>
              </a:rPr>
              <a:t>Νέο Κέντρο Εξουσίας</a:t>
            </a:r>
            <a:endParaRPr lang="en-US" sz="2100" dirty="0"/>
          </a:p>
        </p:txBody>
      </p:sp>
      <p:sp>
        <p:nvSpPr>
          <p:cNvPr id="12" name="Text 6"/>
          <p:cNvSpPr/>
          <p:nvPr/>
        </p:nvSpPr>
        <p:spPr>
          <a:xfrm>
            <a:off x="9934456" y="4654868"/>
            <a:ext cx="3945255" cy="1716286"/>
          </a:xfrm>
          <a:prstGeom prst="rect">
            <a:avLst/>
          </a:prstGeom>
          <a:noFill/>
          <a:ln/>
        </p:spPr>
        <p:txBody>
          <a:bodyPr wrap="square" lIns="0" tIns="0" rIns="0" bIns="0" rtlCol="0" anchor="t"/>
          <a:lstStyle/>
          <a:p>
            <a:pPr algn="l" indent="0" marL="0">
              <a:lnSpc>
                <a:spcPts val="2700"/>
              </a:lnSpc>
              <a:buNone/>
            </a:pPr>
            <a:r>
              <a:rPr lang="en-US" sz="1650" spc="-34" kern="0" dirty="0">
                <a:solidFill>
                  <a:srgbClr val="272525"/>
                </a:solidFill>
                <a:latin typeface="Inter" pitchFamily="34" charset="0"/>
                <a:ea typeface="Inter" pitchFamily="34" charset="-122"/>
                <a:cs typeface="Inter" pitchFamily="34" charset="-120"/>
              </a:rPr>
              <a:t>Η μεταφορά της πρωτεύουσας σηματοδότησε την αρχή της Βυζαντινής αυτοκρατορίας, με την τύχη της να ταυτίζεται απόλυτα με την τύχη της νέας πρωτεύουσας.</a:t>
            </a:r>
            <a:endParaRPr lang="en-US" sz="1650" dirty="0"/>
          </a:p>
        </p:txBody>
      </p:sp>
      <p:pic>
        <p:nvPicPr>
          <p:cNvPr id="13" name="Image 4" descr="preencoded.png">    </p:cNvPr>
          <p:cNvPicPr>
            <a:picLocks noChangeAspect="1"/>
          </p:cNvPicPr>
          <p:nvPr/>
        </p:nvPicPr>
        <p:blipFill>
          <a:blip r:embed="rId5"/>
          <a:stretch>
            <a:fillRect/>
          </a:stretch>
        </p:blipFill>
        <p:spPr>
          <a:xfrm>
            <a:off x="5017651" y="1732598"/>
            <a:ext cx="4595098" cy="4595098"/>
          </a:xfrm>
          <a:prstGeom prst="rect">
            <a:avLst/>
          </a:prstGeom>
        </p:spPr>
      </p:pic>
      <p:pic>
        <p:nvPicPr>
          <p:cNvPr id="14" name="Image 5" descr="preencoded.png">    </p:cNvPr>
          <p:cNvPicPr>
            <a:picLocks noChangeAspect="1"/>
          </p:cNvPicPr>
          <p:nvPr/>
        </p:nvPicPr>
        <p:blipFill>
          <a:blip r:embed="rId6"/>
          <a:stretch>
            <a:fillRect/>
          </a:stretch>
        </p:blipFill>
        <p:spPr>
          <a:xfrm>
            <a:off x="7958733" y="5222319"/>
            <a:ext cx="320873" cy="401122"/>
          </a:xfrm>
          <a:prstGeom prst="rect">
            <a:avLst/>
          </a:prstGeom>
        </p:spPr>
      </p:pic>
      <p:sp>
        <p:nvSpPr>
          <p:cNvPr id="15" name="Text 7"/>
          <p:cNvSpPr/>
          <p:nvPr/>
        </p:nvSpPr>
        <p:spPr>
          <a:xfrm>
            <a:off x="750689" y="6612374"/>
            <a:ext cx="13129022" cy="1029772"/>
          </a:xfrm>
          <a:prstGeom prst="rect">
            <a:avLst/>
          </a:prstGeom>
          <a:noFill/>
          <a:ln/>
        </p:spPr>
        <p:txBody>
          <a:bodyPr wrap="square" lIns="0" tIns="0" rIns="0" bIns="0" rtlCol="0" anchor="t"/>
          <a:lstStyle/>
          <a:p>
            <a:pPr algn="l" indent="0" marL="0">
              <a:lnSpc>
                <a:spcPts val="2700"/>
              </a:lnSpc>
              <a:buNone/>
            </a:pPr>
            <a:r>
              <a:rPr lang="en-US" sz="1650" spc="-34" kern="0" dirty="0">
                <a:solidFill>
                  <a:srgbClr val="272525"/>
                </a:solidFill>
                <a:latin typeface="Inter" pitchFamily="34" charset="0"/>
                <a:ea typeface="Inter" pitchFamily="34" charset="-122"/>
                <a:cs typeface="Inter" pitchFamily="34" charset="-120"/>
              </a:rPr>
              <a:t>Η απόφαση της μεταφοράς της πρωτεύουσας προέκυψε ως διοικητική ανάγκη για την αντιμετώπιση των προβλημάτων που δημιουργούσαν κυρίως οι βαρβαρικές επιδρομές. Η νέα πρωτεύουσα βρισκόταν κοντά στις περιοχές της Ανατολής, οι οποίες στην πλειοψηφία τους κατοικούνταν από Έλληνες και χριστιανούς.</a:t>
            </a:r>
            <a:endParaRPr lang="en-US" sz="16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15</Slides>
  <Notes>15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2025-03-27T19:45:01Z</dcterms:created>
  <dcterms:modified xsi:type="dcterms:W3CDTF">2025-03-27T19:45:01Z</dcterms:modified>
</cp:coreProperties>
</file>