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58.xml.rels" ContentType="application/vnd.openxmlformats-package.relationships+xml"/>
  <Override PartName="/ppt/slideLayouts/_rels/slideLayout70.xml.rels" ContentType="application/vnd.openxmlformats-package.relationships+xml"/>
  <Override PartName="/ppt/slideLayouts/_rels/slideLayout159.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168.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58.xml" ContentType="application/vnd.openxmlformats-officedocument.presentationml.slideLayout+xml"/>
  <Override PartName="/ppt/slideLayouts/slideLayout71.xml" ContentType="application/vnd.openxmlformats-officedocument.presentationml.slideLayout+xml"/>
  <Override PartName="/ppt/slideLayouts/slideLayout1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168.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media/image1.png" ContentType="image/png"/>
  <Override PartName="/ppt/media/image2.png" ContentType="image/png"/>
  <Override PartName="/ppt/media/image4.jpeg" ContentType="image/jpeg"/>
  <Override PartName="/ppt/media/image3.jpeg" ContentType="image/jpeg"/>
  <Override PartName="/ppt/media/image11.png" ContentType="image/png"/>
  <Override PartName="/ppt/media/image5.jpeg" ContentType="image/jpeg"/>
  <Override PartName="/ppt/media/image7.png" ContentType="image/png"/>
  <Override PartName="/ppt/media/image6.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notesMaster" Target="notesMasters/notesMaster1.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30" Type="http://schemas.openxmlformats.org/officeDocument/2006/relationships/slide" Target="slides/slide14.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move the slide</a:t>
            </a:r>
            <a:endParaRPr b="0" lang="en-US" sz="4400" spc="-1" strike="noStrike">
              <a:solidFill>
                <a:srgbClr val="000000"/>
              </a:solidFill>
              <a:latin typeface="Calibri Light"/>
            </a:endParaRPr>
          </a:p>
        </p:txBody>
      </p:sp>
      <p:sp>
        <p:nvSpPr>
          <p:cNvPr id="56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562"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563"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564"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565"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1E17CBED-971F-4D0D-827B-5E8E4F46EA59}"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6" name="PlaceHolder 1"/>
          <p:cNvSpPr>
            <a:spLocks noGrp="1"/>
          </p:cNvSpPr>
          <p:nvPr>
            <p:ph type="sldImg"/>
          </p:nvPr>
        </p:nvSpPr>
        <p:spPr>
          <a:xfrm>
            <a:off x="685800" y="1143000"/>
            <a:ext cx="5486040" cy="3085920"/>
          </a:xfrm>
          <a:prstGeom prst="rect">
            <a:avLst/>
          </a:prstGeom>
          <a:ln w="0">
            <a:noFill/>
          </a:ln>
        </p:spPr>
      </p:sp>
      <p:sp>
        <p:nvSpPr>
          <p:cNvPr id="72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28" name="PlaceHolder 3"/>
          <p:cNvSpPr>
            <a:spLocks noGrp="1"/>
          </p:cNvSpPr>
          <p:nvPr>
            <p:ph type="sldNum" idx="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29F4F110-B26B-47E8-B6BF-E372C2FEA71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3" name="PlaceHolder 1"/>
          <p:cNvSpPr>
            <a:spLocks noGrp="1"/>
          </p:cNvSpPr>
          <p:nvPr>
            <p:ph type="sldImg"/>
          </p:nvPr>
        </p:nvSpPr>
        <p:spPr>
          <a:xfrm>
            <a:off x="685800" y="1143000"/>
            <a:ext cx="5486040" cy="3085920"/>
          </a:xfrm>
          <a:prstGeom prst="rect">
            <a:avLst/>
          </a:prstGeom>
          <a:ln w="0">
            <a:noFill/>
          </a:ln>
        </p:spPr>
      </p:sp>
      <p:sp>
        <p:nvSpPr>
          <p:cNvPr id="754"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55"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61E6D21E-9AA4-43DF-A2BB-114E4597013A}"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6" name="PlaceHolder 1"/>
          <p:cNvSpPr>
            <a:spLocks noGrp="1"/>
          </p:cNvSpPr>
          <p:nvPr>
            <p:ph type="sldImg"/>
          </p:nvPr>
        </p:nvSpPr>
        <p:spPr>
          <a:xfrm>
            <a:off x="685800" y="1143000"/>
            <a:ext cx="5486040" cy="3085920"/>
          </a:xfrm>
          <a:prstGeom prst="rect">
            <a:avLst/>
          </a:prstGeom>
          <a:ln w="0">
            <a:noFill/>
          </a:ln>
        </p:spPr>
      </p:sp>
      <p:sp>
        <p:nvSpPr>
          <p:cNvPr id="75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58"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A970467E-FFEB-43FD-BD21-E5C514A0339F}"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9" name="PlaceHolder 1"/>
          <p:cNvSpPr>
            <a:spLocks noGrp="1"/>
          </p:cNvSpPr>
          <p:nvPr>
            <p:ph type="sldImg"/>
          </p:nvPr>
        </p:nvSpPr>
        <p:spPr>
          <a:xfrm>
            <a:off x="685800" y="1143000"/>
            <a:ext cx="5486040" cy="3085920"/>
          </a:xfrm>
          <a:prstGeom prst="rect">
            <a:avLst/>
          </a:prstGeom>
          <a:ln w="0">
            <a:noFill/>
          </a:ln>
        </p:spPr>
      </p:sp>
      <p:sp>
        <p:nvSpPr>
          <p:cNvPr id="76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61"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C9CA3FDF-1571-4187-BA6D-ABAF5D5E7EF5}"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2" name="PlaceHolder 1"/>
          <p:cNvSpPr>
            <a:spLocks noGrp="1"/>
          </p:cNvSpPr>
          <p:nvPr>
            <p:ph type="sldImg"/>
          </p:nvPr>
        </p:nvSpPr>
        <p:spPr>
          <a:xfrm>
            <a:off x="685800" y="1143000"/>
            <a:ext cx="5486040" cy="3085920"/>
          </a:xfrm>
          <a:prstGeom prst="rect">
            <a:avLst/>
          </a:prstGeom>
          <a:ln w="0">
            <a:noFill/>
          </a:ln>
        </p:spPr>
      </p:sp>
      <p:sp>
        <p:nvSpPr>
          <p:cNvPr id="763"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64"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4680EB24-8194-48BC-BBE6-585C06FB5B31}"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5" name="PlaceHolder 1"/>
          <p:cNvSpPr>
            <a:spLocks noGrp="1"/>
          </p:cNvSpPr>
          <p:nvPr>
            <p:ph type="sldImg"/>
          </p:nvPr>
        </p:nvSpPr>
        <p:spPr>
          <a:xfrm>
            <a:off x="685800" y="1143000"/>
            <a:ext cx="5486040" cy="3085920"/>
          </a:xfrm>
          <a:prstGeom prst="rect">
            <a:avLst/>
          </a:prstGeom>
          <a:ln w="0">
            <a:noFill/>
          </a:ln>
        </p:spPr>
      </p:sp>
      <p:sp>
        <p:nvSpPr>
          <p:cNvPr id="76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67"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F2B1B6CE-9168-48FE-8E03-3672FD1D6306}"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PlaceHolder 1"/>
          <p:cNvSpPr>
            <a:spLocks noGrp="1"/>
          </p:cNvSpPr>
          <p:nvPr>
            <p:ph type="sldImg"/>
          </p:nvPr>
        </p:nvSpPr>
        <p:spPr>
          <a:xfrm>
            <a:off x="685800" y="1143000"/>
            <a:ext cx="5486040" cy="3085920"/>
          </a:xfrm>
          <a:prstGeom prst="rect">
            <a:avLst/>
          </a:prstGeom>
          <a:ln w="0">
            <a:noFill/>
          </a:ln>
        </p:spPr>
      </p:sp>
      <p:sp>
        <p:nvSpPr>
          <p:cNvPr id="73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31" name="PlaceHolder 3"/>
          <p:cNvSpPr>
            <a:spLocks noGrp="1"/>
          </p:cNvSpPr>
          <p:nvPr>
            <p:ph type="sldNum" idx="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0AA905E6-AC87-408F-A354-8DD866F91B7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2" name="PlaceHolder 1"/>
          <p:cNvSpPr>
            <a:spLocks noGrp="1"/>
          </p:cNvSpPr>
          <p:nvPr>
            <p:ph type="sldImg"/>
          </p:nvPr>
        </p:nvSpPr>
        <p:spPr>
          <a:xfrm>
            <a:off x="685800" y="1143000"/>
            <a:ext cx="5486040" cy="3085920"/>
          </a:xfrm>
          <a:prstGeom prst="rect">
            <a:avLst/>
          </a:prstGeom>
          <a:ln w="0">
            <a:noFill/>
          </a:ln>
        </p:spPr>
      </p:sp>
      <p:sp>
        <p:nvSpPr>
          <p:cNvPr id="733"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34" name="PlaceHolder 3"/>
          <p:cNvSpPr>
            <a:spLocks noGrp="1"/>
          </p:cNvSpPr>
          <p:nvPr>
            <p:ph type="sldNum" idx="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6043D447-57D1-4A4F-AB54-049180188CB9}"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5" name="PlaceHolder 1"/>
          <p:cNvSpPr>
            <a:spLocks noGrp="1"/>
          </p:cNvSpPr>
          <p:nvPr>
            <p:ph type="sldImg"/>
          </p:nvPr>
        </p:nvSpPr>
        <p:spPr>
          <a:xfrm>
            <a:off x="685800" y="1143000"/>
            <a:ext cx="5486040" cy="3085920"/>
          </a:xfrm>
          <a:prstGeom prst="rect">
            <a:avLst/>
          </a:prstGeom>
          <a:ln w="0">
            <a:noFill/>
          </a:ln>
        </p:spPr>
      </p:sp>
      <p:sp>
        <p:nvSpPr>
          <p:cNvPr id="73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37" name="PlaceHolder 3"/>
          <p:cNvSpPr>
            <a:spLocks noGrp="1"/>
          </p:cNvSpPr>
          <p:nvPr>
            <p:ph type="sldNum" idx="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3024379A-F399-428B-B4C4-2A40F94F884C}"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8" name="PlaceHolder 1"/>
          <p:cNvSpPr>
            <a:spLocks noGrp="1"/>
          </p:cNvSpPr>
          <p:nvPr>
            <p:ph type="sldImg"/>
          </p:nvPr>
        </p:nvSpPr>
        <p:spPr>
          <a:xfrm>
            <a:off x="685800" y="1143000"/>
            <a:ext cx="5486040" cy="3085920"/>
          </a:xfrm>
          <a:prstGeom prst="rect">
            <a:avLst/>
          </a:prstGeom>
          <a:ln w="0">
            <a:noFill/>
          </a:ln>
        </p:spPr>
      </p:sp>
      <p:sp>
        <p:nvSpPr>
          <p:cNvPr id="739"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40" name="PlaceHolder 3"/>
          <p:cNvSpPr>
            <a:spLocks noGrp="1"/>
          </p:cNvSpPr>
          <p:nvPr>
            <p:ph type="sldNum" idx="8"/>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E44D2DEA-EB51-4167-B354-B191B0762724}"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PlaceHolder 1"/>
          <p:cNvSpPr>
            <a:spLocks noGrp="1"/>
          </p:cNvSpPr>
          <p:nvPr>
            <p:ph type="sldImg"/>
          </p:nvPr>
        </p:nvSpPr>
        <p:spPr>
          <a:xfrm>
            <a:off x="685800" y="1143000"/>
            <a:ext cx="5486040" cy="3085920"/>
          </a:xfrm>
          <a:prstGeom prst="rect">
            <a:avLst/>
          </a:prstGeom>
          <a:ln w="0">
            <a:noFill/>
          </a:ln>
        </p:spPr>
      </p:sp>
      <p:sp>
        <p:nvSpPr>
          <p:cNvPr id="74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43" name="PlaceHolder 3"/>
          <p:cNvSpPr>
            <a:spLocks noGrp="1"/>
          </p:cNvSpPr>
          <p:nvPr>
            <p:ph type="sldNum" idx="9"/>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2438A1A6-A2E1-4144-90B6-CB1FDB2A430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4" name="PlaceHolder 1"/>
          <p:cNvSpPr>
            <a:spLocks noGrp="1"/>
          </p:cNvSpPr>
          <p:nvPr>
            <p:ph type="sldImg"/>
          </p:nvPr>
        </p:nvSpPr>
        <p:spPr>
          <a:xfrm>
            <a:off x="685800" y="1143000"/>
            <a:ext cx="5486040" cy="3085920"/>
          </a:xfrm>
          <a:prstGeom prst="rect">
            <a:avLst/>
          </a:prstGeom>
          <a:ln w="0">
            <a:noFill/>
          </a:ln>
        </p:spPr>
      </p:sp>
      <p:sp>
        <p:nvSpPr>
          <p:cNvPr id="745"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46"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6620CA95-31B8-4370-81B4-FB90C4CDA424}"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PlaceHolder 1"/>
          <p:cNvSpPr>
            <a:spLocks noGrp="1"/>
          </p:cNvSpPr>
          <p:nvPr>
            <p:ph type="sldImg"/>
          </p:nvPr>
        </p:nvSpPr>
        <p:spPr>
          <a:xfrm>
            <a:off x="685800" y="1143000"/>
            <a:ext cx="5486040" cy="3085920"/>
          </a:xfrm>
          <a:prstGeom prst="rect">
            <a:avLst/>
          </a:prstGeom>
          <a:ln w="0">
            <a:noFill/>
          </a:ln>
        </p:spPr>
      </p:sp>
      <p:sp>
        <p:nvSpPr>
          <p:cNvPr id="748"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49"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F79EC28F-FAFC-4CA1-8A8F-39139119893C}"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0" name="PlaceHolder 1"/>
          <p:cNvSpPr>
            <a:spLocks noGrp="1"/>
          </p:cNvSpPr>
          <p:nvPr>
            <p:ph type="sldImg"/>
          </p:nvPr>
        </p:nvSpPr>
        <p:spPr>
          <a:xfrm>
            <a:off x="685800" y="1143000"/>
            <a:ext cx="5486040" cy="3085920"/>
          </a:xfrm>
          <a:prstGeom prst="rect">
            <a:avLst/>
          </a:prstGeom>
          <a:ln w="0">
            <a:noFill/>
          </a:ln>
        </p:spPr>
      </p:sp>
      <p:sp>
        <p:nvSpPr>
          <p:cNvPr id="751"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52"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C52E3280-B36B-4D4D-9190-64B9B4ADC329}"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36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3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40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4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44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4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48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4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52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5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5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4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8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12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1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16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1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20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2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24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2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28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2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Shape 0"/>
          <p:cNvSpPr/>
          <p:nvPr/>
        </p:nvSpPr>
        <p:spPr>
          <a:xfrm>
            <a:off x="0" y="0"/>
            <a:ext cx="14630040" cy="8229240"/>
          </a:xfrm>
          <a:prstGeom prst="rect">
            <a:avLst/>
          </a:prstGeom>
          <a:solidFill>
            <a:srgbClr val="d6f5ee"/>
          </a:solidFill>
          <a:ln w="0">
            <a:noFill/>
          </a:ln>
        </p:spPr>
        <p:style>
          <a:lnRef idx="0"/>
          <a:fillRef idx="0"/>
          <a:effectRef idx="0"/>
          <a:fontRef idx="minor"/>
        </p:style>
      </p:sp>
      <p:sp>
        <p:nvSpPr>
          <p:cNvPr id="32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3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slideLayout" Target="../slideLayouts/slideLayout121.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33.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slideLayout" Target="../slideLayouts/slideLayout37.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49.xml"/><Relationship Id="rId6"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61.xml"/><Relationship Id="rId6"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85.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6" name="Image 0" descr="preencoded.png"/>
          <p:cNvPicPr/>
          <p:nvPr/>
        </p:nvPicPr>
        <p:blipFill>
          <a:blip r:embed="rId1"/>
          <a:stretch/>
        </p:blipFill>
        <p:spPr>
          <a:xfrm>
            <a:off x="9144000" y="0"/>
            <a:ext cx="5486040" cy="8229240"/>
          </a:xfrm>
          <a:prstGeom prst="rect">
            <a:avLst/>
          </a:prstGeom>
          <a:ln w="0">
            <a:noFill/>
          </a:ln>
        </p:spPr>
      </p:pic>
      <p:sp>
        <p:nvSpPr>
          <p:cNvPr id="567" name="Text 0"/>
          <p:cNvSpPr/>
          <p:nvPr/>
        </p:nvSpPr>
        <p:spPr>
          <a:xfrm>
            <a:off x="685800" y="868680"/>
            <a:ext cx="7556040" cy="1417320"/>
          </a:xfrm>
          <a:prstGeom prst="rect">
            <a:avLst/>
          </a:prstGeom>
          <a:noFill/>
          <a:ln w="0">
            <a:noFill/>
          </a:ln>
        </p:spPr>
        <p:style>
          <a:lnRef idx="0"/>
          <a:fillRef idx="0"/>
          <a:effectRef idx="0"/>
          <a:fontRef idx="minor"/>
        </p:style>
        <p:txBody>
          <a:bodyPr lIns="0" rIns="0" tIns="0" bIns="0" anchor="t">
            <a:noAutofit/>
          </a:bodyPr>
          <a:p>
            <a:pPr>
              <a:lnSpc>
                <a:spcPts val="5550"/>
              </a:lnSpc>
              <a:buNone/>
              <a:tabLst>
                <a:tab algn="l" pos="0"/>
              </a:tabLst>
            </a:pPr>
            <a:r>
              <a:rPr b="1" lang="en-US" sz="4450" spc="-1" strike="noStrike">
                <a:solidFill>
                  <a:srgbClr val="333f70"/>
                </a:solidFill>
                <a:latin typeface="Unbounded Bold"/>
                <a:ea typeface="Unbounded Bold"/>
              </a:rPr>
              <a:t>Ο Ελληνικός Πολιτισμός στους Κλασικούς Χρόνους</a:t>
            </a:r>
            <a:endParaRPr b="0" lang="en-US" sz="4450" spc="-1" strike="noStrike">
              <a:latin typeface="Arial"/>
            </a:endParaRPr>
          </a:p>
        </p:txBody>
      </p:sp>
      <p:sp>
        <p:nvSpPr>
          <p:cNvPr id="568" name="Text 1"/>
          <p:cNvSpPr/>
          <p:nvPr/>
        </p:nvSpPr>
        <p:spPr>
          <a:xfrm>
            <a:off x="801360" y="4040640"/>
            <a:ext cx="755604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Ο πολιτισμός των κλασικών χρόνων αποτελεί ορόσημο στην ανθρώπινη ιστορία. Η παρουσίαση αυτή εξερευνά τις πτυχές της καθημερινής ζωής, των τεχνών, της φιλοσοφίας και των επιστημών που άνθισαν κατά την περίοδο αυτή, με έμφαση στην Αθήνα του 5ου και 4ου αιώνα π.Χ.</a:t>
            </a:r>
            <a:endParaRPr b="0" lang="en-US" sz="1750" spc="-1" strike="noStrike">
              <a:latin typeface="Arial"/>
            </a:endParaRPr>
          </a:p>
        </p:txBody>
      </p:sp>
      <p:sp>
        <p:nvSpPr>
          <p:cNvPr id="569" name="Shape 2"/>
          <p:cNvSpPr/>
          <p:nvPr/>
        </p:nvSpPr>
        <p:spPr>
          <a:xfrm>
            <a:off x="793800" y="5846760"/>
            <a:ext cx="362520" cy="362520"/>
          </a:xfrm>
          <a:prstGeom prst="roundRect">
            <a:avLst>
              <a:gd name="adj" fmla="val 25194296"/>
            </a:avLst>
          </a:prstGeom>
          <a:noFill/>
          <a:ln w="7620">
            <a:solidFill>
              <a:srgbClr val="ffffff"/>
            </a:solidFill>
            <a:round/>
          </a:ln>
        </p:spPr>
        <p:style>
          <a:lnRef idx="0"/>
          <a:fillRef idx="0"/>
          <a:effectRef idx="0"/>
          <a:fontRef idx="minor"/>
        </p:style>
      </p:sp>
      <p:pic>
        <p:nvPicPr>
          <p:cNvPr id="570" name="Image 1" descr="preencoded.png"/>
          <p:cNvPicPr/>
          <p:nvPr/>
        </p:nvPicPr>
        <p:blipFill>
          <a:blip r:embed="rId2"/>
          <a:stretch/>
        </p:blipFill>
        <p:spPr>
          <a:xfrm>
            <a:off x="801360" y="5854680"/>
            <a:ext cx="347400" cy="347400"/>
          </a:xfrm>
          <a:prstGeom prst="rect">
            <a:avLst/>
          </a:prstGeom>
          <a:ln w="0">
            <a:noFill/>
          </a:ln>
        </p:spPr>
      </p:pic>
      <p:sp>
        <p:nvSpPr>
          <p:cNvPr id="571" name="Text 3"/>
          <p:cNvSpPr/>
          <p:nvPr/>
        </p:nvSpPr>
        <p:spPr>
          <a:xfrm>
            <a:off x="1270080" y="5829840"/>
            <a:ext cx="2344320" cy="396360"/>
          </a:xfrm>
          <a:prstGeom prst="rect">
            <a:avLst/>
          </a:prstGeom>
          <a:noFill/>
          <a:ln w="0">
            <a:noFill/>
          </a:ln>
        </p:spPr>
        <p:style>
          <a:lnRef idx="0"/>
          <a:fillRef idx="0"/>
          <a:effectRef idx="0"/>
          <a:fontRef idx="minor"/>
        </p:style>
        <p:txBody>
          <a:bodyPr wrap="none" lIns="0" rIns="0" tIns="0" bIns="0" anchor="t">
            <a:noAutofit/>
          </a:bodyPr>
          <a:p>
            <a:pPr>
              <a:lnSpc>
                <a:spcPts val="3101"/>
              </a:lnSpc>
              <a:buNone/>
              <a:tabLst>
                <a:tab algn="l" pos="0"/>
              </a:tabLst>
            </a:pPr>
            <a:r>
              <a:rPr b="1" lang="en-US" sz="2200" spc="-1" strike="noStrike">
                <a:solidFill>
                  <a:srgbClr val="333f70"/>
                </a:solidFill>
                <a:latin typeface="Open Sans Bold"/>
                <a:ea typeface="Open Sans Bold"/>
              </a:rPr>
              <a:t>by Elpiniki Rassa</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Text 0"/>
          <p:cNvSpPr/>
          <p:nvPr/>
        </p:nvSpPr>
        <p:spPr>
          <a:xfrm>
            <a:off x="793800" y="1150560"/>
            <a:ext cx="979236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1" lang="en-US" sz="4450" spc="-1" strike="noStrike">
                <a:solidFill>
                  <a:srgbClr val="333f70"/>
                </a:solidFill>
                <a:latin typeface="Unbounded Bold"/>
                <a:ea typeface="Unbounded Bold"/>
              </a:rPr>
              <a:t>Η Ανάπτυξη του Ρητορικού Λόγου</a:t>
            </a:r>
            <a:endParaRPr b="0" lang="en-US" sz="4450" spc="-1" strike="noStrike">
              <a:latin typeface="Arial"/>
            </a:endParaRPr>
          </a:p>
        </p:txBody>
      </p:sp>
      <p:sp>
        <p:nvSpPr>
          <p:cNvPr id="666" name="Shape 1"/>
          <p:cNvSpPr/>
          <p:nvPr/>
        </p:nvSpPr>
        <p:spPr>
          <a:xfrm>
            <a:off x="793800" y="2313000"/>
            <a:ext cx="2173320" cy="1306440"/>
          </a:xfrm>
          <a:prstGeom prst="roundRect">
            <a:avLst>
              <a:gd name="adj" fmla="val 7289"/>
            </a:avLst>
          </a:prstGeom>
          <a:solidFill>
            <a:srgbClr val="d6f5ee"/>
          </a:solidFill>
          <a:ln w="7620">
            <a:solidFill>
              <a:srgbClr val="bcdbd4"/>
            </a:solidFill>
            <a:round/>
          </a:ln>
        </p:spPr>
        <p:style>
          <a:lnRef idx="0"/>
          <a:fillRef idx="0"/>
          <a:effectRef idx="0"/>
          <a:fontRef idx="minor"/>
        </p:style>
      </p:sp>
      <p:sp>
        <p:nvSpPr>
          <p:cNvPr id="667" name="Text 2"/>
          <p:cNvSpPr/>
          <p:nvPr/>
        </p:nvSpPr>
        <p:spPr>
          <a:xfrm>
            <a:off x="1028160" y="2739960"/>
            <a:ext cx="14688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1" lang="en-US" sz="2200" spc="-1" strike="noStrike">
                <a:solidFill>
                  <a:srgbClr val="333f70"/>
                </a:solidFill>
                <a:latin typeface="Unbounded Bold"/>
                <a:ea typeface="Unbounded Bold"/>
              </a:rPr>
              <a:t>1</a:t>
            </a:r>
            <a:endParaRPr b="0" lang="en-US" sz="2200" spc="-1" strike="noStrike">
              <a:latin typeface="Arial"/>
            </a:endParaRPr>
          </a:p>
        </p:txBody>
      </p:sp>
      <p:sp>
        <p:nvSpPr>
          <p:cNvPr id="668" name="Text 3"/>
          <p:cNvSpPr/>
          <p:nvPr/>
        </p:nvSpPr>
        <p:spPr>
          <a:xfrm>
            <a:off x="3194280" y="2539800"/>
            <a:ext cx="359316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Δημοκρατικό Πολίτευμα</a:t>
            </a:r>
            <a:endParaRPr b="0" lang="en-US" sz="2200" spc="-1" strike="noStrike">
              <a:latin typeface="Arial"/>
            </a:endParaRPr>
          </a:p>
        </p:txBody>
      </p:sp>
      <p:sp>
        <p:nvSpPr>
          <p:cNvPr id="669" name="Text 4"/>
          <p:cNvSpPr/>
          <p:nvPr/>
        </p:nvSpPr>
        <p:spPr>
          <a:xfrm>
            <a:off x="3194280" y="3030480"/>
            <a:ext cx="405144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1" strike="noStrike">
                <a:solidFill>
                  <a:srgbClr val="333f70"/>
                </a:solidFill>
                <a:latin typeface="Open Sans"/>
                <a:ea typeface="Open Sans"/>
              </a:rPr>
              <a:t>Βάση για την ανάπτυξη της ρητορικής</a:t>
            </a:r>
            <a:endParaRPr b="0" lang="en-US" sz="1750" spc="-1" strike="noStrike">
              <a:latin typeface="Arial"/>
            </a:endParaRPr>
          </a:p>
        </p:txBody>
      </p:sp>
      <p:sp>
        <p:nvSpPr>
          <p:cNvPr id="670" name="Shape 5"/>
          <p:cNvSpPr/>
          <p:nvPr/>
        </p:nvSpPr>
        <p:spPr>
          <a:xfrm>
            <a:off x="3080880" y="3604680"/>
            <a:ext cx="10641960" cy="14760"/>
          </a:xfrm>
          <a:prstGeom prst="roundRect">
            <a:avLst>
              <a:gd name="adj" fmla="val 625116"/>
            </a:avLst>
          </a:prstGeom>
          <a:solidFill>
            <a:srgbClr val="bcdbd4"/>
          </a:solidFill>
          <a:ln w="0">
            <a:noFill/>
          </a:ln>
        </p:spPr>
        <p:style>
          <a:lnRef idx="0"/>
          <a:fillRef idx="0"/>
          <a:effectRef idx="0"/>
          <a:fontRef idx="minor"/>
        </p:style>
      </p:sp>
      <p:sp>
        <p:nvSpPr>
          <p:cNvPr id="671" name="Shape 6"/>
          <p:cNvSpPr/>
          <p:nvPr/>
        </p:nvSpPr>
        <p:spPr>
          <a:xfrm>
            <a:off x="793800" y="3733560"/>
            <a:ext cx="4347360" cy="1306440"/>
          </a:xfrm>
          <a:prstGeom prst="roundRect">
            <a:avLst>
              <a:gd name="adj" fmla="val 7289"/>
            </a:avLst>
          </a:prstGeom>
          <a:solidFill>
            <a:srgbClr val="d6f5ee"/>
          </a:solidFill>
          <a:ln w="7620">
            <a:solidFill>
              <a:srgbClr val="bcdbd4"/>
            </a:solidFill>
            <a:round/>
          </a:ln>
        </p:spPr>
        <p:style>
          <a:lnRef idx="0"/>
          <a:fillRef idx="0"/>
          <a:effectRef idx="0"/>
          <a:fontRef idx="minor"/>
        </p:style>
      </p:sp>
      <p:sp>
        <p:nvSpPr>
          <p:cNvPr id="672" name="Text 7"/>
          <p:cNvSpPr/>
          <p:nvPr/>
        </p:nvSpPr>
        <p:spPr>
          <a:xfrm>
            <a:off x="1028160" y="4160160"/>
            <a:ext cx="23616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1" lang="en-US" sz="2200" spc="-1" strike="noStrike">
                <a:solidFill>
                  <a:srgbClr val="333f70"/>
                </a:solidFill>
                <a:latin typeface="Unbounded Bold"/>
                <a:ea typeface="Unbounded Bold"/>
              </a:rPr>
              <a:t>2</a:t>
            </a:r>
            <a:endParaRPr b="0" lang="en-US" sz="2200" spc="-1" strike="noStrike">
              <a:latin typeface="Arial"/>
            </a:endParaRPr>
          </a:p>
        </p:txBody>
      </p:sp>
      <p:sp>
        <p:nvSpPr>
          <p:cNvPr id="673" name="Text 8"/>
          <p:cNvSpPr/>
          <p:nvPr/>
        </p:nvSpPr>
        <p:spPr>
          <a:xfrm>
            <a:off x="5368320" y="3960360"/>
            <a:ext cx="346644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Οργάνωση Δικαιοσύνης</a:t>
            </a:r>
            <a:endParaRPr b="0" lang="en-US" sz="2200" spc="-1" strike="noStrike">
              <a:latin typeface="Arial"/>
            </a:endParaRPr>
          </a:p>
        </p:txBody>
      </p:sp>
      <p:sp>
        <p:nvSpPr>
          <p:cNvPr id="674" name="Text 9"/>
          <p:cNvSpPr/>
          <p:nvPr/>
        </p:nvSpPr>
        <p:spPr>
          <a:xfrm>
            <a:off x="5368320" y="4450680"/>
            <a:ext cx="494604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1" strike="noStrike">
                <a:solidFill>
                  <a:srgbClr val="333f70"/>
                </a:solidFill>
                <a:latin typeface="Open Sans"/>
                <a:ea typeface="Open Sans"/>
              </a:rPr>
              <a:t>Ενίσχυσε την ανάγκη για ρητορικές δεξιότητες</a:t>
            </a:r>
            <a:endParaRPr b="0" lang="en-US" sz="1750" spc="-1" strike="noStrike">
              <a:latin typeface="Arial"/>
            </a:endParaRPr>
          </a:p>
        </p:txBody>
      </p:sp>
      <p:sp>
        <p:nvSpPr>
          <p:cNvPr id="675" name="Shape 10"/>
          <p:cNvSpPr/>
          <p:nvPr/>
        </p:nvSpPr>
        <p:spPr>
          <a:xfrm>
            <a:off x="5254560" y="5025240"/>
            <a:ext cx="8468280" cy="14760"/>
          </a:xfrm>
          <a:prstGeom prst="roundRect">
            <a:avLst>
              <a:gd name="adj" fmla="val 625116"/>
            </a:avLst>
          </a:prstGeom>
          <a:solidFill>
            <a:srgbClr val="bcdbd4"/>
          </a:solidFill>
          <a:ln w="0">
            <a:noFill/>
          </a:ln>
        </p:spPr>
        <p:style>
          <a:lnRef idx="0"/>
          <a:fillRef idx="0"/>
          <a:effectRef idx="0"/>
          <a:fontRef idx="minor"/>
        </p:style>
      </p:sp>
      <p:sp>
        <p:nvSpPr>
          <p:cNvPr id="676" name="Shape 11"/>
          <p:cNvSpPr/>
          <p:nvPr/>
        </p:nvSpPr>
        <p:spPr>
          <a:xfrm>
            <a:off x="793800" y="5153760"/>
            <a:ext cx="6521040" cy="1306440"/>
          </a:xfrm>
          <a:prstGeom prst="roundRect">
            <a:avLst>
              <a:gd name="adj" fmla="val 7289"/>
            </a:avLst>
          </a:prstGeom>
          <a:solidFill>
            <a:srgbClr val="d6f5ee"/>
          </a:solidFill>
          <a:ln w="7620">
            <a:solidFill>
              <a:srgbClr val="bcdbd4"/>
            </a:solidFill>
            <a:round/>
          </a:ln>
        </p:spPr>
        <p:style>
          <a:lnRef idx="0"/>
          <a:fillRef idx="0"/>
          <a:effectRef idx="0"/>
          <a:fontRef idx="minor"/>
        </p:style>
      </p:sp>
      <p:sp>
        <p:nvSpPr>
          <p:cNvPr id="677" name="Text 12"/>
          <p:cNvSpPr/>
          <p:nvPr/>
        </p:nvSpPr>
        <p:spPr>
          <a:xfrm>
            <a:off x="1028160" y="5580360"/>
            <a:ext cx="23724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1" lang="en-US" sz="2200" spc="-1" strike="noStrike">
                <a:solidFill>
                  <a:srgbClr val="333f70"/>
                </a:solidFill>
                <a:latin typeface="Unbounded Bold"/>
                <a:ea typeface="Unbounded Bold"/>
              </a:rPr>
              <a:t>3</a:t>
            </a:r>
            <a:endParaRPr b="0" lang="en-US" sz="2200" spc="-1" strike="noStrike">
              <a:latin typeface="Arial"/>
            </a:endParaRPr>
          </a:p>
        </p:txBody>
      </p:sp>
      <p:sp>
        <p:nvSpPr>
          <p:cNvPr id="678" name="Text 13"/>
          <p:cNvSpPr/>
          <p:nvPr/>
        </p:nvSpPr>
        <p:spPr>
          <a:xfrm>
            <a:off x="7542000" y="53805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Μεγάλοι Ρήτορες</a:t>
            </a:r>
            <a:endParaRPr b="0" lang="en-US" sz="2200" spc="-1" strike="noStrike">
              <a:latin typeface="Arial"/>
            </a:endParaRPr>
          </a:p>
        </p:txBody>
      </p:sp>
      <p:sp>
        <p:nvSpPr>
          <p:cNvPr id="679" name="Text 14"/>
          <p:cNvSpPr/>
          <p:nvPr/>
        </p:nvSpPr>
        <p:spPr>
          <a:xfrm>
            <a:off x="7542000" y="5870880"/>
            <a:ext cx="335988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1" strike="noStrike">
                <a:solidFill>
                  <a:srgbClr val="333f70"/>
                </a:solidFill>
                <a:latin typeface="Open Sans"/>
                <a:ea typeface="Open Sans"/>
              </a:rPr>
              <a:t>Λυσίας, Ισοκράτης, Δημοσθένης</a:t>
            </a:r>
            <a:endParaRPr b="0" lang="en-US" sz="1750" spc="-1" strike="noStrike">
              <a:latin typeface="Arial"/>
            </a:endParaRPr>
          </a:p>
        </p:txBody>
      </p:sp>
      <p:sp>
        <p:nvSpPr>
          <p:cNvPr id="680" name="Text 15"/>
          <p:cNvSpPr/>
          <p:nvPr/>
        </p:nvSpPr>
        <p:spPr>
          <a:xfrm>
            <a:off x="793800" y="6715800"/>
            <a:ext cx="1304244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1" strike="noStrike">
                <a:solidFill>
                  <a:srgbClr val="333f70"/>
                </a:solidFill>
                <a:latin typeface="Open Sans"/>
                <a:ea typeface="Open Sans"/>
              </a:rPr>
              <a:t>Ο ρητορικός λόγος άνθισε ιδιαίτερα τον 4ο αι. π.Χ., αντανακλώντας την πολιτική και κοινωνική ζωή της Αθήνας.</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1" name="Image 0" descr="preencoded.png"/>
          <p:cNvPicPr/>
          <p:nvPr/>
        </p:nvPicPr>
        <p:blipFill>
          <a:blip r:embed="rId1"/>
          <a:stretch/>
        </p:blipFill>
        <p:spPr>
          <a:xfrm>
            <a:off x="10972800" y="0"/>
            <a:ext cx="3657240" cy="8229240"/>
          </a:xfrm>
          <a:prstGeom prst="rect">
            <a:avLst/>
          </a:prstGeom>
          <a:ln w="0">
            <a:noFill/>
          </a:ln>
        </p:spPr>
      </p:pic>
      <p:sp>
        <p:nvSpPr>
          <p:cNvPr id="682" name="Text 0"/>
          <p:cNvSpPr/>
          <p:nvPr/>
        </p:nvSpPr>
        <p:spPr>
          <a:xfrm>
            <a:off x="793800" y="876960"/>
            <a:ext cx="838260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1" lang="en-US" sz="4450" spc="-1" strike="noStrike">
                <a:solidFill>
                  <a:srgbClr val="333f70"/>
                </a:solidFill>
                <a:latin typeface="Unbounded Bold"/>
                <a:ea typeface="Unbounded Bold"/>
              </a:rPr>
              <a:t>Η Ανάπτυξη των Επιστημών</a:t>
            </a:r>
            <a:endParaRPr b="0" lang="en-US" sz="4450" spc="-1" strike="noStrike">
              <a:latin typeface="Arial"/>
            </a:endParaRPr>
          </a:p>
        </p:txBody>
      </p:sp>
      <p:pic>
        <p:nvPicPr>
          <p:cNvPr id="683" name="Image 1" descr="preencoded.png"/>
          <p:cNvPicPr/>
          <p:nvPr/>
        </p:nvPicPr>
        <p:blipFill>
          <a:blip r:embed="rId2"/>
          <a:stretch/>
        </p:blipFill>
        <p:spPr>
          <a:xfrm>
            <a:off x="793800" y="1926000"/>
            <a:ext cx="566640" cy="566640"/>
          </a:xfrm>
          <a:prstGeom prst="rect">
            <a:avLst/>
          </a:prstGeom>
          <a:ln w="0">
            <a:noFill/>
          </a:ln>
        </p:spPr>
      </p:pic>
      <p:sp>
        <p:nvSpPr>
          <p:cNvPr id="684" name="Text 1"/>
          <p:cNvSpPr/>
          <p:nvPr/>
        </p:nvSpPr>
        <p:spPr>
          <a:xfrm>
            <a:off x="793800" y="2719800"/>
            <a:ext cx="420264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Μαθηματικά και Αστρονομία</a:t>
            </a:r>
            <a:endParaRPr b="0" lang="en-US" sz="2200" spc="-1" strike="noStrike">
              <a:latin typeface="Arial"/>
            </a:endParaRPr>
          </a:p>
        </p:txBody>
      </p:sp>
      <p:sp>
        <p:nvSpPr>
          <p:cNvPr id="685" name="Text 2"/>
          <p:cNvSpPr/>
          <p:nvPr/>
        </p:nvSpPr>
        <p:spPr>
          <a:xfrm>
            <a:off x="793800" y="3210120"/>
            <a:ext cx="452196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Ο Αθηναίος Μέτων διακρίθηκε στους τομείς αυτούς, συμβάλλοντας στην εξέλιξη των θετικών επιστημών.</a:t>
            </a:r>
            <a:endParaRPr b="0" lang="en-US" sz="1750" spc="-1" strike="noStrike">
              <a:latin typeface="Arial"/>
            </a:endParaRPr>
          </a:p>
        </p:txBody>
      </p:sp>
      <p:pic>
        <p:nvPicPr>
          <p:cNvPr id="686" name="Image 2" descr="preencoded.png"/>
          <p:cNvPicPr/>
          <p:nvPr/>
        </p:nvPicPr>
        <p:blipFill>
          <a:blip r:embed="rId3"/>
          <a:stretch/>
        </p:blipFill>
        <p:spPr>
          <a:xfrm>
            <a:off x="5656320" y="1926000"/>
            <a:ext cx="566640" cy="566640"/>
          </a:xfrm>
          <a:prstGeom prst="rect">
            <a:avLst/>
          </a:prstGeom>
          <a:ln w="0">
            <a:noFill/>
          </a:ln>
        </p:spPr>
      </p:pic>
      <p:sp>
        <p:nvSpPr>
          <p:cNvPr id="687" name="Text 3"/>
          <p:cNvSpPr/>
          <p:nvPr/>
        </p:nvSpPr>
        <p:spPr>
          <a:xfrm>
            <a:off x="5656320" y="271980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Πολεοδομία</a:t>
            </a:r>
            <a:endParaRPr b="0" lang="en-US" sz="2200" spc="-1" strike="noStrike">
              <a:latin typeface="Arial"/>
            </a:endParaRPr>
          </a:p>
        </p:txBody>
      </p:sp>
      <p:sp>
        <p:nvSpPr>
          <p:cNvPr id="688" name="Text 4"/>
          <p:cNvSpPr/>
          <p:nvPr/>
        </p:nvSpPr>
        <p:spPr>
          <a:xfrm>
            <a:off x="5656320" y="3210120"/>
            <a:ext cx="452232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Ο Ιππόδαμος από τη Μίλητο πρωτοπόρησε στη χωροταξική οργάνωση των πόλεων με προδιαγραμμένο σχέδιο.</a:t>
            </a:r>
            <a:endParaRPr b="0" lang="en-US" sz="1750" spc="-1" strike="noStrike">
              <a:latin typeface="Arial"/>
            </a:endParaRPr>
          </a:p>
        </p:txBody>
      </p:sp>
      <p:pic>
        <p:nvPicPr>
          <p:cNvPr id="689" name="Image 3" descr="preencoded.png"/>
          <p:cNvPicPr/>
          <p:nvPr/>
        </p:nvPicPr>
        <p:blipFill>
          <a:blip r:embed="rId4"/>
          <a:stretch/>
        </p:blipFill>
        <p:spPr>
          <a:xfrm>
            <a:off x="793800" y="4979520"/>
            <a:ext cx="566640" cy="566640"/>
          </a:xfrm>
          <a:prstGeom prst="rect">
            <a:avLst/>
          </a:prstGeom>
          <a:ln w="0">
            <a:noFill/>
          </a:ln>
        </p:spPr>
      </p:pic>
      <p:sp>
        <p:nvSpPr>
          <p:cNvPr id="690" name="Text 5"/>
          <p:cNvSpPr/>
          <p:nvPr/>
        </p:nvSpPr>
        <p:spPr>
          <a:xfrm>
            <a:off x="793800" y="577332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Ιατρική</a:t>
            </a:r>
            <a:endParaRPr b="0" lang="en-US" sz="2200" spc="-1" strike="noStrike">
              <a:latin typeface="Arial"/>
            </a:endParaRPr>
          </a:p>
        </p:txBody>
      </p:sp>
      <p:sp>
        <p:nvSpPr>
          <p:cNvPr id="691" name="Text 6"/>
          <p:cNvSpPr/>
          <p:nvPr/>
        </p:nvSpPr>
        <p:spPr>
          <a:xfrm>
            <a:off x="793800" y="6263640"/>
            <a:ext cx="452196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Ο Ιπποκράτης από την Κω έφερε επανάσταση στην ιατρική, θεωρώντας ότι όλες οι ασθένειες έχουν φυσικά αίτια.</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Text 0"/>
          <p:cNvSpPr/>
          <p:nvPr/>
        </p:nvSpPr>
        <p:spPr>
          <a:xfrm>
            <a:off x="765000" y="3504600"/>
            <a:ext cx="11140920" cy="682560"/>
          </a:xfrm>
          <a:prstGeom prst="rect">
            <a:avLst/>
          </a:prstGeom>
          <a:noFill/>
          <a:ln w="0">
            <a:noFill/>
          </a:ln>
        </p:spPr>
        <p:style>
          <a:lnRef idx="0"/>
          <a:fillRef idx="0"/>
          <a:effectRef idx="0"/>
          <a:fontRef idx="minor"/>
        </p:style>
        <p:txBody>
          <a:bodyPr wrap="none" lIns="0" rIns="0" tIns="0" bIns="0" anchor="t">
            <a:noAutofit/>
          </a:bodyPr>
          <a:p>
            <a:pPr>
              <a:lnSpc>
                <a:spcPts val="5349"/>
              </a:lnSpc>
              <a:buNone/>
              <a:tabLst>
                <a:tab algn="l" pos="0"/>
              </a:tabLst>
            </a:pPr>
            <a:r>
              <a:rPr b="1" lang="en-US" sz="4300" spc="-1" strike="noStrike">
                <a:solidFill>
                  <a:srgbClr val="333f70"/>
                </a:solidFill>
                <a:latin typeface="Unbounded Bold"/>
                <a:ea typeface="Unbounded Bold"/>
              </a:rPr>
              <a:t>Η Συμβολή του Ιπποκράτη στην Ιατρική</a:t>
            </a:r>
            <a:endParaRPr b="0" lang="en-US" sz="4300" spc="-1" strike="noStrike">
              <a:latin typeface="Arial"/>
            </a:endParaRPr>
          </a:p>
        </p:txBody>
      </p:sp>
      <p:pic>
        <p:nvPicPr>
          <p:cNvPr id="693" name="Image 1" descr="preencoded.png"/>
          <p:cNvPicPr/>
          <p:nvPr/>
        </p:nvPicPr>
        <p:blipFill>
          <a:blip r:embed="rId1"/>
          <a:stretch/>
        </p:blipFill>
        <p:spPr>
          <a:xfrm>
            <a:off x="765000" y="4515120"/>
            <a:ext cx="4366440" cy="873720"/>
          </a:xfrm>
          <a:prstGeom prst="rect">
            <a:avLst/>
          </a:prstGeom>
          <a:ln w="0">
            <a:noFill/>
          </a:ln>
        </p:spPr>
      </p:pic>
      <p:sp>
        <p:nvSpPr>
          <p:cNvPr id="694" name="Text 1"/>
          <p:cNvSpPr/>
          <p:nvPr/>
        </p:nvSpPr>
        <p:spPr>
          <a:xfrm>
            <a:off x="983160" y="5717160"/>
            <a:ext cx="2731320" cy="34092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1" lang="en-US" sz="2150" spc="-1" strike="noStrike">
                <a:solidFill>
                  <a:srgbClr val="333f70"/>
                </a:solidFill>
                <a:latin typeface="Unbounded Bold"/>
                <a:ea typeface="Unbounded Bold"/>
              </a:rPr>
              <a:t>Φυσικά Αίτια</a:t>
            </a:r>
            <a:endParaRPr b="0" lang="en-US" sz="2150" spc="-1" strike="noStrike">
              <a:latin typeface="Arial"/>
            </a:endParaRPr>
          </a:p>
        </p:txBody>
      </p:sp>
      <p:sp>
        <p:nvSpPr>
          <p:cNvPr id="695" name="Text 2"/>
          <p:cNvSpPr/>
          <p:nvPr/>
        </p:nvSpPr>
        <p:spPr>
          <a:xfrm>
            <a:off x="983160" y="6189480"/>
            <a:ext cx="3929400" cy="104832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700" spc="-1" strike="noStrike">
                <a:solidFill>
                  <a:srgbClr val="333f70"/>
                </a:solidFill>
                <a:latin typeface="Open Sans"/>
                <a:ea typeface="Open Sans"/>
              </a:rPr>
              <a:t>Υποστήριξε ότι όλες οι ασθένειες, συμπεριλαμβανομένης της επιληψίας, έχουν φυσικά αίτια.</a:t>
            </a:r>
            <a:endParaRPr b="0" lang="en-US" sz="1700" spc="-1" strike="noStrike">
              <a:latin typeface="Arial"/>
            </a:endParaRPr>
          </a:p>
        </p:txBody>
      </p:sp>
      <p:pic>
        <p:nvPicPr>
          <p:cNvPr id="696" name="Image 2" descr="preencoded.png"/>
          <p:cNvPicPr/>
          <p:nvPr/>
        </p:nvPicPr>
        <p:blipFill>
          <a:blip r:embed="rId2"/>
          <a:stretch/>
        </p:blipFill>
        <p:spPr>
          <a:xfrm>
            <a:off x="5131800" y="4515120"/>
            <a:ext cx="4366440" cy="873720"/>
          </a:xfrm>
          <a:prstGeom prst="rect">
            <a:avLst/>
          </a:prstGeom>
          <a:ln w="0">
            <a:noFill/>
          </a:ln>
        </p:spPr>
      </p:pic>
      <p:sp>
        <p:nvSpPr>
          <p:cNvPr id="697" name="Text 3"/>
          <p:cNvSpPr/>
          <p:nvPr/>
        </p:nvSpPr>
        <p:spPr>
          <a:xfrm>
            <a:off x="5350320" y="5717160"/>
            <a:ext cx="3771720" cy="34092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1" lang="en-US" sz="2150" spc="-1" strike="noStrike">
                <a:solidFill>
                  <a:srgbClr val="333f70"/>
                </a:solidFill>
                <a:latin typeface="Unbounded Bold"/>
                <a:ea typeface="Unbounded Bold"/>
              </a:rPr>
              <a:t>Επιστημονική Προσέγγιση</a:t>
            </a:r>
            <a:endParaRPr b="0" lang="en-US" sz="2150" spc="-1" strike="noStrike">
              <a:latin typeface="Arial"/>
            </a:endParaRPr>
          </a:p>
        </p:txBody>
      </p:sp>
      <p:sp>
        <p:nvSpPr>
          <p:cNvPr id="698" name="Text 4"/>
          <p:cNvSpPr/>
          <p:nvPr/>
        </p:nvSpPr>
        <p:spPr>
          <a:xfrm>
            <a:off x="5350320" y="6189480"/>
            <a:ext cx="3929400" cy="104832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700" spc="-1" strike="noStrike">
                <a:solidFill>
                  <a:srgbClr val="333f70"/>
                </a:solidFill>
                <a:latin typeface="Open Sans"/>
                <a:ea typeface="Open Sans"/>
              </a:rPr>
              <a:t>Έθεσε τις βάσεις για την επιστημονική μελέτη του ανθρώπινου σώματος.</a:t>
            </a:r>
            <a:endParaRPr b="0" lang="en-US" sz="1700" spc="-1" strike="noStrike">
              <a:latin typeface="Arial"/>
            </a:endParaRPr>
          </a:p>
        </p:txBody>
      </p:sp>
      <p:pic>
        <p:nvPicPr>
          <p:cNvPr id="699" name="Image 3" descr="preencoded.png"/>
          <p:cNvPicPr/>
          <p:nvPr/>
        </p:nvPicPr>
        <p:blipFill>
          <a:blip r:embed="rId3"/>
          <a:stretch/>
        </p:blipFill>
        <p:spPr>
          <a:xfrm>
            <a:off x="9498600" y="4515120"/>
            <a:ext cx="4366440" cy="873720"/>
          </a:xfrm>
          <a:prstGeom prst="rect">
            <a:avLst/>
          </a:prstGeom>
          <a:ln w="0">
            <a:noFill/>
          </a:ln>
        </p:spPr>
      </p:pic>
      <p:sp>
        <p:nvSpPr>
          <p:cNvPr id="700" name="Text 5"/>
          <p:cNvSpPr/>
          <p:nvPr/>
        </p:nvSpPr>
        <p:spPr>
          <a:xfrm>
            <a:off x="9717120" y="5717160"/>
            <a:ext cx="2731320" cy="34092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1" lang="en-US" sz="2150" spc="-1" strike="noStrike">
                <a:solidFill>
                  <a:srgbClr val="333f70"/>
                </a:solidFill>
                <a:latin typeface="Unbounded Bold"/>
                <a:ea typeface="Unbounded Bold"/>
              </a:rPr>
              <a:t>Ιατρική Ηθική</a:t>
            </a:r>
            <a:endParaRPr b="0" lang="en-US" sz="2150" spc="-1" strike="noStrike">
              <a:latin typeface="Arial"/>
            </a:endParaRPr>
          </a:p>
        </p:txBody>
      </p:sp>
      <p:sp>
        <p:nvSpPr>
          <p:cNvPr id="701" name="Text 6"/>
          <p:cNvSpPr/>
          <p:nvPr/>
        </p:nvSpPr>
        <p:spPr>
          <a:xfrm>
            <a:off x="9717120" y="6189480"/>
            <a:ext cx="3929400" cy="69876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700" spc="-1" strike="noStrike">
                <a:solidFill>
                  <a:srgbClr val="333f70"/>
                </a:solidFill>
                <a:latin typeface="Open Sans"/>
                <a:ea typeface="Open Sans"/>
              </a:rPr>
              <a:t>Ο Ιπποκρατικός Όρκος θέσπισε τις αρχές της ιατρικής ηθικής.</a:t>
            </a:r>
            <a:endParaRPr b="0" lang="en-US" sz="17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2" name="Text 0"/>
          <p:cNvSpPr/>
          <p:nvPr/>
        </p:nvSpPr>
        <p:spPr>
          <a:xfrm>
            <a:off x="793800" y="1110960"/>
            <a:ext cx="7556040" cy="1417320"/>
          </a:xfrm>
          <a:prstGeom prst="rect">
            <a:avLst/>
          </a:prstGeom>
          <a:noFill/>
          <a:ln w="0">
            <a:noFill/>
          </a:ln>
        </p:spPr>
        <p:style>
          <a:lnRef idx="0"/>
          <a:fillRef idx="0"/>
          <a:effectRef idx="0"/>
          <a:fontRef idx="minor"/>
        </p:style>
        <p:txBody>
          <a:bodyPr lIns="0" rIns="0" tIns="0" bIns="0" anchor="t">
            <a:noAutofit/>
          </a:bodyPr>
          <a:p>
            <a:pPr>
              <a:lnSpc>
                <a:spcPts val="5550"/>
              </a:lnSpc>
              <a:buNone/>
              <a:tabLst>
                <a:tab algn="l" pos="0"/>
              </a:tabLst>
            </a:pPr>
            <a:r>
              <a:rPr b="1" lang="en-US" sz="4450" spc="-1" strike="noStrike">
                <a:solidFill>
                  <a:srgbClr val="333f70"/>
                </a:solidFill>
                <a:latin typeface="Unbounded Bold"/>
                <a:ea typeface="Unbounded Bold"/>
              </a:rPr>
              <a:t>Η Επίδραση του Ελληνικού Πολιτισμού</a:t>
            </a:r>
            <a:endParaRPr b="0" lang="en-US" sz="4450" spc="-1" strike="noStrike">
              <a:latin typeface="Arial"/>
            </a:endParaRPr>
          </a:p>
        </p:txBody>
      </p:sp>
      <p:sp>
        <p:nvSpPr>
          <p:cNvPr id="703" name="Shape 1"/>
          <p:cNvSpPr/>
          <p:nvPr/>
        </p:nvSpPr>
        <p:spPr>
          <a:xfrm>
            <a:off x="793800" y="3124080"/>
            <a:ext cx="510120" cy="510120"/>
          </a:xfrm>
          <a:prstGeom prst="roundRect">
            <a:avLst>
              <a:gd name="adj" fmla="val 18669"/>
            </a:avLst>
          </a:prstGeom>
          <a:solidFill>
            <a:srgbClr val="d6f5ee"/>
          </a:solidFill>
          <a:ln w="7620">
            <a:solidFill>
              <a:srgbClr val="bcdbd4"/>
            </a:solidFill>
            <a:round/>
          </a:ln>
        </p:spPr>
        <p:style>
          <a:lnRef idx="0"/>
          <a:fillRef idx="0"/>
          <a:effectRef idx="0"/>
          <a:fontRef idx="minor"/>
        </p:style>
      </p:sp>
      <p:sp>
        <p:nvSpPr>
          <p:cNvPr id="704" name="Text 2"/>
          <p:cNvSpPr/>
          <p:nvPr/>
        </p:nvSpPr>
        <p:spPr>
          <a:xfrm>
            <a:off x="960480" y="3209040"/>
            <a:ext cx="176400" cy="33984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1" lang="en-US" sz="2650" spc="-1" strike="noStrike">
                <a:solidFill>
                  <a:srgbClr val="333f70"/>
                </a:solidFill>
                <a:latin typeface="Unbounded Bold"/>
                <a:ea typeface="Unbounded Bold"/>
              </a:rPr>
              <a:t>1</a:t>
            </a:r>
            <a:endParaRPr b="0" lang="en-US" sz="2650" spc="-1" strike="noStrike">
              <a:latin typeface="Arial"/>
            </a:endParaRPr>
          </a:p>
        </p:txBody>
      </p:sp>
      <p:sp>
        <p:nvSpPr>
          <p:cNvPr id="705" name="Text 3"/>
          <p:cNvSpPr/>
          <p:nvPr/>
        </p:nvSpPr>
        <p:spPr>
          <a:xfrm>
            <a:off x="1531080" y="3124080"/>
            <a:ext cx="2927520" cy="70848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Παγκόσμια Κληρονομιά</a:t>
            </a:r>
            <a:endParaRPr b="0" lang="en-US" sz="2200" spc="-1" strike="noStrike">
              <a:latin typeface="Arial"/>
            </a:endParaRPr>
          </a:p>
        </p:txBody>
      </p:sp>
      <p:sp>
        <p:nvSpPr>
          <p:cNvPr id="706" name="Text 4"/>
          <p:cNvSpPr/>
          <p:nvPr/>
        </p:nvSpPr>
        <p:spPr>
          <a:xfrm>
            <a:off x="1531080" y="3968640"/>
            <a:ext cx="2927520" cy="145116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Τα επιτεύγματα του ελληνικού πολιτισμού αποτελούν θεμέλιο του δυτικού πολιτισμού.</a:t>
            </a:r>
            <a:endParaRPr b="0" lang="en-US" sz="1750" spc="-1" strike="noStrike">
              <a:latin typeface="Arial"/>
            </a:endParaRPr>
          </a:p>
        </p:txBody>
      </p:sp>
      <p:sp>
        <p:nvSpPr>
          <p:cNvPr id="707" name="Shape 5"/>
          <p:cNvSpPr/>
          <p:nvPr/>
        </p:nvSpPr>
        <p:spPr>
          <a:xfrm>
            <a:off x="4685400" y="3124080"/>
            <a:ext cx="510120" cy="510120"/>
          </a:xfrm>
          <a:prstGeom prst="roundRect">
            <a:avLst>
              <a:gd name="adj" fmla="val 18669"/>
            </a:avLst>
          </a:prstGeom>
          <a:solidFill>
            <a:srgbClr val="d6f5ee"/>
          </a:solidFill>
          <a:ln w="7620">
            <a:solidFill>
              <a:srgbClr val="bcdbd4"/>
            </a:solidFill>
            <a:round/>
          </a:ln>
        </p:spPr>
        <p:style>
          <a:lnRef idx="0"/>
          <a:fillRef idx="0"/>
          <a:effectRef idx="0"/>
          <a:fontRef idx="minor"/>
        </p:style>
      </p:sp>
      <p:sp>
        <p:nvSpPr>
          <p:cNvPr id="708" name="Text 6"/>
          <p:cNvSpPr/>
          <p:nvPr/>
        </p:nvSpPr>
        <p:spPr>
          <a:xfrm>
            <a:off x="4798440" y="3209040"/>
            <a:ext cx="283680" cy="33984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1" lang="en-US" sz="2650" spc="-1" strike="noStrike">
                <a:solidFill>
                  <a:srgbClr val="333f70"/>
                </a:solidFill>
                <a:latin typeface="Unbounded Bold"/>
                <a:ea typeface="Unbounded Bold"/>
              </a:rPr>
              <a:t>2</a:t>
            </a:r>
            <a:endParaRPr b="0" lang="en-US" sz="2650" spc="-1" strike="noStrike">
              <a:latin typeface="Arial"/>
            </a:endParaRPr>
          </a:p>
        </p:txBody>
      </p:sp>
      <p:sp>
        <p:nvSpPr>
          <p:cNvPr id="709" name="Text 7"/>
          <p:cNvSpPr/>
          <p:nvPr/>
        </p:nvSpPr>
        <p:spPr>
          <a:xfrm>
            <a:off x="5422680" y="31240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Διαχρονική Αξία</a:t>
            </a:r>
            <a:endParaRPr b="0" lang="en-US" sz="2200" spc="-1" strike="noStrike">
              <a:latin typeface="Arial"/>
            </a:endParaRPr>
          </a:p>
        </p:txBody>
      </p:sp>
      <p:sp>
        <p:nvSpPr>
          <p:cNvPr id="710" name="Text 8"/>
          <p:cNvSpPr/>
          <p:nvPr/>
        </p:nvSpPr>
        <p:spPr>
          <a:xfrm>
            <a:off x="5422680" y="3614400"/>
            <a:ext cx="2927520" cy="145116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Οι ιδέες και οι αρχές που αναπτύχθηκαν συνεχίζουν να επηρεάζουν τη σύγχρονη σκέψη.</a:t>
            </a:r>
            <a:endParaRPr b="0" lang="en-US" sz="1750" spc="-1" strike="noStrike">
              <a:latin typeface="Arial"/>
            </a:endParaRPr>
          </a:p>
        </p:txBody>
      </p:sp>
      <p:sp>
        <p:nvSpPr>
          <p:cNvPr id="711" name="Shape 9"/>
          <p:cNvSpPr/>
          <p:nvPr/>
        </p:nvSpPr>
        <p:spPr>
          <a:xfrm>
            <a:off x="793800" y="5902200"/>
            <a:ext cx="510120" cy="510120"/>
          </a:xfrm>
          <a:prstGeom prst="roundRect">
            <a:avLst>
              <a:gd name="adj" fmla="val 18669"/>
            </a:avLst>
          </a:prstGeom>
          <a:solidFill>
            <a:srgbClr val="d6f5ee"/>
          </a:solidFill>
          <a:ln w="7620">
            <a:solidFill>
              <a:srgbClr val="bcdbd4"/>
            </a:solidFill>
            <a:round/>
          </a:ln>
        </p:spPr>
        <p:style>
          <a:lnRef idx="0"/>
          <a:fillRef idx="0"/>
          <a:effectRef idx="0"/>
          <a:fontRef idx="minor"/>
        </p:style>
      </p:sp>
      <p:sp>
        <p:nvSpPr>
          <p:cNvPr id="712" name="Text 10"/>
          <p:cNvSpPr/>
          <p:nvPr/>
        </p:nvSpPr>
        <p:spPr>
          <a:xfrm>
            <a:off x="906120" y="5987160"/>
            <a:ext cx="285120" cy="33984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1" lang="en-US" sz="2650" spc="-1" strike="noStrike">
                <a:solidFill>
                  <a:srgbClr val="333f70"/>
                </a:solidFill>
                <a:latin typeface="Unbounded Bold"/>
                <a:ea typeface="Unbounded Bold"/>
              </a:rPr>
              <a:t>3</a:t>
            </a:r>
            <a:endParaRPr b="0" lang="en-US" sz="2650" spc="-1" strike="noStrike">
              <a:latin typeface="Arial"/>
            </a:endParaRPr>
          </a:p>
        </p:txBody>
      </p:sp>
      <p:sp>
        <p:nvSpPr>
          <p:cNvPr id="713" name="Text 11"/>
          <p:cNvSpPr/>
          <p:nvPr/>
        </p:nvSpPr>
        <p:spPr>
          <a:xfrm>
            <a:off x="1531080" y="5902200"/>
            <a:ext cx="316116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Πρότυπο Δημιουργίας</a:t>
            </a:r>
            <a:endParaRPr b="0" lang="en-US" sz="2200" spc="-1" strike="noStrike">
              <a:latin typeface="Arial"/>
            </a:endParaRPr>
          </a:p>
        </p:txBody>
      </p:sp>
      <p:sp>
        <p:nvSpPr>
          <p:cNvPr id="714" name="Text 12"/>
          <p:cNvSpPr/>
          <p:nvPr/>
        </p:nvSpPr>
        <p:spPr>
          <a:xfrm>
            <a:off x="1531080" y="6392880"/>
            <a:ext cx="681912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Τα έργα τέχνης και λόγου αποτελούν πρότυπα για τους δημιουργούς όλων των εποχών.</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Text 0"/>
          <p:cNvSpPr/>
          <p:nvPr/>
        </p:nvSpPr>
        <p:spPr>
          <a:xfrm>
            <a:off x="710280" y="626400"/>
            <a:ext cx="5074560" cy="633960"/>
          </a:xfrm>
          <a:prstGeom prst="rect">
            <a:avLst/>
          </a:prstGeom>
          <a:noFill/>
          <a:ln w="0">
            <a:noFill/>
          </a:ln>
        </p:spPr>
        <p:style>
          <a:lnRef idx="0"/>
          <a:fillRef idx="0"/>
          <a:effectRef idx="0"/>
          <a:fontRef idx="minor"/>
        </p:style>
        <p:txBody>
          <a:bodyPr wrap="none" lIns="0" rIns="0" tIns="0" bIns="0" anchor="t">
            <a:noAutofit/>
          </a:bodyPr>
          <a:p>
            <a:pPr>
              <a:lnSpc>
                <a:spcPts val="4949"/>
              </a:lnSpc>
              <a:buNone/>
              <a:tabLst>
                <a:tab algn="l" pos="0"/>
              </a:tabLst>
            </a:pPr>
            <a:r>
              <a:rPr b="1" lang="en-US" sz="3950" spc="-1" strike="noStrike">
                <a:solidFill>
                  <a:srgbClr val="333f70"/>
                </a:solidFill>
                <a:latin typeface="Unbounded Bold"/>
                <a:ea typeface="Unbounded Bold"/>
              </a:rPr>
              <a:t>Συμπεράσματα</a:t>
            </a:r>
            <a:endParaRPr b="0" lang="en-US" sz="3950" spc="-1" strike="noStrike">
              <a:latin typeface="Arial"/>
            </a:endParaRPr>
          </a:p>
        </p:txBody>
      </p:sp>
      <p:sp>
        <p:nvSpPr>
          <p:cNvPr id="716" name="Text 1"/>
          <p:cNvSpPr/>
          <p:nvPr/>
        </p:nvSpPr>
        <p:spPr>
          <a:xfrm>
            <a:off x="710280" y="1564920"/>
            <a:ext cx="7722720" cy="162360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550" spc="-1" strike="noStrike">
                <a:solidFill>
                  <a:srgbClr val="333f70"/>
                </a:solidFill>
                <a:latin typeface="Open Sans"/>
                <a:ea typeface="Open Sans"/>
              </a:rPr>
              <a:t>Ο ελληνικός πολιτισμός των κλασικών χρόνων αποτελεί ένα μοναδικό φαινόμενο στην ανθρώπινη ιστορία. Η Αθήνα, ως επίκεντρο αυτής της πολιτιστικής άνθησης, έθεσε τα θεμέλια για την ανάπτυξη της φιλοσοφίας, των τεχνών, των επιστημών και της δημοκρατίας. Η κληρονομιά αυτή συνεχίζει να εμπνέει και να καθοδηγεί τον σύγχρονο κόσμο.</a:t>
            </a:r>
            <a:endParaRPr b="0" lang="en-US" sz="1550" spc="-1" strike="noStrike">
              <a:latin typeface="Arial"/>
            </a:endParaRPr>
          </a:p>
        </p:txBody>
      </p:sp>
      <p:sp>
        <p:nvSpPr>
          <p:cNvPr id="717" name="Text 2"/>
          <p:cNvSpPr/>
          <p:nvPr/>
        </p:nvSpPr>
        <p:spPr>
          <a:xfrm>
            <a:off x="710280" y="3519000"/>
            <a:ext cx="3709080" cy="669600"/>
          </a:xfrm>
          <a:prstGeom prst="rect">
            <a:avLst/>
          </a:prstGeom>
          <a:noFill/>
          <a:ln w="0">
            <a:noFill/>
          </a:ln>
        </p:spPr>
        <p:style>
          <a:lnRef idx="0"/>
          <a:fillRef idx="0"/>
          <a:effectRef idx="0"/>
          <a:fontRef idx="minor"/>
        </p:style>
        <p:txBody>
          <a:bodyPr wrap="none" lIns="0" rIns="0" tIns="0" bIns="0" anchor="t">
            <a:noAutofit/>
          </a:bodyPr>
          <a:p>
            <a:pPr algn="ctr">
              <a:lnSpc>
                <a:spcPts val="5250"/>
              </a:lnSpc>
              <a:buNone/>
              <a:tabLst>
                <a:tab algn="l" pos="0"/>
              </a:tabLst>
            </a:pPr>
            <a:r>
              <a:rPr b="1" lang="en-US" sz="5250" spc="-1" strike="noStrike">
                <a:solidFill>
                  <a:srgbClr val="333f70"/>
                </a:solidFill>
                <a:latin typeface="Unbounded Bold"/>
                <a:ea typeface="Unbounded Bold"/>
              </a:rPr>
              <a:t>5ος</a:t>
            </a:r>
            <a:endParaRPr b="0" lang="en-US" sz="5250" spc="-1" strike="noStrike">
              <a:latin typeface="Arial"/>
            </a:endParaRPr>
          </a:p>
        </p:txBody>
      </p:sp>
      <p:sp>
        <p:nvSpPr>
          <p:cNvPr id="718" name="Text 3"/>
          <p:cNvSpPr/>
          <p:nvPr/>
        </p:nvSpPr>
        <p:spPr>
          <a:xfrm>
            <a:off x="1296360" y="4442400"/>
            <a:ext cx="253728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1950" spc="-1" strike="noStrike">
                <a:solidFill>
                  <a:srgbClr val="333f70"/>
                </a:solidFill>
                <a:latin typeface="Unbounded Bold"/>
                <a:ea typeface="Unbounded Bold"/>
              </a:rPr>
              <a:t>Αιώνας π.Χ.</a:t>
            </a:r>
            <a:endParaRPr b="0" lang="en-US" sz="1950" spc="-1" strike="noStrike">
              <a:latin typeface="Arial"/>
            </a:endParaRPr>
          </a:p>
        </p:txBody>
      </p:sp>
      <p:sp>
        <p:nvSpPr>
          <p:cNvPr id="719" name="Text 4"/>
          <p:cNvSpPr/>
          <p:nvPr/>
        </p:nvSpPr>
        <p:spPr>
          <a:xfrm>
            <a:off x="710280" y="4881240"/>
            <a:ext cx="3709080" cy="324360"/>
          </a:xfrm>
          <a:prstGeom prst="rect">
            <a:avLst/>
          </a:prstGeom>
          <a:noFill/>
          <a:ln w="0">
            <a:noFill/>
          </a:ln>
        </p:spPr>
        <p:style>
          <a:lnRef idx="0"/>
          <a:fillRef idx="0"/>
          <a:effectRef idx="0"/>
          <a:fontRef idx="minor"/>
        </p:style>
        <p:txBody>
          <a:bodyPr wrap="none" lIns="0" rIns="0" tIns="0" bIns="0" anchor="t">
            <a:noAutofit/>
          </a:bodyPr>
          <a:p>
            <a:pPr algn="ctr">
              <a:lnSpc>
                <a:spcPts val="2551"/>
              </a:lnSpc>
              <a:buNone/>
              <a:tabLst>
                <a:tab algn="l" pos="0"/>
              </a:tabLst>
            </a:pPr>
            <a:r>
              <a:rPr b="0" lang="en-US" sz="1550" spc="-1" strike="noStrike">
                <a:solidFill>
                  <a:srgbClr val="333f70"/>
                </a:solidFill>
                <a:latin typeface="Open Sans"/>
                <a:ea typeface="Open Sans"/>
              </a:rPr>
              <a:t>Χρυσός αιώνας του Περικλή</a:t>
            </a:r>
            <a:endParaRPr b="0" lang="en-US" sz="1550" spc="-1" strike="noStrike">
              <a:latin typeface="Arial"/>
            </a:endParaRPr>
          </a:p>
        </p:txBody>
      </p:sp>
      <p:sp>
        <p:nvSpPr>
          <p:cNvPr id="720" name="Text 5"/>
          <p:cNvSpPr/>
          <p:nvPr/>
        </p:nvSpPr>
        <p:spPr>
          <a:xfrm>
            <a:off x="4724280" y="3519000"/>
            <a:ext cx="3709080" cy="669600"/>
          </a:xfrm>
          <a:prstGeom prst="rect">
            <a:avLst/>
          </a:prstGeom>
          <a:noFill/>
          <a:ln w="0">
            <a:noFill/>
          </a:ln>
        </p:spPr>
        <p:style>
          <a:lnRef idx="0"/>
          <a:fillRef idx="0"/>
          <a:effectRef idx="0"/>
          <a:fontRef idx="minor"/>
        </p:style>
        <p:txBody>
          <a:bodyPr wrap="none" lIns="0" rIns="0" tIns="0" bIns="0" anchor="t">
            <a:noAutofit/>
          </a:bodyPr>
          <a:p>
            <a:pPr algn="ctr">
              <a:lnSpc>
                <a:spcPts val="5250"/>
              </a:lnSpc>
              <a:buNone/>
              <a:tabLst>
                <a:tab algn="l" pos="0"/>
              </a:tabLst>
            </a:pPr>
            <a:r>
              <a:rPr b="1" lang="en-US" sz="5250" spc="-1" strike="noStrike">
                <a:solidFill>
                  <a:srgbClr val="333f70"/>
                </a:solidFill>
                <a:latin typeface="Unbounded Bold"/>
                <a:ea typeface="Unbounded Bold"/>
              </a:rPr>
              <a:t>3</a:t>
            </a:r>
            <a:endParaRPr b="0" lang="en-US" sz="5250" spc="-1" strike="noStrike">
              <a:latin typeface="Arial"/>
            </a:endParaRPr>
          </a:p>
        </p:txBody>
      </p:sp>
      <p:sp>
        <p:nvSpPr>
          <p:cNvPr id="721" name="Text 6"/>
          <p:cNvSpPr/>
          <p:nvPr/>
        </p:nvSpPr>
        <p:spPr>
          <a:xfrm>
            <a:off x="5310000" y="4442400"/>
            <a:ext cx="253728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1950" spc="-1" strike="noStrike">
                <a:solidFill>
                  <a:srgbClr val="333f70"/>
                </a:solidFill>
                <a:latin typeface="Unbounded Bold"/>
                <a:ea typeface="Unbounded Bold"/>
              </a:rPr>
              <a:t>Μεγάλοι Τραγικοί</a:t>
            </a:r>
            <a:endParaRPr b="0" lang="en-US" sz="1950" spc="-1" strike="noStrike">
              <a:latin typeface="Arial"/>
            </a:endParaRPr>
          </a:p>
        </p:txBody>
      </p:sp>
      <p:sp>
        <p:nvSpPr>
          <p:cNvPr id="722" name="Text 7"/>
          <p:cNvSpPr/>
          <p:nvPr/>
        </p:nvSpPr>
        <p:spPr>
          <a:xfrm>
            <a:off x="4724280" y="4881240"/>
            <a:ext cx="3709080" cy="324360"/>
          </a:xfrm>
          <a:prstGeom prst="rect">
            <a:avLst/>
          </a:prstGeom>
          <a:noFill/>
          <a:ln w="0">
            <a:noFill/>
          </a:ln>
        </p:spPr>
        <p:style>
          <a:lnRef idx="0"/>
          <a:fillRef idx="0"/>
          <a:effectRef idx="0"/>
          <a:fontRef idx="minor"/>
        </p:style>
        <p:txBody>
          <a:bodyPr wrap="none" lIns="0" rIns="0" tIns="0" bIns="0" anchor="t">
            <a:noAutofit/>
          </a:bodyPr>
          <a:p>
            <a:pPr algn="ctr">
              <a:lnSpc>
                <a:spcPts val="2551"/>
              </a:lnSpc>
              <a:buNone/>
              <a:tabLst>
                <a:tab algn="l" pos="0"/>
              </a:tabLst>
            </a:pPr>
            <a:r>
              <a:rPr b="0" lang="en-US" sz="1550" spc="-1" strike="noStrike">
                <a:solidFill>
                  <a:srgbClr val="333f70"/>
                </a:solidFill>
                <a:latin typeface="Open Sans"/>
                <a:ea typeface="Open Sans"/>
              </a:rPr>
              <a:t>Αισχύλος, Σοφοκλής, Ευριπίδης</a:t>
            </a:r>
            <a:endParaRPr b="0" lang="en-US" sz="1550" spc="-1" strike="noStrike">
              <a:latin typeface="Arial"/>
            </a:endParaRPr>
          </a:p>
        </p:txBody>
      </p:sp>
      <p:sp>
        <p:nvSpPr>
          <p:cNvPr id="723" name="Text 8"/>
          <p:cNvSpPr/>
          <p:nvPr/>
        </p:nvSpPr>
        <p:spPr>
          <a:xfrm>
            <a:off x="2717280" y="5916240"/>
            <a:ext cx="3709080" cy="669600"/>
          </a:xfrm>
          <a:prstGeom prst="rect">
            <a:avLst/>
          </a:prstGeom>
          <a:noFill/>
          <a:ln w="0">
            <a:noFill/>
          </a:ln>
        </p:spPr>
        <p:style>
          <a:lnRef idx="0"/>
          <a:fillRef idx="0"/>
          <a:effectRef idx="0"/>
          <a:fontRef idx="minor"/>
        </p:style>
        <p:txBody>
          <a:bodyPr wrap="none" lIns="0" rIns="0" tIns="0" bIns="0" anchor="t">
            <a:noAutofit/>
          </a:bodyPr>
          <a:p>
            <a:pPr algn="ctr">
              <a:lnSpc>
                <a:spcPts val="5250"/>
              </a:lnSpc>
              <a:buNone/>
              <a:tabLst>
                <a:tab algn="l" pos="0"/>
              </a:tabLst>
            </a:pPr>
            <a:r>
              <a:rPr b="1" lang="en-US" sz="5250" spc="-1" strike="noStrike">
                <a:solidFill>
                  <a:srgbClr val="333f70"/>
                </a:solidFill>
                <a:latin typeface="Unbounded Bold"/>
                <a:ea typeface="Unbounded Bold"/>
              </a:rPr>
              <a:t>4ος</a:t>
            </a:r>
            <a:endParaRPr b="0" lang="en-US" sz="5250" spc="-1" strike="noStrike">
              <a:latin typeface="Arial"/>
            </a:endParaRPr>
          </a:p>
        </p:txBody>
      </p:sp>
      <p:sp>
        <p:nvSpPr>
          <p:cNvPr id="724" name="Text 9"/>
          <p:cNvSpPr/>
          <p:nvPr/>
        </p:nvSpPr>
        <p:spPr>
          <a:xfrm>
            <a:off x="3303000" y="6839640"/>
            <a:ext cx="253728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1950" spc="-1" strike="noStrike">
                <a:solidFill>
                  <a:srgbClr val="333f70"/>
                </a:solidFill>
                <a:latin typeface="Unbounded Bold"/>
                <a:ea typeface="Unbounded Bold"/>
              </a:rPr>
              <a:t>Αιώνας π.Χ.</a:t>
            </a:r>
            <a:endParaRPr b="0" lang="en-US" sz="1950" spc="-1" strike="noStrike">
              <a:latin typeface="Arial"/>
            </a:endParaRPr>
          </a:p>
        </p:txBody>
      </p:sp>
      <p:sp>
        <p:nvSpPr>
          <p:cNvPr id="725" name="Text 10"/>
          <p:cNvSpPr/>
          <p:nvPr/>
        </p:nvSpPr>
        <p:spPr>
          <a:xfrm>
            <a:off x="2717280" y="7278480"/>
            <a:ext cx="3709080" cy="324360"/>
          </a:xfrm>
          <a:prstGeom prst="rect">
            <a:avLst/>
          </a:prstGeom>
          <a:noFill/>
          <a:ln w="0">
            <a:noFill/>
          </a:ln>
        </p:spPr>
        <p:style>
          <a:lnRef idx="0"/>
          <a:fillRef idx="0"/>
          <a:effectRef idx="0"/>
          <a:fontRef idx="minor"/>
        </p:style>
        <p:txBody>
          <a:bodyPr wrap="none" lIns="0" rIns="0" tIns="0" bIns="0" anchor="t">
            <a:noAutofit/>
          </a:bodyPr>
          <a:p>
            <a:pPr algn="ctr">
              <a:lnSpc>
                <a:spcPts val="2551"/>
              </a:lnSpc>
              <a:buNone/>
              <a:tabLst>
                <a:tab algn="l" pos="0"/>
              </a:tabLst>
            </a:pPr>
            <a:r>
              <a:rPr b="0" lang="en-US" sz="1550" spc="-1" strike="noStrike">
                <a:solidFill>
                  <a:srgbClr val="333f70"/>
                </a:solidFill>
                <a:latin typeface="Open Sans"/>
                <a:ea typeface="Open Sans"/>
              </a:rPr>
              <a:t>Άνθηση φιλοσοφίας και ρητορικής</a:t>
            </a:r>
            <a:endParaRPr b="0" lang="en-US" sz="155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Text 0"/>
          <p:cNvSpPr/>
          <p:nvPr/>
        </p:nvSpPr>
        <p:spPr>
          <a:xfrm>
            <a:off x="6280200" y="929520"/>
            <a:ext cx="7556040" cy="1417320"/>
          </a:xfrm>
          <a:prstGeom prst="rect">
            <a:avLst/>
          </a:prstGeom>
          <a:noFill/>
          <a:ln w="0">
            <a:noFill/>
          </a:ln>
        </p:spPr>
        <p:style>
          <a:lnRef idx="0"/>
          <a:fillRef idx="0"/>
          <a:effectRef idx="0"/>
          <a:fontRef idx="minor"/>
        </p:style>
        <p:txBody>
          <a:bodyPr lIns="0" rIns="0" tIns="0" bIns="0" anchor="t">
            <a:noAutofit/>
          </a:bodyPr>
          <a:p>
            <a:pPr>
              <a:lnSpc>
                <a:spcPts val="5550"/>
              </a:lnSpc>
              <a:buNone/>
              <a:tabLst>
                <a:tab algn="l" pos="0"/>
              </a:tabLst>
            </a:pPr>
            <a:r>
              <a:rPr b="1" lang="en-US" sz="4450" spc="-1" strike="noStrike">
                <a:solidFill>
                  <a:srgbClr val="333f70"/>
                </a:solidFill>
                <a:latin typeface="Unbounded Bold"/>
                <a:ea typeface="Unbounded Bold"/>
              </a:rPr>
              <a:t>Η Καθημερινή Ζωή στην Αρχαία Ελλάδα</a:t>
            </a:r>
            <a:endParaRPr b="0" lang="en-US" sz="4450" spc="-1" strike="noStrike">
              <a:latin typeface="Arial"/>
            </a:endParaRPr>
          </a:p>
        </p:txBody>
      </p:sp>
      <p:sp>
        <p:nvSpPr>
          <p:cNvPr id="573" name="Shape 1"/>
          <p:cNvSpPr/>
          <p:nvPr/>
        </p:nvSpPr>
        <p:spPr>
          <a:xfrm>
            <a:off x="6280200" y="2942640"/>
            <a:ext cx="396360" cy="396360"/>
          </a:xfrm>
          <a:prstGeom prst="roundRect">
            <a:avLst>
              <a:gd name="adj" fmla="val 24007"/>
            </a:avLst>
          </a:prstGeom>
          <a:solidFill>
            <a:srgbClr val="d6f5ee"/>
          </a:solidFill>
          <a:ln w="7620">
            <a:solidFill>
              <a:srgbClr val="bcdbd4"/>
            </a:solidFill>
            <a:round/>
          </a:ln>
        </p:spPr>
        <p:style>
          <a:lnRef idx="0"/>
          <a:fillRef idx="0"/>
          <a:effectRef idx="0"/>
          <a:fontRef idx="minor"/>
        </p:style>
      </p:sp>
      <p:sp>
        <p:nvSpPr>
          <p:cNvPr id="574" name="Text 2"/>
          <p:cNvSpPr/>
          <p:nvPr/>
        </p:nvSpPr>
        <p:spPr>
          <a:xfrm>
            <a:off x="6903720" y="2942640"/>
            <a:ext cx="3040920" cy="70848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Αντιλήψεις για την Εργασία</a:t>
            </a:r>
            <a:endParaRPr b="0" lang="en-US" sz="2200" spc="-1" strike="noStrike">
              <a:latin typeface="Arial"/>
            </a:endParaRPr>
          </a:p>
        </p:txBody>
      </p:sp>
      <p:sp>
        <p:nvSpPr>
          <p:cNvPr id="575" name="Text 3"/>
          <p:cNvSpPr/>
          <p:nvPr/>
        </p:nvSpPr>
        <p:spPr>
          <a:xfrm>
            <a:off x="6903720" y="3787200"/>
            <a:ext cx="304092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Περιφρονητική στάση προς τη χειρωνακτική εργασία. Οι ελεύθεροι πολίτες ασχολούνταν κυρίως με τα κοινά.</a:t>
            </a:r>
            <a:endParaRPr b="0" lang="en-US" sz="1750" spc="-1" strike="noStrike">
              <a:latin typeface="Arial"/>
            </a:endParaRPr>
          </a:p>
        </p:txBody>
      </p:sp>
      <p:sp>
        <p:nvSpPr>
          <p:cNvPr id="576" name="Shape 4"/>
          <p:cNvSpPr/>
          <p:nvPr/>
        </p:nvSpPr>
        <p:spPr>
          <a:xfrm>
            <a:off x="10171800" y="2942640"/>
            <a:ext cx="396360" cy="396360"/>
          </a:xfrm>
          <a:prstGeom prst="roundRect">
            <a:avLst>
              <a:gd name="adj" fmla="val 24007"/>
            </a:avLst>
          </a:prstGeom>
          <a:solidFill>
            <a:srgbClr val="d6f5ee"/>
          </a:solidFill>
          <a:ln w="7620">
            <a:solidFill>
              <a:srgbClr val="bcdbd4"/>
            </a:solidFill>
            <a:round/>
          </a:ln>
        </p:spPr>
        <p:style>
          <a:lnRef idx="0"/>
          <a:fillRef idx="0"/>
          <a:effectRef idx="0"/>
          <a:fontRef idx="minor"/>
        </p:style>
      </p:sp>
      <p:sp>
        <p:nvSpPr>
          <p:cNvPr id="577" name="Text 5"/>
          <p:cNvSpPr/>
          <p:nvPr/>
        </p:nvSpPr>
        <p:spPr>
          <a:xfrm>
            <a:off x="10795680" y="29426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Διασκέδαση</a:t>
            </a:r>
            <a:endParaRPr b="0" lang="en-US" sz="2200" spc="-1" strike="noStrike">
              <a:latin typeface="Arial"/>
            </a:endParaRPr>
          </a:p>
        </p:txBody>
      </p:sp>
      <p:sp>
        <p:nvSpPr>
          <p:cNvPr id="578" name="Text 6"/>
          <p:cNvSpPr/>
          <p:nvPr/>
        </p:nvSpPr>
        <p:spPr>
          <a:xfrm>
            <a:off x="10795680" y="3432960"/>
            <a:ext cx="3040920" cy="145116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Ιδιωτικά συμπόσια, δημόσιες εορτές και πανηγύρια. Αποκορύφωμα οι θεατρικές παραστάσεις.</a:t>
            </a:r>
            <a:endParaRPr b="0" lang="en-US" sz="1750" spc="-1" strike="noStrike">
              <a:latin typeface="Arial"/>
            </a:endParaRPr>
          </a:p>
        </p:txBody>
      </p:sp>
      <p:sp>
        <p:nvSpPr>
          <p:cNvPr id="579" name="Shape 7"/>
          <p:cNvSpPr/>
          <p:nvPr/>
        </p:nvSpPr>
        <p:spPr>
          <a:xfrm>
            <a:off x="6280200" y="6083640"/>
            <a:ext cx="396360" cy="396360"/>
          </a:xfrm>
          <a:prstGeom prst="roundRect">
            <a:avLst>
              <a:gd name="adj" fmla="val 24007"/>
            </a:avLst>
          </a:prstGeom>
          <a:solidFill>
            <a:srgbClr val="d6f5ee"/>
          </a:solidFill>
          <a:ln w="7620">
            <a:solidFill>
              <a:srgbClr val="bcdbd4"/>
            </a:solidFill>
            <a:round/>
          </a:ln>
        </p:spPr>
        <p:style>
          <a:lnRef idx="0"/>
          <a:fillRef idx="0"/>
          <a:effectRef idx="0"/>
          <a:fontRef idx="minor"/>
        </p:style>
      </p:sp>
      <p:sp>
        <p:nvSpPr>
          <p:cNvPr id="580" name="Text 8"/>
          <p:cNvSpPr/>
          <p:nvPr/>
        </p:nvSpPr>
        <p:spPr>
          <a:xfrm>
            <a:off x="6903720" y="6083640"/>
            <a:ext cx="311112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Κοινωνικές Τελετές</a:t>
            </a:r>
            <a:endParaRPr b="0" lang="en-US" sz="2200" spc="-1" strike="noStrike">
              <a:latin typeface="Arial"/>
            </a:endParaRPr>
          </a:p>
        </p:txBody>
      </p:sp>
      <p:sp>
        <p:nvSpPr>
          <p:cNvPr id="581" name="Text 9"/>
          <p:cNvSpPr/>
          <p:nvPr/>
        </p:nvSpPr>
        <p:spPr>
          <a:xfrm>
            <a:off x="6903720" y="6574320"/>
            <a:ext cx="693252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Γέννηση, γάμος και θάνατος πλαισιώνονταν από τελετές με έντονο κοινωνικό χαρακτήρα.</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Text 0"/>
          <p:cNvSpPr/>
          <p:nvPr/>
        </p:nvSpPr>
        <p:spPr>
          <a:xfrm>
            <a:off x="6197040" y="558720"/>
            <a:ext cx="7722360" cy="1268280"/>
          </a:xfrm>
          <a:prstGeom prst="rect">
            <a:avLst/>
          </a:prstGeom>
          <a:noFill/>
          <a:ln w="0">
            <a:noFill/>
          </a:ln>
        </p:spPr>
        <p:style>
          <a:lnRef idx="0"/>
          <a:fillRef idx="0"/>
          <a:effectRef idx="0"/>
          <a:fontRef idx="minor"/>
        </p:style>
        <p:txBody>
          <a:bodyPr lIns="0" rIns="0" tIns="0" bIns="0" anchor="t">
            <a:noAutofit/>
          </a:bodyPr>
          <a:p>
            <a:pPr>
              <a:lnSpc>
                <a:spcPts val="4949"/>
              </a:lnSpc>
              <a:buNone/>
              <a:tabLst>
                <a:tab algn="l" pos="0"/>
              </a:tabLst>
            </a:pPr>
            <a:r>
              <a:rPr b="1" lang="en-US" sz="3950" spc="-1" strike="noStrike">
                <a:solidFill>
                  <a:srgbClr val="333f70"/>
                </a:solidFill>
                <a:latin typeface="Unbounded Bold"/>
                <a:ea typeface="Unbounded Bold"/>
              </a:rPr>
              <a:t>Η Αθήνα ως Πολιτιστικό Κέντρο</a:t>
            </a:r>
            <a:endParaRPr b="0" lang="en-US" sz="3950" spc="-1" strike="noStrike">
              <a:latin typeface="Arial"/>
            </a:endParaRPr>
          </a:p>
        </p:txBody>
      </p:sp>
      <p:sp>
        <p:nvSpPr>
          <p:cNvPr id="583" name="Shape 1"/>
          <p:cNvSpPr/>
          <p:nvPr/>
        </p:nvSpPr>
        <p:spPr>
          <a:xfrm>
            <a:off x="6490080" y="2131920"/>
            <a:ext cx="22680" cy="5538600"/>
          </a:xfrm>
          <a:prstGeom prst="roundRect">
            <a:avLst>
              <a:gd name="adj" fmla="val 373005"/>
            </a:avLst>
          </a:prstGeom>
          <a:solidFill>
            <a:srgbClr val="bcdbd4"/>
          </a:solidFill>
          <a:ln w="0">
            <a:noFill/>
          </a:ln>
        </p:spPr>
        <p:style>
          <a:lnRef idx="0"/>
          <a:fillRef idx="0"/>
          <a:effectRef idx="0"/>
          <a:fontRef idx="minor"/>
        </p:style>
      </p:sp>
      <p:sp>
        <p:nvSpPr>
          <p:cNvPr id="584" name="Shape 2"/>
          <p:cNvSpPr/>
          <p:nvPr/>
        </p:nvSpPr>
        <p:spPr>
          <a:xfrm>
            <a:off x="6706800" y="2577240"/>
            <a:ext cx="710280" cy="22680"/>
          </a:xfrm>
          <a:prstGeom prst="roundRect">
            <a:avLst>
              <a:gd name="adj" fmla="val 373005"/>
            </a:avLst>
          </a:prstGeom>
          <a:solidFill>
            <a:srgbClr val="bcdbd4"/>
          </a:solidFill>
          <a:ln w="0">
            <a:noFill/>
          </a:ln>
        </p:spPr>
        <p:style>
          <a:lnRef idx="0"/>
          <a:fillRef idx="0"/>
          <a:effectRef idx="0"/>
          <a:fontRef idx="minor"/>
        </p:style>
      </p:sp>
      <p:sp>
        <p:nvSpPr>
          <p:cNvPr id="585" name="Shape 3"/>
          <p:cNvSpPr/>
          <p:nvPr/>
        </p:nvSpPr>
        <p:spPr>
          <a:xfrm>
            <a:off x="6273000" y="2360160"/>
            <a:ext cx="456480" cy="456480"/>
          </a:xfrm>
          <a:prstGeom prst="roundRect">
            <a:avLst>
              <a:gd name="adj" fmla="val 18670"/>
            </a:avLst>
          </a:prstGeom>
          <a:solidFill>
            <a:srgbClr val="d6f5ee"/>
          </a:solidFill>
          <a:ln w="7620">
            <a:solidFill>
              <a:srgbClr val="bcdbd4"/>
            </a:solidFill>
            <a:round/>
          </a:ln>
        </p:spPr>
        <p:style>
          <a:lnRef idx="0"/>
          <a:fillRef idx="0"/>
          <a:effectRef idx="0"/>
          <a:fontRef idx="minor"/>
        </p:style>
      </p:sp>
      <p:sp>
        <p:nvSpPr>
          <p:cNvPr id="586" name="Text 4"/>
          <p:cNvSpPr/>
          <p:nvPr/>
        </p:nvSpPr>
        <p:spPr>
          <a:xfrm>
            <a:off x="6422400" y="2436120"/>
            <a:ext cx="158040" cy="304200"/>
          </a:xfrm>
          <a:prstGeom prst="rect">
            <a:avLst/>
          </a:prstGeom>
          <a:noFill/>
          <a:ln w="0">
            <a:noFill/>
          </a:ln>
        </p:spPr>
        <p:style>
          <a:lnRef idx="0"/>
          <a:fillRef idx="0"/>
          <a:effectRef idx="0"/>
          <a:fontRef idx="minor"/>
        </p:style>
        <p:txBody>
          <a:bodyPr wrap="none" lIns="0" rIns="0" tIns="0" bIns="0" anchor="t">
            <a:noAutofit/>
          </a:bodyPr>
          <a:p>
            <a:pPr algn="ctr">
              <a:lnSpc>
                <a:spcPts val="2350"/>
              </a:lnSpc>
              <a:buNone/>
              <a:tabLst>
                <a:tab algn="l" pos="0"/>
              </a:tabLst>
            </a:pPr>
            <a:r>
              <a:rPr b="1" lang="en-US" sz="2350" spc="-1" strike="noStrike">
                <a:solidFill>
                  <a:srgbClr val="333f70"/>
                </a:solidFill>
                <a:latin typeface="Unbounded Bold"/>
                <a:ea typeface="Unbounded Bold"/>
              </a:rPr>
              <a:t>1</a:t>
            </a:r>
            <a:endParaRPr b="0" lang="en-US" sz="2350" spc="-1" strike="noStrike">
              <a:latin typeface="Arial"/>
            </a:endParaRPr>
          </a:p>
        </p:txBody>
      </p:sp>
      <p:sp>
        <p:nvSpPr>
          <p:cNvPr id="587" name="Text 5"/>
          <p:cNvSpPr/>
          <p:nvPr/>
        </p:nvSpPr>
        <p:spPr>
          <a:xfrm>
            <a:off x="7617960" y="2334960"/>
            <a:ext cx="2537280" cy="31680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1" lang="en-US" sz="1950" spc="-1" strike="noStrike">
                <a:solidFill>
                  <a:srgbClr val="333f70"/>
                </a:solidFill>
                <a:latin typeface="Unbounded Bold"/>
                <a:ea typeface="Unbounded Bold"/>
              </a:rPr>
              <a:t>Πόλος Έλξης</a:t>
            </a:r>
            <a:endParaRPr b="0" lang="en-US" sz="1950" spc="-1" strike="noStrike">
              <a:latin typeface="Arial"/>
            </a:endParaRPr>
          </a:p>
        </p:txBody>
      </p:sp>
      <p:sp>
        <p:nvSpPr>
          <p:cNvPr id="588" name="Text 6"/>
          <p:cNvSpPr/>
          <p:nvPr/>
        </p:nvSpPr>
        <p:spPr>
          <a:xfrm>
            <a:off x="7617960" y="2773800"/>
            <a:ext cx="6301440" cy="97416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550" spc="-1" strike="noStrike">
                <a:solidFill>
                  <a:srgbClr val="333f70"/>
                </a:solidFill>
                <a:latin typeface="Open Sans"/>
                <a:ea typeface="Open Sans"/>
              </a:rPr>
              <a:t>Η Αθήνα κατείχε τα πρωτεία της πολιτιστικής ανάπτυξης, προσελκύοντας πνευματικούς ανθρώπους και καλλιτέχνες από άλλες πόλεις.</a:t>
            </a:r>
            <a:endParaRPr b="0" lang="en-US" sz="1550" spc="-1" strike="noStrike">
              <a:latin typeface="Arial"/>
            </a:endParaRPr>
          </a:p>
        </p:txBody>
      </p:sp>
      <p:sp>
        <p:nvSpPr>
          <p:cNvPr id="589" name="Shape 7"/>
          <p:cNvSpPr/>
          <p:nvPr/>
        </p:nvSpPr>
        <p:spPr>
          <a:xfrm>
            <a:off x="6706800" y="4599360"/>
            <a:ext cx="710280" cy="22680"/>
          </a:xfrm>
          <a:prstGeom prst="roundRect">
            <a:avLst>
              <a:gd name="adj" fmla="val 373005"/>
            </a:avLst>
          </a:prstGeom>
          <a:solidFill>
            <a:srgbClr val="bcdbd4"/>
          </a:solidFill>
          <a:ln w="0">
            <a:noFill/>
          </a:ln>
        </p:spPr>
        <p:style>
          <a:lnRef idx="0"/>
          <a:fillRef idx="0"/>
          <a:effectRef idx="0"/>
          <a:fontRef idx="minor"/>
        </p:style>
      </p:sp>
      <p:sp>
        <p:nvSpPr>
          <p:cNvPr id="590" name="Shape 8"/>
          <p:cNvSpPr/>
          <p:nvPr/>
        </p:nvSpPr>
        <p:spPr>
          <a:xfrm>
            <a:off x="6273000" y="4382280"/>
            <a:ext cx="456480" cy="456480"/>
          </a:xfrm>
          <a:prstGeom prst="roundRect">
            <a:avLst>
              <a:gd name="adj" fmla="val 18670"/>
            </a:avLst>
          </a:prstGeom>
          <a:solidFill>
            <a:srgbClr val="d6f5ee"/>
          </a:solidFill>
          <a:ln w="7620">
            <a:solidFill>
              <a:srgbClr val="bcdbd4"/>
            </a:solidFill>
            <a:round/>
          </a:ln>
        </p:spPr>
        <p:style>
          <a:lnRef idx="0"/>
          <a:fillRef idx="0"/>
          <a:effectRef idx="0"/>
          <a:fontRef idx="minor"/>
        </p:style>
      </p:sp>
      <p:sp>
        <p:nvSpPr>
          <p:cNvPr id="591" name="Text 9"/>
          <p:cNvSpPr/>
          <p:nvPr/>
        </p:nvSpPr>
        <p:spPr>
          <a:xfrm>
            <a:off x="6374160" y="4458600"/>
            <a:ext cx="253800" cy="304200"/>
          </a:xfrm>
          <a:prstGeom prst="rect">
            <a:avLst/>
          </a:prstGeom>
          <a:noFill/>
          <a:ln w="0">
            <a:noFill/>
          </a:ln>
        </p:spPr>
        <p:style>
          <a:lnRef idx="0"/>
          <a:fillRef idx="0"/>
          <a:effectRef idx="0"/>
          <a:fontRef idx="minor"/>
        </p:style>
        <p:txBody>
          <a:bodyPr wrap="none" lIns="0" rIns="0" tIns="0" bIns="0" anchor="t">
            <a:noAutofit/>
          </a:bodyPr>
          <a:p>
            <a:pPr algn="ctr">
              <a:lnSpc>
                <a:spcPts val="2350"/>
              </a:lnSpc>
              <a:buNone/>
              <a:tabLst>
                <a:tab algn="l" pos="0"/>
              </a:tabLst>
            </a:pPr>
            <a:r>
              <a:rPr b="1" lang="en-US" sz="2350" spc="-1" strike="noStrike">
                <a:solidFill>
                  <a:srgbClr val="333f70"/>
                </a:solidFill>
                <a:latin typeface="Unbounded Bold"/>
                <a:ea typeface="Unbounded Bold"/>
              </a:rPr>
              <a:t>2</a:t>
            </a:r>
            <a:endParaRPr b="0" lang="en-US" sz="2350" spc="-1" strike="noStrike">
              <a:latin typeface="Arial"/>
            </a:endParaRPr>
          </a:p>
        </p:txBody>
      </p:sp>
      <p:sp>
        <p:nvSpPr>
          <p:cNvPr id="592" name="Text 10"/>
          <p:cNvSpPr/>
          <p:nvPr/>
        </p:nvSpPr>
        <p:spPr>
          <a:xfrm>
            <a:off x="7617960" y="4357080"/>
            <a:ext cx="2601360" cy="31680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1" lang="en-US" sz="1950" spc="-1" strike="noStrike">
                <a:solidFill>
                  <a:srgbClr val="333f70"/>
                </a:solidFill>
                <a:latin typeface="Unbounded Bold"/>
                <a:ea typeface="Unbounded Bold"/>
              </a:rPr>
              <a:t>Εποχή του Περικλή</a:t>
            </a:r>
            <a:endParaRPr b="0" lang="en-US" sz="1950" spc="-1" strike="noStrike">
              <a:latin typeface="Arial"/>
            </a:endParaRPr>
          </a:p>
        </p:txBody>
      </p:sp>
      <p:sp>
        <p:nvSpPr>
          <p:cNvPr id="593" name="Text 11"/>
          <p:cNvSpPr/>
          <p:nvPr/>
        </p:nvSpPr>
        <p:spPr>
          <a:xfrm>
            <a:off x="7617960" y="4795920"/>
            <a:ext cx="6301440" cy="64908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550" spc="-1" strike="noStrike">
                <a:solidFill>
                  <a:srgbClr val="333f70"/>
                </a:solidFill>
                <a:latin typeface="Open Sans"/>
                <a:ea typeface="Open Sans"/>
              </a:rPr>
              <a:t>Ο 5ος αι. π.Χ. ταυτίστηκε με τη δράση του Περικλή και την οικοδόμηση σπουδαίων έργων στην Ακρόπολη.</a:t>
            </a:r>
            <a:endParaRPr b="0" lang="en-US" sz="1550" spc="-1" strike="noStrike">
              <a:latin typeface="Arial"/>
            </a:endParaRPr>
          </a:p>
        </p:txBody>
      </p:sp>
      <p:sp>
        <p:nvSpPr>
          <p:cNvPr id="594" name="Shape 12"/>
          <p:cNvSpPr/>
          <p:nvPr/>
        </p:nvSpPr>
        <p:spPr>
          <a:xfrm>
            <a:off x="6706800" y="6296760"/>
            <a:ext cx="710280" cy="22680"/>
          </a:xfrm>
          <a:prstGeom prst="roundRect">
            <a:avLst>
              <a:gd name="adj" fmla="val 373005"/>
            </a:avLst>
          </a:prstGeom>
          <a:solidFill>
            <a:srgbClr val="bcdbd4"/>
          </a:solidFill>
          <a:ln w="0">
            <a:noFill/>
          </a:ln>
        </p:spPr>
        <p:style>
          <a:lnRef idx="0"/>
          <a:fillRef idx="0"/>
          <a:effectRef idx="0"/>
          <a:fontRef idx="minor"/>
        </p:style>
      </p:sp>
      <p:sp>
        <p:nvSpPr>
          <p:cNvPr id="595" name="Shape 13"/>
          <p:cNvSpPr/>
          <p:nvPr/>
        </p:nvSpPr>
        <p:spPr>
          <a:xfrm>
            <a:off x="6273000" y="6080040"/>
            <a:ext cx="456480" cy="456480"/>
          </a:xfrm>
          <a:prstGeom prst="roundRect">
            <a:avLst>
              <a:gd name="adj" fmla="val 18670"/>
            </a:avLst>
          </a:prstGeom>
          <a:solidFill>
            <a:srgbClr val="d6f5ee"/>
          </a:solidFill>
          <a:ln w="7620">
            <a:solidFill>
              <a:srgbClr val="bcdbd4"/>
            </a:solidFill>
            <a:round/>
          </a:ln>
        </p:spPr>
        <p:style>
          <a:lnRef idx="0"/>
          <a:fillRef idx="0"/>
          <a:effectRef idx="0"/>
          <a:fontRef idx="minor"/>
        </p:style>
      </p:sp>
      <p:sp>
        <p:nvSpPr>
          <p:cNvPr id="596" name="Text 14"/>
          <p:cNvSpPr/>
          <p:nvPr/>
        </p:nvSpPr>
        <p:spPr>
          <a:xfrm>
            <a:off x="6373800" y="6156000"/>
            <a:ext cx="255240" cy="304200"/>
          </a:xfrm>
          <a:prstGeom prst="rect">
            <a:avLst/>
          </a:prstGeom>
          <a:noFill/>
          <a:ln w="0">
            <a:noFill/>
          </a:ln>
        </p:spPr>
        <p:style>
          <a:lnRef idx="0"/>
          <a:fillRef idx="0"/>
          <a:effectRef idx="0"/>
          <a:fontRef idx="minor"/>
        </p:style>
        <p:txBody>
          <a:bodyPr wrap="none" lIns="0" rIns="0" tIns="0" bIns="0" anchor="t">
            <a:noAutofit/>
          </a:bodyPr>
          <a:p>
            <a:pPr algn="ctr">
              <a:lnSpc>
                <a:spcPts val="2350"/>
              </a:lnSpc>
              <a:buNone/>
              <a:tabLst>
                <a:tab algn="l" pos="0"/>
              </a:tabLst>
            </a:pPr>
            <a:r>
              <a:rPr b="1" lang="en-US" sz="2350" spc="-1" strike="noStrike">
                <a:solidFill>
                  <a:srgbClr val="333f70"/>
                </a:solidFill>
                <a:latin typeface="Unbounded Bold"/>
                <a:ea typeface="Unbounded Bold"/>
              </a:rPr>
              <a:t>3</a:t>
            </a:r>
            <a:endParaRPr b="0" lang="en-US" sz="2350" spc="-1" strike="noStrike">
              <a:latin typeface="Arial"/>
            </a:endParaRPr>
          </a:p>
        </p:txBody>
      </p:sp>
      <p:sp>
        <p:nvSpPr>
          <p:cNvPr id="597" name="Text 15"/>
          <p:cNvSpPr/>
          <p:nvPr/>
        </p:nvSpPr>
        <p:spPr>
          <a:xfrm>
            <a:off x="7617960" y="6054480"/>
            <a:ext cx="3004920" cy="31680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1" lang="en-US" sz="1950" spc="-1" strike="noStrike">
                <a:solidFill>
                  <a:srgbClr val="333f70"/>
                </a:solidFill>
                <a:latin typeface="Unbounded Bold"/>
                <a:ea typeface="Unbounded Bold"/>
              </a:rPr>
              <a:t>Λαμπρές Εκδηλώσεις</a:t>
            </a:r>
            <a:endParaRPr b="0" lang="en-US" sz="1950" spc="-1" strike="noStrike">
              <a:latin typeface="Arial"/>
            </a:endParaRPr>
          </a:p>
        </p:txBody>
      </p:sp>
      <p:sp>
        <p:nvSpPr>
          <p:cNvPr id="598" name="Text 16"/>
          <p:cNvSpPr/>
          <p:nvPr/>
        </p:nvSpPr>
        <p:spPr>
          <a:xfrm>
            <a:off x="7617960" y="6493320"/>
            <a:ext cx="6301440" cy="97416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550" spc="-1" strike="noStrike">
                <a:solidFill>
                  <a:srgbClr val="333f70"/>
                </a:solidFill>
                <a:latin typeface="Open Sans"/>
                <a:ea typeface="Open Sans"/>
              </a:rPr>
              <a:t>Τέλεση σημαντικών πανηγύρεων και πνευματικών εκδηλώσεων, όπως τα Παναθήναια, τα Ελευσίνια Μυστήρια και οι Διονυσιακές γιορτές.</a:t>
            </a:r>
            <a:endParaRPr b="0" lang="en-US" sz="155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Text 0"/>
          <p:cNvSpPr/>
          <p:nvPr/>
        </p:nvSpPr>
        <p:spPr>
          <a:xfrm>
            <a:off x="793800" y="657000"/>
            <a:ext cx="994392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1" lang="en-US" sz="4450" spc="-1" strike="noStrike">
                <a:solidFill>
                  <a:srgbClr val="333f70"/>
                </a:solidFill>
                <a:latin typeface="Unbounded Bold"/>
                <a:ea typeface="Unbounded Bold"/>
              </a:rPr>
              <a:t>Ανάπτυξη Γραμμάτων και Τεχνών</a:t>
            </a:r>
            <a:endParaRPr b="0" lang="en-US" sz="4450" spc="-1" strike="noStrike">
              <a:latin typeface="Arial"/>
            </a:endParaRPr>
          </a:p>
        </p:txBody>
      </p:sp>
      <p:sp>
        <p:nvSpPr>
          <p:cNvPr id="600" name="Text 1"/>
          <p:cNvSpPr/>
          <p:nvPr/>
        </p:nvSpPr>
        <p:spPr>
          <a:xfrm>
            <a:off x="793800" y="1819440"/>
            <a:ext cx="130424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Τον 5ο και 4ο αι. π.Χ., η ανάπτυξη των γραμμάτων και των τεχνών δημιούργησε έργα απαράμιλλα σε πνευματική και καλλιτεχνική λαμπρότητα. Αυτά τα έργα αποτέλεσαν πρότυπα για τους δημιουργούς των μεταγενέστερων εποχών, θέτοντας τα θεμέλια για την εξέλιξη του δυτικού πολιτισμού.</a:t>
            </a:r>
            <a:endParaRPr b="0" lang="en-US" sz="1750" spc="-1" strike="noStrike">
              <a:latin typeface="Arial"/>
            </a:endParaRPr>
          </a:p>
        </p:txBody>
      </p:sp>
      <p:pic>
        <p:nvPicPr>
          <p:cNvPr id="601" name="Image 0" descr="preencoded.png"/>
          <p:cNvPicPr/>
          <p:nvPr/>
        </p:nvPicPr>
        <p:blipFill>
          <a:blip r:embed="rId1"/>
          <a:stretch/>
        </p:blipFill>
        <p:spPr>
          <a:xfrm>
            <a:off x="793800" y="3162960"/>
            <a:ext cx="3321000" cy="2546280"/>
          </a:xfrm>
          <a:prstGeom prst="rect">
            <a:avLst/>
          </a:prstGeom>
          <a:ln w="0">
            <a:noFill/>
          </a:ln>
        </p:spPr>
      </p:pic>
      <p:sp>
        <p:nvSpPr>
          <p:cNvPr id="602" name="Text 2"/>
          <p:cNvSpPr/>
          <p:nvPr/>
        </p:nvSpPr>
        <p:spPr>
          <a:xfrm>
            <a:off x="793800" y="59932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Αγγειογραφία</a:t>
            </a:r>
            <a:endParaRPr b="0" lang="en-US" sz="2200" spc="-1" strike="noStrike">
              <a:latin typeface="Arial"/>
            </a:endParaRPr>
          </a:p>
        </p:txBody>
      </p:sp>
      <p:sp>
        <p:nvSpPr>
          <p:cNvPr id="603" name="Text 3"/>
          <p:cNvSpPr/>
          <p:nvPr/>
        </p:nvSpPr>
        <p:spPr>
          <a:xfrm>
            <a:off x="793800" y="6483960"/>
            <a:ext cx="412056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Εξέλιξη της τέχνης της αγγειογραφίας με πολύπλοκα σχέδια και μυθολογικές σκηνές.</a:t>
            </a:r>
            <a:endParaRPr b="0" lang="en-US" sz="1750" spc="-1" strike="noStrike">
              <a:latin typeface="Arial"/>
            </a:endParaRPr>
          </a:p>
        </p:txBody>
      </p:sp>
      <p:pic>
        <p:nvPicPr>
          <p:cNvPr id="604" name="Image 1" descr="preencoded.png"/>
          <p:cNvPicPr/>
          <p:nvPr/>
        </p:nvPicPr>
        <p:blipFill>
          <a:blip r:embed="rId2"/>
          <a:stretch/>
        </p:blipFill>
        <p:spPr>
          <a:xfrm>
            <a:off x="5254560" y="3162960"/>
            <a:ext cx="3432240" cy="2546640"/>
          </a:xfrm>
          <a:prstGeom prst="rect">
            <a:avLst/>
          </a:prstGeom>
          <a:ln w="0">
            <a:noFill/>
          </a:ln>
        </p:spPr>
      </p:pic>
      <p:sp>
        <p:nvSpPr>
          <p:cNvPr id="605" name="Text 4"/>
          <p:cNvSpPr/>
          <p:nvPr/>
        </p:nvSpPr>
        <p:spPr>
          <a:xfrm>
            <a:off x="5254560" y="59936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Γλυπτική</a:t>
            </a:r>
            <a:endParaRPr b="0" lang="en-US" sz="2200" spc="-1" strike="noStrike">
              <a:latin typeface="Arial"/>
            </a:endParaRPr>
          </a:p>
        </p:txBody>
      </p:sp>
      <p:sp>
        <p:nvSpPr>
          <p:cNvPr id="606" name="Text 5"/>
          <p:cNvSpPr/>
          <p:nvPr/>
        </p:nvSpPr>
        <p:spPr>
          <a:xfrm>
            <a:off x="5254560" y="6483960"/>
            <a:ext cx="412056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Ανάπτυξη της γλυπτικής τέχνης με έμφαση στην ανθρώπινη μορφή και την κίνηση.</a:t>
            </a:r>
            <a:endParaRPr b="0" lang="en-US" sz="1750" spc="-1" strike="noStrike">
              <a:latin typeface="Arial"/>
            </a:endParaRPr>
          </a:p>
        </p:txBody>
      </p:sp>
      <p:pic>
        <p:nvPicPr>
          <p:cNvPr id="607" name="Image 2" descr="preencoded.png"/>
          <p:cNvPicPr/>
          <p:nvPr/>
        </p:nvPicPr>
        <p:blipFill>
          <a:blip r:embed="rId3"/>
          <a:stretch/>
        </p:blipFill>
        <p:spPr>
          <a:xfrm>
            <a:off x="9715680" y="3162960"/>
            <a:ext cx="4120560" cy="2546280"/>
          </a:xfrm>
          <a:prstGeom prst="rect">
            <a:avLst/>
          </a:prstGeom>
          <a:ln w="0">
            <a:noFill/>
          </a:ln>
        </p:spPr>
      </p:pic>
      <p:sp>
        <p:nvSpPr>
          <p:cNvPr id="608" name="Text 6"/>
          <p:cNvSpPr/>
          <p:nvPr/>
        </p:nvSpPr>
        <p:spPr>
          <a:xfrm>
            <a:off x="9715680" y="59932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Γραμματεία</a:t>
            </a:r>
            <a:endParaRPr b="0" lang="en-US" sz="2200" spc="-1" strike="noStrike">
              <a:latin typeface="Arial"/>
            </a:endParaRPr>
          </a:p>
        </p:txBody>
      </p:sp>
      <p:sp>
        <p:nvSpPr>
          <p:cNvPr id="609" name="Text 7"/>
          <p:cNvSpPr/>
          <p:nvPr/>
        </p:nvSpPr>
        <p:spPr>
          <a:xfrm>
            <a:off x="9715680" y="6483960"/>
            <a:ext cx="412056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Άνθηση της ποίησης, του θεάτρου και της πεζογραφίας με έργα διαχρονικής αξίας.</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Text 0"/>
          <p:cNvSpPr/>
          <p:nvPr/>
        </p:nvSpPr>
        <p:spPr>
          <a:xfrm>
            <a:off x="6280200" y="759240"/>
            <a:ext cx="629892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1" lang="en-US" sz="4450" spc="-1" strike="noStrike">
                <a:solidFill>
                  <a:srgbClr val="333f70"/>
                </a:solidFill>
                <a:latin typeface="Unbounded Bold"/>
                <a:ea typeface="Unbounded Bold"/>
              </a:rPr>
              <a:t>Η Φιλοσοφική Σκέψη</a:t>
            </a:r>
            <a:endParaRPr b="0" lang="en-US" sz="4450" spc="-1" strike="noStrike">
              <a:latin typeface="Arial"/>
            </a:endParaRPr>
          </a:p>
        </p:txBody>
      </p:sp>
      <p:pic>
        <p:nvPicPr>
          <p:cNvPr id="611" name="Image 1" descr="preencoded.png"/>
          <p:cNvPicPr/>
          <p:nvPr/>
        </p:nvPicPr>
        <p:blipFill>
          <a:blip r:embed="rId1"/>
          <a:stretch/>
        </p:blipFill>
        <p:spPr>
          <a:xfrm>
            <a:off x="6280200" y="1808280"/>
            <a:ext cx="1133640" cy="1814040"/>
          </a:xfrm>
          <a:prstGeom prst="rect">
            <a:avLst/>
          </a:prstGeom>
          <a:ln w="0">
            <a:noFill/>
          </a:ln>
        </p:spPr>
      </p:pic>
      <p:sp>
        <p:nvSpPr>
          <p:cNvPr id="612" name="Text 1"/>
          <p:cNvSpPr/>
          <p:nvPr/>
        </p:nvSpPr>
        <p:spPr>
          <a:xfrm>
            <a:off x="7754400" y="2035080"/>
            <a:ext cx="465048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Ανθρωποκεντρική Προσέγγιση</a:t>
            </a:r>
            <a:endParaRPr b="0" lang="en-US" sz="2200" spc="-1" strike="noStrike">
              <a:latin typeface="Arial"/>
            </a:endParaRPr>
          </a:p>
        </p:txBody>
      </p:sp>
      <p:sp>
        <p:nvSpPr>
          <p:cNvPr id="613" name="Text 2"/>
          <p:cNvSpPr/>
          <p:nvPr/>
        </p:nvSpPr>
        <p:spPr>
          <a:xfrm>
            <a:off x="7754400" y="2525400"/>
            <a:ext cx="608184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Από τα μέσα του 5ου αι. π.Χ., η φιλοσοφία τοποθέτησε στο κέντρο του ενδιαφέροντος τον άνθρωπο.</a:t>
            </a:r>
            <a:endParaRPr b="0" lang="en-US" sz="1750" spc="-1" strike="noStrike">
              <a:latin typeface="Arial"/>
            </a:endParaRPr>
          </a:p>
        </p:txBody>
      </p:sp>
      <p:pic>
        <p:nvPicPr>
          <p:cNvPr id="614" name="Image 2" descr="preencoded.png"/>
          <p:cNvPicPr/>
          <p:nvPr/>
        </p:nvPicPr>
        <p:blipFill>
          <a:blip r:embed="rId2"/>
          <a:stretch/>
        </p:blipFill>
        <p:spPr>
          <a:xfrm>
            <a:off x="6280200" y="3622680"/>
            <a:ext cx="1133640" cy="1814040"/>
          </a:xfrm>
          <a:prstGeom prst="rect">
            <a:avLst/>
          </a:prstGeom>
          <a:ln w="0">
            <a:noFill/>
          </a:ln>
        </p:spPr>
      </p:pic>
      <p:sp>
        <p:nvSpPr>
          <p:cNvPr id="615" name="Text 3"/>
          <p:cNvSpPr/>
          <p:nvPr/>
        </p:nvSpPr>
        <p:spPr>
          <a:xfrm>
            <a:off x="7754400" y="38494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Ορθολογισμός</a:t>
            </a:r>
            <a:endParaRPr b="0" lang="en-US" sz="2200" spc="-1" strike="noStrike">
              <a:latin typeface="Arial"/>
            </a:endParaRPr>
          </a:p>
        </p:txBody>
      </p:sp>
      <p:sp>
        <p:nvSpPr>
          <p:cNvPr id="616" name="Text 4"/>
          <p:cNvSpPr/>
          <p:nvPr/>
        </p:nvSpPr>
        <p:spPr>
          <a:xfrm>
            <a:off x="7754400" y="4340160"/>
            <a:ext cx="608184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Προσπάθεια ερμηνείας των φαινομένων με βάση τη λογική, απομακρυνόμενη από τις μυθολογικές εξηγήσεις.</a:t>
            </a:r>
            <a:endParaRPr b="0" lang="en-US" sz="1750" spc="-1" strike="noStrike">
              <a:latin typeface="Arial"/>
            </a:endParaRPr>
          </a:p>
        </p:txBody>
      </p:sp>
      <p:pic>
        <p:nvPicPr>
          <p:cNvPr id="617" name="Image 3" descr="preencoded.png"/>
          <p:cNvPicPr/>
          <p:nvPr/>
        </p:nvPicPr>
        <p:blipFill>
          <a:blip r:embed="rId3"/>
          <a:stretch/>
        </p:blipFill>
        <p:spPr>
          <a:xfrm>
            <a:off x="6280200" y="5437440"/>
            <a:ext cx="1133640" cy="2032560"/>
          </a:xfrm>
          <a:prstGeom prst="rect">
            <a:avLst/>
          </a:prstGeom>
          <a:ln w="0">
            <a:noFill/>
          </a:ln>
        </p:spPr>
      </p:pic>
      <p:sp>
        <p:nvSpPr>
          <p:cNvPr id="618" name="Text 5"/>
          <p:cNvSpPr/>
          <p:nvPr/>
        </p:nvSpPr>
        <p:spPr>
          <a:xfrm>
            <a:off x="7754400" y="5664240"/>
            <a:ext cx="328788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Πρακτικές Εφαρμογές</a:t>
            </a:r>
            <a:endParaRPr b="0" lang="en-US" sz="2200" spc="-1" strike="noStrike">
              <a:latin typeface="Arial"/>
            </a:endParaRPr>
          </a:p>
        </p:txBody>
      </p:sp>
      <p:sp>
        <p:nvSpPr>
          <p:cNvPr id="619" name="Text 6"/>
          <p:cNvSpPr/>
          <p:nvPr/>
        </p:nvSpPr>
        <p:spPr>
          <a:xfrm>
            <a:off x="7754400" y="6154560"/>
            <a:ext cx="60818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Οι φιλόσοφοι επιζητούσαν πρακτικές εφαρμογές των θεωριών τους για τη βελτίωση του ανθρώπου και της ζωής του.</a:t>
            </a:r>
            <a:endParaRPr b="0" lang="en-US" sz="1750" spc="-1" strike="noStrike">
              <a:latin typeface="Arial"/>
            </a:endParaRPr>
          </a:p>
        </p:txBody>
      </p:sp>
      <p:pic>
        <p:nvPicPr>
          <p:cNvPr id="620" name="Image 4" descr="preencoded.png"/>
          <p:cNvPicPr/>
          <p:nvPr/>
        </p:nvPicPr>
        <p:blipFill>
          <a:blip r:embed="rId4"/>
          <a:stretch/>
        </p:blipFill>
        <p:spPr>
          <a:xfrm>
            <a:off x="360" y="360"/>
            <a:ext cx="3657240" cy="82292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1" name="Image 0" descr="preencoded.png"/>
          <p:cNvPicPr/>
          <p:nvPr/>
        </p:nvPicPr>
        <p:blipFill>
          <a:blip r:embed="rId1"/>
          <a:stretch/>
        </p:blipFill>
        <p:spPr>
          <a:xfrm>
            <a:off x="0" y="0"/>
            <a:ext cx="3657240" cy="8229240"/>
          </a:xfrm>
          <a:prstGeom prst="rect">
            <a:avLst/>
          </a:prstGeom>
          <a:ln w="0">
            <a:noFill/>
          </a:ln>
        </p:spPr>
      </p:pic>
      <p:sp>
        <p:nvSpPr>
          <p:cNvPr id="622" name="Text 0"/>
          <p:cNvSpPr/>
          <p:nvPr/>
        </p:nvSpPr>
        <p:spPr>
          <a:xfrm>
            <a:off x="4451400" y="1240200"/>
            <a:ext cx="665748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1" lang="en-US" sz="4450" spc="-1" strike="noStrike">
                <a:solidFill>
                  <a:srgbClr val="333f70"/>
                </a:solidFill>
                <a:latin typeface="Unbounded Bold"/>
                <a:ea typeface="Unbounded Bold"/>
              </a:rPr>
              <a:t>Σημαντικοί Φιλόσοφοι</a:t>
            </a:r>
            <a:endParaRPr b="0" lang="en-US" sz="4450" spc="-1" strike="noStrike">
              <a:latin typeface="Arial"/>
            </a:endParaRPr>
          </a:p>
        </p:txBody>
      </p:sp>
      <p:pic>
        <p:nvPicPr>
          <p:cNvPr id="623" name="Image 1" descr="preencoded.png"/>
          <p:cNvPicPr/>
          <p:nvPr/>
        </p:nvPicPr>
        <p:blipFill>
          <a:blip r:embed="rId2"/>
          <a:stretch/>
        </p:blipFill>
        <p:spPr>
          <a:xfrm>
            <a:off x="4451400" y="2288880"/>
            <a:ext cx="566640" cy="566640"/>
          </a:xfrm>
          <a:prstGeom prst="rect">
            <a:avLst/>
          </a:prstGeom>
          <a:ln w="0">
            <a:noFill/>
          </a:ln>
        </p:spPr>
      </p:pic>
      <p:sp>
        <p:nvSpPr>
          <p:cNvPr id="624" name="Text 1"/>
          <p:cNvSpPr/>
          <p:nvPr/>
        </p:nvSpPr>
        <p:spPr>
          <a:xfrm>
            <a:off x="4451400" y="30826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Σωκράτης</a:t>
            </a:r>
            <a:endParaRPr b="0" lang="en-US" sz="2200" spc="-1" strike="noStrike">
              <a:latin typeface="Arial"/>
            </a:endParaRPr>
          </a:p>
        </p:txBody>
      </p:sp>
      <p:sp>
        <p:nvSpPr>
          <p:cNvPr id="625" name="Text 2"/>
          <p:cNvSpPr/>
          <p:nvPr/>
        </p:nvSpPr>
        <p:spPr>
          <a:xfrm>
            <a:off x="4451400" y="3573360"/>
            <a:ext cx="452196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Πατέρας της ηθικής φιλοσοφίας, ανέπτυξε τη μαιευτική μέθοδο.</a:t>
            </a:r>
            <a:endParaRPr b="0" lang="en-US" sz="1750" spc="-1" strike="noStrike">
              <a:latin typeface="Arial"/>
            </a:endParaRPr>
          </a:p>
        </p:txBody>
      </p:sp>
      <p:pic>
        <p:nvPicPr>
          <p:cNvPr id="626" name="Image 2" descr="preencoded.png"/>
          <p:cNvPicPr/>
          <p:nvPr/>
        </p:nvPicPr>
        <p:blipFill>
          <a:blip r:embed="rId3"/>
          <a:stretch/>
        </p:blipFill>
        <p:spPr>
          <a:xfrm>
            <a:off x="9313920" y="2288880"/>
            <a:ext cx="566640" cy="566640"/>
          </a:xfrm>
          <a:prstGeom prst="rect">
            <a:avLst/>
          </a:prstGeom>
          <a:ln w="0">
            <a:noFill/>
          </a:ln>
        </p:spPr>
      </p:pic>
      <p:sp>
        <p:nvSpPr>
          <p:cNvPr id="627" name="Text 3"/>
          <p:cNvSpPr/>
          <p:nvPr/>
        </p:nvSpPr>
        <p:spPr>
          <a:xfrm>
            <a:off x="9313920" y="30826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Πλάτων</a:t>
            </a:r>
            <a:endParaRPr b="0" lang="en-US" sz="2200" spc="-1" strike="noStrike">
              <a:latin typeface="Arial"/>
            </a:endParaRPr>
          </a:p>
        </p:txBody>
      </p:sp>
      <p:sp>
        <p:nvSpPr>
          <p:cNvPr id="628" name="Text 4"/>
          <p:cNvSpPr/>
          <p:nvPr/>
        </p:nvSpPr>
        <p:spPr>
          <a:xfrm>
            <a:off x="9313920" y="3573360"/>
            <a:ext cx="452232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Ιδρυτής της Ακαδημίας, ανέπτυξε τη θεωρία των Ιδεών.</a:t>
            </a:r>
            <a:endParaRPr b="0" lang="en-US" sz="1750" spc="-1" strike="noStrike">
              <a:latin typeface="Arial"/>
            </a:endParaRPr>
          </a:p>
        </p:txBody>
      </p:sp>
      <p:pic>
        <p:nvPicPr>
          <p:cNvPr id="629" name="Image 3" descr="preencoded.png"/>
          <p:cNvPicPr/>
          <p:nvPr/>
        </p:nvPicPr>
        <p:blipFill>
          <a:blip r:embed="rId4"/>
          <a:stretch/>
        </p:blipFill>
        <p:spPr>
          <a:xfrm>
            <a:off x="4451400" y="4979520"/>
            <a:ext cx="566640" cy="566640"/>
          </a:xfrm>
          <a:prstGeom prst="rect">
            <a:avLst/>
          </a:prstGeom>
          <a:ln w="0">
            <a:noFill/>
          </a:ln>
        </p:spPr>
      </p:pic>
      <p:sp>
        <p:nvSpPr>
          <p:cNvPr id="630" name="Text 5"/>
          <p:cNvSpPr/>
          <p:nvPr/>
        </p:nvSpPr>
        <p:spPr>
          <a:xfrm>
            <a:off x="4451400" y="577332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Αριστοτέλης</a:t>
            </a:r>
            <a:endParaRPr b="0" lang="en-US" sz="2200" spc="-1" strike="noStrike">
              <a:latin typeface="Arial"/>
            </a:endParaRPr>
          </a:p>
        </p:txBody>
      </p:sp>
      <p:sp>
        <p:nvSpPr>
          <p:cNvPr id="631" name="Text 6"/>
          <p:cNvSpPr/>
          <p:nvPr/>
        </p:nvSpPr>
        <p:spPr>
          <a:xfrm>
            <a:off x="4451400" y="6263640"/>
            <a:ext cx="452196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Πολυμαθής φιλόσοφος, θεμελιωτής πολλών επιστημονικών κλάδων.</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Text 0"/>
          <p:cNvSpPr/>
          <p:nvPr/>
        </p:nvSpPr>
        <p:spPr>
          <a:xfrm>
            <a:off x="793800" y="2176920"/>
            <a:ext cx="917028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1" lang="en-US" sz="4450" spc="-1" strike="noStrike">
                <a:solidFill>
                  <a:srgbClr val="333f70"/>
                </a:solidFill>
                <a:latin typeface="Unbounded Bold"/>
                <a:ea typeface="Unbounded Bold"/>
              </a:rPr>
              <a:t>Η Ανάπτυξη της Ιστοριογραφίας</a:t>
            </a:r>
            <a:endParaRPr b="0" lang="en-US" sz="4450" spc="-1" strike="noStrike">
              <a:latin typeface="Arial"/>
            </a:endParaRPr>
          </a:p>
        </p:txBody>
      </p:sp>
      <p:sp>
        <p:nvSpPr>
          <p:cNvPr id="633" name="Text 1"/>
          <p:cNvSpPr/>
          <p:nvPr/>
        </p:nvSpPr>
        <p:spPr>
          <a:xfrm>
            <a:off x="793800" y="34527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Ηρόδοτος</a:t>
            </a:r>
            <a:endParaRPr b="0" lang="en-US" sz="2200" spc="-1" strike="noStrike">
              <a:latin typeface="Arial"/>
            </a:endParaRPr>
          </a:p>
        </p:txBody>
      </p:sp>
      <p:sp>
        <p:nvSpPr>
          <p:cNvPr id="634" name="Text 2"/>
          <p:cNvSpPr/>
          <p:nvPr/>
        </p:nvSpPr>
        <p:spPr>
          <a:xfrm>
            <a:off x="793800" y="4033800"/>
            <a:ext cx="3977640" cy="145116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Θεωρείται ο "πατέρας της ιστορίας". Το έργο του συνδυάζει ιστορικά γεγονότα με γεωγραφικές και εθνογραφικές πληροφορίες.</a:t>
            </a:r>
            <a:endParaRPr b="0" lang="en-US" sz="1750" spc="-1" strike="noStrike">
              <a:latin typeface="Arial"/>
            </a:endParaRPr>
          </a:p>
        </p:txBody>
      </p:sp>
      <p:sp>
        <p:nvSpPr>
          <p:cNvPr id="635" name="Text 3"/>
          <p:cNvSpPr/>
          <p:nvPr/>
        </p:nvSpPr>
        <p:spPr>
          <a:xfrm>
            <a:off x="5333040" y="34527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Θουκυδίδης</a:t>
            </a:r>
            <a:endParaRPr b="0" lang="en-US" sz="2200" spc="-1" strike="noStrike">
              <a:latin typeface="Arial"/>
            </a:endParaRPr>
          </a:p>
        </p:txBody>
      </p:sp>
      <p:sp>
        <p:nvSpPr>
          <p:cNvPr id="636" name="Text 4"/>
          <p:cNvSpPr/>
          <p:nvPr/>
        </p:nvSpPr>
        <p:spPr>
          <a:xfrm>
            <a:off x="5333040" y="4033800"/>
            <a:ext cx="397764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Έθεσε τα θεμέλια της επιστημονικής ιστορικής συγγραφής. Η προσέγγισή του χαρακτηρίζεται από αντικειμενικότητα και κριτική ανάλυση.</a:t>
            </a:r>
            <a:endParaRPr b="0" lang="en-US" sz="1750" spc="-1" strike="noStrike">
              <a:latin typeface="Arial"/>
            </a:endParaRPr>
          </a:p>
        </p:txBody>
      </p:sp>
      <p:sp>
        <p:nvSpPr>
          <p:cNvPr id="637" name="Text 5"/>
          <p:cNvSpPr/>
          <p:nvPr/>
        </p:nvSpPr>
        <p:spPr>
          <a:xfrm>
            <a:off x="9871920" y="34527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Ξενοφών</a:t>
            </a:r>
            <a:endParaRPr b="0" lang="en-US" sz="2200" spc="-1" strike="noStrike">
              <a:latin typeface="Arial"/>
            </a:endParaRPr>
          </a:p>
        </p:txBody>
      </p:sp>
      <p:sp>
        <p:nvSpPr>
          <p:cNvPr id="638" name="Text 6"/>
          <p:cNvSpPr/>
          <p:nvPr/>
        </p:nvSpPr>
        <p:spPr>
          <a:xfrm>
            <a:off x="9871920" y="4033800"/>
            <a:ext cx="39776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Συνέχισε το έργο του Θουκυδίδη, συμβάλλοντας στην εξέλιξη της ιστοριογραφίας τον 4ο αι. π.Χ.</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Text 0"/>
          <p:cNvSpPr/>
          <p:nvPr/>
        </p:nvSpPr>
        <p:spPr>
          <a:xfrm>
            <a:off x="793800" y="1026000"/>
            <a:ext cx="837684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1" lang="en-US" sz="4450" spc="-1" strike="noStrike">
                <a:solidFill>
                  <a:srgbClr val="333f70"/>
                </a:solidFill>
                <a:latin typeface="Unbounded Bold"/>
                <a:ea typeface="Unbounded Bold"/>
              </a:rPr>
              <a:t>Η Ποιητική Τέχνη: Τραγωδία</a:t>
            </a:r>
            <a:endParaRPr b="0" lang="en-US" sz="4450" spc="-1" strike="noStrike">
              <a:latin typeface="Arial"/>
            </a:endParaRPr>
          </a:p>
        </p:txBody>
      </p:sp>
      <p:pic>
        <p:nvPicPr>
          <p:cNvPr id="640" name="Image 0" descr="preencoded.png"/>
          <p:cNvPicPr/>
          <p:nvPr/>
        </p:nvPicPr>
        <p:blipFill>
          <a:blip r:embed="rId1"/>
          <a:stretch/>
        </p:blipFill>
        <p:spPr>
          <a:xfrm>
            <a:off x="2978280" y="2188440"/>
            <a:ext cx="2151720" cy="1306440"/>
          </a:xfrm>
          <a:prstGeom prst="rect">
            <a:avLst/>
          </a:prstGeom>
          <a:ln w="0">
            <a:noFill/>
          </a:ln>
        </p:spPr>
      </p:pic>
      <p:sp>
        <p:nvSpPr>
          <p:cNvPr id="641" name="Text 1"/>
          <p:cNvSpPr/>
          <p:nvPr/>
        </p:nvSpPr>
        <p:spPr>
          <a:xfrm>
            <a:off x="3980520" y="2777040"/>
            <a:ext cx="14688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1" lang="en-US" sz="2200" spc="-1" strike="noStrike">
                <a:solidFill>
                  <a:srgbClr val="333f70"/>
                </a:solidFill>
                <a:latin typeface="Unbounded Bold"/>
                <a:ea typeface="Unbounded Bold"/>
              </a:rPr>
              <a:t>1</a:t>
            </a:r>
            <a:endParaRPr b="0" lang="en-US" sz="2200" spc="-1" strike="noStrike">
              <a:latin typeface="Arial"/>
            </a:endParaRPr>
          </a:p>
        </p:txBody>
      </p:sp>
      <p:sp>
        <p:nvSpPr>
          <p:cNvPr id="642" name="Text 2"/>
          <p:cNvSpPr/>
          <p:nvPr/>
        </p:nvSpPr>
        <p:spPr>
          <a:xfrm>
            <a:off x="5357160" y="2415240"/>
            <a:ext cx="251028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Αισχύλος</a:t>
            </a:r>
            <a:endParaRPr b="0" lang="en-US" sz="2200" spc="-1" strike="noStrike">
              <a:latin typeface="Arial"/>
            </a:endParaRPr>
          </a:p>
        </p:txBody>
      </p:sp>
      <p:sp>
        <p:nvSpPr>
          <p:cNvPr id="643" name="Text 3"/>
          <p:cNvSpPr/>
          <p:nvPr/>
        </p:nvSpPr>
        <p:spPr>
          <a:xfrm>
            <a:off x="5357160" y="2905560"/>
            <a:ext cx="251028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1" strike="noStrike">
                <a:solidFill>
                  <a:srgbClr val="333f70"/>
                </a:solidFill>
                <a:latin typeface="Open Sans"/>
                <a:ea typeface="Open Sans"/>
              </a:rPr>
              <a:t>Πατέρας της τραγωδίας</a:t>
            </a:r>
            <a:endParaRPr b="0" lang="en-US" sz="1750" spc="-1" strike="noStrike">
              <a:latin typeface="Arial"/>
            </a:endParaRPr>
          </a:p>
        </p:txBody>
      </p:sp>
      <p:sp>
        <p:nvSpPr>
          <p:cNvPr id="644" name="Shape 4"/>
          <p:cNvSpPr/>
          <p:nvPr/>
        </p:nvSpPr>
        <p:spPr>
          <a:xfrm>
            <a:off x="5187240" y="3508560"/>
            <a:ext cx="8592480" cy="14760"/>
          </a:xfrm>
          <a:prstGeom prst="roundRect">
            <a:avLst>
              <a:gd name="adj" fmla="val 625116"/>
            </a:avLst>
          </a:prstGeom>
          <a:solidFill>
            <a:srgbClr val="bcdbd4"/>
          </a:solidFill>
          <a:ln w="0">
            <a:noFill/>
          </a:ln>
        </p:spPr>
        <p:style>
          <a:lnRef idx="0"/>
          <a:fillRef idx="0"/>
          <a:effectRef idx="0"/>
          <a:fontRef idx="minor"/>
        </p:style>
      </p:sp>
      <p:pic>
        <p:nvPicPr>
          <p:cNvPr id="645" name="Image 1" descr="preencoded.png"/>
          <p:cNvPicPr/>
          <p:nvPr/>
        </p:nvPicPr>
        <p:blipFill>
          <a:blip r:embed="rId2"/>
          <a:stretch/>
        </p:blipFill>
        <p:spPr>
          <a:xfrm>
            <a:off x="1902240" y="3552120"/>
            <a:ext cx="4303800" cy="1306440"/>
          </a:xfrm>
          <a:prstGeom prst="rect">
            <a:avLst/>
          </a:prstGeom>
          <a:ln w="0">
            <a:noFill/>
          </a:ln>
        </p:spPr>
      </p:pic>
      <p:sp>
        <p:nvSpPr>
          <p:cNvPr id="646" name="Text 5"/>
          <p:cNvSpPr/>
          <p:nvPr/>
        </p:nvSpPr>
        <p:spPr>
          <a:xfrm>
            <a:off x="3935880" y="3978720"/>
            <a:ext cx="23616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1" lang="en-US" sz="2200" spc="-1" strike="noStrike">
                <a:solidFill>
                  <a:srgbClr val="333f70"/>
                </a:solidFill>
                <a:latin typeface="Unbounded Bold"/>
                <a:ea typeface="Unbounded Bold"/>
              </a:rPr>
              <a:t>2</a:t>
            </a:r>
            <a:endParaRPr b="0" lang="en-US" sz="2200" spc="-1" strike="noStrike">
              <a:latin typeface="Arial"/>
            </a:endParaRPr>
          </a:p>
        </p:txBody>
      </p:sp>
      <p:sp>
        <p:nvSpPr>
          <p:cNvPr id="647" name="Text 6"/>
          <p:cNvSpPr/>
          <p:nvPr/>
        </p:nvSpPr>
        <p:spPr>
          <a:xfrm>
            <a:off x="6433200" y="377892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Σοφοκλής</a:t>
            </a:r>
            <a:endParaRPr b="0" lang="en-US" sz="2200" spc="-1" strike="noStrike">
              <a:latin typeface="Arial"/>
            </a:endParaRPr>
          </a:p>
        </p:txBody>
      </p:sp>
      <p:sp>
        <p:nvSpPr>
          <p:cNvPr id="648" name="Text 7"/>
          <p:cNvSpPr/>
          <p:nvPr/>
        </p:nvSpPr>
        <p:spPr>
          <a:xfrm>
            <a:off x="6433200" y="4269240"/>
            <a:ext cx="394560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1" strike="noStrike">
                <a:solidFill>
                  <a:srgbClr val="333f70"/>
                </a:solidFill>
                <a:latin typeface="Open Sans"/>
                <a:ea typeface="Open Sans"/>
              </a:rPr>
              <a:t>Τελειοποίησε τη δομή της τραγωδίας</a:t>
            </a:r>
            <a:endParaRPr b="0" lang="en-US" sz="1750" spc="-1" strike="noStrike">
              <a:latin typeface="Arial"/>
            </a:endParaRPr>
          </a:p>
        </p:txBody>
      </p:sp>
      <p:sp>
        <p:nvSpPr>
          <p:cNvPr id="649" name="Shape 8"/>
          <p:cNvSpPr/>
          <p:nvPr/>
        </p:nvSpPr>
        <p:spPr>
          <a:xfrm>
            <a:off x="6263280" y="4871880"/>
            <a:ext cx="7516440" cy="14760"/>
          </a:xfrm>
          <a:prstGeom prst="roundRect">
            <a:avLst>
              <a:gd name="adj" fmla="val 625116"/>
            </a:avLst>
          </a:prstGeom>
          <a:solidFill>
            <a:srgbClr val="bcdbd4"/>
          </a:solidFill>
          <a:ln w="0">
            <a:noFill/>
          </a:ln>
        </p:spPr>
        <p:style>
          <a:lnRef idx="0"/>
          <a:fillRef idx="0"/>
          <a:effectRef idx="0"/>
          <a:fontRef idx="minor"/>
        </p:style>
      </p:sp>
      <p:pic>
        <p:nvPicPr>
          <p:cNvPr id="650" name="Image 2" descr="preencoded.png"/>
          <p:cNvPicPr/>
          <p:nvPr/>
        </p:nvPicPr>
        <p:blipFill>
          <a:blip r:embed="rId3"/>
          <a:stretch/>
        </p:blipFill>
        <p:spPr>
          <a:xfrm>
            <a:off x="826200" y="4915440"/>
            <a:ext cx="6455880" cy="1306440"/>
          </a:xfrm>
          <a:prstGeom prst="rect">
            <a:avLst/>
          </a:prstGeom>
          <a:ln w="0">
            <a:noFill/>
          </a:ln>
        </p:spPr>
      </p:pic>
      <p:sp>
        <p:nvSpPr>
          <p:cNvPr id="651" name="Text 9"/>
          <p:cNvSpPr/>
          <p:nvPr/>
        </p:nvSpPr>
        <p:spPr>
          <a:xfrm>
            <a:off x="3935520" y="5342400"/>
            <a:ext cx="23724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1" lang="en-US" sz="2200" spc="-1" strike="noStrike">
                <a:solidFill>
                  <a:srgbClr val="333f70"/>
                </a:solidFill>
                <a:latin typeface="Unbounded Bold"/>
                <a:ea typeface="Unbounded Bold"/>
              </a:rPr>
              <a:t>3</a:t>
            </a:r>
            <a:endParaRPr b="0" lang="en-US" sz="2200" spc="-1" strike="noStrike">
              <a:latin typeface="Arial"/>
            </a:endParaRPr>
          </a:p>
        </p:txBody>
      </p:sp>
      <p:sp>
        <p:nvSpPr>
          <p:cNvPr id="652" name="Text 10"/>
          <p:cNvSpPr/>
          <p:nvPr/>
        </p:nvSpPr>
        <p:spPr>
          <a:xfrm>
            <a:off x="7509240" y="514260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Ευριπίδης</a:t>
            </a:r>
            <a:endParaRPr b="0" lang="en-US" sz="2200" spc="-1" strike="noStrike">
              <a:latin typeface="Arial"/>
            </a:endParaRPr>
          </a:p>
        </p:txBody>
      </p:sp>
      <p:sp>
        <p:nvSpPr>
          <p:cNvPr id="653" name="Text 11"/>
          <p:cNvSpPr/>
          <p:nvPr/>
        </p:nvSpPr>
        <p:spPr>
          <a:xfrm>
            <a:off x="7509240" y="5632920"/>
            <a:ext cx="501552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1" strike="noStrike">
                <a:solidFill>
                  <a:srgbClr val="333f70"/>
                </a:solidFill>
                <a:latin typeface="Open Sans"/>
                <a:ea typeface="Open Sans"/>
              </a:rPr>
              <a:t>Εισήγαγε ψυχολογικό βάθος στους χαρακτήρες</a:t>
            </a:r>
            <a:endParaRPr b="0" lang="en-US" sz="1750" spc="-1" strike="noStrike">
              <a:latin typeface="Arial"/>
            </a:endParaRPr>
          </a:p>
        </p:txBody>
      </p:sp>
      <p:sp>
        <p:nvSpPr>
          <p:cNvPr id="654" name="Text 12"/>
          <p:cNvSpPr/>
          <p:nvPr/>
        </p:nvSpPr>
        <p:spPr>
          <a:xfrm>
            <a:off x="793800" y="6477840"/>
            <a:ext cx="1304244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Η τραγωδία εξελίχθηκε σε θεατρικό λόγο υψηλών διανοημάτων, αποτελώντας "μίμησις πράξεως σπουδαίας και τελείας". Τα έργα των τριών τραγικών αποτελούν ανεκτίμητη προσφορά στον παγκόσμιο πολιτισμό.</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Text 0"/>
          <p:cNvSpPr/>
          <p:nvPr/>
        </p:nvSpPr>
        <p:spPr>
          <a:xfrm>
            <a:off x="793800" y="711720"/>
            <a:ext cx="7556040" cy="1417320"/>
          </a:xfrm>
          <a:prstGeom prst="rect">
            <a:avLst/>
          </a:prstGeom>
          <a:noFill/>
          <a:ln w="0">
            <a:noFill/>
          </a:ln>
        </p:spPr>
        <p:style>
          <a:lnRef idx="0"/>
          <a:fillRef idx="0"/>
          <a:effectRef idx="0"/>
          <a:fontRef idx="minor"/>
        </p:style>
        <p:txBody>
          <a:bodyPr lIns="0" rIns="0" tIns="0" bIns="0" anchor="t">
            <a:noAutofit/>
          </a:bodyPr>
          <a:p>
            <a:pPr>
              <a:lnSpc>
                <a:spcPts val="5550"/>
              </a:lnSpc>
              <a:buNone/>
              <a:tabLst>
                <a:tab algn="l" pos="0"/>
              </a:tabLst>
            </a:pPr>
            <a:r>
              <a:rPr b="1" lang="en-US" sz="4450" spc="-1" strike="noStrike">
                <a:solidFill>
                  <a:srgbClr val="333f70"/>
                </a:solidFill>
                <a:latin typeface="Unbounded Bold"/>
                <a:ea typeface="Unbounded Bold"/>
              </a:rPr>
              <a:t>Η Ποιητική Τέχνη: Κωμωδία</a:t>
            </a:r>
            <a:endParaRPr b="0" lang="en-US" sz="4450" spc="-1" strike="noStrike">
              <a:latin typeface="Arial"/>
            </a:endParaRPr>
          </a:p>
        </p:txBody>
      </p:sp>
      <p:sp>
        <p:nvSpPr>
          <p:cNvPr id="656" name="Shape 1"/>
          <p:cNvSpPr/>
          <p:nvPr/>
        </p:nvSpPr>
        <p:spPr>
          <a:xfrm>
            <a:off x="793800" y="2469240"/>
            <a:ext cx="3664440" cy="3136320"/>
          </a:xfrm>
          <a:prstGeom prst="roundRect">
            <a:avLst>
              <a:gd name="adj" fmla="val 3037"/>
            </a:avLst>
          </a:prstGeom>
          <a:solidFill>
            <a:srgbClr val="d6f5ee"/>
          </a:solidFill>
          <a:ln w="7620">
            <a:solidFill>
              <a:srgbClr val="bcdbd4"/>
            </a:solidFill>
            <a:round/>
          </a:ln>
        </p:spPr>
        <p:style>
          <a:lnRef idx="0"/>
          <a:fillRef idx="0"/>
          <a:effectRef idx="0"/>
          <a:fontRef idx="minor"/>
        </p:style>
      </p:sp>
      <p:sp>
        <p:nvSpPr>
          <p:cNvPr id="657" name="Text 2"/>
          <p:cNvSpPr/>
          <p:nvPr/>
        </p:nvSpPr>
        <p:spPr>
          <a:xfrm>
            <a:off x="1028160" y="27039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Αριστοφάνης</a:t>
            </a:r>
            <a:endParaRPr b="0" lang="en-US" sz="2200" spc="-1" strike="noStrike">
              <a:latin typeface="Arial"/>
            </a:endParaRPr>
          </a:p>
        </p:txBody>
      </p:sp>
      <p:sp>
        <p:nvSpPr>
          <p:cNvPr id="658" name="Text 3"/>
          <p:cNvSpPr/>
          <p:nvPr/>
        </p:nvSpPr>
        <p:spPr>
          <a:xfrm>
            <a:off x="1028160" y="3194280"/>
            <a:ext cx="3195720" cy="217692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Ο κορυφαίος εκπρόσωπος της αρχαίας αττικής κωμωδίας. Τα έργα του αποτελούσαν οξεία κριτική της καθημερινής πολιτικής ζωής.</a:t>
            </a:r>
            <a:endParaRPr b="0" lang="en-US" sz="1750" spc="-1" strike="noStrike">
              <a:latin typeface="Arial"/>
            </a:endParaRPr>
          </a:p>
        </p:txBody>
      </p:sp>
      <p:sp>
        <p:nvSpPr>
          <p:cNvPr id="659" name="Shape 4"/>
          <p:cNvSpPr/>
          <p:nvPr/>
        </p:nvSpPr>
        <p:spPr>
          <a:xfrm>
            <a:off x="4685400" y="2469240"/>
            <a:ext cx="3664440" cy="3136320"/>
          </a:xfrm>
          <a:prstGeom prst="roundRect">
            <a:avLst>
              <a:gd name="adj" fmla="val 3037"/>
            </a:avLst>
          </a:prstGeom>
          <a:solidFill>
            <a:srgbClr val="d6f5ee"/>
          </a:solidFill>
          <a:ln w="7620">
            <a:solidFill>
              <a:srgbClr val="bcdbd4"/>
            </a:solidFill>
            <a:round/>
          </a:ln>
        </p:spPr>
        <p:style>
          <a:lnRef idx="0"/>
          <a:fillRef idx="0"/>
          <a:effectRef idx="0"/>
          <a:fontRef idx="minor"/>
        </p:style>
      </p:sp>
      <p:sp>
        <p:nvSpPr>
          <p:cNvPr id="660" name="Text 5"/>
          <p:cNvSpPr/>
          <p:nvPr/>
        </p:nvSpPr>
        <p:spPr>
          <a:xfrm>
            <a:off x="4919760" y="27039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Χαρακτηριστικά</a:t>
            </a:r>
            <a:endParaRPr b="0" lang="en-US" sz="2200" spc="-1" strike="noStrike">
              <a:latin typeface="Arial"/>
            </a:endParaRPr>
          </a:p>
        </p:txBody>
      </p:sp>
      <p:sp>
        <p:nvSpPr>
          <p:cNvPr id="661" name="Text 6"/>
          <p:cNvSpPr/>
          <p:nvPr/>
        </p:nvSpPr>
        <p:spPr>
          <a:xfrm>
            <a:off x="4919760" y="3194280"/>
            <a:ext cx="319572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Σάτιρα, πολιτική κριτική, κωμικές καταστάσεις και χαρακτήρες που αντανακλούσαν την αθηναϊκή κοινωνία.</a:t>
            </a:r>
            <a:endParaRPr b="0" lang="en-US" sz="1750" spc="-1" strike="noStrike">
              <a:latin typeface="Arial"/>
            </a:endParaRPr>
          </a:p>
        </p:txBody>
      </p:sp>
      <p:sp>
        <p:nvSpPr>
          <p:cNvPr id="662" name="Shape 7"/>
          <p:cNvSpPr/>
          <p:nvPr/>
        </p:nvSpPr>
        <p:spPr>
          <a:xfrm>
            <a:off x="793800" y="5832720"/>
            <a:ext cx="7556040" cy="1684800"/>
          </a:xfrm>
          <a:prstGeom prst="roundRect">
            <a:avLst>
              <a:gd name="adj" fmla="val 5654"/>
            </a:avLst>
          </a:prstGeom>
          <a:solidFill>
            <a:srgbClr val="d6f5ee"/>
          </a:solidFill>
          <a:ln w="7620">
            <a:solidFill>
              <a:srgbClr val="bcdbd4"/>
            </a:solidFill>
            <a:round/>
          </a:ln>
        </p:spPr>
        <p:style>
          <a:lnRef idx="0"/>
          <a:fillRef idx="0"/>
          <a:effectRef idx="0"/>
          <a:fontRef idx="minor"/>
        </p:style>
      </p:sp>
      <p:sp>
        <p:nvSpPr>
          <p:cNvPr id="663" name="Text 8"/>
          <p:cNvSpPr/>
          <p:nvPr/>
        </p:nvSpPr>
        <p:spPr>
          <a:xfrm>
            <a:off x="1028160" y="60674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1" strike="noStrike">
                <a:solidFill>
                  <a:srgbClr val="333f70"/>
                </a:solidFill>
                <a:latin typeface="Unbounded Bold"/>
                <a:ea typeface="Unbounded Bold"/>
              </a:rPr>
              <a:t>Σημασία</a:t>
            </a:r>
            <a:endParaRPr b="0" lang="en-US" sz="2200" spc="-1" strike="noStrike">
              <a:latin typeface="Arial"/>
            </a:endParaRPr>
          </a:p>
        </p:txBody>
      </p:sp>
      <p:sp>
        <p:nvSpPr>
          <p:cNvPr id="664" name="Text 9"/>
          <p:cNvSpPr/>
          <p:nvPr/>
        </p:nvSpPr>
        <p:spPr>
          <a:xfrm>
            <a:off x="1028160" y="6557760"/>
            <a:ext cx="708732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1" strike="noStrike">
                <a:solidFill>
                  <a:srgbClr val="333f70"/>
                </a:solidFill>
                <a:latin typeface="Open Sans"/>
                <a:ea typeface="Open Sans"/>
              </a:rPr>
              <a:t>Η κωμωδία λειτουργούσε ως μέσο κοινωνικού σχολιασμού και πολιτικής κριτικής, προσφέροντας γέλιο αλλά και προβληματισμό.</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TotalTime>
  <Application>LibreOffice/7.3.4.2$Windows_X86_64 LibreOffice_project/728fec16bd5f605073805c3c9e7c4212a0120dc5</Application>
  <AppVersion>15.0000</AppVersion>
  <Words>0</Words>
  <Paragraphs>0</Paragraphs>
  <Company>PptxGenJS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2025-01-26T07:07:03Z</dcterms:created>
  <dc:creator>PptxGenJS</dc:creator>
  <dc:description/>
  <dc:language>en-US</dc:language>
  <cp:lastModifiedBy/>
  <dcterms:modified xsi:type="dcterms:W3CDTF">2025-01-26T09:43:11Z</dcterms:modified>
  <cp:revision>7</cp:revision>
  <dc:subject>PptxGenJS Presentation</dc:subject>
  <dc:title>PptxGenJS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14</vt:i4>
  </property>
  <property fmtid="{D5CDD505-2E9C-101B-9397-08002B2CF9AE}" pid="3" name="PresentationFormat">
    <vt:lpwstr>On-screen Show (16:9)</vt:lpwstr>
  </property>
  <property fmtid="{D5CDD505-2E9C-101B-9397-08002B2CF9AE}" pid="4" name="Slides">
    <vt:i4>14</vt:i4>
  </property>
</Properties>
</file>