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14630400" cy="8229600"/>
  <p:notesSz cx="8229600" cy="14630400"/>
  <p:embeddedFontLst>
    <p:embeddedFont>
      <p:font typeface="Patrick Hand"/>
      <p:regular r:id="rId22"/>
    </p:embeddedFont>
    <p:embeddedFont>
      <p:font typeface="Patrick Hand"/>
      <p:regular r:id="rId23"/>
    </p:embeddedFont>
    <p:embeddedFont>
      <p:font typeface="Patrick Hand"/>
      <p:regular r:id="rId24"/>
    </p:embeddedFont>
    <p:embeddedFont>
      <p:font typeface="Patrick Hand"/>
      <p:regular r:id="rId25"/>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 Id="rId22" Type="http://schemas.openxmlformats.org/officeDocument/2006/relationships/font" Target="fonts/font1.fntdata"/><Relationship Id="rId23" Type="http://schemas.openxmlformats.org/officeDocument/2006/relationships/font" Target="fonts/font2.fntdata"/><Relationship Id="rId24" Type="http://schemas.openxmlformats.org/officeDocument/2006/relationships/font" Target="fonts/font3.fntdata"/><Relationship Id="rId25"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2.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slideLayout" Target="../slideLayouts/slideLayout13.xml"/><Relationship Id="rId10"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4.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3.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5.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0.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7F7F7">
              <a:alpha val="85000"/>
            </a:srgbClr>
          </a:solidFill>
          <a:ln/>
        </p:spPr>
      </p:sp>
      <p:sp>
        <p:nvSpPr>
          <p:cNvPr id="4" name="Text 1"/>
          <p:cNvSpPr/>
          <p:nvPr/>
        </p:nvSpPr>
        <p:spPr>
          <a:xfrm>
            <a:off x="864037" y="1633776"/>
            <a:ext cx="12902327" cy="1234202"/>
          </a:xfrm>
          <a:prstGeom prst="rect">
            <a:avLst/>
          </a:prstGeom>
          <a:noFill/>
          <a:ln/>
        </p:spPr>
        <p:txBody>
          <a:bodyPr wrap="square" lIns="0" tIns="0" rIns="0" bIns="0" rtlCol="0" anchor="t"/>
          <a:lstStyle/>
          <a:p>
            <a:pPr algn="l"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Ο Μέγας Κωνσταντίνος και η Αναδιοργάνωση της Ρωμαϊκής Αυτοκρατορίας</a:t>
            </a:r>
            <a:endParaRPr lang="en-US" sz="3850" dirty="0"/>
          </a:p>
        </p:txBody>
      </p:sp>
      <p:sp>
        <p:nvSpPr>
          <p:cNvPr id="5" name="Text 2"/>
          <p:cNvSpPr/>
          <p:nvPr/>
        </p:nvSpPr>
        <p:spPr>
          <a:xfrm>
            <a:off x="864037" y="3238262"/>
            <a:ext cx="12902327" cy="1185148"/>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Η ιστορία της Ρωμαϊκής Αυτοκρατορίας άλλαξε ριζικά με την άνοδο του Μεγάλου Κωνσταντίνου στην εξουσία. Μετά την αποτυχία του συστήματος της Τετραρχίας που εισήγαγε ο Διοκλητιανός, ο Κωνσταντίνος αναδείχθηκε μέσα από εσωτερικές συγκρούσεις και έγινε μονοκράτορας το 324 μ.Χ.</a:t>
            </a:r>
            <a:endParaRPr lang="en-US" sz="1900" dirty="0"/>
          </a:p>
        </p:txBody>
      </p:sp>
      <p:sp>
        <p:nvSpPr>
          <p:cNvPr id="6" name="Text 3"/>
          <p:cNvSpPr/>
          <p:nvPr/>
        </p:nvSpPr>
        <p:spPr>
          <a:xfrm>
            <a:off x="864037" y="4701064"/>
            <a:ext cx="12902327" cy="1185148"/>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Τρία σημαντικά γεγονότα σφράγισαν την πορεία του προς την εξουσία: η νίκη του στη Μουλβία γέφυρα (312 μ.Χ.), η συμφωνία με τον Λικίνιο στο Μιλάνο (313 μ.Χ.) και η τελική νίκη του επί του Λικίνιου κοντά στην Αδριανούπολη (324 μ.Χ.).</a:t>
            </a:r>
            <a:endParaRPr lang="en-US" sz="1900" dirty="0"/>
          </a:p>
        </p:txBody>
      </p:sp>
      <p:sp>
        <p:nvSpPr>
          <p:cNvPr id="7" name="Shape 4"/>
          <p:cNvSpPr/>
          <p:nvPr/>
        </p:nvSpPr>
        <p:spPr>
          <a:xfrm>
            <a:off x="864037" y="6182320"/>
            <a:ext cx="394930" cy="394930"/>
          </a:xfrm>
          <a:prstGeom prst="roundRect">
            <a:avLst>
              <a:gd name="adj" fmla="val 23151155"/>
            </a:avLst>
          </a:prstGeom>
          <a:noFill/>
          <a:ln w="7620">
            <a:solidFill>
              <a:srgbClr val="FFFFFF"/>
            </a:solidFill>
            <a:prstDash val="solid"/>
          </a:ln>
        </p:spPr>
      </p:sp>
      <p:pic>
        <p:nvPicPr>
          <p:cNvPr id="8" name="Image 1" descr="preencoded.png">    </p:cNvPr>
          <p:cNvPicPr>
            <a:picLocks noChangeAspect="1"/>
          </p:cNvPicPr>
          <p:nvPr/>
        </p:nvPicPr>
        <p:blipFill>
          <a:blip r:embed="rId2"/>
          <a:stretch>
            <a:fillRect/>
          </a:stretch>
        </p:blipFill>
        <p:spPr>
          <a:xfrm>
            <a:off x="871657" y="6189940"/>
            <a:ext cx="379690" cy="379690"/>
          </a:xfrm>
          <a:prstGeom prst="rect">
            <a:avLst/>
          </a:prstGeom>
        </p:spPr>
      </p:pic>
      <p:sp>
        <p:nvSpPr>
          <p:cNvPr id="9" name="Text 5"/>
          <p:cNvSpPr/>
          <p:nvPr/>
        </p:nvSpPr>
        <p:spPr>
          <a:xfrm>
            <a:off x="1382316" y="6163866"/>
            <a:ext cx="1844873" cy="431959"/>
          </a:xfrm>
          <a:prstGeom prst="rect">
            <a:avLst/>
          </a:prstGeom>
          <a:noFill/>
          <a:ln/>
        </p:spPr>
        <p:txBody>
          <a:bodyPr wrap="none" lIns="0" tIns="0" rIns="0" bIns="0" rtlCol="0" anchor="t"/>
          <a:lstStyle/>
          <a:p>
            <a:pPr algn="l" indent="0" marL="0">
              <a:lnSpc>
                <a:spcPts val="3400"/>
              </a:lnSpc>
              <a:buNone/>
            </a:pPr>
            <a:r>
              <a:rPr lang="en-US" sz="2400" b="1" dirty="0">
                <a:solidFill>
                  <a:srgbClr val="383838"/>
                </a:solidFill>
                <a:latin typeface="Patrick Hand Bold" pitchFamily="34" charset="0"/>
                <a:ea typeface="Patrick Hand Bold" pitchFamily="34" charset="-122"/>
                <a:cs typeface="Patrick Hand Bold" pitchFamily="34" charset="-120"/>
              </a:rPr>
              <a:t>by Elpiniki Rassa</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7F7F7">
              <a:alpha val="85000"/>
            </a:srgbClr>
          </a:solidFill>
          <a:ln/>
        </p:spPr>
      </p:sp>
      <p:sp>
        <p:nvSpPr>
          <p:cNvPr id="4" name="Text 1"/>
          <p:cNvSpPr/>
          <p:nvPr/>
        </p:nvSpPr>
        <p:spPr>
          <a:xfrm>
            <a:off x="864037" y="2176939"/>
            <a:ext cx="7909917" cy="617101"/>
          </a:xfrm>
          <a:prstGeom prst="rect">
            <a:avLst/>
          </a:prstGeom>
          <a:noFill/>
          <a:ln/>
        </p:spPr>
        <p:txBody>
          <a:bodyPr wrap="none" lIns="0" tIns="0" rIns="0" bIns="0" rtlCol="0" anchor="t"/>
          <a:lstStyle/>
          <a:p>
            <a:pPr algn="l"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Η Ίδρυση της Κωνσταντινούπολης</a:t>
            </a:r>
            <a:endParaRPr lang="en-US" sz="3850" dirty="0"/>
          </a:p>
        </p:txBody>
      </p:sp>
      <p:sp>
        <p:nvSpPr>
          <p:cNvPr id="5" name="Text 2"/>
          <p:cNvSpPr/>
          <p:nvPr/>
        </p:nvSpPr>
        <p:spPr>
          <a:xfrm>
            <a:off x="864037" y="3287673"/>
            <a:ext cx="4053840" cy="814626"/>
          </a:xfrm>
          <a:prstGeom prst="rect">
            <a:avLst/>
          </a:prstGeom>
          <a:noFill/>
          <a:ln/>
        </p:spPr>
        <p:txBody>
          <a:bodyPr wrap="none" lIns="0" tIns="0" rIns="0" bIns="0" rtlCol="0" anchor="t"/>
          <a:lstStyle/>
          <a:p>
            <a:pPr algn="ctr" indent="0" marL="0">
              <a:lnSpc>
                <a:spcPts val="6400"/>
              </a:lnSpc>
              <a:buNone/>
            </a:pPr>
            <a:r>
              <a:rPr lang="en-US" sz="6400" dirty="0">
                <a:solidFill>
                  <a:srgbClr val="383838"/>
                </a:solidFill>
                <a:latin typeface="Patrick Hand" pitchFamily="34" charset="0"/>
                <a:ea typeface="Patrick Hand" pitchFamily="34" charset="-122"/>
                <a:cs typeface="Patrick Hand" pitchFamily="34" charset="-120"/>
              </a:rPr>
              <a:t>330 μ.Χ.</a:t>
            </a:r>
            <a:endParaRPr lang="en-US" sz="6400" dirty="0"/>
          </a:p>
        </p:txBody>
      </p:sp>
      <p:sp>
        <p:nvSpPr>
          <p:cNvPr id="6" name="Text 3"/>
          <p:cNvSpPr/>
          <p:nvPr/>
        </p:nvSpPr>
        <p:spPr>
          <a:xfrm>
            <a:off x="1656517" y="4410789"/>
            <a:ext cx="2468880" cy="308610"/>
          </a:xfrm>
          <a:prstGeom prst="rect">
            <a:avLst/>
          </a:prstGeom>
          <a:noFill/>
          <a:ln/>
        </p:spPr>
        <p:txBody>
          <a:bodyPr wrap="none" lIns="0" tIns="0" rIns="0" bIns="0" rtlCol="0" anchor="t"/>
          <a:lstStyle/>
          <a:p>
            <a:pPr algn="ct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Έτος Εγκαινίων</a:t>
            </a:r>
            <a:endParaRPr lang="en-US" sz="1900" dirty="0"/>
          </a:p>
        </p:txBody>
      </p:sp>
      <p:sp>
        <p:nvSpPr>
          <p:cNvPr id="7" name="Text 4"/>
          <p:cNvSpPr/>
          <p:nvPr/>
        </p:nvSpPr>
        <p:spPr>
          <a:xfrm>
            <a:off x="864037" y="4867513"/>
            <a:ext cx="4053840" cy="790099"/>
          </a:xfrm>
          <a:prstGeom prst="rect">
            <a:avLst/>
          </a:prstGeom>
          <a:noFill/>
          <a:ln/>
        </p:spPr>
        <p:txBody>
          <a:bodyPr wrap="square" lIns="0" tIns="0" rIns="0" bIns="0" rtlCol="0" anchor="t"/>
          <a:lstStyle/>
          <a:p>
            <a:pPr algn="ct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Τα εγκαίνια της Νέας Ρώμης έγιναν στις 11 Μαΐου του 330 μ.Χ.</a:t>
            </a:r>
            <a:endParaRPr lang="en-US" sz="1900" dirty="0"/>
          </a:p>
        </p:txBody>
      </p:sp>
      <p:sp>
        <p:nvSpPr>
          <p:cNvPr id="8" name="Text 5"/>
          <p:cNvSpPr/>
          <p:nvPr/>
        </p:nvSpPr>
        <p:spPr>
          <a:xfrm>
            <a:off x="5288161" y="3287673"/>
            <a:ext cx="4053959" cy="814626"/>
          </a:xfrm>
          <a:prstGeom prst="rect">
            <a:avLst/>
          </a:prstGeom>
          <a:noFill/>
          <a:ln/>
        </p:spPr>
        <p:txBody>
          <a:bodyPr wrap="none" lIns="0" tIns="0" rIns="0" bIns="0" rtlCol="0" anchor="t"/>
          <a:lstStyle/>
          <a:p>
            <a:pPr algn="ctr" indent="0" marL="0">
              <a:lnSpc>
                <a:spcPts val="6400"/>
              </a:lnSpc>
              <a:buNone/>
            </a:pPr>
            <a:r>
              <a:rPr lang="en-US" sz="6400" dirty="0">
                <a:solidFill>
                  <a:srgbClr val="383838"/>
                </a:solidFill>
                <a:latin typeface="Patrick Hand" pitchFamily="34" charset="0"/>
                <a:ea typeface="Patrick Hand" pitchFamily="34" charset="-122"/>
                <a:cs typeface="Patrick Hand" pitchFamily="34" charset="-120"/>
              </a:rPr>
              <a:t>7ος αι. π.Χ.</a:t>
            </a:r>
            <a:endParaRPr lang="en-US" sz="6400" dirty="0"/>
          </a:p>
        </p:txBody>
      </p:sp>
      <p:sp>
        <p:nvSpPr>
          <p:cNvPr id="9" name="Text 6"/>
          <p:cNvSpPr/>
          <p:nvPr/>
        </p:nvSpPr>
        <p:spPr>
          <a:xfrm>
            <a:off x="6080641" y="4410789"/>
            <a:ext cx="2468880" cy="308610"/>
          </a:xfrm>
          <a:prstGeom prst="rect">
            <a:avLst/>
          </a:prstGeom>
          <a:noFill/>
          <a:ln/>
        </p:spPr>
        <p:txBody>
          <a:bodyPr wrap="none" lIns="0" tIns="0" rIns="0" bIns="0" rtlCol="0" anchor="t"/>
          <a:lstStyle/>
          <a:p>
            <a:pPr algn="ct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Αρχικός Οικισμός</a:t>
            </a:r>
            <a:endParaRPr lang="en-US" sz="1900" dirty="0"/>
          </a:p>
        </p:txBody>
      </p:sp>
      <p:sp>
        <p:nvSpPr>
          <p:cNvPr id="10" name="Text 7"/>
          <p:cNvSpPr/>
          <p:nvPr/>
        </p:nvSpPr>
        <p:spPr>
          <a:xfrm>
            <a:off x="5288161" y="4867513"/>
            <a:ext cx="4053959" cy="1185148"/>
          </a:xfrm>
          <a:prstGeom prst="rect">
            <a:avLst/>
          </a:prstGeom>
          <a:noFill/>
          <a:ln/>
        </p:spPr>
        <p:txBody>
          <a:bodyPr wrap="square" lIns="0" tIns="0" rIns="0" bIns="0" rtlCol="0" anchor="t"/>
          <a:lstStyle/>
          <a:p>
            <a:pPr algn="ct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Το Βυζάντιο ιδρύθηκε ως αποικία των Μεγαριτών στα μέσα του 7ου αι. π.Χ.</a:t>
            </a:r>
            <a:endParaRPr lang="en-US" sz="1900" dirty="0"/>
          </a:p>
        </p:txBody>
      </p:sp>
      <p:sp>
        <p:nvSpPr>
          <p:cNvPr id="11" name="Text 8"/>
          <p:cNvSpPr/>
          <p:nvPr/>
        </p:nvSpPr>
        <p:spPr>
          <a:xfrm>
            <a:off x="9712404" y="3287673"/>
            <a:ext cx="4053840" cy="814626"/>
          </a:xfrm>
          <a:prstGeom prst="rect">
            <a:avLst/>
          </a:prstGeom>
          <a:noFill/>
          <a:ln/>
        </p:spPr>
        <p:txBody>
          <a:bodyPr wrap="none" lIns="0" tIns="0" rIns="0" bIns="0" rtlCol="0" anchor="t"/>
          <a:lstStyle/>
          <a:p>
            <a:pPr algn="ctr" indent="0" marL="0">
              <a:lnSpc>
                <a:spcPts val="6400"/>
              </a:lnSpc>
              <a:buNone/>
            </a:pPr>
            <a:r>
              <a:rPr lang="en-US" sz="6400" dirty="0">
                <a:solidFill>
                  <a:srgbClr val="383838"/>
                </a:solidFill>
                <a:latin typeface="Patrick Hand" pitchFamily="34" charset="0"/>
                <a:ea typeface="Patrick Hand" pitchFamily="34" charset="-122"/>
                <a:cs typeface="Patrick Hand" pitchFamily="34" charset="-120"/>
              </a:rPr>
              <a:t>11 αιώνες</a:t>
            </a:r>
            <a:endParaRPr lang="en-US" sz="6400" dirty="0"/>
          </a:p>
        </p:txBody>
      </p:sp>
      <p:sp>
        <p:nvSpPr>
          <p:cNvPr id="12" name="Text 9"/>
          <p:cNvSpPr/>
          <p:nvPr/>
        </p:nvSpPr>
        <p:spPr>
          <a:xfrm>
            <a:off x="10323076" y="4410789"/>
            <a:ext cx="2832497" cy="308610"/>
          </a:xfrm>
          <a:prstGeom prst="rect">
            <a:avLst/>
          </a:prstGeom>
          <a:noFill/>
          <a:ln/>
        </p:spPr>
        <p:txBody>
          <a:bodyPr wrap="none" lIns="0" tIns="0" rIns="0" bIns="0" rtlCol="0" anchor="t"/>
          <a:lstStyle/>
          <a:p>
            <a:pPr algn="ct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Διάρκεια Αυτοκρατορίας</a:t>
            </a:r>
            <a:endParaRPr lang="en-US" sz="1900" dirty="0"/>
          </a:p>
        </p:txBody>
      </p:sp>
      <p:sp>
        <p:nvSpPr>
          <p:cNvPr id="13" name="Text 10"/>
          <p:cNvSpPr/>
          <p:nvPr/>
        </p:nvSpPr>
        <p:spPr>
          <a:xfrm>
            <a:off x="9712404" y="4867513"/>
            <a:ext cx="4053840" cy="1185148"/>
          </a:xfrm>
          <a:prstGeom prst="rect">
            <a:avLst/>
          </a:prstGeom>
          <a:noFill/>
          <a:ln/>
        </p:spPr>
        <p:txBody>
          <a:bodyPr wrap="square" lIns="0" tIns="0" rIns="0" bIns="0" rtlCol="0" anchor="t"/>
          <a:lstStyle/>
          <a:p>
            <a:pPr algn="ct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Η ιστορική πορεία της Βυζαντινής αυτοκρατορίας διήρκεσε ένδεκα αιώνες.</a:t>
            </a:r>
            <a:endParaRPr lang="en-US" sz="1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84979" y="812483"/>
            <a:ext cx="7723108" cy="500777"/>
          </a:xfrm>
          <a:prstGeom prst="rect">
            <a:avLst/>
          </a:prstGeom>
          <a:noFill/>
          <a:ln/>
        </p:spPr>
        <p:txBody>
          <a:bodyPr wrap="none" lIns="0" tIns="0" rIns="0" bIns="0" rtlCol="0" anchor="t"/>
          <a:lstStyle/>
          <a:p>
            <a:pPr algn="l" indent="0" marL="0">
              <a:lnSpc>
                <a:spcPts val="3900"/>
              </a:lnSpc>
              <a:buNone/>
            </a:pPr>
            <a:r>
              <a:rPr lang="en-US" sz="3150" dirty="0">
                <a:solidFill>
                  <a:srgbClr val="383838"/>
                </a:solidFill>
                <a:latin typeface="Patrick Hand" pitchFamily="34" charset="0"/>
                <a:ea typeface="Patrick Hand" pitchFamily="34" charset="-122"/>
                <a:cs typeface="Patrick Hand" pitchFamily="34" charset="-120"/>
              </a:rPr>
              <a:t>Οι Λόγοι Ίδρυσης της Νέας Πρωτεύουσας</a:t>
            </a:r>
            <a:endParaRPr lang="en-US" sz="3150" dirty="0"/>
          </a:p>
        </p:txBody>
      </p:sp>
      <p:pic>
        <p:nvPicPr>
          <p:cNvPr id="3" name="Image 0" descr="preencoded.png">    </p:cNvPr>
          <p:cNvPicPr>
            <a:picLocks noChangeAspect="1"/>
          </p:cNvPicPr>
          <p:nvPr/>
        </p:nvPicPr>
        <p:blipFill>
          <a:blip r:embed="rId1"/>
          <a:stretch>
            <a:fillRect/>
          </a:stretch>
        </p:blipFill>
        <p:spPr>
          <a:xfrm>
            <a:off x="3241834" y="1713905"/>
            <a:ext cx="1616154" cy="1091565"/>
          </a:xfrm>
          <a:prstGeom prst="rect">
            <a:avLst/>
          </a:prstGeom>
        </p:spPr>
      </p:pic>
      <p:pic>
        <p:nvPicPr>
          <p:cNvPr id="4" name="Image 1" descr="preencoded.png">    </p:cNvPr>
          <p:cNvPicPr>
            <a:picLocks noChangeAspect="1"/>
          </p:cNvPicPr>
          <p:nvPr/>
        </p:nvPicPr>
        <p:blipFill>
          <a:blip r:embed="rId2"/>
          <a:stretch>
            <a:fillRect/>
          </a:stretch>
        </p:blipFill>
        <p:spPr>
          <a:xfrm>
            <a:off x="3908941" y="2217182"/>
            <a:ext cx="281702" cy="352068"/>
          </a:xfrm>
          <a:prstGeom prst="rect">
            <a:avLst/>
          </a:prstGeom>
        </p:spPr>
      </p:pic>
      <p:sp>
        <p:nvSpPr>
          <p:cNvPr id="5" name="Text 1"/>
          <p:cNvSpPr/>
          <p:nvPr/>
        </p:nvSpPr>
        <p:spPr>
          <a:xfrm>
            <a:off x="5058251" y="1914168"/>
            <a:ext cx="2336006" cy="250388"/>
          </a:xfrm>
          <a:prstGeom prst="rect">
            <a:avLst/>
          </a:prstGeom>
          <a:noFill/>
          <a:ln/>
        </p:spPr>
        <p:txBody>
          <a:bodyPr wrap="none" lIns="0" tIns="0" rIns="0" bIns="0" rtlCol="0" anchor="t"/>
          <a:lstStyle/>
          <a:p>
            <a:pPr algn="l" indent="0" marL="0">
              <a:lnSpc>
                <a:spcPts val="1950"/>
              </a:lnSpc>
              <a:buNone/>
            </a:pPr>
            <a:r>
              <a:rPr lang="en-US" sz="1550" dirty="0">
                <a:solidFill>
                  <a:srgbClr val="383838"/>
                </a:solidFill>
                <a:latin typeface="Patrick Hand" pitchFamily="34" charset="0"/>
                <a:ea typeface="Patrick Hand" pitchFamily="34" charset="-122"/>
                <a:cs typeface="Patrick Hand" pitchFamily="34" charset="-120"/>
              </a:rPr>
              <a:t>Αμυντικά Πλεονεκτήματα</a:t>
            </a:r>
            <a:endParaRPr lang="en-US" sz="1550" dirty="0"/>
          </a:p>
        </p:txBody>
      </p:sp>
      <p:sp>
        <p:nvSpPr>
          <p:cNvPr id="6" name="Text 2"/>
          <p:cNvSpPr/>
          <p:nvPr/>
        </p:nvSpPr>
        <p:spPr>
          <a:xfrm>
            <a:off x="5058251" y="2284690"/>
            <a:ext cx="4525566" cy="320516"/>
          </a:xfrm>
          <a:prstGeom prst="rect">
            <a:avLst/>
          </a:prstGeom>
          <a:noFill/>
          <a:ln/>
        </p:spPr>
        <p:txBody>
          <a:bodyPr wrap="none" lIns="0" tIns="0" rIns="0" bIns="0" rtlCol="0" anchor="t"/>
          <a:lstStyle/>
          <a:p>
            <a:pPr algn="l" indent="0" marL="0">
              <a:lnSpc>
                <a:spcPts val="2500"/>
              </a:lnSpc>
              <a:buNone/>
            </a:pPr>
            <a:r>
              <a:rPr lang="en-US" sz="1550" dirty="0">
                <a:solidFill>
                  <a:srgbClr val="383838"/>
                </a:solidFill>
                <a:latin typeface="Patrick Hand" pitchFamily="34" charset="0"/>
                <a:ea typeface="Patrick Hand" pitchFamily="34" charset="-122"/>
                <a:cs typeface="Patrick Hand" pitchFamily="34" charset="-120"/>
              </a:rPr>
              <a:t>Καλύτερη προστασία από βαρβαρικές επιδρομές</a:t>
            </a:r>
            <a:endParaRPr lang="en-US" sz="1550" dirty="0"/>
          </a:p>
        </p:txBody>
      </p:sp>
      <p:sp>
        <p:nvSpPr>
          <p:cNvPr id="7" name="Shape 3"/>
          <p:cNvSpPr/>
          <p:nvPr/>
        </p:nvSpPr>
        <p:spPr>
          <a:xfrm>
            <a:off x="4907994" y="2820948"/>
            <a:ext cx="8887301" cy="11430"/>
          </a:xfrm>
          <a:prstGeom prst="roundRect">
            <a:avLst>
              <a:gd name="adj" fmla="val 736121"/>
            </a:avLst>
          </a:prstGeom>
          <a:solidFill>
            <a:srgbClr val="CCCCCC"/>
          </a:solidFill>
          <a:ln/>
        </p:spPr>
      </p:sp>
      <p:pic>
        <p:nvPicPr>
          <p:cNvPr id="8" name="Image 2" descr="preencoded.png">    </p:cNvPr>
          <p:cNvPicPr>
            <a:picLocks noChangeAspect="1"/>
          </p:cNvPicPr>
          <p:nvPr/>
        </p:nvPicPr>
        <p:blipFill>
          <a:blip r:embed="rId3"/>
          <a:stretch>
            <a:fillRect/>
          </a:stretch>
        </p:blipFill>
        <p:spPr>
          <a:xfrm>
            <a:off x="2433757" y="2855476"/>
            <a:ext cx="3232428" cy="1091565"/>
          </a:xfrm>
          <a:prstGeom prst="rect">
            <a:avLst/>
          </a:prstGeom>
        </p:spPr>
      </p:pic>
      <p:pic>
        <p:nvPicPr>
          <p:cNvPr id="9" name="Image 3" descr="preencoded.png">    </p:cNvPr>
          <p:cNvPicPr>
            <a:picLocks noChangeAspect="1"/>
          </p:cNvPicPr>
          <p:nvPr/>
        </p:nvPicPr>
        <p:blipFill>
          <a:blip r:embed="rId4"/>
          <a:stretch>
            <a:fillRect/>
          </a:stretch>
        </p:blipFill>
        <p:spPr>
          <a:xfrm>
            <a:off x="3909060" y="3225165"/>
            <a:ext cx="281702" cy="352068"/>
          </a:xfrm>
          <a:prstGeom prst="rect">
            <a:avLst/>
          </a:prstGeom>
        </p:spPr>
      </p:pic>
      <p:sp>
        <p:nvSpPr>
          <p:cNvPr id="10" name="Text 4"/>
          <p:cNvSpPr/>
          <p:nvPr/>
        </p:nvSpPr>
        <p:spPr>
          <a:xfrm>
            <a:off x="5866448" y="3055739"/>
            <a:ext cx="2034421" cy="250388"/>
          </a:xfrm>
          <a:prstGeom prst="rect">
            <a:avLst/>
          </a:prstGeom>
          <a:noFill/>
          <a:ln/>
        </p:spPr>
        <p:txBody>
          <a:bodyPr wrap="none" lIns="0" tIns="0" rIns="0" bIns="0" rtlCol="0" anchor="t"/>
          <a:lstStyle/>
          <a:p>
            <a:pPr algn="l" indent="0" marL="0">
              <a:lnSpc>
                <a:spcPts val="1950"/>
              </a:lnSpc>
              <a:buNone/>
            </a:pPr>
            <a:r>
              <a:rPr lang="en-US" sz="1550" dirty="0">
                <a:solidFill>
                  <a:srgbClr val="383838"/>
                </a:solidFill>
                <a:latin typeface="Patrick Hand" pitchFamily="34" charset="0"/>
                <a:ea typeface="Patrick Hand" pitchFamily="34" charset="-122"/>
                <a:cs typeface="Patrick Hand" pitchFamily="34" charset="-120"/>
              </a:rPr>
              <a:t>Οικονομική Ανάπτυξη</a:t>
            </a:r>
            <a:endParaRPr lang="en-US" sz="1550" dirty="0"/>
          </a:p>
        </p:txBody>
      </p:sp>
      <p:sp>
        <p:nvSpPr>
          <p:cNvPr id="11" name="Text 5"/>
          <p:cNvSpPr/>
          <p:nvPr/>
        </p:nvSpPr>
        <p:spPr>
          <a:xfrm>
            <a:off x="5866448" y="3426262"/>
            <a:ext cx="3980140" cy="320516"/>
          </a:xfrm>
          <a:prstGeom prst="rect">
            <a:avLst/>
          </a:prstGeom>
          <a:noFill/>
          <a:ln/>
        </p:spPr>
        <p:txBody>
          <a:bodyPr wrap="none" lIns="0" tIns="0" rIns="0" bIns="0" rtlCol="0" anchor="t"/>
          <a:lstStyle/>
          <a:p>
            <a:pPr algn="l" indent="0" marL="0">
              <a:lnSpc>
                <a:spcPts val="2500"/>
              </a:lnSpc>
              <a:buNone/>
            </a:pPr>
            <a:r>
              <a:rPr lang="en-US" sz="1550" dirty="0">
                <a:solidFill>
                  <a:srgbClr val="383838"/>
                </a:solidFill>
                <a:latin typeface="Patrick Hand" pitchFamily="34" charset="0"/>
                <a:ea typeface="Patrick Hand" pitchFamily="34" charset="-122"/>
                <a:cs typeface="Patrick Hand" pitchFamily="34" charset="-120"/>
              </a:rPr>
              <a:t>Προνομιακή θέση για εμπόριο και ναυτιλία</a:t>
            </a:r>
            <a:endParaRPr lang="en-US" sz="1550" dirty="0"/>
          </a:p>
        </p:txBody>
      </p:sp>
      <p:sp>
        <p:nvSpPr>
          <p:cNvPr id="12" name="Shape 6"/>
          <p:cNvSpPr/>
          <p:nvPr/>
        </p:nvSpPr>
        <p:spPr>
          <a:xfrm>
            <a:off x="5716191" y="3962519"/>
            <a:ext cx="8079105" cy="11430"/>
          </a:xfrm>
          <a:prstGeom prst="roundRect">
            <a:avLst>
              <a:gd name="adj" fmla="val 736121"/>
            </a:avLst>
          </a:prstGeom>
          <a:solidFill>
            <a:srgbClr val="CCCCCC"/>
          </a:solidFill>
          <a:ln/>
        </p:spPr>
      </p:sp>
      <p:pic>
        <p:nvPicPr>
          <p:cNvPr id="13" name="Image 4" descr="preencoded.png">    </p:cNvPr>
          <p:cNvPicPr>
            <a:picLocks noChangeAspect="1"/>
          </p:cNvPicPr>
          <p:nvPr/>
        </p:nvPicPr>
        <p:blipFill>
          <a:blip r:embed="rId5"/>
          <a:stretch>
            <a:fillRect/>
          </a:stretch>
        </p:blipFill>
        <p:spPr>
          <a:xfrm>
            <a:off x="1625679" y="3997047"/>
            <a:ext cx="4848582" cy="1091565"/>
          </a:xfrm>
          <a:prstGeom prst="rect">
            <a:avLst/>
          </a:prstGeom>
        </p:spPr>
      </p:pic>
      <p:pic>
        <p:nvPicPr>
          <p:cNvPr id="14" name="Image 5" descr="preencoded.png">    </p:cNvPr>
          <p:cNvPicPr>
            <a:picLocks noChangeAspect="1"/>
          </p:cNvPicPr>
          <p:nvPr/>
        </p:nvPicPr>
        <p:blipFill>
          <a:blip r:embed="rId6"/>
          <a:stretch>
            <a:fillRect/>
          </a:stretch>
        </p:blipFill>
        <p:spPr>
          <a:xfrm>
            <a:off x="3909060" y="4366736"/>
            <a:ext cx="281702" cy="352068"/>
          </a:xfrm>
          <a:prstGeom prst="rect">
            <a:avLst/>
          </a:prstGeom>
        </p:spPr>
      </p:pic>
      <p:sp>
        <p:nvSpPr>
          <p:cNvPr id="15" name="Text 7"/>
          <p:cNvSpPr/>
          <p:nvPr/>
        </p:nvSpPr>
        <p:spPr>
          <a:xfrm>
            <a:off x="6674525" y="4197310"/>
            <a:ext cx="2003227" cy="250388"/>
          </a:xfrm>
          <a:prstGeom prst="rect">
            <a:avLst/>
          </a:prstGeom>
          <a:noFill/>
          <a:ln/>
        </p:spPr>
        <p:txBody>
          <a:bodyPr wrap="none" lIns="0" tIns="0" rIns="0" bIns="0" rtlCol="0" anchor="t"/>
          <a:lstStyle/>
          <a:p>
            <a:pPr algn="l" indent="0" marL="0">
              <a:lnSpc>
                <a:spcPts val="1950"/>
              </a:lnSpc>
              <a:buNone/>
            </a:pPr>
            <a:r>
              <a:rPr lang="en-US" sz="1550" dirty="0">
                <a:solidFill>
                  <a:srgbClr val="383838"/>
                </a:solidFill>
                <a:latin typeface="Patrick Hand" pitchFamily="34" charset="0"/>
                <a:ea typeface="Patrick Hand" pitchFamily="34" charset="-122"/>
                <a:cs typeface="Patrick Hand" pitchFamily="34" charset="-120"/>
              </a:rPr>
              <a:t>Γεωπολιτική Θέση</a:t>
            </a:r>
            <a:endParaRPr lang="en-US" sz="1550" dirty="0"/>
          </a:p>
        </p:txBody>
      </p:sp>
      <p:sp>
        <p:nvSpPr>
          <p:cNvPr id="16" name="Text 8"/>
          <p:cNvSpPr/>
          <p:nvPr/>
        </p:nvSpPr>
        <p:spPr>
          <a:xfrm>
            <a:off x="6674525" y="4567833"/>
            <a:ext cx="6383893" cy="320516"/>
          </a:xfrm>
          <a:prstGeom prst="rect">
            <a:avLst/>
          </a:prstGeom>
          <a:noFill/>
          <a:ln/>
        </p:spPr>
        <p:txBody>
          <a:bodyPr wrap="none" lIns="0" tIns="0" rIns="0" bIns="0" rtlCol="0" anchor="t"/>
          <a:lstStyle/>
          <a:p>
            <a:pPr algn="l" indent="0" marL="0">
              <a:lnSpc>
                <a:spcPts val="2500"/>
              </a:lnSpc>
              <a:buNone/>
            </a:pPr>
            <a:r>
              <a:rPr lang="en-US" sz="1550" dirty="0">
                <a:solidFill>
                  <a:srgbClr val="383838"/>
                </a:solidFill>
                <a:latin typeface="Patrick Hand" pitchFamily="34" charset="0"/>
                <a:ea typeface="Patrick Hand" pitchFamily="34" charset="-122"/>
                <a:cs typeface="Patrick Hand" pitchFamily="34" charset="-120"/>
              </a:rPr>
              <a:t>Εγγύτητα στις ελληνόφωνες και χριστιανικές περιοχές της Ανατολής</a:t>
            </a:r>
            <a:endParaRPr lang="en-US" sz="1550" dirty="0"/>
          </a:p>
        </p:txBody>
      </p:sp>
      <p:sp>
        <p:nvSpPr>
          <p:cNvPr id="17" name="Shape 9"/>
          <p:cNvSpPr/>
          <p:nvPr/>
        </p:nvSpPr>
        <p:spPr>
          <a:xfrm>
            <a:off x="6524268" y="5104090"/>
            <a:ext cx="7271028" cy="11430"/>
          </a:xfrm>
          <a:prstGeom prst="roundRect">
            <a:avLst>
              <a:gd name="adj" fmla="val 736121"/>
            </a:avLst>
          </a:prstGeom>
          <a:solidFill>
            <a:srgbClr val="CCCCCC"/>
          </a:solidFill>
          <a:ln/>
        </p:spPr>
      </p:sp>
      <p:pic>
        <p:nvPicPr>
          <p:cNvPr id="18" name="Image 6" descr="preencoded.png">    </p:cNvPr>
          <p:cNvPicPr>
            <a:picLocks noChangeAspect="1"/>
          </p:cNvPicPr>
          <p:nvPr/>
        </p:nvPicPr>
        <p:blipFill>
          <a:blip r:embed="rId7"/>
          <a:stretch>
            <a:fillRect/>
          </a:stretch>
        </p:blipFill>
        <p:spPr>
          <a:xfrm>
            <a:off x="817602" y="5138618"/>
            <a:ext cx="6464856" cy="1091565"/>
          </a:xfrm>
          <a:prstGeom prst="rect">
            <a:avLst/>
          </a:prstGeom>
        </p:spPr>
      </p:pic>
      <p:sp>
        <p:nvSpPr>
          <p:cNvPr id="19" name="Text 10"/>
          <p:cNvSpPr/>
          <p:nvPr/>
        </p:nvSpPr>
        <p:spPr>
          <a:xfrm>
            <a:off x="3909179" y="5508308"/>
            <a:ext cx="281702" cy="352068"/>
          </a:xfrm>
          <a:prstGeom prst="rect">
            <a:avLst/>
          </a:prstGeom>
          <a:noFill/>
          <a:ln/>
        </p:spPr>
        <p:txBody>
          <a:bodyPr wrap="none" lIns="0" tIns="0" rIns="0" bIns="0" rtlCol="0" anchor="t"/>
          <a:lstStyle/>
          <a:p>
            <a:pPr algn="ctr" indent="0" marL="0">
              <a:lnSpc>
                <a:spcPts val="3500"/>
              </a:lnSpc>
              <a:buNone/>
            </a:pPr>
            <a:r>
              <a:rPr lang="en-US" sz="2200" dirty="0">
                <a:solidFill>
                  <a:srgbClr val="383838"/>
                </a:solidFill>
                <a:latin typeface="Patrick Hand" pitchFamily="34" charset="0"/>
                <a:ea typeface="Patrick Hand" pitchFamily="34" charset="-122"/>
                <a:cs typeface="Patrick Hand" pitchFamily="34" charset="-120"/>
              </a:rPr>
              <a:t>4</a:t>
            </a:r>
            <a:endParaRPr lang="en-US" sz="2200" dirty="0"/>
          </a:p>
        </p:txBody>
      </p:sp>
      <p:sp>
        <p:nvSpPr>
          <p:cNvPr id="20" name="Text 11"/>
          <p:cNvSpPr/>
          <p:nvPr/>
        </p:nvSpPr>
        <p:spPr>
          <a:xfrm>
            <a:off x="7482721" y="5338882"/>
            <a:ext cx="2123242" cy="250388"/>
          </a:xfrm>
          <a:prstGeom prst="rect">
            <a:avLst/>
          </a:prstGeom>
          <a:noFill/>
          <a:ln/>
        </p:spPr>
        <p:txBody>
          <a:bodyPr wrap="none" lIns="0" tIns="0" rIns="0" bIns="0" rtlCol="0" anchor="t"/>
          <a:lstStyle/>
          <a:p>
            <a:pPr algn="l" indent="0" marL="0">
              <a:lnSpc>
                <a:spcPts val="1950"/>
              </a:lnSpc>
              <a:buNone/>
            </a:pPr>
            <a:r>
              <a:rPr lang="en-US" sz="1550" dirty="0">
                <a:solidFill>
                  <a:srgbClr val="383838"/>
                </a:solidFill>
                <a:latin typeface="Patrick Hand" pitchFamily="34" charset="0"/>
                <a:ea typeface="Patrick Hand" pitchFamily="34" charset="-122"/>
                <a:cs typeface="Patrick Hand" pitchFamily="34" charset="-120"/>
              </a:rPr>
              <a:t>Θρησκευτική Πολιτική</a:t>
            </a:r>
            <a:endParaRPr lang="en-US" sz="1550" dirty="0"/>
          </a:p>
        </p:txBody>
      </p:sp>
      <p:sp>
        <p:nvSpPr>
          <p:cNvPr id="21" name="Text 12"/>
          <p:cNvSpPr/>
          <p:nvPr/>
        </p:nvSpPr>
        <p:spPr>
          <a:xfrm>
            <a:off x="7482721" y="5709404"/>
            <a:ext cx="5570220" cy="320516"/>
          </a:xfrm>
          <a:prstGeom prst="rect">
            <a:avLst/>
          </a:prstGeom>
          <a:noFill/>
          <a:ln/>
        </p:spPr>
        <p:txBody>
          <a:bodyPr wrap="none" lIns="0" tIns="0" rIns="0" bIns="0" rtlCol="0" anchor="t"/>
          <a:lstStyle/>
          <a:p>
            <a:pPr algn="l" indent="0" marL="0">
              <a:lnSpc>
                <a:spcPts val="2500"/>
              </a:lnSpc>
              <a:buNone/>
            </a:pPr>
            <a:r>
              <a:rPr lang="en-US" sz="1550" dirty="0">
                <a:solidFill>
                  <a:srgbClr val="383838"/>
                </a:solidFill>
                <a:latin typeface="Patrick Hand" pitchFamily="34" charset="0"/>
                <a:ea typeface="Patrick Hand" pitchFamily="34" charset="-122"/>
                <a:cs typeface="Patrick Hand" pitchFamily="34" charset="-120"/>
              </a:rPr>
              <a:t>Απομάκρυνση από την ειδωλολατρική παράδοση της Ρώμης</a:t>
            </a:r>
            <a:endParaRPr lang="en-US" sz="1550" dirty="0"/>
          </a:p>
        </p:txBody>
      </p:sp>
      <p:sp>
        <p:nvSpPr>
          <p:cNvPr id="22" name="Text 13"/>
          <p:cNvSpPr/>
          <p:nvPr/>
        </p:nvSpPr>
        <p:spPr>
          <a:xfrm>
            <a:off x="784979" y="6455450"/>
            <a:ext cx="13060323" cy="961549"/>
          </a:xfrm>
          <a:prstGeom prst="rect">
            <a:avLst/>
          </a:prstGeom>
          <a:noFill/>
          <a:ln/>
        </p:spPr>
        <p:txBody>
          <a:bodyPr wrap="square" lIns="0" tIns="0" rIns="0" bIns="0" rtlCol="0" anchor="t"/>
          <a:lstStyle/>
          <a:p>
            <a:pPr algn="l" indent="0" marL="0">
              <a:lnSpc>
                <a:spcPts val="2500"/>
              </a:lnSpc>
              <a:buNone/>
            </a:pPr>
            <a:r>
              <a:rPr lang="en-US" sz="1550" dirty="0">
                <a:solidFill>
                  <a:srgbClr val="383838"/>
                </a:solidFill>
                <a:latin typeface="Patrick Hand" pitchFamily="34" charset="0"/>
                <a:ea typeface="Patrick Hand" pitchFamily="34" charset="-122"/>
                <a:cs typeface="Patrick Hand" pitchFamily="34" charset="-120"/>
              </a:rPr>
              <a:t>Η απόφαση της μεταφοράς της πρωτεύουσας από το Μ. Κωνσταντίνο προέκυψε ως διοικητική ανάγκη για την αντιμετώπιση των προβλημάτων που δημιουργούσαν κυρίως οι βαρβαρικές επιδρομές. Η παλαιά πρωτεύουσα ήταν ταυτισμένη με τον αρχαίο κόσμο και την αρχαία ρωμαϊκή παράδοση, ενώ η νέα βρισκόταν κοντά στις περιοχές της Ανατολής.</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64037" y="1301472"/>
            <a:ext cx="12698254" cy="617101"/>
          </a:xfrm>
          <a:prstGeom prst="rect">
            <a:avLst/>
          </a:prstGeom>
          <a:noFill/>
          <a:ln/>
        </p:spPr>
        <p:txBody>
          <a:bodyPr wrap="none" lIns="0" tIns="0" rIns="0" bIns="0" rtlCol="0" anchor="t"/>
          <a:lstStyle/>
          <a:p>
            <a:pPr algn="l"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Η Μετατόπιση του Κέντρου Βάρους της Αυτοκρατορίας</a:t>
            </a:r>
            <a:endParaRPr lang="en-US" sz="3850" dirty="0"/>
          </a:p>
        </p:txBody>
      </p:sp>
      <p:sp>
        <p:nvSpPr>
          <p:cNvPr id="3" name="Text 1"/>
          <p:cNvSpPr/>
          <p:nvPr/>
        </p:nvSpPr>
        <p:spPr>
          <a:xfrm>
            <a:off x="1591151" y="2529007"/>
            <a:ext cx="3095863" cy="308610"/>
          </a:xfrm>
          <a:prstGeom prst="rect">
            <a:avLst/>
          </a:prstGeom>
          <a:noFill/>
          <a:ln/>
        </p:spPr>
        <p:txBody>
          <a:bodyPr wrap="none" lIns="0" tIns="0" rIns="0" bIns="0" rtlCol="0" anchor="t"/>
          <a:lstStyle/>
          <a:p>
            <a:pPr algn="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Απομάκρυνση από τη Ρώμη</a:t>
            </a:r>
            <a:endParaRPr lang="en-US" sz="1900" dirty="0"/>
          </a:p>
        </p:txBody>
      </p:sp>
      <p:sp>
        <p:nvSpPr>
          <p:cNvPr id="4" name="Text 2"/>
          <p:cNvSpPr/>
          <p:nvPr/>
        </p:nvSpPr>
        <p:spPr>
          <a:xfrm>
            <a:off x="864037" y="2985730"/>
            <a:ext cx="3822978" cy="1580198"/>
          </a:xfrm>
          <a:prstGeom prst="rect">
            <a:avLst/>
          </a:prstGeom>
          <a:noFill/>
          <a:ln/>
        </p:spPr>
        <p:txBody>
          <a:bodyPr wrap="square" lIns="0" tIns="0" rIns="0" bIns="0" rtlCol="0" anchor="t"/>
          <a:lstStyle/>
          <a:p>
            <a:pPr algn="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Το κέντρο βάρους της αυτοκρατορίας μετακινήθηκε από το λατινικό πολιτιστικό χώρο</a:t>
            </a:r>
            <a:endParaRPr lang="en-US" sz="1900" dirty="0"/>
          </a:p>
        </p:txBody>
      </p:sp>
      <p:pic>
        <p:nvPicPr>
          <p:cNvPr id="5" name="Image 0" descr="preencoded.png">    </p:cNvPr>
          <p:cNvPicPr>
            <a:picLocks noChangeAspect="1"/>
          </p:cNvPicPr>
          <p:nvPr/>
        </p:nvPicPr>
        <p:blipFill>
          <a:blip r:embed="rId1"/>
          <a:stretch>
            <a:fillRect/>
          </a:stretch>
        </p:blipFill>
        <p:spPr>
          <a:xfrm>
            <a:off x="5057299" y="2412325"/>
            <a:ext cx="4515803" cy="4515803"/>
          </a:xfrm>
          <a:prstGeom prst="rect">
            <a:avLst/>
          </a:prstGeom>
        </p:spPr>
      </p:pic>
      <p:pic>
        <p:nvPicPr>
          <p:cNvPr id="6" name="Image 1" descr="preencoded.png">    </p:cNvPr>
          <p:cNvPicPr>
            <a:picLocks noChangeAspect="1"/>
          </p:cNvPicPr>
          <p:nvPr/>
        </p:nvPicPr>
        <p:blipFill>
          <a:blip r:embed="rId2"/>
          <a:stretch>
            <a:fillRect/>
          </a:stretch>
        </p:blipFill>
        <p:spPr>
          <a:xfrm>
            <a:off x="6221611" y="3146227"/>
            <a:ext cx="369332" cy="461724"/>
          </a:xfrm>
          <a:prstGeom prst="rect">
            <a:avLst/>
          </a:prstGeom>
        </p:spPr>
      </p:pic>
      <p:sp>
        <p:nvSpPr>
          <p:cNvPr id="7" name="Text 3"/>
          <p:cNvSpPr/>
          <p:nvPr/>
        </p:nvSpPr>
        <p:spPr>
          <a:xfrm>
            <a:off x="9943386" y="2726531"/>
            <a:ext cx="2468880"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Εξελληνισμός</a:t>
            </a:r>
            <a:endParaRPr lang="en-US" sz="1900" dirty="0"/>
          </a:p>
        </p:txBody>
      </p:sp>
      <p:sp>
        <p:nvSpPr>
          <p:cNvPr id="8" name="Text 4"/>
          <p:cNvSpPr/>
          <p:nvPr/>
        </p:nvSpPr>
        <p:spPr>
          <a:xfrm>
            <a:off x="9943386" y="3183255"/>
            <a:ext cx="3822978" cy="1185148"/>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Η αυτοκρατορία απέκτησε προοδευτικά ελληνικό χαρακτήρα</a:t>
            </a:r>
            <a:endParaRPr lang="en-US" sz="1900" dirty="0"/>
          </a:p>
        </p:txBody>
      </p:sp>
      <p:pic>
        <p:nvPicPr>
          <p:cNvPr id="9" name="Image 2" descr="preencoded.png">    </p:cNvPr>
          <p:cNvPicPr>
            <a:picLocks noChangeAspect="1"/>
          </p:cNvPicPr>
          <p:nvPr/>
        </p:nvPicPr>
        <p:blipFill>
          <a:blip r:embed="rId3"/>
          <a:stretch>
            <a:fillRect/>
          </a:stretch>
        </p:blipFill>
        <p:spPr>
          <a:xfrm>
            <a:off x="5057299" y="2412325"/>
            <a:ext cx="4515803" cy="4515803"/>
          </a:xfrm>
          <a:prstGeom prst="rect">
            <a:avLst/>
          </a:prstGeom>
        </p:spPr>
      </p:pic>
      <p:pic>
        <p:nvPicPr>
          <p:cNvPr id="10" name="Image 3" descr="preencoded.png">    </p:cNvPr>
          <p:cNvPicPr>
            <a:picLocks noChangeAspect="1"/>
          </p:cNvPicPr>
          <p:nvPr/>
        </p:nvPicPr>
        <p:blipFill>
          <a:blip r:embed="rId4"/>
          <a:stretch>
            <a:fillRect/>
          </a:stretch>
        </p:blipFill>
        <p:spPr>
          <a:xfrm>
            <a:off x="8423553" y="3530441"/>
            <a:ext cx="369332" cy="461724"/>
          </a:xfrm>
          <a:prstGeom prst="rect">
            <a:avLst/>
          </a:prstGeom>
        </p:spPr>
      </p:pic>
      <p:sp>
        <p:nvSpPr>
          <p:cNvPr id="11" name="Text 5"/>
          <p:cNvSpPr/>
          <p:nvPr/>
        </p:nvSpPr>
        <p:spPr>
          <a:xfrm>
            <a:off x="9943386" y="5169575"/>
            <a:ext cx="2468880"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Εκχριστιανισμός</a:t>
            </a:r>
            <a:endParaRPr lang="en-US" sz="1900" dirty="0"/>
          </a:p>
        </p:txBody>
      </p:sp>
      <p:sp>
        <p:nvSpPr>
          <p:cNvPr id="12" name="Text 6"/>
          <p:cNvSpPr/>
          <p:nvPr/>
        </p:nvSpPr>
        <p:spPr>
          <a:xfrm>
            <a:off x="9943386" y="5626298"/>
            <a:ext cx="3822978" cy="1185148"/>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Ενισχύθηκε η χριστιανική πίστη ως βασικό στοιχείο της αυτοκρατορίας</a:t>
            </a:r>
            <a:endParaRPr lang="en-US" sz="1900" dirty="0"/>
          </a:p>
        </p:txBody>
      </p:sp>
      <p:pic>
        <p:nvPicPr>
          <p:cNvPr id="13" name="Image 4" descr="preencoded.png">    </p:cNvPr>
          <p:cNvPicPr>
            <a:picLocks noChangeAspect="1"/>
          </p:cNvPicPr>
          <p:nvPr/>
        </p:nvPicPr>
        <p:blipFill>
          <a:blip r:embed="rId5"/>
          <a:stretch>
            <a:fillRect/>
          </a:stretch>
        </p:blipFill>
        <p:spPr>
          <a:xfrm>
            <a:off x="5057299" y="2412325"/>
            <a:ext cx="4515803" cy="4515803"/>
          </a:xfrm>
          <a:prstGeom prst="rect">
            <a:avLst/>
          </a:prstGeom>
        </p:spPr>
      </p:pic>
      <p:pic>
        <p:nvPicPr>
          <p:cNvPr id="14" name="Image 5" descr="preencoded.png">    </p:cNvPr>
          <p:cNvPicPr>
            <a:picLocks noChangeAspect="1"/>
          </p:cNvPicPr>
          <p:nvPr/>
        </p:nvPicPr>
        <p:blipFill>
          <a:blip r:embed="rId6"/>
          <a:stretch>
            <a:fillRect/>
          </a:stretch>
        </p:blipFill>
        <p:spPr>
          <a:xfrm>
            <a:off x="8039338" y="5732383"/>
            <a:ext cx="369332" cy="461724"/>
          </a:xfrm>
          <a:prstGeom prst="rect">
            <a:avLst/>
          </a:prstGeom>
        </p:spPr>
      </p:pic>
      <p:sp>
        <p:nvSpPr>
          <p:cNvPr id="15" name="Text 7"/>
          <p:cNvSpPr/>
          <p:nvPr/>
        </p:nvSpPr>
        <p:spPr>
          <a:xfrm>
            <a:off x="2218134" y="5367099"/>
            <a:ext cx="2468880" cy="308610"/>
          </a:xfrm>
          <a:prstGeom prst="rect">
            <a:avLst/>
          </a:prstGeom>
          <a:noFill/>
          <a:ln/>
        </p:spPr>
        <p:txBody>
          <a:bodyPr wrap="none" lIns="0" tIns="0" rIns="0" bIns="0" rtlCol="0" anchor="t"/>
          <a:lstStyle/>
          <a:p>
            <a:pPr algn="r"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Νέα Ταυτότητα</a:t>
            </a:r>
            <a:endParaRPr lang="en-US" sz="1900" dirty="0"/>
          </a:p>
        </p:txBody>
      </p:sp>
      <p:sp>
        <p:nvSpPr>
          <p:cNvPr id="16" name="Text 8"/>
          <p:cNvSpPr/>
          <p:nvPr/>
        </p:nvSpPr>
        <p:spPr>
          <a:xfrm>
            <a:off x="864037" y="5823823"/>
            <a:ext cx="3822978" cy="790099"/>
          </a:xfrm>
          <a:prstGeom prst="rect">
            <a:avLst/>
          </a:prstGeom>
          <a:noFill/>
          <a:ln/>
        </p:spPr>
        <p:txBody>
          <a:bodyPr wrap="square" lIns="0" tIns="0" rIns="0" bIns="0" rtlCol="0" anchor="t"/>
          <a:lstStyle/>
          <a:p>
            <a:pPr algn="r"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Διαμορφώθηκε μια νέα πολιτική και πολιτιστική ταυτότητα</a:t>
            </a:r>
            <a:endParaRPr lang="en-US" sz="1900" dirty="0"/>
          </a:p>
        </p:txBody>
      </p:sp>
      <p:pic>
        <p:nvPicPr>
          <p:cNvPr id="17" name="Image 6" descr="preencoded.png">    </p:cNvPr>
          <p:cNvPicPr>
            <a:picLocks noChangeAspect="1"/>
          </p:cNvPicPr>
          <p:nvPr/>
        </p:nvPicPr>
        <p:blipFill>
          <a:blip r:embed="rId7"/>
          <a:stretch>
            <a:fillRect/>
          </a:stretch>
        </p:blipFill>
        <p:spPr>
          <a:xfrm>
            <a:off x="5057299" y="2412325"/>
            <a:ext cx="4515803" cy="4515803"/>
          </a:xfrm>
          <a:prstGeom prst="rect">
            <a:avLst/>
          </a:prstGeom>
        </p:spPr>
      </p:pic>
      <p:pic>
        <p:nvPicPr>
          <p:cNvPr id="18" name="Image 7" descr="preencoded.png">    </p:cNvPr>
          <p:cNvPicPr>
            <a:picLocks noChangeAspect="1"/>
          </p:cNvPicPr>
          <p:nvPr/>
        </p:nvPicPr>
        <p:blipFill>
          <a:blip r:embed="rId8"/>
          <a:stretch>
            <a:fillRect/>
          </a:stretch>
        </p:blipFill>
        <p:spPr>
          <a:xfrm>
            <a:off x="5837396" y="5348168"/>
            <a:ext cx="369332" cy="4617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7F7F7">
              <a:alpha val="85000"/>
            </a:srgbClr>
          </a:solidFill>
          <a:ln/>
        </p:spPr>
      </p:sp>
      <p:sp>
        <p:nvSpPr>
          <p:cNvPr id="4" name="Text 1"/>
          <p:cNvSpPr/>
          <p:nvPr/>
        </p:nvSpPr>
        <p:spPr>
          <a:xfrm>
            <a:off x="812125" y="640199"/>
            <a:ext cx="10320576" cy="580073"/>
          </a:xfrm>
          <a:prstGeom prst="rect">
            <a:avLst/>
          </a:prstGeom>
          <a:noFill/>
          <a:ln/>
        </p:spPr>
        <p:txBody>
          <a:bodyPr wrap="none" lIns="0" tIns="0" rIns="0" bIns="0" rtlCol="0" anchor="t"/>
          <a:lstStyle/>
          <a:p>
            <a:pPr algn="l" indent="0" marL="0">
              <a:lnSpc>
                <a:spcPts val="4550"/>
              </a:lnSpc>
              <a:buNone/>
            </a:pPr>
            <a:r>
              <a:rPr lang="en-US" sz="3650" dirty="0">
                <a:solidFill>
                  <a:srgbClr val="383838"/>
                </a:solidFill>
                <a:latin typeface="Patrick Hand" pitchFamily="34" charset="0"/>
                <a:ea typeface="Patrick Hand" pitchFamily="34" charset="-122"/>
                <a:cs typeface="Patrick Hand" pitchFamily="34" charset="-120"/>
              </a:rPr>
              <a:t>Τα Τρία Θεμέλια της Βυζαντινής Αυτοκρατορίας</a:t>
            </a:r>
            <a:endParaRPr lang="en-US" sz="3650" dirty="0"/>
          </a:p>
        </p:txBody>
      </p:sp>
      <p:pic>
        <p:nvPicPr>
          <p:cNvPr id="5" name="Image 1" descr="preencoded.png">    </p:cNvPr>
          <p:cNvPicPr>
            <a:picLocks noChangeAspect="1"/>
          </p:cNvPicPr>
          <p:nvPr/>
        </p:nvPicPr>
        <p:blipFill>
          <a:blip r:embed="rId2"/>
          <a:stretch>
            <a:fillRect/>
          </a:stretch>
        </p:blipFill>
        <p:spPr>
          <a:xfrm>
            <a:off x="812125" y="1608892"/>
            <a:ext cx="580073" cy="580073"/>
          </a:xfrm>
          <a:prstGeom prst="rect">
            <a:avLst/>
          </a:prstGeom>
        </p:spPr>
      </p:pic>
      <p:sp>
        <p:nvSpPr>
          <p:cNvPr id="6" name="Text 2"/>
          <p:cNvSpPr/>
          <p:nvPr/>
        </p:nvSpPr>
        <p:spPr>
          <a:xfrm>
            <a:off x="1624251" y="1568291"/>
            <a:ext cx="3154085" cy="290036"/>
          </a:xfrm>
          <a:prstGeom prst="rect">
            <a:avLst/>
          </a:prstGeom>
          <a:noFill/>
          <a:ln/>
        </p:spPr>
        <p:txBody>
          <a:bodyPr wrap="none" lIns="0" tIns="0" rIns="0" bIns="0" rtlCol="0" anchor="t"/>
          <a:lstStyle/>
          <a:p>
            <a:pPr algn="l" indent="0" marL="0">
              <a:lnSpc>
                <a:spcPts val="2250"/>
              </a:lnSpc>
              <a:buNone/>
            </a:pPr>
            <a:r>
              <a:rPr lang="en-US" sz="1800" dirty="0">
                <a:solidFill>
                  <a:srgbClr val="383838"/>
                </a:solidFill>
                <a:latin typeface="Patrick Hand" pitchFamily="34" charset="0"/>
                <a:ea typeface="Patrick Hand" pitchFamily="34" charset="-122"/>
                <a:cs typeface="Patrick Hand" pitchFamily="34" charset="-120"/>
              </a:rPr>
              <a:t>Ρωμαϊκή Πολιτική Παράδοση</a:t>
            </a:r>
            <a:endParaRPr lang="en-US" sz="1800" dirty="0"/>
          </a:p>
        </p:txBody>
      </p:sp>
      <p:sp>
        <p:nvSpPr>
          <p:cNvPr id="7" name="Text 3"/>
          <p:cNvSpPr/>
          <p:nvPr/>
        </p:nvSpPr>
        <p:spPr>
          <a:xfrm>
            <a:off x="1624251" y="1997512"/>
            <a:ext cx="12194024" cy="1113711"/>
          </a:xfrm>
          <a:prstGeom prst="rect">
            <a:avLst/>
          </a:prstGeom>
          <a:noFill/>
          <a:ln/>
        </p:spPr>
        <p:txBody>
          <a:bodyPr wrap="square" lIns="0" tIns="0" rIns="0" bIns="0" rtlCol="0" anchor="t"/>
          <a:lstStyle/>
          <a:p>
            <a:pPr algn="l" indent="0" marL="0">
              <a:lnSpc>
                <a:spcPts val="2900"/>
              </a:lnSpc>
              <a:buNone/>
            </a:pPr>
            <a:r>
              <a:rPr lang="en-US" sz="1800" dirty="0">
                <a:solidFill>
                  <a:srgbClr val="383838"/>
                </a:solidFill>
                <a:latin typeface="Patrick Hand" pitchFamily="34" charset="0"/>
                <a:ea typeface="Patrick Hand" pitchFamily="34" charset="-122"/>
                <a:cs typeface="Patrick Hand" pitchFamily="34" charset="-120"/>
              </a:rPr>
              <a:t>Η διοικητική οργάνωση, το νομικό σύστημα και η πολιτική ιδεολογία της αυτοκρατορίας βασίστηκαν στη ρωμαϊκή παράδοση. Οι Βυζαντινοί αυτοαποκαλούνταν "Ρωμαίοι" και θεωρούσαν το κράτος τους συνέχεια της Ρωμαϊκής Αυτοκρατορίας.</a:t>
            </a:r>
            <a:endParaRPr lang="en-US" sz="1800" dirty="0"/>
          </a:p>
        </p:txBody>
      </p:sp>
      <p:pic>
        <p:nvPicPr>
          <p:cNvPr id="8" name="Image 2" descr="preencoded.png">    </p:cNvPr>
          <p:cNvPicPr>
            <a:picLocks noChangeAspect="1"/>
          </p:cNvPicPr>
          <p:nvPr/>
        </p:nvPicPr>
        <p:blipFill>
          <a:blip r:embed="rId3"/>
          <a:stretch>
            <a:fillRect/>
          </a:stretch>
        </p:blipFill>
        <p:spPr>
          <a:xfrm>
            <a:off x="812125" y="3847981"/>
            <a:ext cx="580073" cy="580073"/>
          </a:xfrm>
          <a:prstGeom prst="rect">
            <a:avLst/>
          </a:prstGeom>
        </p:spPr>
      </p:pic>
      <p:sp>
        <p:nvSpPr>
          <p:cNvPr id="9" name="Text 4"/>
          <p:cNvSpPr/>
          <p:nvPr/>
        </p:nvSpPr>
        <p:spPr>
          <a:xfrm>
            <a:off x="1624251" y="3807381"/>
            <a:ext cx="2320528" cy="290036"/>
          </a:xfrm>
          <a:prstGeom prst="rect">
            <a:avLst/>
          </a:prstGeom>
          <a:noFill/>
          <a:ln/>
        </p:spPr>
        <p:txBody>
          <a:bodyPr wrap="none" lIns="0" tIns="0" rIns="0" bIns="0" rtlCol="0" anchor="t"/>
          <a:lstStyle/>
          <a:p>
            <a:pPr algn="l" indent="0" marL="0">
              <a:lnSpc>
                <a:spcPts val="2250"/>
              </a:lnSpc>
              <a:buNone/>
            </a:pPr>
            <a:r>
              <a:rPr lang="en-US" sz="1800" dirty="0">
                <a:solidFill>
                  <a:srgbClr val="383838"/>
                </a:solidFill>
                <a:latin typeface="Patrick Hand" pitchFamily="34" charset="0"/>
                <a:ea typeface="Patrick Hand" pitchFamily="34" charset="-122"/>
                <a:cs typeface="Patrick Hand" pitchFamily="34" charset="-120"/>
              </a:rPr>
              <a:t>Χριστιανική Πίστη</a:t>
            </a:r>
            <a:endParaRPr lang="en-US" sz="1800" dirty="0"/>
          </a:p>
        </p:txBody>
      </p:sp>
      <p:sp>
        <p:nvSpPr>
          <p:cNvPr id="10" name="Text 5"/>
          <p:cNvSpPr/>
          <p:nvPr/>
        </p:nvSpPr>
        <p:spPr>
          <a:xfrm>
            <a:off x="1624251" y="4236601"/>
            <a:ext cx="12194024" cy="1113711"/>
          </a:xfrm>
          <a:prstGeom prst="rect">
            <a:avLst/>
          </a:prstGeom>
          <a:noFill/>
          <a:ln/>
        </p:spPr>
        <p:txBody>
          <a:bodyPr wrap="square" lIns="0" tIns="0" rIns="0" bIns="0" rtlCol="0" anchor="t"/>
          <a:lstStyle/>
          <a:p>
            <a:pPr algn="l" indent="0" marL="0">
              <a:lnSpc>
                <a:spcPts val="2900"/>
              </a:lnSpc>
              <a:buNone/>
            </a:pPr>
            <a:r>
              <a:rPr lang="en-US" sz="1800" dirty="0">
                <a:solidFill>
                  <a:srgbClr val="383838"/>
                </a:solidFill>
                <a:latin typeface="Patrick Hand" pitchFamily="34" charset="0"/>
                <a:ea typeface="Patrick Hand" pitchFamily="34" charset="-122"/>
                <a:cs typeface="Patrick Hand" pitchFamily="34" charset="-120"/>
              </a:rPr>
              <a:t>Ο Χριστιανισμός αποτέλεσε το θεμελιώδες στοιχείο της βυζαντινής ταυτότητας, επηρεάζοντας όλες τις εκφάνσεις της ζωής, από την πολιτική και την τέχνη μέχρι την καθημερινότητα των ανθρώπων. Η Εκκλησία έπαιξε καθοριστικό ρόλο στη διαμόρφωση του βυζαντινού πολιτισμού.</a:t>
            </a:r>
            <a:endParaRPr lang="en-US" sz="1800" dirty="0"/>
          </a:p>
        </p:txBody>
      </p:sp>
      <p:pic>
        <p:nvPicPr>
          <p:cNvPr id="11" name="Image 3" descr="preencoded.png">    </p:cNvPr>
          <p:cNvPicPr>
            <a:picLocks noChangeAspect="1"/>
          </p:cNvPicPr>
          <p:nvPr/>
        </p:nvPicPr>
        <p:blipFill>
          <a:blip r:embed="rId4"/>
          <a:stretch>
            <a:fillRect/>
          </a:stretch>
        </p:blipFill>
        <p:spPr>
          <a:xfrm>
            <a:off x="812125" y="6087070"/>
            <a:ext cx="580073" cy="580073"/>
          </a:xfrm>
          <a:prstGeom prst="rect">
            <a:avLst/>
          </a:prstGeom>
        </p:spPr>
      </p:pic>
      <p:sp>
        <p:nvSpPr>
          <p:cNvPr id="12" name="Text 6"/>
          <p:cNvSpPr/>
          <p:nvPr/>
        </p:nvSpPr>
        <p:spPr>
          <a:xfrm>
            <a:off x="1624251" y="6046470"/>
            <a:ext cx="3720822" cy="290036"/>
          </a:xfrm>
          <a:prstGeom prst="rect">
            <a:avLst/>
          </a:prstGeom>
          <a:noFill/>
          <a:ln/>
        </p:spPr>
        <p:txBody>
          <a:bodyPr wrap="none" lIns="0" tIns="0" rIns="0" bIns="0" rtlCol="0" anchor="t"/>
          <a:lstStyle/>
          <a:p>
            <a:pPr algn="l" indent="0" marL="0">
              <a:lnSpc>
                <a:spcPts val="2250"/>
              </a:lnSpc>
              <a:buNone/>
            </a:pPr>
            <a:r>
              <a:rPr lang="en-US" sz="1800" dirty="0">
                <a:solidFill>
                  <a:srgbClr val="383838"/>
                </a:solidFill>
                <a:latin typeface="Patrick Hand" pitchFamily="34" charset="0"/>
                <a:ea typeface="Patrick Hand" pitchFamily="34" charset="-122"/>
                <a:cs typeface="Patrick Hand" pitchFamily="34" charset="-120"/>
              </a:rPr>
              <a:t>Ελληνική Πολιτιστική Κληρονομιά</a:t>
            </a:r>
            <a:endParaRPr lang="en-US" sz="1800" dirty="0"/>
          </a:p>
        </p:txBody>
      </p:sp>
      <p:sp>
        <p:nvSpPr>
          <p:cNvPr id="13" name="Text 7"/>
          <p:cNvSpPr/>
          <p:nvPr/>
        </p:nvSpPr>
        <p:spPr>
          <a:xfrm>
            <a:off x="1624251" y="6475690"/>
            <a:ext cx="12194024" cy="1113711"/>
          </a:xfrm>
          <a:prstGeom prst="rect">
            <a:avLst/>
          </a:prstGeom>
          <a:noFill/>
          <a:ln/>
        </p:spPr>
        <p:txBody>
          <a:bodyPr wrap="square" lIns="0" tIns="0" rIns="0" bIns="0" rtlCol="0" anchor="t"/>
          <a:lstStyle/>
          <a:p>
            <a:pPr algn="l" indent="0" marL="0">
              <a:lnSpc>
                <a:spcPts val="2900"/>
              </a:lnSpc>
              <a:buNone/>
            </a:pPr>
            <a:r>
              <a:rPr lang="en-US" sz="1800" dirty="0">
                <a:solidFill>
                  <a:srgbClr val="383838"/>
                </a:solidFill>
                <a:latin typeface="Patrick Hand" pitchFamily="34" charset="0"/>
                <a:ea typeface="Patrick Hand" pitchFamily="34" charset="-122"/>
                <a:cs typeface="Patrick Hand" pitchFamily="34" charset="-120"/>
              </a:rPr>
              <a:t>Η ελληνική γλώσσα, φιλοσοφία και παιδεία αποτέλεσαν το τρίτο θεμέλιο της αυτοκρατορίας. Σταδιακά, η ελληνική γλώσσα αντικατέστησε τη λατινική ως επίσημη γλώσσα του κράτους, ενώ η ελληνική παιδεία διατηρήθηκε και εξελίχθηκε.</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64037" y="2571750"/>
            <a:ext cx="9224724" cy="617101"/>
          </a:xfrm>
          <a:prstGeom prst="rect">
            <a:avLst/>
          </a:prstGeom>
          <a:noFill/>
          <a:ln/>
        </p:spPr>
        <p:txBody>
          <a:bodyPr wrap="none" lIns="0" tIns="0" rIns="0" bIns="0" rtlCol="0" anchor="t"/>
          <a:lstStyle/>
          <a:p>
            <a:pPr algn="l"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Το Νόμισμα του Μεγάλου Κωνσταντίνου</a:t>
            </a:r>
            <a:endParaRPr lang="en-US" sz="3850" dirty="0"/>
          </a:p>
        </p:txBody>
      </p:sp>
      <p:sp>
        <p:nvSpPr>
          <p:cNvPr id="3" name="Text 1"/>
          <p:cNvSpPr/>
          <p:nvPr/>
        </p:nvSpPr>
        <p:spPr>
          <a:xfrm>
            <a:off x="864037" y="3682603"/>
            <a:ext cx="12902327" cy="1975247"/>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Τα νομίσματα του Μεγάλου Κωνσταντίνου αποτελούν σημαντικά ιστορικά τεκμήρια που αντανακλούν τη θρησκευτική και πολιτική του πολιτική. Το αργυρό νόμισμα που εικονίζει τον αυτοκράτορα με κράνος πάνω στο οποίο έχει χαραγμένο το χριστόγραμμα (που βρίσκεται στην Κρατική Νομισματική Συλλογή του Μονάχου) είναι ένα χαρακτηριστικό παράδειγμα της σταδιακής εισαγωγής χριστιανικών συμβόλων στην αυτοκρατορική εικονογραφία.</a:t>
            </a:r>
            <a:endParaRPr lang="en-US" sz="1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15697" y="828794"/>
            <a:ext cx="10906363" cy="582573"/>
          </a:xfrm>
          <a:prstGeom prst="rect">
            <a:avLst/>
          </a:prstGeom>
          <a:noFill/>
          <a:ln/>
        </p:spPr>
        <p:txBody>
          <a:bodyPr wrap="none" lIns="0" tIns="0" rIns="0" bIns="0" rtlCol="0" anchor="t"/>
          <a:lstStyle/>
          <a:p>
            <a:pPr algn="l" indent="0" marL="0">
              <a:lnSpc>
                <a:spcPts val="4550"/>
              </a:lnSpc>
              <a:buNone/>
            </a:pPr>
            <a:r>
              <a:rPr lang="en-US" sz="3650" dirty="0">
                <a:solidFill>
                  <a:srgbClr val="383838"/>
                </a:solidFill>
                <a:latin typeface="Patrick Hand" pitchFamily="34" charset="0"/>
                <a:ea typeface="Patrick Hand" pitchFamily="34" charset="-122"/>
                <a:cs typeface="Patrick Hand" pitchFamily="34" charset="-120"/>
              </a:rPr>
              <a:t>Η Ιστορική Σημασία της Εποχής του Κωνσταντίνου</a:t>
            </a:r>
            <a:endParaRPr lang="en-US" sz="3650" dirty="0"/>
          </a:p>
        </p:txBody>
      </p:sp>
      <p:sp>
        <p:nvSpPr>
          <p:cNvPr id="3" name="Shape 1"/>
          <p:cNvSpPr/>
          <p:nvPr/>
        </p:nvSpPr>
        <p:spPr>
          <a:xfrm>
            <a:off x="815697" y="1760934"/>
            <a:ext cx="174784" cy="1176933"/>
          </a:xfrm>
          <a:prstGeom prst="roundRect">
            <a:avLst>
              <a:gd name="adj" fmla="val 56007"/>
            </a:avLst>
          </a:prstGeom>
          <a:solidFill>
            <a:srgbClr val="E6E6E6"/>
          </a:solidFill>
          <a:ln w="7620">
            <a:solidFill>
              <a:srgbClr val="CCCCCC"/>
            </a:solidFill>
            <a:prstDash val="solid"/>
          </a:ln>
        </p:spPr>
      </p:sp>
      <p:sp>
        <p:nvSpPr>
          <p:cNvPr id="4" name="Text 2"/>
          <p:cNvSpPr/>
          <p:nvPr/>
        </p:nvSpPr>
        <p:spPr>
          <a:xfrm>
            <a:off x="1340048" y="1760934"/>
            <a:ext cx="2330648" cy="291346"/>
          </a:xfrm>
          <a:prstGeom prst="rect">
            <a:avLst/>
          </a:prstGeom>
          <a:noFill/>
          <a:ln/>
        </p:spPr>
        <p:txBody>
          <a:bodyPr wrap="none" lIns="0" tIns="0" rIns="0" bIns="0" rtlCol="0" anchor="t"/>
          <a:lstStyle/>
          <a:p>
            <a:pPr algn="l" indent="0" marL="0">
              <a:lnSpc>
                <a:spcPts val="2250"/>
              </a:lnSpc>
              <a:buNone/>
            </a:pPr>
            <a:r>
              <a:rPr lang="en-US" sz="1800" dirty="0">
                <a:solidFill>
                  <a:srgbClr val="383838"/>
                </a:solidFill>
                <a:latin typeface="Patrick Hand" pitchFamily="34" charset="0"/>
                <a:ea typeface="Patrick Hand" pitchFamily="34" charset="-122"/>
                <a:cs typeface="Patrick Hand" pitchFamily="34" charset="-120"/>
              </a:rPr>
              <a:t>Τέλος των Διωγμών</a:t>
            </a:r>
            <a:endParaRPr lang="en-US" sz="1800" dirty="0"/>
          </a:p>
        </p:txBody>
      </p:sp>
      <p:sp>
        <p:nvSpPr>
          <p:cNvPr id="5" name="Text 3"/>
          <p:cNvSpPr/>
          <p:nvPr/>
        </p:nvSpPr>
        <p:spPr>
          <a:xfrm>
            <a:off x="1340048" y="2192060"/>
            <a:ext cx="12474654" cy="745808"/>
          </a:xfrm>
          <a:prstGeom prst="rect">
            <a:avLst/>
          </a:prstGeom>
          <a:noFill/>
          <a:ln/>
        </p:spPr>
        <p:txBody>
          <a:bodyPr wrap="square" lIns="0" tIns="0" rIns="0" bIns="0" rtlCol="0" anchor="t"/>
          <a:lstStyle/>
          <a:p>
            <a:pPr algn="l" indent="0" marL="0">
              <a:lnSpc>
                <a:spcPts val="2900"/>
              </a:lnSpc>
              <a:buNone/>
            </a:pPr>
            <a:r>
              <a:rPr lang="en-US" sz="1800" dirty="0">
                <a:solidFill>
                  <a:srgbClr val="383838"/>
                </a:solidFill>
                <a:latin typeface="Patrick Hand" pitchFamily="34" charset="0"/>
                <a:ea typeface="Patrick Hand" pitchFamily="34" charset="-122"/>
                <a:cs typeface="Patrick Hand" pitchFamily="34" charset="-120"/>
              </a:rPr>
              <a:t>Με το Διάταγμα των Μεδιολάνων τερματίστηκαν οι διωγμοί κατά των χριστιανών και εγκαινιάστηκε μια νέα εποχή θρησκευτικής ανοχής.</a:t>
            </a:r>
            <a:endParaRPr lang="en-US" sz="1800" dirty="0"/>
          </a:p>
        </p:txBody>
      </p:sp>
      <p:sp>
        <p:nvSpPr>
          <p:cNvPr id="6" name="Shape 4"/>
          <p:cNvSpPr/>
          <p:nvPr/>
        </p:nvSpPr>
        <p:spPr>
          <a:xfrm>
            <a:off x="1165265" y="3170873"/>
            <a:ext cx="174784" cy="1176933"/>
          </a:xfrm>
          <a:prstGeom prst="roundRect">
            <a:avLst>
              <a:gd name="adj" fmla="val 56007"/>
            </a:avLst>
          </a:prstGeom>
          <a:solidFill>
            <a:srgbClr val="E6E6E6"/>
          </a:solidFill>
          <a:ln w="7620">
            <a:solidFill>
              <a:srgbClr val="CCCCCC"/>
            </a:solidFill>
            <a:prstDash val="solid"/>
          </a:ln>
        </p:spPr>
      </p:sp>
      <p:sp>
        <p:nvSpPr>
          <p:cNvPr id="7" name="Text 5"/>
          <p:cNvSpPr/>
          <p:nvPr/>
        </p:nvSpPr>
        <p:spPr>
          <a:xfrm>
            <a:off x="1689616" y="3170873"/>
            <a:ext cx="2557343" cy="291346"/>
          </a:xfrm>
          <a:prstGeom prst="rect">
            <a:avLst/>
          </a:prstGeom>
          <a:noFill/>
          <a:ln/>
        </p:spPr>
        <p:txBody>
          <a:bodyPr wrap="none" lIns="0" tIns="0" rIns="0" bIns="0" rtlCol="0" anchor="t"/>
          <a:lstStyle/>
          <a:p>
            <a:pPr algn="l" indent="0" marL="0">
              <a:lnSpc>
                <a:spcPts val="2250"/>
              </a:lnSpc>
              <a:buNone/>
            </a:pPr>
            <a:r>
              <a:rPr lang="en-US" sz="1800" dirty="0">
                <a:solidFill>
                  <a:srgbClr val="383838"/>
                </a:solidFill>
                <a:latin typeface="Patrick Hand" pitchFamily="34" charset="0"/>
                <a:ea typeface="Patrick Hand" pitchFamily="34" charset="-122"/>
                <a:cs typeface="Patrick Hand" pitchFamily="34" charset="-120"/>
              </a:rPr>
              <a:t>Γέννηση του Βυζαντίου</a:t>
            </a:r>
            <a:endParaRPr lang="en-US" sz="1800" dirty="0"/>
          </a:p>
        </p:txBody>
      </p:sp>
      <p:sp>
        <p:nvSpPr>
          <p:cNvPr id="8" name="Text 6"/>
          <p:cNvSpPr/>
          <p:nvPr/>
        </p:nvSpPr>
        <p:spPr>
          <a:xfrm>
            <a:off x="1689616" y="3601998"/>
            <a:ext cx="12125087" cy="745808"/>
          </a:xfrm>
          <a:prstGeom prst="rect">
            <a:avLst/>
          </a:prstGeom>
          <a:noFill/>
          <a:ln/>
        </p:spPr>
        <p:txBody>
          <a:bodyPr wrap="square" lIns="0" tIns="0" rIns="0" bIns="0" rtlCol="0" anchor="t"/>
          <a:lstStyle/>
          <a:p>
            <a:pPr algn="l" indent="0" marL="0">
              <a:lnSpc>
                <a:spcPts val="2900"/>
              </a:lnSpc>
              <a:buNone/>
            </a:pPr>
            <a:r>
              <a:rPr lang="en-US" sz="1800" dirty="0">
                <a:solidFill>
                  <a:srgbClr val="383838"/>
                </a:solidFill>
                <a:latin typeface="Patrick Hand" pitchFamily="34" charset="0"/>
                <a:ea typeface="Patrick Hand" pitchFamily="34" charset="-122"/>
                <a:cs typeface="Patrick Hand" pitchFamily="34" charset="-120"/>
              </a:rPr>
              <a:t>Η ίδρυση της Κωνσταντινούπολης σηματοδότησε την αρχή της Βυζαντινής αυτοκρατορίας, που θα διαρκούσε για περισσότερους από ένδεκα αιώνες.</a:t>
            </a:r>
            <a:endParaRPr lang="en-US" sz="1800" dirty="0"/>
          </a:p>
        </p:txBody>
      </p:sp>
      <p:sp>
        <p:nvSpPr>
          <p:cNvPr id="9" name="Shape 7"/>
          <p:cNvSpPr/>
          <p:nvPr/>
        </p:nvSpPr>
        <p:spPr>
          <a:xfrm>
            <a:off x="1514832" y="4580811"/>
            <a:ext cx="174784" cy="1176933"/>
          </a:xfrm>
          <a:prstGeom prst="roundRect">
            <a:avLst>
              <a:gd name="adj" fmla="val 56007"/>
            </a:avLst>
          </a:prstGeom>
          <a:solidFill>
            <a:srgbClr val="E6E6E6"/>
          </a:solidFill>
          <a:ln w="7620">
            <a:solidFill>
              <a:srgbClr val="CCCCCC"/>
            </a:solidFill>
            <a:prstDash val="solid"/>
          </a:ln>
        </p:spPr>
      </p:sp>
      <p:sp>
        <p:nvSpPr>
          <p:cNvPr id="10" name="Text 8"/>
          <p:cNvSpPr/>
          <p:nvPr/>
        </p:nvSpPr>
        <p:spPr>
          <a:xfrm>
            <a:off x="2039183" y="4580811"/>
            <a:ext cx="2971086" cy="291346"/>
          </a:xfrm>
          <a:prstGeom prst="rect">
            <a:avLst/>
          </a:prstGeom>
          <a:noFill/>
          <a:ln/>
        </p:spPr>
        <p:txBody>
          <a:bodyPr wrap="none" lIns="0" tIns="0" rIns="0" bIns="0" rtlCol="0" anchor="t"/>
          <a:lstStyle/>
          <a:p>
            <a:pPr algn="l" indent="0" marL="0">
              <a:lnSpc>
                <a:spcPts val="2250"/>
              </a:lnSpc>
              <a:buNone/>
            </a:pPr>
            <a:r>
              <a:rPr lang="en-US" sz="1800" dirty="0">
                <a:solidFill>
                  <a:srgbClr val="383838"/>
                </a:solidFill>
                <a:latin typeface="Patrick Hand" pitchFamily="34" charset="0"/>
                <a:ea typeface="Patrick Hand" pitchFamily="34" charset="-122"/>
                <a:cs typeface="Patrick Hand" pitchFamily="34" charset="-120"/>
              </a:rPr>
              <a:t>Πολιτισμική Μεταμόρφωση</a:t>
            </a:r>
            <a:endParaRPr lang="en-US" sz="1800" dirty="0"/>
          </a:p>
        </p:txBody>
      </p:sp>
      <p:sp>
        <p:nvSpPr>
          <p:cNvPr id="11" name="Text 9"/>
          <p:cNvSpPr/>
          <p:nvPr/>
        </p:nvSpPr>
        <p:spPr>
          <a:xfrm>
            <a:off x="2039183" y="5011936"/>
            <a:ext cx="11775519" cy="745808"/>
          </a:xfrm>
          <a:prstGeom prst="rect">
            <a:avLst/>
          </a:prstGeom>
          <a:noFill/>
          <a:ln/>
        </p:spPr>
        <p:txBody>
          <a:bodyPr wrap="square" lIns="0" tIns="0" rIns="0" bIns="0" rtlCol="0" anchor="t"/>
          <a:lstStyle/>
          <a:p>
            <a:pPr algn="l" indent="0" marL="0">
              <a:lnSpc>
                <a:spcPts val="2900"/>
              </a:lnSpc>
              <a:buNone/>
            </a:pPr>
            <a:r>
              <a:rPr lang="en-US" sz="1800" dirty="0">
                <a:solidFill>
                  <a:srgbClr val="383838"/>
                </a:solidFill>
                <a:latin typeface="Patrick Hand" pitchFamily="34" charset="0"/>
                <a:ea typeface="Patrick Hand" pitchFamily="34" charset="-122"/>
                <a:cs typeface="Patrick Hand" pitchFamily="34" charset="-120"/>
              </a:rPr>
              <a:t>Η σύνθεση ρωμαϊκών, ελληνικών και χριστιανικών στοιχείων δημιούργησε έναν νέο πολιτισμό που επηρέασε βαθιά την παγκόσμια ιστορία.</a:t>
            </a:r>
            <a:endParaRPr lang="en-US" sz="1800" dirty="0"/>
          </a:p>
        </p:txBody>
      </p:sp>
      <p:sp>
        <p:nvSpPr>
          <p:cNvPr id="12" name="Shape 10"/>
          <p:cNvSpPr/>
          <p:nvPr/>
        </p:nvSpPr>
        <p:spPr>
          <a:xfrm>
            <a:off x="1864519" y="5990749"/>
            <a:ext cx="174784" cy="1176933"/>
          </a:xfrm>
          <a:prstGeom prst="roundRect">
            <a:avLst>
              <a:gd name="adj" fmla="val 56007"/>
            </a:avLst>
          </a:prstGeom>
          <a:solidFill>
            <a:srgbClr val="E6E6E6"/>
          </a:solidFill>
          <a:ln w="7620">
            <a:solidFill>
              <a:srgbClr val="CCCCCC"/>
            </a:solidFill>
            <a:prstDash val="solid"/>
          </a:ln>
        </p:spPr>
      </p:sp>
      <p:sp>
        <p:nvSpPr>
          <p:cNvPr id="13" name="Text 11"/>
          <p:cNvSpPr/>
          <p:nvPr/>
        </p:nvSpPr>
        <p:spPr>
          <a:xfrm>
            <a:off x="2388870" y="5990749"/>
            <a:ext cx="3314224" cy="291346"/>
          </a:xfrm>
          <a:prstGeom prst="rect">
            <a:avLst/>
          </a:prstGeom>
          <a:noFill/>
          <a:ln/>
        </p:spPr>
        <p:txBody>
          <a:bodyPr wrap="none" lIns="0" tIns="0" rIns="0" bIns="0" rtlCol="0" anchor="t"/>
          <a:lstStyle/>
          <a:p>
            <a:pPr algn="l" indent="0" marL="0">
              <a:lnSpc>
                <a:spcPts val="2250"/>
              </a:lnSpc>
              <a:buNone/>
            </a:pPr>
            <a:r>
              <a:rPr lang="en-US" sz="1800" dirty="0">
                <a:solidFill>
                  <a:srgbClr val="383838"/>
                </a:solidFill>
                <a:latin typeface="Patrick Hand" pitchFamily="34" charset="0"/>
                <a:ea typeface="Patrick Hand" pitchFamily="34" charset="-122"/>
                <a:cs typeface="Patrick Hand" pitchFamily="34" charset="-120"/>
              </a:rPr>
              <a:t>Διαμόρφωση Νέας Ταυτότητας</a:t>
            </a:r>
            <a:endParaRPr lang="en-US" sz="1800" dirty="0"/>
          </a:p>
        </p:txBody>
      </p:sp>
      <p:sp>
        <p:nvSpPr>
          <p:cNvPr id="14" name="Text 12"/>
          <p:cNvSpPr/>
          <p:nvPr/>
        </p:nvSpPr>
        <p:spPr>
          <a:xfrm>
            <a:off x="2388870" y="6421874"/>
            <a:ext cx="11425833" cy="745808"/>
          </a:xfrm>
          <a:prstGeom prst="rect">
            <a:avLst/>
          </a:prstGeom>
          <a:noFill/>
          <a:ln/>
        </p:spPr>
        <p:txBody>
          <a:bodyPr wrap="square" lIns="0" tIns="0" rIns="0" bIns="0" rtlCol="0" anchor="t"/>
          <a:lstStyle/>
          <a:p>
            <a:pPr algn="l" indent="0" marL="0">
              <a:lnSpc>
                <a:spcPts val="2900"/>
              </a:lnSpc>
              <a:buNone/>
            </a:pPr>
            <a:r>
              <a:rPr lang="en-US" sz="1800" dirty="0">
                <a:solidFill>
                  <a:srgbClr val="383838"/>
                </a:solidFill>
                <a:latin typeface="Patrick Hand" pitchFamily="34" charset="0"/>
                <a:ea typeface="Patrick Hand" pitchFamily="34" charset="-122"/>
                <a:cs typeface="Patrick Hand" pitchFamily="34" charset="-120"/>
              </a:rPr>
              <a:t>Οι αλλαγές που εισήγαγε ο Κωνσταντίνος οδήγησαν στη διαμόρφωση μιας νέας πολιτικής, θρησκευτικής και πολιτισμικής ταυτότητας που επηρέασε την εξέλιξη της Ευρώπης και της Μέσης Ανατολής.</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7F7F7">
              <a:alpha val="85000"/>
            </a:srgbClr>
          </a:solidFill>
          <a:ln/>
        </p:spPr>
      </p:sp>
      <p:sp>
        <p:nvSpPr>
          <p:cNvPr id="4" name="Text 1"/>
          <p:cNvSpPr/>
          <p:nvPr/>
        </p:nvSpPr>
        <p:spPr>
          <a:xfrm>
            <a:off x="864037" y="1871186"/>
            <a:ext cx="10933152" cy="617101"/>
          </a:xfrm>
          <a:prstGeom prst="rect">
            <a:avLst/>
          </a:prstGeom>
          <a:noFill/>
          <a:ln/>
        </p:spPr>
        <p:txBody>
          <a:bodyPr wrap="none" lIns="0" tIns="0" rIns="0" bIns="0" rtlCol="0" anchor="t"/>
          <a:lstStyle/>
          <a:p>
            <a:pPr algn="l"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Το Απολυταρχικό Πολίτευμα του Κωνσταντίνου</a:t>
            </a:r>
            <a:endParaRPr lang="en-US" sz="3850" dirty="0"/>
          </a:p>
        </p:txBody>
      </p:sp>
      <p:sp>
        <p:nvSpPr>
          <p:cNvPr id="5" name="Shape 2"/>
          <p:cNvSpPr/>
          <p:nvPr/>
        </p:nvSpPr>
        <p:spPr>
          <a:xfrm>
            <a:off x="864037" y="3136225"/>
            <a:ext cx="555427" cy="555427"/>
          </a:xfrm>
          <a:prstGeom prst="roundRect">
            <a:avLst>
              <a:gd name="adj" fmla="val 18669"/>
            </a:avLst>
          </a:prstGeom>
          <a:solidFill>
            <a:srgbClr val="E6E6E6"/>
          </a:solidFill>
          <a:ln w="15240">
            <a:solidFill>
              <a:srgbClr val="CCCCCC"/>
            </a:solidFill>
            <a:prstDash val="solid"/>
          </a:ln>
        </p:spPr>
      </p:sp>
      <p:pic>
        <p:nvPicPr>
          <p:cNvPr id="6" name="Image 1" descr="preencoded.png">    </p:cNvPr>
          <p:cNvPicPr>
            <a:picLocks noChangeAspect="1"/>
          </p:cNvPicPr>
          <p:nvPr/>
        </p:nvPicPr>
        <p:blipFill>
          <a:blip r:embed="rId2"/>
          <a:stretch>
            <a:fillRect/>
          </a:stretch>
        </p:blipFill>
        <p:spPr>
          <a:xfrm>
            <a:off x="993577" y="3228737"/>
            <a:ext cx="296228" cy="370284"/>
          </a:xfrm>
          <a:prstGeom prst="rect">
            <a:avLst/>
          </a:prstGeom>
        </p:spPr>
      </p:pic>
      <p:sp>
        <p:nvSpPr>
          <p:cNvPr id="7" name="Text 3"/>
          <p:cNvSpPr/>
          <p:nvPr/>
        </p:nvSpPr>
        <p:spPr>
          <a:xfrm>
            <a:off x="1666280" y="3136225"/>
            <a:ext cx="2964894"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Απρόσιτος Αυτοκράτορας</a:t>
            </a:r>
            <a:endParaRPr lang="en-US" sz="1900" dirty="0"/>
          </a:p>
        </p:txBody>
      </p:sp>
      <p:sp>
        <p:nvSpPr>
          <p:cNvPr id="8" name="Text 4"/>
          <p:cNvSpPr/>
          <p:nvPr/>
        </p:nvSpPr>
        <p:spPr>
          <a:xfrm>
            <a:off x="1666280" y="3592949"/>
            <a:ext cx="3333988" cy="2370296"/>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Ο Κωνσταντίνος έδωσε απολυταρχικότερο χαρακτήρα στο πολίτευμα, καθιστώντας τον εαυτό του απρόσιτο στους υπηκόους και τη σύγκλητο.</a:t>
            </a:r>
            <a:endParaRPr lang="en-US" sz="1900" dirty="0"/>
          </a:p>
        </p:txBody>
      </p:sp>
      <p:sp>
        <p:nvSpPr>
          <p:cNvPr id="9" name="Shape 5"/>
          <p:cNvSpPr/>
          <p:nvPr/>
        </p:nvSpPr>
        <p:spPr>
          <a:xfrm>
            <a:off x="5247084" y="3136225"/>
            <a:ext cx="555427" cy="555427"/>
          </a:xfrm>
          <a:prstGeom prst="roundRect">
            <a:avLst>
              <a:gd name="adj" fmla="val 18669"/>
            </a:avLst>
          </a:prstGeom>
          <a:solidFill>
            <a:srgbClr val="E6E6E6"/>
          </a:solidFill>
          <a:ln w="15240">
            <a:solidFill>
              <a:srgbClr val="CCCCCC"/>
            </a:solidFill>
            <a:prstDash val="solid"/>
          </a:ln>
        </p:spPr>
      </p:sp>
      <p:pic>
        <p:nvPicPr>
          <p:cNvPr id="10" name="Image 2" descr="preencoded.png">    </p:cNvPr>
          <p:cNvPicPr>
            <a:picLocks noChangeAspect="1"/>
          </p:cNvPicPr>
          <p:nvPr/>
        </p:nvPicPr>
        <p:blipFill>
          <a:blip r:embed="rId3"/>
          <a:stretch>
            <a:fillRect/>
          </a:stretch>
        </p:blipFill>
        <p:spPr>
          <a:xfrm>
            <a:off x="5376624" y="3228737"/>
            <a:ext cx="296228" cy="370284"/>
          </a:xfrm>
          <a:prstGeom prst="rect">
            <a:avLst/>
          </a:prstGeom>
        </p:spPr>
      </p:pic>
      <p:sp>
        <p:nvSpPr>
          <p:cNvPr id="11" name="Text 6"/>
          <p:cNvSpPr/>
          <p:nvPr/>
        </p:nvSpPr>
        <p:spPr>
          <a:xfrm>
            <a:off x="6049328" y="3136225"/>
            <a:ext cx="2644497"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Ανακτορικό Συμβούλιο</a:t>
            </a:r>
            <a:endParaRPr lang="en-US" sz="1900" dirty="0"/>
          </a:p>
        </p:txBody>
      </p:sp>
      <p:sp>
        <p:nvSpPr>
          <p:cNvPr id="12" name="Text 7"/>
          <p:cNvSpPr/>
          <p:nvPr/>
        </p:nvSpPr>
        <p:spPr>
          <a:xfrm>
            <a:off x="6049328" y="3592949"/>
            <a:ext cx="3333988" cy="2765346"/>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Περιβαλλόταν από ανακτορικούς υπαλλήλους και το ανακτορικό συμβούλιο, που λειτουργούσε μόνο συμβουλευτικά και κατά βούληση του αυτοκράτορα.</a:t>
            </a:r>
            <a:endParaRPr lang="en-US" sz="1900" dirty="0"/>
          </a:p>
        </p:txBody>
      </p:sp>
      <p:sp>
        <p:nvSpPr>
          <p:cNvPr id="13" name="Shape 8"/>
          <p:cNvSpPr/>
          <p:nvPr/>
        </p:nvSpPr>
        <p:spPr>
          <a:xfrm>
            <a:off x="9630132" y="3136225"/>
            <a:ext cx="555427" cy="555427"/>
          </a:xfrm>
          <a:prstGeom prst="roundRect">
            <a:avLst>
              <a:gd name="adj" fmla="val 18669"/>
            </a:avLst>
          </a:prstGeom>
          <a:solidFill>
            <a:srgbClr val="E6E6E6"/>
          </a:solidFill>
          <a:ln w="15240">
            <a:solidFill>
              <a:srgbClr val="CCCCCC"/>
            </a:solidFill>
            <a:prstDash val="solid"/>
          </a:ln>
        </p:spPr>
      </p:sp>
      <p:pic>
        <p:nvPicPr>
          <p:cNvPr id="14" name="Image 3" descr="preencoded.png">    </p:cNvPr>
          <p:cNvPicPr>
            <a:picLocks noChangeAspect="1"/>
          </p:cNvPicPr>
          <p:nvPr/>
        </p:nvPicPr>
        <p:blipFill>
          <a:blip r:embed="rId4"/>
          <a:stretch>
            <a:fillRect/>
          </a:stretch>
        </p:blipFill>
        <p:spPr>
          <a:xfrm>
            <a:off x="9759672" y="3228737"/>
            <a:ext cx="296228" cy="370284"/>
          </a:xfrm>
          <a:prstGeom prst="rect">
            <a:avLst/>
          </a:prstGeom>
        </p:spPr>
      </p:pic>
      <p:sp>
        <p:nvSpPr>
          <p:cNvPr id="15" name="Text 9"/>
          <p:cNvSpPr/>
          <p:nvPr/>
        </p:nvSpPr>
        <p:spPr>
          <a:xfrm>
            <a:off x="10432375" y="3136225"/>
            <a:ext cx="3053596"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Υποβαθμισμένη Σύγκλητος</a:t>
            </a:r>
            <a:endParaRPr lang="en-US" sz="1900" dirty="0"/>
          </a:p>
        </p:txBody>
      </p:sp>
      <p:sp>
        <p:nvSpPr>
          <p:cNvPr id="16" name="Text 10"/>
          <p:cNvSpPr/>
          <p:nvPr/>
        </p:nvSpPr>
        <p:spPr>
          <a:xfrm>
            <a:off x="10432375" y="3592949"/>
            <a:ext cx="3333988" cy="1975247"/>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Η σύγκλητος, που μεταφέρθηκε στην Κωνσταντινούπολη, έγινε ένα απλό τιμητικό σώμα χωρίς πραγματική εξουσία.</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2318742"/>
            <a:ext cx="10093762" cy="617101"/>
          </a:xfrm>
          <a:prstGeom prst="rect">
            <a:avLst/>
          </a:prstGeom>
          <a:noFill/>
          <a:ln/>
        </p:spPr>
        <p:txBody>
          <a:bodyPr wrap="none" lIns="0" tIns="0" rIns="0" bIns="0" rtlCol="0" anchor="t"/>
          <a:lstStyle/>
          <a:p>
            <a:pPr algn="l"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Η Θρησκευτική Πολιτική του Κωνσταντίνου</a:t>
            </a:r>
            <a:endParaRPr lang="en-US" sz="3850" dirty="0"/>
          </a:p>
        </p:txBody>
      </p:sp>
      <p:sp>
        <p:nvSpPr>
          <p:cNvPr id="3" name="Text 1"/>
          <p:cNvSpPr/>
          <p:nvPr/>
        </p:nvSpPr>
        <p:spPr>
          <a:xfrm>
            <a:off x="864037" y="3552944"/>
            <a:ext cx="4129326"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Νέα Αντίληψη για τον Αυτοκράτορα</a:t>
            </a:r>
            <a:endParaRPr lang="en-US" sz="1900" dirty="0"/>
          </a:p>
        </p:txBody>
      </p:sp>
      <p:sp>
        <p:nvSpPr>
          <p:cNvPr id="4" name="Text 2"/>
          <p:cNvSpPr/>
          <p:nvPr/>
        </p:nvSpPr>
        <p:spPr>
          <a:xfrm>
            <a:off x="864037" y="4108371"/>
            <a:ext cx="6150054" cy="1580198"/>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Καθοριστική ήταν η στάση του Κωνσταντίνου στο θέμα της αυτοκρατορικής λατρείας. Ο αυτοκράτορας δεν ήταν πλέον θεός για τους υπηκόους του, αλλά ο εκλεκτός του Θεού που κυβερνούσε με τη θεία χάρη.</a:t>
            </a:r>
            <a:endParaRPr lang="en-US" sz="1900" dirty="0"/>
          </a:p>
        </p:txBody>
      </p:sp>
      <p:sp>
        <p:nvSpPr>
          <p:cNvPr id="5" name="Text 3"/>
          <p:cNvSpPr/>
          <p:nvPr/>
        </p:nvSpPr>
        <p:spPr>
          <a:xfrm>
            <a:off x="7623929" y="3552944"/>
            <a:ext cx="4117181"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Διατήρηση Ειδωλολατρικών Τίτλων</a:t>
            </a:r>
            <a:endParaRPr lang="en-US" sz="1900" dirty="0"/>
          </a:p>
        </p:txBody>
      </p:sp>
      <p:sp>
        <p:nvSpPr>
          <p:cNvPr id="6" name="Text 4"/>
          <p:cNvSpPr/>
          <p:nvPr/>
        </p:nvSpPr>
        <p:spPr>
          <a:xfrm>
            <a:off x="7623929" y="4108371"/>
            <a:ext cx="6150054" cy="1580198"/>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Παρά την υποστήριξή του προς το Χριστιανισμό, ο Κωνσταντίνος διατήρησε μέχρι το τέλος της ζωής του τον ειδωλολατρικό τίτλο του "Μεγίστου Αρχιερέως", όπως έκαναν και οι άμεσοι διάδοχοί του.</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89503" y="621387"/>
            <a:ext cx="6236375" cy="563880"/>
          </a:xfrm>
          <a:prstGeom prst="rect">
            <a:avLst/>
          </a:prstGeom>
          <a:noFill/>
          <a:ln/>
        </p:spPr>
        <p:txBody>
          <a:bodyPr wrap="none" lIns="0" tIns="0" rIns="0" bIns="0" rtlCol="0" anchor="t"/>
          <a:lstStyle/>
          <a:p>
            <a:pPr algn="l" indent="0" marL="0">
              <a:lnSpc>
                <a:spcPts val="4400"/>
              </a:lnSpc>
              <a:buNone/>
            </a:pPr>
            <a:r>
              <a:rPr lang="en-US" sz="3550" dirty="0">
                <a:solidFill>
                  <a:srgbClr val="383838"/>
                </a:solidFill>
                <a:latin typeface="Patrick Hand" pitchFamily="34" charset="0"/>
                <a:ea typeface="Patrick Hand" pitchFamily="34" charset="-122"/>
                <a:cs typeface="Patrick Hand" pitchFamily="34" charset="-120"/>
              </a:rPr>
              <a:t>Το Διάταγμα των Μεδιολάνων</a:t>
            </a:r>
            <a:endParaRPr lang="en-US" sz="3550" dirty="0"/>
          </a:p>
        </p:txBody>
      </p:sp>
      <p:sp>
        <p:nvSpPr>
          <p:cNvPr id="3" name="Shape 1"/>
          <p:cNvSpPr/>
          <p:nvPr/>
        </p:nvSpPr>
        <p:spPr>
          <a:xfrm>
            <a:off x="789503" y="1636395"/>
            <a:ext cx="2175153" cy="1229201"/>
          </a:xfrm>
          <a:prstGeom prst="roundRect">
            <a:avLst>
              <a:gd name="adj" fmla="val 7708"/>
            </a:avLst>
          </a:prstGeom>
          <a:solidFill>
            <a:srgbClr val="E6E6E6"/>
          </a:solidFill>
          <a:ln w="7620">
            <a:solidFill>
              <a:srgbClr val="CCCCCC"/>
            </a:solidFill>
            <a:prstDash val="solid"/>
          </a:ln>
        </p:spPr>
      </p:sp>
      <p:pic>
        <p:nvPicPr>
          <p:cNvPr id="4" name="Image 0" descr="preencoded.png">    </p:cNvPr>
          <p:cNvPicPr>
            <a:picLocks noChangeAspect="1"/>
          </p:cNvPicPr>
          <p:nvPr/>
        </p:nvPicPr>
        <p:blipFill>
          <a:blip r:embed="rId1"/>
          <a:stretch>
            <a:fillRect/>
          </a:stretch>
        </p:blipFill>
        <p:spPr>
          <a:xfrm>
            <a:off x="1718429" y="2052757"/>
            <a:ext cx="317183" cy="396478"/>
          </a:xfrm>
          <a:prstGeom prst="rect">
            <a:avLst/>
          </a:prstGeom>
        </p:spPr>
      </p:pic>
      <p:sp>
        <p:nvSpPr>
          <p:cNvPr id="5" name="Text 2"/>
          <p:cNvSpPr/>
          <p:nvPr/>
        </p:nvSpPr>
        <p:spPr>
          <a:xfrm>
            <a:off x="3190161" y="1861899"/>
            <a:ext cx="2379702" cy="281940"/>
          </a:xfrm>
          <a:prstGeom prst="rect">
            <a:avLst/>
          </a:prstGeom>
          <a:noFill/>
          <a:ln/>
        </p:spPr>
        <p:txBody>
          <a:bodyPr wrap="none" lIns="0" tIns="0" rIns="0" bIns="0" rtlCol="0" anchor="t"/>
          <a:lstStyle/>
          <a:p>
            <a:pPr algn="l"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Υπογραφή στο Μιλάνο</a:t>
            </a:r>
            <a:endParaRPr lang="en-US" sz="1750" dirty="0"/>
          </a:p>
        </p:txBody>
      </p:sp>
      <p:sp>
        <p:nvSpPr>
          <p:cNvPr id="6" name="Text 3"/>
          <p:cNvSpPr/>
          <p:nvPr/>
        </p:nvSpPr>
        <p:spPr>
          <a:xfrm>
            <a:off x="3190161" y="2279094"/>
            <a:ext cx="8155067" cy="360998"/>
          </a:xfrm>
          <a:prstGeom prst="rect">
            <a:avLst/>
          </a:prstGeom>
          <a:noFill/>
          <a:ln/>
        </p:spPr>
        <p:txBody>
          <a:bodyPr wrap="none" lIns="0" tIns="0" rIns="0" bIns="0" rtlCol="0" anchor="t"/>
          <a:lstStyle/>
          <a:p>
            <a:pPr algn="l"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Υπογράφτηκε το Φεβρουάριο του 313 μ.Χ. από τον Κωνσταντίνο και τον Λικίνιο</a:t>
            </a:r>
            <a:endParaRPr lang="en-US" sz="1750" dirty="0"/>
          </a:p>
        </p:txBody>
      </p:sp>
      <p:sp>
        <p:nvSpPr>
          <p:cNvPr id="7" name="Shape 4"/>
          <p:cNvSpPr/>
          <p:nvPr/>
        </p:nvSpPr>
        <p:spPr>
          <a:xfrm>
            <a:off x="3077408" y="2850356"/>
            <a:ext cx="10650736" cy="15240"/>
          </a:xfrm>
          <a:prstGeom prst="roundRect">
            <a:avLst>
              <a:gd name="adj" fmla="val 621684"/>
            </a:avLst>
          </a:prstGeom>
          <a:solidFill>
            <a:srgbClr val="CCCCCC"/>
          </a:solidFill>
          <a:ln/>
        </p:spPr>
      </p:sp>
      <p:sp>
        <p:nvSpPr>
          <p:cNvPr id="8" name="Shape 5"/>
          <p:cNvSpPr/>
          <p:nvPr/>
        </p:nvSpPr>
        <p:spPr>
          <a:xfrm>
            <a:off x="789503" y="2978348"/>
            <a:ext cx="4350425" cy="1590199"/>
          </a:xfrm>
          <a:prstGeom prst="roundRect">
            <a:avLst>
              <a:gd name="adj" fmla="val 5958"/>
            </a:avLst>
          </a:prstGeom>
          <a:solidFill>
            <a:srgbClr val="E6E6E6"/>
          </a:solidFill>
          <a:ln w="7620">
            <a:solidFill>
              <a:srgbClr val="CCCCCC"/>
            </a:solidFill>
            <a:prstDash val="solid"/>
          </a:ln>
        </p:spPr>
      </p:sp>
      <p:pic>
        <p:nvPicPr>
          <p:cNvPr id="9" name="Image 1" descr="preencoded.png">    </p:cNvPr>
          <p:cNvPicPr>
            <a:picLocks noChangeAspect="1"/>
          </p:cNvPicPr>
          <p:nvPr/>
        </p:nvPicPr>
        <p:blipFill>
          <a:blip r:embed="rId2"/>
          <a:stretch>
            <a:fillRect/>
          </a:stretch>
        </p:blipFill>
        <p:spPr>
          <a:xfrm>
            <a:off x="2806065" y="3575209"/>
            <a:ext cx="317183" cy="396478"/>
          </a:xfrm>
          <a:prstGeom prst="rect">
            <a:avLst/>
          </a:prstGeom>
        </p:spPr>
      </p:pic>
      <p:sp>
        <p:nvSpPr>
          <p:cNvPr id="10" name="Text 6"/>
          <p:cNvSpPr/>
          <p:nvPr/>
        </p:nvSpPr>
        <p:spPr>
          <a:xfrm>
            <a:off x="5365433" y="3203853"/>
            <a:ext cx="2535793" cy="281940"/>
          </a:xfrm>
          <a:prstGeom prst="rect">
            <a:avLst/>
          </a:prstGeom>
          <a:noFill/>
          <a:ln/>
        </p:spPr>
        <p:txBody>
          <a:bodyPr wrap="none" lIns="0" tIns="0" rIns="0" bIns="0" rtlCol="0" anchor="t"/>
          <a:lstStyle/>
          <a:p>
            <a:pPr algn="l"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Θρησκευτική Ελευθερία</a:t>
            </a:r>
            <a:endParaRPr lang="en-US" sz="1750" dirty="0"/>
          </a:p>
        </p:txBody>
      </p:sp>
      <p:sp>
        <p:nvSpPr>
          <p:cNvPr id="11" name="Text 7"/>
          <p:cNvSpPr/>
          <p:nvPr/>
        </p:nvSpPr>
        <p:spPr>
          <a:xfrm>
            <a:off x="5365433" y="3621048"/>
            <a:ext cx="8249960" cy="721995"/>
          </a:xfrm>
          <a:prstGeom prst="rect">
            <a:avLst/>
          </a:prstGeom>
          <a:noFill/>
          <a:ln/>
        </p:spPr>
        <p:txBody>
          <a:bodyPr wrap="square" lIns="0" tIns="0" rIns="0" bIns="0" rtlCol="0" anchor="t"/>
          <a:lstStyle/>
          <a:p>
            <a:pPr algn="l"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Καθιέρωσε απόλυτη ελευθερία στην επιλογή λατρείας για όλους τους κατοίκους</a:t>
            </a:r>
            <a:endParaRPr lang="en-US" sz="1750" dirty="0"/>
          </a:p>
        </p:txBody>
      </p:sp>
      <p:sp>
        <p:nvSpPr>
          <p:cNvPr id="12" name="Shape 8"/>
          <p:cNvSpPr/>
          <p:nvPr/>
        </p:nvSpPr>
        <p:spPr>
          <a:xfrm>
            <a:off x="5252680" y="4553307"/>
            <a:ext cx="8475464" cy="15240"/>
          </a:xfrm>
          <a:prstGeom prst="roundRect">
            <a:avLst>
              <a:gd name="adj" fmla="val 621684"/>
            </a:avLst>
          </a:prstGeom>
          <a:solidFill>
            <a:srgbClr val="CCCCCC"/>
          </a:solidFill>
          <a:ln/>
        </p:spPr>
      </p:sp>
      <p:sp>
        <p:nvSpPr>
          <p:cNvPr id="13" name="Shape 9"/>
          <p:cNvSpPr/>
          <p:nvPr/>
        </p:nvSpPr>
        <p:spPr>
          <a:xfrm>
            <a:off x="789503" y="4681299"/>
            <a:ext cx="6525697" cy="1590199"/>
          </a:xfrm>
          <a:prstGeom prst="roundRect">
            <a:avLst>
              <a:gd name="adj" fmla="val 5958"/>
            </a:avLst>
          </a:prstGeom>
          <a:solidFill>
            <a:srgbClr val="E6E6E6"/>
          </a:solidFill>
          <a:ln w="7620">
            <a:solidFill>
              <a:srgbClr val="CCCCCC"/>
            </a:solidFill>
            <a:prstDash val="solid"/>
          </a:ln>
        </p:spPr>
      </p:sp>
      <p:pic>
        <p:nvPicPr>
          <p:cNvPr id="14" name="Image 2" descr="preencoded.png">    </p:cNvPr>
          <p:cNvPicPr>
            <a:picLocks noChangeAspect="1"/>
          </p:cNvPicPr>
          <p:nvPr/>
        </p:nvPicPr>
        <p:blipFill>
          <a:blip r:embed="rId3"/>
          <a:stretch>
            <a:fillRect/>
          </a:stretch>
        </p:blipFill>
        <p:spPr>
          <a:xfrm>
            <a:off x="3893701" y="5278160"/>
            <a:ext cx="317183" cy="396478"/>
          </a:xfrm>
          <a:prstGeom prst="rect">
            <a:avLst/>
          </a:prstGeom>
        </p:spPr>
      </p:pic>
      <p:sp>
        <p:nvSpPr>
          <p:cNvPr id="15" name="Text 10"/>
          <p:cNvSpPr/>
          <p:nvPr/>
        </p:nvSpPr>
        <p:spPr>
          <a:xfrm>
            <a:off x="7540704" y="4906804"/>
            <a:ext cx="2255758" cy="281940"/>
          </a:xfrm>
          <a:prstGeom prst="rect">
            <a:avLst/>
          </a:prstGeom>
          <a:noFill/>
          <a:ln/>
        </p:spPr>
        <p:txBody>
          <a:bodyPr wrap="none" lIns="0" tIns="0" rIns="0" bIns="0" rtlCol="0" anchor="t"/>
          <a:lstStyle/>
          <a:p>
            <a:pPr algn="l"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Ισότητα Θρησκειών</a:t>
            </a:r>
            <a:endParaRPr lang="en-US" sz="1750" dirty="0"/>
          </a:p>
        </p:txBody>
      </p:sp>
      <p:sp>
        <p:nvSpPr>
          <p:cNvPr id="16" name="Text 11"/>
          <p:cNvSpPr/>
          <p:nvPr/>
        </p:nvSpPr>
        <p:spPr>
          <a:xfrm>
            <a:off x="7540704" y="5323999"/>
            <a:ext cx="6074688" cy="721995"/>
          </a:xfrm>
          <a:prstGeom prst="rect">
            <a:avLst/>
          </a:prstGeom>
          <a:noFill/>
          <a:ln/>
        </p:spPr>
        <p:txBody>
          <a:bodyPr wrap="square" lIns="0" tIns="0" rIns="0" bIns="0" rtlCol="0" anchor="t"/>
          <a:lstStyle/>
          <a:p>
            <a:pPr algn="l"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Κατάργησε κάθε διάκριση μεταξύ χριστιανών και μη χριστιανών υπηκόων</a:t>
            </a:r>
            <a:endParaRPr lang="en-US" sz="1750" dirty="0"/>
          </a:p>
        </p:txBody>
      </p:sp>
      <p:sp>
        <p:nvSpPr>
          <p:cNvPr id="17" name="Text 12"/>
          <p:cNvSpPr/>
          <p:nvPr/>
        </p:nvSpPr>
        <p:spPr>
          <a:xfrm>
            <a:off x="789503" y="6525220"/>
            <a:ext cx="13051393" cy="1082993"/>
          </a:xfrm>
          <a:prstGeom prst="rect">
            <a:avLst/>
          </a:prstGeom>
          <a:noFill/>
          <a:ln/>
        </p:spPr>
        <p:txBody>
          <a:bodyPr wrap="square" lIns="0" tIns="0" rIns="0" bIns="0" rtlCol="0" anchor="t"/>
          <a:lstStyle/>
          <a:p>
            <a:pPr algn="l"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Το Διάταγμα των Μεδιολάνων, γνωστό και ως Διάταγμα της ανεξιθρησκίας, αποτέλεσε σταθμό στην ιστορία των σχέσεων κράτους και θρησκείας. Αρχικά είχε ισχύ για το δυτικό τμήμα της αυτοκρατορίας, αλλά λίγους μήνες αργότερα έγινε αποδεκτό και για το ανατολικό τμήμα, στη Νικομήδεια της Βιθυνίας.</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64037" y="678894"/>
            <a:ext cx="10404158" cy="617101"/>
          </a:xfrm>
          <a:prstGeom prst="rect">
            <a:avLst/>
          </a:prstGeom>
          <a:noFill/>
          <a:ln/>
        </p:spPr>
        <p:txBody>
          <a:bodyPr wrap="none" lIns="0" tIns="0" rIns="0" bIns="0" rtlCol="0" anchor="t"/>
          <a:lstStyle/>
          <a:p>
            <a:pPr algn="l"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Το Κείμενο του Διατάγματος των Μεδιολάνων</a:t>
            </a:r>
            <a:endParaRPr lang="en-US" sz="3850" dirty="0"/>
          </a:p>
        </p:txBody>
      </p:sp>
      <p:sp>
        <p:nvSpPr>
          <p:cNvPr id="3" name="Text 1"/>
          <p:cNvSpPr/>
          <p:nvPr/>
        </p:nvSpPr>
        <p:spPr>
          <a:xfrm>
            <a:off x="1234321" y="2067401"/>
            <a:ext cx="12532043" cy="1975247"/>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Εγώ, ο Αύγουστος Κωνσταντίνος και εγώ, ο Αύγουστος Λικίνιος όταν ευτυχήσαμε να συναντηθούμε στο Μεδιόλανο και να συζητήσουμε όλα τα θέματα που αφορούν το κοινό συμφέρον, αποφασίσαμε ότι... έπρεπε πρώτα απ' όλα να τακτοποιήσουμε όσα έχουν σχέση με την ευλάβεια και το σεβασμό προς το θείο, δηλαδή να δώσουμε και στους χριστιανούς και σ' όλους τους άλλους την ελευθερία να επιλέγουν τη θρησκεία που θέλουν...</a:t>
            </a:r>
            <a:endParaRPr lang="en-US" sz="1900" dirty="0"/>
          </a:p>
        </p:txBody>
      </p:sp>
      <p:sp>
        <p:nvSpPr>
          <p:cNvPr id="4" name="Shape 2"/>
          <p:cNvSpPr/>
          <p:nvPr/>
        </p:nvSpPr>
        <p:spPr>
          <a:xfrm>
            <a:off x="864037" y="1789748"/>
            <a:ext cx="30480" cy="2530554"/>
          </a:xfrm>
          <a:prstGeom prst="rect">
            <a:avLst/>
          </a:prstGeom>
          <a:solidFill>
            <a:srgbClr val="CCCCCC"/>
          </a:solidFill>
          <a:ln/>
        </p:spPr>
      </p:sp>
      <p:sp>
        <p:nvSpPr>
          <p:cNvPr id="5" name="Shape 3"/>
          <p:cNvSpPr/>
          <p:nvPr/>
        </p:nvSpPr>
        <p:spPr>
          <a:xfrm>
            <a:off x="864037" y="4597956"/>
            <a:ext cx="4136231" cy="2956084"/>
          </a:xfrm>
          <a:prstGeom prst="roundRect">
            <a:avLst>
              <a:gd name="adj" fmla="val 3508"/>
            </a:avLst>
          </a:prstGeom>
          <a:solidFill>
            <a:srgbClr val="E6E6E6"/>
          </a:solidFill>
          <a:ln w="15240">
            <a:solidFill>
              <a:srgbClr val="CCCCCC"/>
            </a:solidFill>
            <a:prstDash val="solid"/>
          </a:ln>
        </p:spPr>
      </p:sp>
      <p:sp>
        <p:nvSpPr>
          <p:cNvPr id="6" name="Text 4"/>
          <p:cNvSpPr/>
          <p:nvPr/>
        </p:nvSpPr>
        <p:spPr>
          <a:xfrm>
            <a:off x="1126093" y="4860012"/>
            <a:ext cx="2468880"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Ιστορική Σημασία</a:t>
            </a:r>
            <a:endParaRPr lang="en-US" sz="1900" dirty="0"/>
          </a:p>
        </p:txBody>
      </p:sp>
      <p:sp>
        <p:nvSpPr>
          <p:cNvPr id="7" name="Text 5"/>
          <p:cNvSpPr/>
          <p:nvPr/>
        </p:nvSpPr>
        <p:spPr>
          <a:xfrm>
            <a:off x="1126093" y="5316736"/>
            <a:ext cx="3612118" cy="1580198"/>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Το διάταγμα αποτέλεσε την πρώτη επίσημη αναγνώριση της θρησκευτικής ελευθερίας στη ρωμαϊκή αυτοκρατορία.</a:t>
            </a:r>
            <a:endParaRPr lang="en-US" sz="1900" dirty="0"/>
          </a:p>
        </p:txBody>
      </p:sp>
      <p:sp>
        <p:nvSpPr>
          <p:cNvPr id="8" name="Shape 6"/>
          <p:cNvSpPr/>
          <p:nvPr/>
        </p:nvSpPr>
        <p:spPr>
          <a:xfrm>
            <a:off x="5247084" y="4597956"/>
            <a:ext cx="4136231" cy="2956084"/>
          </a:xfrm>
          <a:prstGeom prst="roundRect">
            <a:avLst>
              <a:gd name="adj" fmla="val 3508"/>
            </a:avLst>
          </a:prstGeom>
          <a:solidFill>
            <a:srgbClr val="E6E6E6"/>
          </a:solidFill>
          <a:ln w="15240">
            <a:solidFill>
              <a:srgbClr val="CCCCCC"/>
            </a:solidFill>
            <a:prstDash val="solid"/>
          </a:ln>
        </p:spPr>
      </p:sp>
      <p:sp>
        <p:nvSpPr>
          <p:cNvPr id="9" name="Text 7"/>
          <p:cNvSpPr/>
          <p:nvPr/>
        </p:nvSpPr>
        <p:spPr>
          <a:xfrm>
            <a:off x="5509141" y="4860012"/>
            <a:ext cx="2468880"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Πολιτική Διάσταση</a:t>
            </a:r>
            <a:endParaRPr lang="en-US" sz="1900" dirty="0"/>
          </a:p>
        </p:txBody>
      </p:sp>
      <p:sp>
        <p:nvSpPr>
          <p:cNvPr id="10" name="Text 8"/>
          <p:cNvSpPr/>
          <p:nvPr/>
        </p:nvSpPr>
        <p:spPr>
          <a:xfrm>
            <a:off x="5509141" y="5316736"/>
            <a:ext cx="3612118" cy="1975247"/>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Αντανακλούσε την προσπάθεια του Κωνσταντίνου να εξασφαλίσει την εύνοια όλων των θρησκευτικών ομάδων της αυτοκρατορίας.</a:t>
            </a:r>
            <a:endParaRPr lang="en-US" sz="1900" dirty="0"/>
          </a:p>
        </p:txBody>
      </p:sp>
      <p:sp>
        <p:nvSpPr>
          <p:cNvPr id="11" name="Shape 9"/>
          <p:cNvSpPr/>
          <p:nvPr/>
        </p:nvSpPr>
        <p:spPr>
          <a:xfrm>
            <a:off x="9630132" y="4597956"/>
            <a:ext cx="4136231" cy="2956084"/>
          </a:xfrm>
          <a:prstGeom prst="roundRect">
            <a:avLst>
              <a:gd name="adj" fmla="val 3508"/>
            </a:avLst>
          </a:prstGeom>
          <a:solidFill>
            <a:srgbClr val="E6E6E6"/>
          </a:solidFill>
          <a:ln w="15240">
            <a:solidFill>
              <a:srgbClr val="CCCCCC"/>
            </a:solidFill>
            <a:prstDash val="solid"/>
          </a:ln>
        </p:spPr>
      </p:sp>
      <p:sp>
        <p:nvSpPr>
          <p:cNvPr id="12" name="Text 10"/>
          <p:cNvSpPr/>
          <p:nvPr/>
        </p:nvSpPr>
        <p:spPr>
          <a:xfrm>
            <a:off x="9892189" y="4860012"/>
            <a:ext cx="3287435"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Θρησκευτική Μεταρρύθμιση</a:t>
            </a:r>
            <a:endParaRPr lang="en-US" sz="1900" dirty="0"/>
          </a:p>
        </p:txBody>
      </p:sp>
      <p:sp>
        <p:nvSpPr>
          <p:cNvPr id="13" name="Text 11"/>
          <p:cNvSpPr/>
          <p:nvPr/>
        </p:nvSpPr>
        <p:spPr>
          <a:xfrm>
            <a:off x="9892189" y="5316736"/>
            <a:ext cx="3612118" cy="1975247"/>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Σηματοδότησε το τέλος των διωγμών κατά των χριστιανών και την αρχή μιας νέας εποχής για τις σχέσεις κράτους-εκκλησίας.</a:t>
            </a:r>
            <a:endParaRPr lang="en-US"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84979" y="766643"/>
            <a:ext cx="11861721" cy="556141"/>
          </a:xfrm>
          <a:prstGeom prst="rect">
            <a:avLst/>
          </a:prstGeom>
          <a:noFill/>
          <a:ln/>
        </p:spPr>
        <p:txBody>
          <a:bodyPr wrap="none" lIns="0" tIns="0" rIns="0" bIns="0" rtlCol="0" anchor="t"/>
          <a:lstStyle/>
          <a:p>
            <a:pPr algn="l" indent="0" marL="0">
              <a:lnSpc>
                <a:spcPts val="4350"/>
              </a:lnSpc>
              <a:buNone/>
            </a:pPr>
            <a:r>
              <a:rPr lang="en-US" sz="3500" dirty="0">
                <a:solidFill>
                  <a:srgbClr val="383838"/>
                </a:solidFill>
                <a:latin typeface="Patrick Hand" pitchFamily="34" charset="0"/>
                <a:ea typeface="Patrick Hand" pitchFamily="34" charset="-122"/>
                <a:cs typeface="Patrick Hand" pitchFamily="34" charset="-120"/>
              </a:rPr>
              <a:t>Η Μεταστροφή του Κωνσταντίνου προς τον Χριστιανισμό</a:t>
            </a:r>
            <a:endParaRPr lang="en-US" sz="3500" dirty="0"/>
          </a:p>
        </p:txBody>
      </p:sp>
      <p:pic>
        <p:nvPicPr>
          <p:cNvPr id="3" name="Image 0" descr="preencoded.png">    </p:cNvPr>
          <p:cNvPicPr>
            <a:picLocks noChangeAspect="1"/>
          </p:cNvPicPr>
          <p:nvPr/>
        </p:nvPicPr>
        <p:blipFill>
          <a:blip r:embed="rId1"/>
          <a:stretch>
            <a:fillRect/>
          </a:stretch>
        </p:blipFill>
        <p:spPr>
          <a:xfrm>
            <a:off x="784979" y="1656397"/>
            <a:ext cx="1112401" cy="1568410"/>
          </a:xfrm>
          <a:prstGeom prst="rect">
            <a:avLst/>
          </a:prstGeom>
        </p:spPr>
      </p:pic>
      <p:sp>
        <p:nvSpPr>
          <p:cNvPr id="4" name="Text 1"/>
          <p:cNvSpPr/>
          <p:nvPr/>
        </p:nvSpPr>
        <p:spPr>
          <a:xfrm>
            <a:off x="2230993" y="1878806"/>
            <a:ext cx="3458408" cy="278130"/>
          </a:xfrm>
          <a:prstGeom prst="rect">
            <a:avLst/>
          </a:prstGeom>
          <a:noFill/>
          <a:ln/>
        </p:spPr>
        <p:txBody>
          <a:bodyPr wrap="none" lIns="0" tIns="0" rIns="0" bIns="0" rtlCol="0" anchor="t"/>
          <a:lstStyle/>
          <a:p>
            <a:pPr algn="l" indent="0" marL="0">
              <a:lnSpc>
                <a:spcPts val="2150"/>
              </a:lnSpc>
              <a:buNone/>
            </a:pPr>
            <a:r>
              <a:rPr lang="en-US" sz="1750" dirty="0">
                <a:solidFill>
                  <a:srgbClr val="383838"/>
                </a:solidFill>
                <a:latin typeface="Patrick Hand" pitchFamily="34" charset="0"/>
                <a:ea typeface="Patrick Hand" pitchFamily="34" charset="-122"/>
                <a:cs typeface="Patrick Hand" pitchFamily="34" charset="-120"/>
              </a:rPr>
              <a:t>Το Όραμα της Μουλβίας Γέφυρας</a:t>
            </a:r>
            <a:endParaRPr lang="en-US" sz="1750" dirty="0"/>
          </a:p>
        </p:txBody>
      </p:sp>
      <p:sp>
        <p:nvSpPr>
          <p:cNvPr id="5" name="Text 2"/>
          <p:cNvSpPr/>
          <p:nvPr/>
        </p:nvSpPr>
        <p:spPr>
          <a:xfrm>
            <a:off x="2230993" y="2290405"/>
            <a:ext cx="11614309" cy="711994"/>
          </a:xfrm>
          <a:prstGeom prst="rect">
            <a:avLst/>
          </a:prstGeom>
          <a:noFill/>
          <a:ln/>
        </p:spPr>
        <p:txBody>
          <a:bodyPr wrap="square" lIns="0" tIns="0" rIns="0" bIns="0" rtlCol="0" anchor="t"/>
          <a:lstStyle/>
          <a:p>
            <a:pPr algn="l"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Μετά τη νίκη του κατά του Μαξέντιου στη Μουλβία γέφυρα, φαίνεται ότι ο Κωνσταντίνος συνειδητά αποδέχτηκε τη νέα θρησκεία.</a:t>
            </a:r>
            <a:endParaRPr lang="en-US" sz="1750" dirty="0"/>
          </a:p>
        </p:txBody>
      </p:sp>
      <p:pic>
        <p:nvPicPr>
          <p:cNvPr id="6" name="Image 1" descr="preencoded.png">    </p:cNvPr>
          <p:cNvPicPr>
            <a:picLocks noChangeAspect="1"/>
          </p:cNvPicPr>
          <p:nvPr/>
        </p:nvPicPr>
        <p:blipFill>
          <a:blip r:embed="rId2"/>
          <a:stretch>
            <a:fillRect/>
          </a:stretch>
        </p:blipFill>
        <p:spPr>
          <a:xfrm>
            <a:off x="784979" y="3224808"/>
            <a:ext cx="1112401" cy="1568410"/>
          </a:xfrm>
          <a:prstGeom prst="rect">
            <a:avLst/>
          </a:prstGeom>
        </p:spPr>
      </p:pic>
      <p:sp>
        <p:nvSpPr>
          <p:cNvPr id="7" name="Text 3"/>
          <p:cNvSpPr/>
          <p:nvPr/>
        </p:nvSpPr>
        <p:spPr>
          <a:xfrm>
            <a:off x="2230993" y="3447217"/>
            <a:ext cx="3649861" cy="278130"/>
          </a:xfrm>
          <a:prstGeom prst="rect">
            <a:avLst/>
          </a:prstGeom>
          <a:noFill/>
          <a:ln/>
        </p:spPr>
        <p:txBody>
          <a:bodyPr wrap="none" lIns="0" tIns="0" rIns="0" bIns="0" rtlCol="0" anchor="t"/>
          <a:lstStyle/>
          <a:p>
            <a:pPr algn="l" indent="0" marL="0">
              <a:lnSpc>
                <a:spcPts val="2150"/>
              </a:lnSpc>
              <a:buNone/>
            </a:pPr>
            <a:r>
              <a:rPr lang="en-US" sz="1750" dirty="0">
                <a:solidFill>
                  <a:srgbClr val="383838"/>
                </a:solidFill>
                <a:latin typeface="Patrick Hand" pitchFamily="34" charset="0"/>
                <a:ea typeface="Patrick Hand" pitchFamily="34" charset="-122"/>
                <a:cs typeface="Patrick Hand" pitchFamily="34" charset="-120"/>
              </a:rPr>
              <a:t>Υιοθέτηση Χριστιανικών Συμβόλων</a:t>
            </a:r>
            <a:endParaRPr lang="en-US" sz="1750" dirty="0"/>
          </a:p>
        </p:txBody>
      </p:sp>
      <p:sp>
        <p:nvSpPr>
          <p:cNvPr id="8" name="Text 4"/>
          <p:cNvSpPr/>
          <p:nvPr/>
        </p:nvSpPr>
        <p:spPr>
          <a:xfrm>
            <a:off x="2230993" y="3858816"/>
            <a:ext cx="11614309" cy="711994"/>
          </a:xfrm>
          <a:prstGeom prst="rect">
            <a:avLst/>
          </a:prstGeom>
          <a:noFill/>
          <a:ln/>
        </p:spPr>
        <p:txBody>
          <a:bodyPr wrap="square" lIns="0" tIns="0" rIns="0" bIns="0" rtlCol="0" anchor="t"/>
          <a:lstStyle/>
          <a:p>
            <a:pPr algn="l"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Υιοθέτησε ως σύμβολο το χριστόγραμμα, το οποίο τοποθέτησε στις ασπίδες των στρατιωτών του και στην αυτοκρατορική σημαία.</a:t>
            </a:r>
            <a:endParaRPr lang="en-US" sz="1750" dirty="0"/>
          </a:p>
        </p:txBody>
      </p:sp>
      <p:pic>
        <p:nvPicPr>
          <p:cNvPr id="9" name="Image 2" descr="preencoded.png">    </p:cNvPr>
          <p:cNvPicPr>
            <a:picLocks noChangeAspect="1"/>
          </p:cNvPicPr>
          <p:nvPr/>
        </p:nvPicPr>
        <p:blipFill>
          <a:blip r:embed="rId3"/>
          <a:stretch>
            <a:fillRect/>
          </a:stretch>
        </p:blipFill>
        <p:spPr>
          <a:xfrm>
            <a:off x="784979" y="4793218"/>
            <a:ext cx="1112401" cy="1334810"/>
          </a:xfrm>
          <a:prstGeom prst="rect">
            <a:avLst/>
          </a:prstGeom>
        </p:spPr>
      </p:pic>
      <p:sp>
        <p:nvSpPr>
          <p:cNvPr id="10" name="Text 5"/>
          <p:cNvSpPr/>
          <p:nvPr/>
        </p:nvSpPr>
        <p:spPr>
          <a:xfrm>
            <a:off x="2230993" y="5015627"/>
            <a:ext cx="2683550" cy="278130"/>
          </a:xfrm>
          <a:prstGeom prst="rect">
            <a:avLst/>
          </a:prstGeom>
          <a:noFill/>
          <a:ln/>
        </p:spPr>
        <p:txBody>
          <a:bodyPr wrap="none" lIns="0" tIns="0" rIns="0" bIns="0" rtlCol="0" anchor="t"/>
          <a:lstStyle/>
          <a:p>
            <a:pPr algn="l" indent="0" marL="0">
              <a:lnSpc>
                <a:spcPts val="2150"/>
              </a:lnSpc>
              <a:buNone/>
            </a:pPr>
            <a:r>
              <a:rPr lang="en-US" sz="1750" dirty="0">
                <a:solidFill>
                  <a:srgbClr val="383838"/>
                </a:solidFill>
                <a:latin typeface="Patrick Hand" pitchFamily="34" charset="0"/>
                <a:ea typeface="Patrick Hand" pitchFamily="34" charset="-122"/>
                <a:cs typeface="Patrick Hand" pitchFamily="34" charset="-120"/>
              </a:rPr>
              <a:t>Προστασία της Εκκλησίας</a:t>
            </a:r>
            <a:endParaRPr lang="en-US" sz="1750" dirty="0"/>
          </a:p>
        </p:txBody>
      </p:sp>
      <p:sp>
        <p:nvSpPr>
          <p:cNvPr id="11" name="Text 6"/>
          <p:cNvSpPr/>
          <p:nvPr/>
        </p:nvSpPr>
        <p:spPr>
          <a:xfrm>
            <a:off x="2230993" y="5427226"/>
            <a:ext cx="11614309" cy="355997"/>
          </a:xfrm>
          <a:prstGeom prst="rect">
            <a:avLst/>
          </a:prstGeom>
          <a:noFill/>
          <a:ln/>
        </p:spPr>
        <p:txBody>
          <a:bodyPr wrap="none" lIns="0" tIns="0" rIns="0" bIns="0" rtlCol="0" anchor="t"/>
          <a:lstStyle/>
          <a:p>
            <a:pPr algn="l"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Προστάτευσε το Χριστιανισμό από τις αιρέσεις καθιερώνοντας το θεσμό των Οικουμενικών συνόδων.</a:t>
            </a:r>
            <a:endParaRPr lang="en-US" sz="1750" dirty="0"/>
          </a:p>
        </p:txBody>
      </p:sp>
      <p:pic>
        <p:nvPicPr>
          <p:cNvPr id="12" name="Image 3" descr="preencoded.png">    </p:cNvPr>
          <p:cNvPicPr>
            <a:picLocks noChangeAspect="1"/>
          </p:cNvPicPr>
          <p:nvPr/>
        </p:nvPicPr>
        <p:blipFill>
          <a:blip r:embed="rId4"/>
          <a:stretch>
            <a:fillRect/>
          </a:stretch>
        </p:blipFill>
        <p:spPr>
          <a:xfrm>
            <a:off x="784979" y="6128028"/>
            <a:ext cx="1112401" cy="1334810"/>
          </a:xfrm>
          <a:prstGeom prst="rect">
            <a:avLst/>
          </a:prstGeom>
        </p:spPr>
      </p:pic>
      <p:sp>
        <p:nvSpPr>
          <p:cNvPr id="13" name="Text 7"/>
          <p:cNvSpPr/>
          <p:nvPr/>
        </p:nvSpPr>
        <p:spPr>
          <a:xfrm>
            <a:off x="2230993" y="6350437"/>
            <a:ext cx="2224802" cy="278130"/>
          </a:xfrm>
          <a:prstGeom prst="rect">
            <a:avLst/>
          </a:prstGeom>
          <a:noFill/>
          <a:ln/>
        </p:spPr>
        <p:txBody>
          <a:bodyPr wrap="none" lIns="0" tIns="0" rIns="0" bIns="0" rtlCol="0" anchor="t"/>
          <a:lstStyle/>
          <a:p>
            <a:pPr algn="l" indent="0" marL="0">
              <a:lnSpc>
                <a:spcPts val="2150"/>
              </a:lnSpc>
              <a:buNone/>
            </a:pPr>
            <a:r>
              <a:rPr lang="en-US" sz="1750" dirty="0">
                <a:solidFill>
                  <a:srgbClr val="383838"/>
                </a:solidFill>
                <a:latin typeface="Patrick Hand" pitchFamily="34" charset="0"/>
                <a:ea typeface="Patrick Hand" pitchFamily="34" charset="-122"/>
                <a:cs typeface="Patrick Hand" pitchFamily="34" charset="-120"/>
              </a:rPr>
              <a:t>Βάπτιση</a:t>
            </a:r>
            <a:endParaRPr lang="en-US" sz="1750" dirty="0"/>
          </a:p>
        </p:txBody>
      </p:sp>
      <p:sp>
        <p:nvSpPr>
          <p:cNvPr id="14" name="Text 8"/>
          <p:cNvSpPr/>
          <p:nvPr/>
        </p:nvSpPr>
        <p:spPr>
          <a:xfrm>
            <a:off x="2230993" y="6762036"/>
            <a:ext cx="11614309" cy="355997"/>
          </a:xfrm>
          <a:prstGeom prst="rect">
            <a:avLst/>
          </a:prstGeom>
          <a:noFill/>
          <a:ln/>
        </p:spPr>
        <p:txBody>
          <a:bodyPr wrap="none" lIns="0" tIns="0" rIns="0" bIns="0" rtlCol="0" anchor="t"/>
          <a:lstStyle/>
          <a:p>
            <a:pPr algn="l"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Λίγο πριν πεθάνει, βαφτίστηκε χριστιανός, ολοκληρώνοντας τυπικά τη μεταστροφή του.</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84979" y="1123474"/>
            <a:ext cx="11705392" cy="547807"/>
          </a:xfrm>
          <a:prstGeom prst="rect">
            <a:avLst/>
          </a:prstGeom>
          <a:noFill/>
          <a:ln/>
        </p:spPr>
        <p:txBody>
          <a:bodyPr wrap="none" lIns="0" tIns="0" rIns="0" bIns="0" rtlCol="0" anchor="t"/>
          <a:lstStyle/>
          <a:p>
            <a:pPr algn="l" indent="0" marL="0">
              <a:lnSpc>
                <a:spcPts val="4300"/>
              </a:lnSpc>
              <a:buNone/>
            </a:pPr>
            <a:r>
              <a:rPr lang="en-US" sz="3450" dirty="0">
                <a:solidFill>
                  <a:srgbClr val="383838"/>
                </a:solidFill>
                <a:latin typeface="Patrick Hand" pitchFamily="34" charset="0"/>
                <a:ea typeface="Patrick Hand" pitchFamily="34" charset="-122"/>
                <a:cs typeface="Patrick Hand" pitchFamily="34" charset="-120"/>
              </a:rPr>
              <a:t>Ιστορικές Απόψεις για τη Μεταστροφή του Κωνσταντίνου</a:t>
            </a:r>
            <a:endParaRPr lang="en-US" sz="3450" dirty="0"/>
          </a:p>
        </p:txBody>
      </p:sp>
      <p:sp>
        <p:nvSpPr>
          <p:cNvPr id="3" name="Text 1"/>
          <p:cNvSpPr/>
          <p:nvPr/>
        </p:nvSpPr>
        <p:spPr>
          <a:xfrm>
            <a:off x="2433995" y="2109549"/>
            <a:ext cx="2266950" cy="273963"/>
          </a:xfrm>
          <a:prstGeom prst="rect">
            <a:avLst/>
          </a:prstGeom>
          <a:noFill/>
          <a:ln/>
        </p:spPr>
        <p:txBody>
          <a:bodyPr wrap="none" lIns="0" tIns="0" rIns="0" bIns="0" rtlCol="0" anchor="t"/>
          <a:lstStyle/>
          <a:p>
            <a:pPr algn="r" indent="0" marL="0">
              <a:lnSpc>
                <a:spcPts val="2150"/>
              </a:lnSpc>
              <a:buNone/>
            </a:pPr>
            <a:r>
              <a:rPr lang="en-US" sz="1700" dirty="0">
                <a:solidFill>
                  <a:srgbClr val="383838"/>
                </a:solidFill>
                <a:latin typeface="Patrick Hand" pitchFamily="34" charset="0"/>
                <a:ea typeface="Patrick Hand" pitchFamily="34" charset="-122"/>
                <a:cs typeface="Patrick Hand" pitchFamily="34" charset="-120"/>
              </a:rPr>
              <a:t>Πολιτική Σκοπιμότητα</a:t>
            </a:r>
            <a:endParaRPr lang="en-US" sz="1700" dirty="0"/>
          </a:p>
        </p:txBody>
      </p:sp>
      <p:sp>
        <p:nvSpPr>
          <p:cNvPr id="4" name="Text 2"/>
          <p:cNvSpPr/>
          <p:nvPr/>
        </p:nvSpPr>
        <p:spPr>
          <a:xfrm>
            <a:off x="784979" y="2514957"/>
            <a:ext cx="3915966" cy="1753195"/>
          </a:xfrm>
          <a:prstGeom prst="rect">
            <a:avLst/>
          </a:prstGeom>
          <a:noFill/>
          <a:ln/>
        </p:spPr>
        <p:txBody>
          <a:bodyPr wrap="square" lIns="0" tIns="0" rIns="0" bIns="0" rtlCol="0" anchor="t"/>
          <a:lstStyle/>
          <a:p>
            <a:pPr algn="r" indent="0" marL="0">
              <a:lnSpc>
                <a:spcPts val="2750"/>
              </a:lnSpc>
              <a:buNone/>
            </a:pPr>
            <a:r>
              <a:rPr lang="en-US" sz="1700" dirty="0">
                <a:solidFill>
                  <a:srgbClr val="383838"/>
                </a:solidFill>
                <a:latin typeface="Patrick Hand" pitchFamily="34" charset="0"/>
                <a:ea typeface="Patrick Hand" pitchFamily="34" charset="-122"/>
                <a:cs typeface="Patrick Hand" pitchFamily="34" charset="-120"/>
              </a:rPr>
              <a:t>Πολλοί ιστορικοί υποστηρίζουν ότι ο Κωνσταντίνος ήταν θρησκευτικά αδιάφορος και υποστήριζε το Χριστιανισμό από καθαρά πολιτικούς λόγους.</a:t>
            </a:r>
            <a:endParaRPr lang="en-US" sz="1700" dirty="0"/>
          </a:p>
        </p:txBody>
      </p:sp>
      <p:pic>
        <p:nvPicPr>
          <p:cNvPr id="5" name="Image 0" descr="preencoded.png">    </p:cNvPr>
          <p:cNvPicPr>
            <a:picLocks noChangeAspect="1"/>
          </p:cNvPicPr>
          <p:nvPr/>
        </p:nvPicPr>
        <p:blipFill>
          <a:blip r:embed="rId1"/>
          <a:stretch>
            <a:fillRect/>
          </a:stretch>
        </p:blipFill>
        <p:spPr>
          <a:xfrm>
            <a:off x="5029557" y="2322195"/>
            <a:ext cx="4571048" cy="4571048"/>
          </a:xfrm>
          <a:prstGeom prst="rect">
            <a:avLst/>
          </a:prstGeom>
        </p:spPr>
      </p:pic>
      <p:sp>
        <p:nvSpPr>
          <p:cNvPr id="6" name="Text 3"/>
          <p:cNvSpPr/>
          <p:nvPr/>
        </p:nvSpPr>
        <p:spPr>
          <a:xfrm>
            <a:off x="6019860" y="3271421"/>
            <a:ext cx="327779" cy="409813"/>
          </a:xfrm>
          <a:prstGeom prst="rect">
            <a:avLst/>
          </a:prstGeom>
          <a:noFill/>
          <a:ln/>
        </p:spPr>
        <p:txBody>
          <a:bodyPr wrap="none" lIns="0" tIns="0" rIns="0" bIns="0" rtlCol="0" anchor="t"/>
          <a:lstStyle/>
          <a:p>
            <a:pPr algn="l" indent="0" marL="0">
              <a:lnSpc>
                <a:spcPts val="4100"/>
              </a:lnSpc>
              <a:buNone/>
            </a:pPr>
            <a:r>
              <a:rPr lang="en-US" sz="2550" dirty="0">
                <a:solidFill>
                  <a:srgbClr val="383838"/>
                </a:solidFill>
                <a:latin typeface="Patrick Hand" pitchFamily="34" charset="0"/>
                <a:ea typeface="Patrick Hand" pitchFamily="34" charset="-122"/>
                <a:cs typeface="Patrick Hand" pitchFamily="34" charset="-120"/>
              </a:rPr>
              <a:t>1</a:t>
            </a:r>
            <a:endParaRPr lang="en-US" sz="2550" dirty="0"/>
          </a:p>
        </p:txBody>
      </p:sp>
      <p:sp>
        <p:nvSpPr>
          <p:cNvPr id="7" name="Text 4"/>
          <p:cNvSpPr/>
          <p:nvPr/>
        </p:nvSpPr>
        <p:spPr>
          <a:xfrm>
            <a:off x="9929217" y="2109549"/>
            <a:ext cx="2460188" cy="273963"/>
          </a:xfrm>
          <a:prstGeom prst="rect">
            <a:avLst/>
          </a:prstGeom>
          <a:noFill/>
          <a:ln/>
        </p:spPr>
        <p:txBody>
          <a:bodyPr wrap="none" lIns="0" tIns="0" rIns="0" bIns="0" rtlCol="0" anchor="t"/>
          <a:lstStyle/>
          <a:p>
            <a:pPr algn="l" indent="0" marL="0">
              <a:lnSpc>
                <a:spcPts val="2150"/>
              </a:lnSpc>
              <a:buNone/>
            </a:pPr>
            <a:r>
              <a:rPr lang="en-US" sz="1700" dirty="0">
                <a:solidFill>
                  <a:srgbClr val="383838"/>
                </a:solidFill>
                <a:latin typeface="Patrick Hand" pitchFamily="34" charset="0"/>
                <a:ea typeface="Patrick Hand" pitchFamily="34" charset="-122"/>
                <a:cs typeface="Patrick Hand" pitchFamily="34" charset="-120"/>
              </a:rPr>
              <a:t>Ειλικρινής Μεταστροφή</a:t>
            </a:r>
            <a:endParaRPr lang="en-US" sz="1700" dirty="0"/>
          </a:p>
        </p:txBody>
      </p:sp>
      <p:sp>
        <p:nvSpPr>
          <p:cNvPr id="8" name="Text 5"/>
          <p:cNvSpPr/>
          <p:nvPr/>
        </p:nvSpPr>
        <p:spPr>
          <a:xfrm>
            <a:off x="9929217" y="2514957"/>
            <a:ext cx="3916085" cy="1753195"/>
          </a:xfrm>
          <a:prstGeom prst="rect">
            <a:avLst/>
          </a:prstGeom>
          <a:noFill/>
          <a:ln/>
        </p:spPr>
        <p:txBody>
          <a:bodyPr wrap="square" lIns="0" tIns="0" rIns="0" bIns="0" rtlCol="0" anchor="t"/>
          <a:lstStyle/>
          <a:p>
            <a:pPr algn="l" indent="0" marL="0">
              <a:lnSpc>
                <a:spcPts val="2750"/>
              </a:lnSpc>
              <a:buNone/>
            </a:pPr>
            <a:r>
              <a:rPr lang="en-US" sz="1700" dirty="0">
                <a:solidFill>
                  <a:srgbClr val="383838"/>
                </a:solidFill>
                <a:latin typeface="Patrick Hand" pitchFamily="34" charset="0"/>
                <a:ea typeface="Patrick Hand" pitchFamily="34" charset="-122"/>
                <a:cs typeface="Patrick Hand" pitchFamily="34" charset="-120"/>
              </a:rPr>
              <a:t>Άλλοι πιστεύουν στην ειλικρινή μεταστροφή του και δέχονται ότι αυτή αποτέλεσε τον αποφασιστικό λόγο για την αλλαγή της θρησκευτικής πολιτικής.</a:t>
            </a:r>
            <a:endParaRPr lang="en-US" sz="1700" dirty="0"/>
          </a:p>
        </p:txBody>
      </p:sp>
      <p:pic>
        <p:nvPicPr>
          <p:cNvPr id="9" name="Image 1" descr="preencoded.png">    </p:cNvPr>
          <p:cNvPicPr>
            <a:picLocks noChangeAspect="1"/>
          </p:cNvPicPr>
          <p:nvPr/>
        </p:nvPicPr>
        <p:blipFill>
          <a:blip r:embed="rId2"/>
          <a:stretch>
            <a:fillRect/>
          </a:stretch>
        </p:blipFill>
        <p:spPr>
          <a:xfrm>
            <a:off x="5029557" y="2322195"/>
            <a:ext cx="4571048" cy="4571048"/>
          </a:xfrm>
          <a:prstGeom prst="rect">
            <a:avLst/>
          </a:prstGeom>
        </p:spPr>
      </p:pic>
      <p:sp>
        <p:nvSpPr>
          <p:cNvPr id="10" name="Text 6"/>
          <p:cNvSpPr/>
          <p:nvPr/>
        </p:nvSpPr>
        <p:spPr>
          <a:xfrm>
            <a:off x="8282404" y="3271421"/>
            <a:ext cx="327779" cy="409813"/>
          </a:xfrm>
          <a:prstGeom prst="rect">
            <a:avLst/>
          </a:prstGeom>
          <a:noFill/>
          <a:ln/>
        </p:spPr>
        <p:txBody>
          <a:bodyPr wrap="none" lIns="0" tIns="0" rIns="0" bIns="0" rtlCol="0" anchor="t"/>
          <a:lstStyle/>
          <a:p>
            <a:pPr algn="l" indent="0" marL="0">
              <a:lnSpc>
                <a:spcPts val="4100"/>
              </a:lnSpc>
              <a:buNone/>
            </a:pPr>
            <a:r>
              <a:rPr lang="en-US" sz="2550" dirty="0">
                <a:solidFill>
                  <a:srgbClr val="383838"/>
                </a:solidFill>
                <a:latin typeface="Patrick Hand" pitchFamily="34" charset="0"/>
                <a:ea typeface="Patrick Hand" pitchFamily="34" charset="-122"/>
                <a:cs typeface="Patrick Hand" pitchFamily="34" charset="-120"/>
              </a:rPr>
              <a:t>2</a:t>
            </a:r>
            <a:endParaRPr lang="en-US" sz="2550" dirty="0"/>
          </a:p>
        </p:txBody>
      </p:sp>
      <p:sp>
        <p:nvSpPr>
          <p:cNvPr id="11" name="Text 7"/>
          <p:cNvSpPr/>
          <p:nvPr/>
        </p:nvSpPr>
        <p:spPr>
          <a:xfrm>
            <a:off x="9929217" y="4772025"/>
            <a:ext cx="2615327" cy="273963"/>
          </a:xfrm>
          <a:prstGeom prst="rect">
            <a:avLst/>
          </a:prstGeom>
          <a:noFill/>
          <a:ln/>
        </p:spPr>
        <p:txBody>
          <a:bodyPr wrap="none" lIns="0" tIns="0" rIns="0" bIns="0" rtlCol="0" anchor="t"/>
          <a:lstStyle/>
          <a:p>
            <a:pPr algn="l" indent="0" marL="0">
              <a:lnSpc>
                <a:spcPts val="2150"/>
              </a:lnSpc>
              <a:buNone/>
            </a:pPr>
            <a:r>
              <a:rPr lang="en-US" sz="1700" dirty="0">
                <a:solidFill>
                  <a:srgbClr val="383838"/>
                </a:solidFill>
                <a:latin typeface="Patrick Hand" pitchFamily="34" charset="0"/>
                <a:ea typeface="Patrick Hand" pitchFamily="34" charset="-122"/>
                <a:cs typeface="Patrick Hand" pitchFamily="34" charset="-120"/>
              </a:rPr>
              <a:t>Συνδυαστική Προσέγγιση</a:t>
            </a:r>
            <a:endParaRPr lang="en-US" sz="1700" dirty="0"/>
          </a:p>
        </p:txBody>
      </p:sp>
      <p:sp>
        <p:nvSpPr>
          <p:cNvPr id="12" name="Text 8"/>
          <p:cNvSpPr/>
          <p:nvPr/>
        </p:nvSpPr>
        <p:spPr>
          <a:xfrm>
            <a:off x="9929217" y="5177433"/>
            <a:ext cx="3916085" cy="1753195"/>
          </a:xfrm>
          <a:prstGeom prst="rect">
            <a:avLst/>
          </a:prstGeom>
          <a:noFill/>
          <a:ln/>
        </p:spPr>
        <p:txBody>
          <a:bodyPr wrap="square" lIns="0" tIns="0" rIns="0" bIns="0" rtlCol="0" anchor="t"/>
          <a:lstStyle/>
          <a:p>
            <a:pPr algn="l" indent="0" marL="0">
              <a:lnSpc>
                <a:spcPts val="2750"/>
              </a:lnSpc>
              <a:buNone/>
            </a:pPr>
            <a:r>
              <a:rPr lang="en-US" sz="1700" dirty="0">
                <a:solidFill>
                  <a:srgbClr val="383838"/>
                </a:solidFill>
                <a:latin typeface="Patrick Hand" pitchFamily="34" charset="0"/>
                <a:ea typeface="Patrick Hand" pitchFamily="34" charset="-122"/>
                <a:cs typeface="Patrick Hand" pitchFamily="34" charset="-120"/>
              </a:rPr>
              <a:t>Υπάρχουν ενδείξεις που οδηγούν στο συνδυασμό των δύο αντιφατικών υποθέσεων, αναγνωρίζοντας τόσο τα πολιτικά κίνητρα όσο και τα θρησκευτικά βιώματα.</a:t>
            </a:r>
            <a:endParaRPr lang="en-US" sz="1700" dirty="0"/>
          </a:p>
        </p:txBody>
      </p:sp>
      <p:pic>
        <p:nvPicPr>
          <p:cNvPr id="13" name="Image 2" descr="preencoded.png">    </p:cNvPr>
          <p:cNvPicPr>
            <a:picLocks noChangeAspect="1"/>
          </p:cNvPicPr>
          <p:nvPr/>
        </p:nvPicPr>
        <p:blipFill>
          <a:blip r:embed="rId3"/>
          <a:stretch>
            <a:fillRect/>
          </a:stretch>
        </p:blipFill>
        <p:spPr>
          <a:xfrm>
            <a:off x="5029557" y="2322195"/>
            <a:ext cx="4571048" cy="4571048"/>
          </a:xfrm>
          <a:prstGeom prst="rect">
            <a:avLst/>
          </a:prstGeom>
        </p:spPr>
      </p:pic>
      <p:sp>
        <p:nvSpPr>
          <p:cNvPr id="14" name="Text 9"/>
          <p:cNvSpPr/>
          <p:nvPr/>
        </p:nvSpPr>
        <p:spPr>
          <a:xfrm>
            <a:off x="8282404" y="5533965"/>
            <a:ext cx="327779" cy="409813"/>
          </a:xfrm>
          <a:prstGeom prst="rect">
            <a:avLst/>
          </a:prstGeom>
          <a:noFill/>
          <a:ln/>
        </p:spPr>
        <p:txBody>
          <a:bodyPr wrap="none" lIns="0" tIns="0" rIns="0" bIns="0" rtlCol="0" anchor="t"/>
          <a:lstStyle/>
          <a:p>
            <a:pPr algn="l" indent="0" marL="0">
              <a:lnSpc>
                <a:spcPts val="4100"/>
              </a:lnSpc>
              <a:buNone/>
            </a:pPr>
            <a:r>
              <a:rPr lang="en-US" sz="2550" dirty="0">
                <a:solidFill>
                  <a:srgbClr val="383838"/>
                </a:solidFill>
                <a:latin typeface="Patrick Hand" pitchFamily="34" charset="0"/>
                <a:ea typeface="Patrick Hand" pitchFamily="34" charset="-122"/>
                <a:cs typeface="Patrick Hand" pitchFamily="34" charset="-120"/>
              </a:rPr>
              <a:t>3</a:t>
            </a:r>
            <a:endParaRPr lang="en-US" sz="2550" dirty="0"/>
          </a:p>
        </p:txBody>
      </p:sp>
      <p:sp>
        <p:nvSpPr>
          <p:cNvPr id="15" name="Text 10"/>
          <p:cNvSpPr/>
          <p:nvPr/>
        </p:nvSpPr>
        <p:spPr>
          <a:xfrm>
            <a:off x="2331006" y="4596765"/>
            <a:ext cx="2369939" cy="273963"/>
          </a:xfrm>
          <a:prstGeom prst="rect">
            <a:avLst/>
          </a:prstGeom>
          <a:noFill/>
          <a:ln/>
        </p:spPr>
        <p:txBody>
          <a:bodyPr wrap="none" lIns="0" tIns="0" rIns="0" bIns="0" rtlCol="0" anchor="t"/>
          <a:lstStyle/>
          <a:p>
            <a:pPr algn="r" indent="0" marL="0">
              <a:lnSpc>
                <a:spcPts val="2150"/>
              </a:lnSpc>
              <a:buNone/>
            </a:pPr>
            <a:r>
              <a:rPr lang="en-US" sz="1700" dirty="0">
                <a:solidFill>
                  <a:srgbClr val="383838"/>
                </a:solidFill>
                <a:latin typeface="Patrick Hand" pitchFamily="34" charset="0"/>
                <a:ea typeface="Patrick Hand" pitchFamily="34" charset="-122"/>
                <a:cs typeface="Patrick Hand" pitchFamily="34" charset="-120"/>
              </a:rPr>
              <a:t>Ιστορική Αναγκαιότητα</a:t>
            </a:r>
            <a:endParaRPr lang="en-US" sz="1700" dirty="0"/>
          </a:p>
        </p:txBody>
      </p:sp>
      <p:sp>
        <p:nvSpPr>
          <p:cNvPr id="16" name="Text 11"/>
          <p:cNvSpPr/>
          <p:nvPr/>
        </p:nvSpPr>
        <p:spPr>
          <a:xfrm>
            <a:off x="784979" y="5002173"/>
            <a:ext cx="3915966" cy="2103834"/>
          </a:xfrm>
          <a:prstGeom prst="rect">
            <a:avLst/>
          </a:prstGeom>
          <a:noFill/>
          <a:ln/>
        </p:spPr>
        <p:txBody>
          <a:bodyPr wrap="square" lIns="0" tIns="0" rIns="0" bIns="0" rtlCol="0" anchor="t"/>
          <a:lstStyle/>
          <a:p>
            <a:pPr algn="r" indent="0" marL="0">
              <a:lnSpc>
                <a:spcPts val="2750"/>
              </a:lnSpc>
              <a:buNone/>
            </a:pPr>
            <a:r>
              <a:rPr lang="en-US" sz="1700" dirty="0">
                <a:solidFill>
                  <a:srgbClr val="383838"/>
                </a:solidFill>
                <a:latin typeface="Patrick Hand" pitchFamily="34" charset="0"/>
                <a:ea typeface="Patrick Hand" pitchFamily="34" charset="-122"/>
                <a:cs typeface="Patrick Hand" pitchFamily="34" charset="-120"/>
              </a:rPr>
              <a:t>Η χρεοκοπία της πολιτικής των διωγμών και η μεταφορά του κέντρου βάρους της αυτοκρατορίας προς την Ανατολή δεν μπορούσε να συμβιβαστεί με την εχθρική στάση απέναντι στο Χριστιανισμό.</a:t>
            </a:r>
            <a:endParaRPr lang="en-US" sz="1700" dirty="0"/>
          </a:p>
        </p:txBody>
      </p:sp>
      <p:pic>
        <p:nvPicPr>
          <p:cNvPr id="17" name="Image 3" descr="preencoded.png">    </p:cNvPr>
          <p:cNvPicPr>
            <a:picLocks noChangeAspect="1"/>
          </p:cNvPicPr>
          <p:nvPr/>
        </p:nvPicPr>
        <p:blipFill>
          <a:blip r:embed="rId4"/>
          <a:stretch>
            <a:fillRect/>
          </a:stretch>
        </p:blipFill>
        <p:spPr>
          <a:xfrm>
            <a:off x="5029557" y="2322195"/>
            <a:ext cx="4571048" cy="4571048"/>
          </a:xfrm>
          <a:prstGeom prst="rect">
            <a:avLst/>
          </a:prstGeom>
        </p:spPr>
      </p:pic>
      <p:sp>
        <p:nvSpPr>
          <p:cNvPr id="18" name="Text 12"/>
          <p:cNvSpPr/>
          <p:nvPr/>
        </p:nvSpPr>
        <p:spPr>
          <a:xfrm>
            <a:off x="6019860" y="5533965"/>
            <a:ext cx="327779" cy="409813"/>
          </a:xfrm>
          <a:prstGeom prst="rect">
            <a:avLst/>
          </a:prstGeom>
          <a:noFill/>
          <a:ln/>
        </p:spPr>
        <p:txBody>
          <a:bodyPr wrap="none" lIns="0" tIns="0" rIns="0" bIns="0" rtlCol="0" anchor="t"/>
          <a:lstStyle/>
          <a:p>
            <a:pPr algn="l" indent="0" marL="0">
              <a:lnSpc>
                <a:spcPts val="4100"/>
              </a:lnSpc>
              <a:buNone/>
            </a:pPr>
            <a:r>
              <a:rPr lang="en-US" sz="2550" dirty="0">
                <a:solidFill>
                  <a:srgbClr val="383838"/>
                </a:solidFill>
                <a:latin typeface="Patrick Hand" pitchFamily="34" charset="0"/>
                <a:ea typeface="Patrick Hand" pitchFamily="34" charset="-122"/>
                <a:cs typeface="Patrick Hand" pitchFamily="34" charset="-120"/>
              </a:rPr>
              <a:t>4</a:t>
            </a:r>
            <a:endParaRPr lang="en-US" sz="2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64037" y="1343501"/>
            <a:ext cx="5817632" cy="617101"/>
          </a:xfrm>
          <a:prstGeom prst="rect">
            <a:avLst/>
          </a:prstGeom>
          <a:noFill/>
          <a:ln/>
        </p:spPr>
        <p:txBody>
          <a:bodyPr wrap="none" lIns="0" tIns="0" rIns="0" bIns="0" rtlCol="0" anchor="t"/>
          <a:lstStyle/>
          <a:p>
            <a:pPr algn="l" indent="0" marL="0">
              <a:lnSpc>
                <a:spcPts val="4850"/>
              </a:lnSpc>
              <a:buNone/>
            </a:pPr>
            <a:r>
              <a:rPr lang="en-US" sz="3850" dirty="0">
                <a:solidFill>
                  <a:srgbClr val="383838"/>
                </a:solidFill>
                <a:latin typeface="Patrick Hand" pitchFamily="34" charset="0"/>
                <a:ea typeface="Patrick Hand" pitchFamily="34" charset="-122"/>
                <a:cs typeface="Patrick Hand" pitchFamily="34" charset="-120"/>
              </a:rPr>
              <a:t>Η Άποψη του G. Ostrogorsky</a:t>
            </a:r>
            <a:endParaRPr lang="en-US" sz="3850" dirty="0"/>
          </a:p>
        </p:txBody>
      </p:sp>
      <p:pic>
        <p:nvPicPr>
          <p:cNvPr id="3" name="Image 0" descr="preencoded.png">    </p:cNvPr>
          <p:cNvPicPr>
            <a:picLocks noChangeAspect="1"/>
          </p:cNvPicPr>
          <p:nvPr/>
        </p:nvPicPr>
        <p:blipFill>
          <a:blip r:embed="rId1"/>
          <a:stretch>
            <a:fillRect/>
          </a:stretch>
        </p:blipFill>
        <p:spPr>
          <a:xfrm>
            <a:off x="864037" y="2454354"/>
            <a:ext cx="4300776" cy="987504"/>
          </a:xfrm>
          <a:prstGeom prst="rect">
            <a:avLst/>
          </a:prstGeom>
        </p:spPr>
      </p:pic>
      <p:sp>
        <p:nvSpPr>
          <p:cNvPr id="4" name="Text 1"/>
          <p:cNvSpPr/>
          <p:nvPr/>
        </p:nvSpPr>
        <p:spPr>
          <a:xfrm>
            <a:off x="1110853" y="3812143"/>
            <a:ext cx="2927866"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Πολύπλευρη Προσέγγιση</a:t>
            </a:r>
            <a:endParaRPr lang="en-US" sz="1900" dirty="0"/>
          </a:p>
        </p:txBody>
      </p:sp>
      <p:sp>
        <p:nvSpPr>
          <p:cNvPr id="5" name="Text 2"/>
          <p:cNvSpPr/>
          <p:nvPr/>
        </p:nvSpPr>
        <p:spPr>
          <a:xfrm>
            <a:off x="1110853" y="4268867"/>
            <a:ext cx="3807143" cy="1975247"/>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Ο Ostrogorsky υποστηρίζει ότι η πολιτική σκοπιμότητα έπαιξε αποφασιστικό ρόλο στη στάση του Κωνσταντίνου, αλλά δεν ήταν ο μοναδικός παράγοντας.</a:t>
            </a:r>
            <a:endParaRPr lang="en-US" sz="1900" dirty="0"/>
          </a:p>
        </p:txBody>
      </p:sp>
      <p:pic>
        <p:nvPicPr>
          <p:cNvPr id="6" name="Image 1" descr="preencoded.png">    </p:cNvPr>
          <p:cNvPicPr>
            <a:picLocks noChangeAspect="1"/>
          </p:cNvPicPr>
          <p:nvPr/>
        </p:nvPicPr>
        <p:blipFill>
          <a:blip r:embed="rId2"/>
          <a:stretch>
            <a:fillRect/>
          </a:stretch>
        </p:blipFill>
        <p:spPr>
          <a:xfrm>
            <a:off x="5164812" y="2454354"/>
            <a:ext cx="4300776" cy="987504"/>
          </a:xfrm>
          <a:prstGeom prst="rect">
            <a:avLst/>
          </a:prstGeom>
        </p:spPr>
      </p:pic>
      <p:sp>
        <p:nvSpPr>
          <p:cNvPr id="7" name="Text 3"/>
          <p:cNvSpPr/>
          <p:nvPr/>
        </p:nvSpPr>
        <p:spPr>
          <a:xfrm>
            <a:off x="5411629" y="3812143"/>
            <a:ext cx="2552819"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Θρησκευτικά Βιώματα</a:t>
            </a:r>
            <a:endParaRPr lang="en-US" sz="1900" dirty="0"/>
          </a:p>
        </p:txBody>
      </p:sp>
      <p:sp>
        <p:nvSpPr>
          <p:cNvPr id="8" name="Text 4"/>
          <p:cNvSpPr/>
          <p:nvPr/>
        </p:nvSpPr>
        <p:spPr>
          <a:xfrm>
            <a:off x="5411629" y="4268867"/>
            <a:ext cx="3807143" cy="1975247"/>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Τονίζει ότι ο Κωνσταντίνος είχε πλούσια θρησκευτικά βιώματα στη ζωή του, που σχετίζονται τόσο με το Χριστιανισμό όσο και με τις εθνικές θρησκείες.</a:t>
            </a:r>
            <a:endParaRPr lang="en-US" sz="1900" dirty="0"/>
          </a:p>
        </p:txBody>
      </p:sp>
      <p:pic>
        <p:nvPicPr>
          <p:cNvPr id="9" name="Image 2" descr="preencoded.png">    </p:cNvPr>
          <p:cNvPicPr>
            <a:picLocks noChangeAspect="1"/>
          </p:cNvPicPr>
          <p:nvPr/>
        </p:nvPicPr>
        <p:blipFill>
          <a:blip r:embed="rId3"/>
          <a:stretch>
            <a:fillRect/>
          </a:stretch>
        </p:blipFill>
        <p:spPr>
          <a:xfrm>
            <a:off x="9465588" y="2454354"/>
            <a:ext cx="4300776" cy="987504"/>
          </a:xfrm>
          <a:prstGeom prst="rect">
            <a:avLst/>
          </a:prstGeom>
        </p:spPr>
      </p:pic>
      <p:sp>
        <p:nvSpPr>
          <p:cNvPr id="10" name="Text 5"/>
          <p:cNvSpPr/>
          <p:nvPr/>
        </p:nvSpPr>
        <p:spPr>
          <a:xfrm>
            <a:off x="9712404" y="3812143"/>
            <a:ext cx="2468880" cy="308610"/>
          </a:xfrm>
          <a:prstGeom prst="rect">
            <a:avLst/>
          </a:prstGeom>
          <a:noFill/>
          <a:ln/>
        </p:spPr>
        <p:txBody>
          <a:bodyPr wrap="none" lIns="0" tIns="0" rIns="0" bIns="0" rtlCol="0" anchor="t"/>
          <a:lstStyle/>
          <a:p>
            <a:pPr algn="l" indent="0" marL="0">
              <a:lnSpc>
                <a:spcPts val="2400"/>
              </a:lnSpc>
              <a:buNone/>
            </a:pPr>
            <a:r>
              <a:rPr lang="en-US" sz="1900" dirty="0">
                <a:solidFill>
                  <a:srgbClr val="383838"/>
                </a:solidFill>
                <a:latin typeface="Patrick Hand" pitchFamily="34" charset="0"/>
                <a:ea typeface="Patrick Hand" pitchFamily="34" charset="-122"/>
                <a:cs typeface="Patrick Hand" pitchFamily="34" charset="-120"/>
              </a:rPr>
              <a:t>Ιστορικό Πλαίσιο</a:t>
            </a:r>
            <a:endParaRPr lang="en-US" sz="1900" dirty="0"/>
          </a:p>
        </p:txBody>
      </p:sp>
      <p:sp>
        <p:nvSpPr>
          <p:cNvPr id="11" name="Text 6"/>
          <p:cNvSpPr/>
          <p:nvPr/>
        </p:nvSpPr>
        <p:spPr>
          <a:xfrm>
            <a:off x="9712404" y="4268867"/>
            <a:ext cx="3807143" cy="2370296"/>
          </a:xfrm>
          <a:prstGeom prst="rect">
            <a:avLst/>
          </a:prstGeom>
          <a:noFill/>
          <a:ln/>
        </p:spPr>
        <p:txBody>
          <a:bodyPr wrap="square" lIns="0" tIns="0" rIns="0" bIns="0" rtlCol="0" anchor="t"/>
          <a:lstStyle/>
          <a:p>
            <a:pPr algn="l" indent="0" marL="0">
              <a:lnSpc>
                <a:spcPts val="3100"/>
              </a:lnSpc>
              <a:buNone/>
            </a:pPr>
            <a:r>
              <a:rPr lang="en-US" sz="1900" dirty="0">
                <a:solidFill>
                  <a:srgbClr val="383838"/>
                </a:solidFill>
                <a:latin typeface="Patrick Hand" pitchFamily="34" charset="0"/>
                <a:ea typeface="Patrick Hand" pitchFamily="34" charset="-122"/>
                <a:cs typeface="Patrick Hand" pitchFamily="34" charset="-120"/>
              </a:rPr>
              <a:t>Αναδεικνύει τη σημασία του ιστορικού πλαισίου, όπου η αποτυχία των διωγμών και η μετατόπιση του κέντρου βάρους προς την Ανατολή επηρέασαν τις αποφάσεις του αυτοκράτορα.</a:t>
            </a:r>
            <a:endParaRPr 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86170" y="798790"/>
            <a:ext cx="9497973" cy="561499"/>
          </a:xfrm>
          <a:prstGeom prst="rect">
            <a:avLst/>
          </a:prstGeom>
          <a:noFill/>
          <a:ln/>
        </p:spPr>
        <p:txBody>
          <a:bodyPr wrap="none" lIns="0" tIns="0" rIns="0" bIns="0" rtlCol="0" anchor="t"/>
          <a:lstStyle/>
          <a:p>
            <a:pPr algn="l" indent="0" marL="0">
              <a:lnSpc>
                <a:spcPts val="4400"/>
              </a:lnSpc>
              <a:buNone/>
            </a:pPr>
            <a:r>
              <a:rPr lang="en-US" sz="3500" dirty="0">
                <a:solidFill>
                  <a:srgbClr val="383838"/>
                </a:solidFill>
                <a:latin typeface="Patrick Hand" pitchFamily="34" charset="0"/>
                <a:ea typeface="Patrick Hand" pitchFamily="34" charset="-122"/>
                <a:cs typeface="Patrick Hand" pitchFamily="34" charset="-120"/>
              </a:rPr>
              <a:t>Η Άποψη της Αικατερίνης Χριστοφιλοπούλου</a:t>
            </a:r>
            <a:endParaRPr lang="en-US" sz="3500" dirty="0"/>
          </a:p>
        </p:txBody>
      </p:sp>
      <p:sp>
        <p:nvSpPr>
          <p:cNvPr id="3" name="Shape 1"/>
          <p:cNvSpPr/>
          <p:nvPr/>
        </p:nvSpPr>
        <p:spPr>
          <a:xfrm>
            <a:off x="7299960" y="1697236"/>
            <a:ext cx="30480" cy="5733574"/>
          </a:xfrm>
          <a:prstGeom prst="roundRect">
            <a:avLst>
              <a:gd name="adj" fmla="val 309534"/>
            </a:avLst>
          </a:prstGeom>
          <a:solidFill>
            <a:srgbClr val="CCCCCC"/>
          </a:solidFill>
          <a:ln/>
        </p:spPr>
      </p:sp>
      <p:sp>
        <p:nvSpPr>
          <p:cNvPr id="4" name="Shape 2"/>
          <p:cNvSpPr/>
          <p:nvPr/>
        </p:nvSpPr>
        <p:spPr>
          <a:xfrm>
            <a:off x="6419076" y="2187297"/>
            <a:ext cx="673894" cy="30480"/>
          </a:xfrm>
          <a:prstGeom prst="roundRect">
            <a:avLst>
              <a:gd name="adj" fmla="val 309534"/>
            </a:avLst>
          </a:prstGeom>
          <a:solidFill>
            <a:srgbClr val="CCCCCC"/>
          </a:solidFill>
          <a:ln/>
        </p:spPr>
      </p:sp>
      <p:sp>
        <p:nvSpPr>
          <p:cNvPr id="5" name="Shape 3"/>
          <p:cNvSpPr/>
          <p:nvPr/>
        </p:nvSpPr>
        <p:spPr>
          <a:xfrm>
            <a:off x="7062490" y="1949887"/>
            <a:ext cx="505420" cy="505420"/>
          </a:xfrm>
          <a:prstGeom prst="roundRect">
            <a:avLst>
              <a:gd name="adj" fmla="val 18667"/>
            </a:avLst>
          </a:prstGeom>
          <a:solidFill>
            <a:srgbClr val="E6E6E6"/>
          </a:solidFill>
          <a:ln w="7620">
            <a:solidFill>
              <a:srgbClr val="CCCCCC"/>
            </a:solidFill>
            <a:prstDash val="solid"/>
          </a:ln>
        </p:spPr>
      </p:sp>
      <p:pic>
        <p:nvPicPr>
          <p:cNvPr id="6" name="Image 0" descr="preencoded.png">    </p:cNvPr>
          <p:cNvPicPr>
            <a:picLocks noChangeAspect="1"/>
          </p:cNvPicPr>
          <p:nvPr/>
        </p:nvPicPr>
        <p:blipFill>
          <a:blip r:embed="rId1"/>
          <a:stretch>
            <a:fillRect/>
          </a:stretch>
        </p:blipFill>
        <p:spPr>
          <a:xfrm>
            <a:off x="7180362" y="2034064"/>
            <a:ext cx="269558" cy="336947"/>
          </a:xfrm>
          <a:prstGeom prst="rect">
            <a:avLst/>
          </a:prstGeom>
        </p:spPr>
      </p:pic>
      <p:sp>
        <p:nvSpPr>
          <p:cNvPr id="7" name="Text 4"/>
          <p:cNvSpPr/>
          <p:nvPr/>
        </p:nvSpPr>
        <p:spPr>
          <a:xfrm>
            <a:off x="3880842" y="1921788"/>
            <a:ext cx="2311241" cy="280749"/>
          </a:xfrm>
          <a:prstGeom prst="rect">
            <a:avLst/>
          </a:prstGeom>
          <a:noFill/>
          <a:ln/>
        </p:spPr>
        <p:txBody>
          <a:bodyPr wrap="none" lIns="0" tIns="0" rIns="0" bIns="0" rtlCol="0" anchor="t"/>
          <a:lstStyle/>
          <a:p>
            <a:pPr algn="r"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Νομισματικά Τεκμήρια</a:t>
            </a:r>
            <a:endParaRPr lang="en-US" sz="1750" dirty="0"/>
          </a:p>
        </p:txBody>
      </p:sp>
      <p:sp>
        <p:nvSpPr>
          <p:cNvPr id="8" name="Text 5"/>
          <p:cNvSpPr/>
          <p:nvPr/>
        </p:nvSpPr>
        <p:spPr>
          <a:xfrm>
            <a:off x="786170" y="2337316"/>
            <a:ext cx="5405914" cy="1437799"/>
          </a:xfrm>
          <a:prstGeom prst="rect">
            <a:avLst/>
          </a:prstGeom>
          <a:noFill/>
          <a:ln/>
        </p:spPr>
        <p:txBody>
          <a:bodyPr wrap="square" lIns="0" tIns="0" rIns="0" bIns="0" rtlCol="0" anchor="t"/>
          <a:lstStyle/>
          <a:p>
            <a:pPr algn="r"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Οι νομισματικοί τύποι και οι μνημειακές κατασκευές της κωνσταντίνειου περιόδου αντανακλούν την εσωτερική εξέλιξη των θρησκευτικών πεποιθήσεων του Κωνσταντίνου.</a:t>
            </a:r>
            <a:endParaRPr lang="en-US" sz="1750" dirty="0"/>
          </a:p>
        </p:txBody>
      </p:sp>
      <p:sp>
        <p:nvSpPr>
          <p:cNvPr id="9" name="Shape 6"/>
          <p:cNvSpPr/>
          <p:nvPr/>
        </p:nvSpPr>
        <p:spPr>
          <a:xfrm>
            <a:off x="7537430" y="3310295"/>
            <a:ext cx="673894" cy="30480"/>
          </a:xfrm>
          <a:prstGeom prst="roundRect">
            <a:avLst>
              <a:gd name="adj" fmla="val 309534"/>
            </a:avLst>
          </a:prstGeom>
          <a:solidFill>
            <a:srgbClr val="CCCCCC"/>
          </a:solidFill>
          <a:ln/>
        </p:spPr>
      </p:sp>
      <p:sp>
        <p:nvSpPr>
          <p:cNvPr id="10" name="Shape 7"/>
          <p:cNvSpPr/>
          <p:nvPr/>
        </p:nvSpPr>
        <p:spPr>
          <a:xfrm>
            <a:off x="7062490" y="3072884"/>
            <a:ext cx="505420" cy="505420"/>
          </a:xfrm>
          <a:prstGeom prst="roundRect">
            <a:avLst>
              <a:gd name="adj" fmla="val 18667"/>
            </a:avLst>
          </a:prstGeom>
          <a:solidFill>
            <a:srgbClr val="E6E6E6"/>
          </a:solidFill>
          <a:ln w="7620">
            <a:solidFill>
              <a:srgbClr val="CCCCCC"/>
            </a:solidFill>
            <a:prstDash val="solid"/>
          </a:ln>
        </p:spPr>
      </p:sp>
      <p:pic>
        <p:nvPicPr>
          <p:cNvPr id="11" name="Image 1" descr="preencoded.png">    </p:cNvPr>
          <p:cNvPicPr>
            <a:picLocks noChangeAspect="1"/>
          </p:cNvPicPr>
          <p:nvPr/>
        </p:nvPicPr>
        <p:blipFill>
          <a:blip r:embed="rId2"/>
          <a:stretch>
            <a:fillRect/>
          </a:stretch>
        </p:blipFill>
        <p:spPr>
          <a:xfrm>
            <a:off x="7180362" y="3157061"/>
            <a:ext cx="269558" cy="336947"/>
          </a:xfrm>
          <a:prstGeom prst="rect">
            <a:avLst/>
          </a:prstGeom>
        </p:spPr>
      </p:pic>
      <p:sp>
        <p:nvSpPr>
          <p:cNvPr id="12" name="Text 8"/>
          <p:cNvSpPr/>
          <p:nvPr/>
        </p:nvSpPr>
        <p:spPr>
          <a:xfrm>
            <a:off x="8438317" y="3044785"/>
            <a:ext cx="2246233" cy="280749"/>
          </a:xfrm>
          <a:prstGeom prst="rect">
            <a:avLst/>
          </a:prstGeom>
          <a:noFill/>
          <a:ln/>
        </p:spPr>
        <p:txBody>
          <a:bodyPr wrap="none" lIns="0" tIns="0" rIns="0" bIns="0" rtlCol="0" anchor="t"/>
          <a:lstStyle/>
          <a:p>
            <a:pPr algn="l"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Νομοθετικά Μέτρα</a:t>
            </a:r>
            <a:endParaRPr lang="en-US" sz="1750" dirty="0"/>
          </a:p>
        </p:txBody>
      </p:sp>
      <p:sp>
        <p:nvSpPr>
          <p:cNvPr id="13" name="Text 9"/>
          <p:cNvSpPr/>
          <p:nvPr/>
        </p:nvSpPr>
        <p:spPr>
          <a:xfrm>
            <a:off x="8438317" y="3460313"/>
            <a:ext cx="5405914" cy="1437799"/>
          </a:xfrm>
          <a:prstGeom prst="rect">
            <a:avLst/>
          </a:prstGeom>
          <a:noFill/>
          <a:ln/>
        </p:spPr>
        <p:txBody>
          <a:bodyPr wrap="square" lIns="0" tIns="0" rIns="0" bIns="0" rtlCol="0" anchor="t"/>
          <a:lstStyle/>
          <a:p>
            <a:pPr algn="l"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Τα νομοθετικά μέτρα υπέρ της Εκκλησίας και η κοινωνική πολιτική του αυτοκράτορα αποκαλύπτουν τη σταθερή πορεία του προς τον Χριστιανισμό.</a:t>
            </a:r>
            <a:endParaRPr lang="en-US" sz="1750" dirty="0"/>
          </a:p>
        </p:txBody>
      </p:sp>
      <p:sp>
        <p:nvSpPr>
          <p:cNvPr id="14" name="Shape 10"/>
          <p:cNvSpPr/>
          <p:nvPr/>
        </p:nvSpPr>
        <p:spPr>
          <a:xfrm>
            <a:off x="6419076" y="4714280"/>
            <a:ext cx="673894" cy="30480"/>
          </a:xfrm>
          <a:prstGeom prst="roundRect">
            <a:avLst>
              <a:gd name="adj" fmla="val 309534"/>
            </a:avLst>
          </a:prstGeom>
          <a:solidFill>
            <a:srgbClr val="CCCCCC"/>
          </a:solidFill>
          <a:ln/>
        </p:spPr>
      </p:sp>
      <p:sp>
        <p:nvSpPr>
          <p:cNvPr id="15" name="Shape 11"/>
          <p:cNvSpPr/>
          <p:nvPr/>
        </p:nvSpPr>
        <p:spPr>
          <a:xfrm>
            <a:off x="7062490" y="4476869"/>
            <a:ext cx="505420" cy="505420"/>
          </a:xfrm>
          <a:prstGeom prst="roundRect">
            <a:avLst>
              <a:gd name="adj" fmla="val 18667"/>
            </a:avLst>
          </a:prstGeom>
          <a:solidFill>
            <a:srgbClr val="E6E6E6"/>
          </a:solidFill>
          <a:ln w="7620">
            <a:solidFill>
              <a:srgbClr val="CCCCCC"/>
            </a:solidFill>
            <a:prstDash val="solid"/>
          </a:ln>
        </p:spPr>
      </p:sp>
      <p:pic>
        <p:nvPicPr>
          <p:cNvPr id="16" name="Image 2" descr="preencoded.png">    </p:cNvPr>
          <p:cNvPicPr>
            <a:picLocks noChangeAspect="1"/>
          </p:cNvPicPr>
          <p:nvPr/>
        </p:nvPicPr>
        <p:blipFill>
          <a:blip r:embed="rId3"/>
          <a:stretch>
            <a:fillRect/>
          </a:stretch>
        </p:blipFill>
        <p:spPr>
          <a:xfrm>
            <a:off x="7180362" y="4561046"/>
            <a:ext cx="269558" cy="336947"/>
          </a:xfrm>
          <a:prstGeom prst="rect">
            <a:avLst/>
          </a:prstGeom>
        </p:spPr>
      </p:pic>
      <p:sp>
        <p:nvSpPr>
          <p:cNvPr id="17" name="Text 12"/>
          <p:cNvSpPr/>
          <p:nvPr/>
        </p:nvSpPr>
        <p:spPr>
          <a:xfrm>
            <a:off x="3945850" y="4448770"/>
            <a:ext cx="2246233" cy="280749"/>
          </a:xfrm>
          <a:prstGeom prst="rect">
            <a:avLst/>
          </a:prstGeom>
          <a:noFill/>
          <a:ln/>
        </p:spPr>
        <p:txBody>
          <a:bodyPr wrap="none" lIns="0" tIns="0" rIns="0" bIns="0" rtlCol="0" anchor="t"/>
          <a:lstStyle/>
          <a:p>
            <a:pPr algn="r"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Ηθική Διδασκαλία</a:t>
            </a:r>
            <a:endParaRPr lang="en-US" sz="1750" dirty="0"/>
          </a:p>
        </p:txBody>
      </p:sp>
      <p:sp>
        <p:nvSpPr>
          <p:cNvPr id="18" name="Text 13"/>
          <p:cNvSpPr/>
          <p:nvPr/>
        </p:nvSpPr>
        <p:spPr>
          <a:xfrm>
            <a:off x="786170" y="4864298"/>
            <a:ext cx="5405914" cy="1078349"/>
          </a:xfrm>
          <a:prstGeom prst="rect">
            <a:avLst/>
          </a:prstGeom>
          <a:noFill/>
          <a:ln/>
        </p:spPr>
        <p:txBody>
          <a:bodyPr wrap="square" lIns="0" tIns="0" rIns="0" bIns="0" rtlCol="0" anchor="t"/>
          <a:lstStyle/>
          <a:p>
            <a:pPr algn="r"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Ο Κωνσταντίνος αποδέχθηκε εξαρχής την υψηλή ηθική διδασκαλία του Χριστιανισμού, όπως φαίνεται από το νομοθετικό του έργο.</a:t>
            </a:r>
            <a:endParaRPr lang="en-US" sz="1750" dirty="0"/>
          </a:p>
        </p:txBody>
      </p:sp>
      <p:sp>
        <p:nvSpPr>
          <p:cNvPr id="19" name="Shape 14"/>
          <p:cNvSpPr/>
          <p:nvPr/>
        </p:nvSpPr>
        <p:spPr>
          <a:xfrm>
            <a:off x="7537430" y="5977771"/>
            <a:ext cx="673894" cy="30480"/>
          </a:xfrm>
          <a:prstGeom prst="roundRect">
            <a:avLst>
              <a:gd name="adj" fmla="val 309534"/>
            </a:avLst>
          </a:prstGeom>
          <a:solidFill>
            <a:srgbClr val="CCCCCC"/>
          </a:solidFill>
          <a:ln/>
        </p:spPr>
      </p:sp>
      <p:sp>
        <p:nvSpPr>
          <p:cNvPr id="20" name="Shape 15"/>
          <p:cNvSpPr/>
          <p:nvPr/>
        </p:nvSpPr>
        <p:spPr>
          <a:xfrm>
            <a:off x="7062490" y="5740360"/>
            <a:ext cx="505420" cy="505420"/>
          </a:xfrm>
          <a:prstGeom prst="roundRect">
            <a:avLst>
              <a:gd name="adj" fmla="val 18667"/>
            </a:avLst>
          </a:prstGeom>
          <a:solidFill>
            <a:srgbClr val="E6E6E6"/>
          </a:solidFill>
          <a:ln w="7620">
            <a:solidFill>
              <a:srgbClr val="CCCCCC"/>
            </a:solidFill>
            <a:prstDash val="solid"/>
          </a:ln>
        </p:spPr>
      </p:sp>
      <p:pic>
        <p:nvPicPr>
          <p:cNvPr id="21" name="Image 3" descr="preencoded.png">    </p:cNvPr>
          <p:cNvPicPr>
            <a:picLocks noChangeAspect="1"/>
          </p:cNvPicPr>
          <p:nvPr/>
        </p:nvPicPr>
        <p:blipFill>
          <a:blip r:embed="rId4"/>
          <a:stretch>
            <a:fillRect/>
          </a:stretch>
        </p:blipFill>
        <p:spPr>
          <a:xfrm>
            <a:off x="7180362" y="5824538"/>
            <a:ext cx="269558" cy="336947"/>
          </a:xfrm>
          <a:prstGeom prst="rect">
            <a:avLst/>
          </a:prstGeom>
        </p:spPr>
      </p:pic>
      <p:sp>
        <p:nvSpPr>
          <p:cNvPr id="22" name="Text 16"/>
          <p:cNvSpPr/>
          <p:nvPr/>
        </p:nvSpPr>
        <p:spPr>
          <a:xfrm>
            <a:off x="8438317" y="5712262"/>
            <a:ext cx="2985968" cy="280749"/>
          </a:xfrm>
          <a:prstGeom prst="rect">
            <a:avLst/>
          </a:prstGeom>
          <a:noFill/>
          <a:ln/>
        </p:spPr>
        <p:txBody>
          <a:bodyPr wrap="none" lIns="0" tIns="0" rIns="0" bIns="0" rtlCol="0" anchor="t"/>
          <a:lstStyle/>
          <a:p>
            <a:pPr algn="l" indent="0" marL="0">
              <a:lnSpc>
                <a:spcPts val="2200"/>
              </a:lnSpc>
              <a:buNone/>
            </a:pPr>
            <a:r>
              <a:rPr lang="en-US" sz="1750" dirty="0">
                <a:solidFill>
                  <a:srgbClr val="383838"/>
                </a:solidFill>
                <a:latin typeface="Patrick Hand" pitchFamily="34" charset="0"/>
                <a:ea typeface="Patrick Hand" pitchFamily="34" charset="-122"/>
                <a:cs typeface="Patrick Hand" pitchFamily="34" charset="-120"/>
              </a:rPr>
              <a:t>Θρησκευτικός Συγκρητισμός</a:t>
            </a:r>
            <a:endParaRPr lang="en-US" sz="1750" dirty="0"/>
          </a:p>
        </p:txBody>
      </p:sp>
      <p:sp>
        <p:nvSpPr>
          <p:cNvPr id="23" name="Text 17"/>
          <p:cNvSpPr/>
          <p:nvPr/>
        </p:nvSpPr>
        <p:spPr>
          <a:xfrm>
            <a:off x="8438317" y="6127790"/>
            <a:ext cx="5405914" cy="1078349"/>
          </a:xfrm>
          <a:prstGeom prst="rect">
            <a:avLst/>
          </a:prstGeom>
          <a:noFill/>
          <a:ln/>
        </p:spPr>
        <p:txBody>
          <a:bodyPr wrap="square" lIns="0" tIns="0" rIns="0" bIns="0" rtlCol="0" anchor="t"/>
          <a:lstStyle/>
          <a:p>
            <a:pPr algn="l" indent="0" marL="0">
              <a:lnSpc>
                <a:spcPts val="2800"/>
              </a:lnSpc>
              <a:buNone/>
            </a:pPr>
            <a:r>
              <a:rPr lang="en-US" sz="1750" dirty="0">
                <a:solidFill>
                  <a:srgbClr val="383838"/>
                </a:solidFill>
                <a:latin typeface="Patrick Hand" pitchFamily="34" charset="0"/>
                <a:ea typeface="Patrick Hand" pitchFamily="34" charset="-122"/>
                <a:cs typeface="Patrick Hand" pitchFamily="34" charset="-120"/>
              </a:rPr>
              <a:t>Η απομάκρυνση από το θρησκευτικό εθνικό παρελθόν δεν ήταν πλήρης, καθώς διατήρησε τον τίτλο του pontifex maximus.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2025-04-06T14:03:49Z</dcterms:created>
  <dcterms:modified xsi:type="dcterms:W3CDTF">2025-04-06T14:03:49Z</dcterms:modified>
</cp:coreProperties>
</file>