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jpeg" ContentType="image/jpeg"/>
  <Override PartName="/ppt/media/image21.jpeg" ContentType="image/jpeg"/>
  <Override PartName="/ppt/media/image22.jpeg" ContentType="image/jpe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</p:sld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notesMaster" Target="notesMasters/notesMaster1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30" Type="http://schemas.openxmlformats.org/officeDocument/2006/relationships/slide" Target="slides/slide14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4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5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58A1F237-4ADE-4E4E-9FE7-1DB291FF32D1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53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501F88C-B4C4-4D99-BAAC-994CFF4CBDA1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80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BC66378-5680-46B5-867B-95D218683330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83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102DDDF-9D83-44DD-9355-79CA1F443289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86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215F8EB-3ACF-4D76-8562-09698D37B73D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89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D46A09F-D56F-4C13-935F-92FF84CAE986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92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E9FAFBD-F51E-47E2-A7E0-CE90AD0627C5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56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031C8D5-B9A4-485B-B9C0-9D87DE4D3804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59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44969DD-6D9B-48F4-85C1-9A60571D293B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62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F889C26-0F0C-483D-AD94-5D1BDCBD293A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65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476540E-7A56-4A89-B83A-CC85212CE784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68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F021A41-05DA-4B0D-8C00-7A6229D9879A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71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9570931-D9A2-4E4F-9304-DC479AD74FFB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74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B66B9AB-E9F7-4000-B06B-4228D7C1E860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77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61743AE-7885-4D8A-8814-43266E74E6C9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73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9f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73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9f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73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9f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73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9f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73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9f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73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9f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73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9f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73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9f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73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9f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73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9f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73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9f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73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9f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73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9f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73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9f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09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21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45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157.xml"/><Relationship Id="rId6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iePEw_cHp8s&amp;ab_channel=TED-Ed" TargetMode="External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61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73.xml"/><Relationship Id="rId7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97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567" name="Text 0"/>
          <p:cNvSpPr/>
          <p:nvPr/>
        </p:nvSpPr>
        <p:spPr>
          <a:xfrm>
            <a:off x="864000" y="1720080"/>
            <a:ext cx="7415640" cy="212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8351"/>
              </a:lnSpc>
              <a:buNone/>
              <a:tabLst>
                <a:tab algn="l" pos="0"/>
              </a:tabLst>
            </a:pPr>
            <a:r>
              <a:rPr b="0" lang="en-US" sz="6700" spc="-1" strike="noStrike">
                <a:solidFill>
                  <a:srgbClr val="1b1b27"/>
                </a:solidFill>
                <a:latin typeface="Alexandria"/>
                <a:ea typeface="Alexandria"/>
              </a:rPr>
              <a:t>Ο Μυκηναϊκός Πολιτισμός</a:t>
            </a:r>
            <a:endParaRPr b="0" lang="en-US" sz="6700" spc="-1" strike="noStrike">
              <a:latin typeface="Arial"/>
            </a:endParaRPr>
          </a:p>
        </p:txBody>
      </p:sp>
      <p:sp>
        <p:nvSpPr>
          <p:cNvPr id="568" name="Text 1"/>
          <p:cNvSpPr/>
          <p:nvPr/>
        </p:nvSpPr>
        <p:spPr>
          <a:xfrm>
            <a:off x="864000" y="4219560"/>
            <a:ext cx="7415640" cy="157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Ο πρώτος μεγάλος ελληνικός πολιτισμός αναπτύχθηκε στην ηπειρωτική Ελλάδα κατά την ύστερη εποχή του χαλκού (1600-1100 π.Χ.). Ονομάστηκε μυκηναϊκός από το σπουδαιότερο κέντρο του, τις Μυκήνες.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69" name="Shape 2"/>
          <p:cNvSpPr/>
          <p:nvPr/>
        </p:nvSpPr>
        <p:spPr>
          <a:xfrm>
            <a:off x="864000" y="6095880"/>
            <a:ext cx="394560" cy="39456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70" name="Image 1" descr="preencoded.png"/>
          <p:cNvPicPr/>
          <p:nvPr/>
        </p:nvPicPr>
        <p:blipFill>
          <a:blip r:embed="rId2"/>
          <a:stretch/>
        </p:blipFill>
        <p:spPr>
          <a:xfrm>
            <a:off x="871560" y="6103800"/>
            <a:ext cx="379440" cy="379440"/>
          </a:xfrm>
          <a:prstGeom prst="rect">
            <a:avLst/>
          </a:prstGeom>
          <a:ln w="0">
            <a:noFill/>
          </a:ln>
        </p:spPr>
      </p:pic>
      <p:sp>
        <p:nvSpPr>
          <p:cNvPr id="571" name="Text 3"/>
          <p:cNvSpPr/>
          <p:nvPr/>
        </p:nvSpPr>
        <p:spPr>
          <a:xfrm>
            <a:off x="1382400" y="6077520"/>
            <a:ext cx="275904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399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404155"/>
                </a:solidFill>
                <a:latin typeface="Nobile Bold"/>
                <a:ea typeface="Nobile Bold"/>
              </a:rPr>
              <a:t>by Elpiniki Rassa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0"/>
          <p:cNvSpPr/>
          <p:nvPr/>
        </p:nvSpPr>
        <p:spPr>
          <a:xfrm>
            <a:off x="0" y="0"/>
            <a:ext cx="14630040" cy="3085920"/>
          </a:xfrm>
          <a:prstGeom prst="rect">
            <a:avLst/>
          </a:prstGeom>
          <a:solidFill>
            <a:srgbClr val="e5e0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85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30040" cy="3085920"/>
          </a:xfrm>
          <a:prstGeom prst="rect">
            <a:avLst/>
          </a:prstGeom>
          <a:ln w="0">
            <a:noFill/>
          </a:ln>
        </p:spPr>
      </p:pic>
      <p:sp>
        <p:nvSpPr>
          <p:cNvPr id="686" name="Text 1"/>
          <p:cNvSpPr/>
          <p:nvPr/>
        </p:nvSpPr>
        <p:spPr>
          <a:xfrm>
            <a:off x="864000" y="4163040"/>
            <a:ext cx="6171840" cy="77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6049"/>
              </a:lnSpc>
              <a:buNone/>
              <a:tabLst>
                <a:tab algn="l" pos="0"/>
              </a:tabLst>
            </a:pPr>
            <a:r>
              <a:rPr b="0" lang="en-US" sz="4850" spc="-1" strike="noStrike">
                <a:solidFill>
                  <a:srgbClr val="1b1b27"/>
                </a:solidFill>
                <a:latin typeface="Alexandria"/>
                <a:ea typeface="Alexandria"/>
              </a:rPr>
              <a:t>Η Τρωική Εκστρατεία</a:t>
            </a:r>
            <a:endParaRPr b="0" lang="en-US" sz="4850" spc="-1" strike="noStrike">
              <a:latin typeface="Arial"/>
            </a:endParaRPr>
          </a:p>
        </p:txBody>
      </p:sp>
      <p:sp>
        <p:nvSpPr>
          <p:cNvPr id="687" name="Shape 2"/>
          <p:cNvSpPr/>
          <p:nvPr/>
        </p:nvSpPr>
        <p:spPr>
          <a:xfrm>
            <a:off x="864000" y="5304600"/>
            <a:ext cx="4136040" cy="1847880"/>
          </a:xfrm>
          <a:prstGeom prst="roundRect">
            <a:avLst>
              <a:gd name="adj" fmla="val 5611"/>
            </a:avLst>
          </a:prstGeom>
          <a:solidFill>
            <a:srgbClr val="d2ddf9"/>
          </a:solidFill>
          <a:ln w="1524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8" name="Text 3"/>
          <p:cNvSpPr/>
          <p:nvPr/>
        </p:nvSpPr>
        <p:spPr>
          <a:xfrm>
            <a:off x="1126080" y="556668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Χρονολογία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89" name="Text 4"/>
          <p:cNvSpPr/>
          <p:nvPr/>
        </p:nvSpPr>
        <p:spPr>
          <a:xfrm>
            <a:off x="1126080" y="6100560"/>
            <a:ext cx="361188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Πιθανότατα προς τα τέλη του 13ου αι. π.Χ.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90" name="Shape 5"/>
          <p:cNvSpPr/>
          <p:nvPr/>
        </p:nvSpPr>
        <p:spPr>
          <a:xfrm>
            <a:off x="5247000" y="5304600"/>
            <a:ext cx="4136040" cy="1847880"/>
          </a:xfrm>
          <a:prstGeom prst="roundRect">
            <a:avLst>
              <a:gd name="adj" fmla="val 5611"/>
            </a:avLst>
          </a:prstGeom>
          <a:solidFill>
            <a:srgbClr val="d2ddf9"/>
          </a:solidFill>
          <a:ln w="1524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1" name="Text 6"/>
          <p:cNvSpPr/>
          <p:nvPr/>
        </p:nvSpPr>
        <p:spPr>
          <a:xfrm>
            <a:off x="5509080" y="556668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Σκοπός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92" name="Text 7"/>
          <p:cNvSpPr/>
          <p:nvPr/>
        </p:nvSpPr>
        <p:spPr>
          <a:xfrm>
            <a:off x="5509080" y="6100560"/>
            <a:ext cx="361188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Πιθανός έλεγχος των στενών του Ελλήσποντου.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93" name="Shape 8"/>
          <p:cNvSpPr/>
          <p:nvPr/>
        </p:nvSpPr>
        <p:spPr>
          <a:xfrm>
            <a:off x="9630000" y="5304600"/>
            <a:ext cx="4136040" cy="1847880"/>
          </a:xfrm>
          <a:prstGeom prst="roundRect">
            <a:avLst>
              <a:gd name="adj" fmla="val 5611"/>
            </a:avLst>
          </a:prstGeom>
          <a:solidFill>
            <a:srgbClr val="d2ddf9"/>
          </a:solidFill>
          <a:ln w="1524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4" name="Text 9"/>
          <p:cNvSpPr/>
          <p:nvPr/>
        </p:nvSpPr>
        <p:spPr>
          <a:xfrm>
            <a:off x="9892080" y="556668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Σημασία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95" name="Text 10"/>
          <p:cNvSpPr/>
          <p:nvPr/>
        </p:nvSpPr>
        <p:spPr>
          <a:xfrm>
            <a:off x="9892080" y="6100560"/>
            <a:ext cx="361188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Θεωρήθηκε η πρώτη πανελλήνια επιχείρηση.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697" name="Text 0"/>
          <p:cNvSpPr/>
          <p:nvPr/>
        </p:nvSpPr>
        <p:spPr>
          <a:xfrm>
            <a:off x="6288480" y="1016280"/>
            <a:ext cx="7539480" cy="143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0" lang="en-US" sz="4500" spc="-1" strike="noStrike">
                <a:solidFill>
                  <a:srgbClr val="1b1b27"/>
                </a:solidFill>
                <a:latin typeface="Alexandria"/>
                <a:ea typeface="Alexandria"/>
              </a:rPr>
              <a:t>Παρακμή του Μυκηναϊκού Κόσμου</a:t>
            </a:r>
            <a:endParaRPr b="0" lang="en-US" sz="4500" spc="-1" strike="noStrike">
              <a:latin typeface="Arial"/>
            </a:endParaRPr>
          </a:p>
        </p:txBody>
      </p:sp>
      <p:sp>
        <p:nvSpPr>
          <p:cNvPr id="698" name="Shape 1"/>
          <p:cNvSpPr/>
          <p:nvPr/>
        </p:nvSpPr>
        <p:spPr>
          <a:xfrm>
            <a:off x="6617160" y="2792880"/>
            <a:ext cx="30240" cy="4420080"/>
          </a:xfrm>
          <a:prstGeom prst="roundRect">
            <a:avLst>
              <a:gd name="adj" fmla="val 315834"/>
            </a:avLst>
          </a:prstGeom>
          <a:solidFill>
            <a:srgbClr val="b8c3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9" name="Shape 2"/>
          <p:cNvSpPr/>
          <p:nvPr/>
        </p:nvSpPr>
        <p:spPr>
          <a:xfrm>
            <a:off x="6859440" y="3292920"/>
            <a:ext cx="801720" cy="30240"/>
          </a:xfrm>
          <a:prstGeom prst="roundRect">
            <a:avLst>
              <a:gd name="adj" fmla="val 315834"/>
            </a:avLst>
          </a:prstGeom>
          <a:solidFill>
            <a:srgbClr val="b8c3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0" name="Shape 3"/>
          <p:cNvSpPr/>
          <p:nvPr/>
        </p:nvSpPr>
        <p:spPr>
          <a:xfrm>
            <a:off x="6374520" y="3050640"/>
            <a:ext cx="515160" cy="515160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1" name="Text 4"/>
          <p:cNvSpPr/>
          <p:nvPr/>
        </p:nvSpPr>
        <p:spPr>
          <a:xfrm>
            <a:off x="6567840" y="3136320"/>
            <a:ext cx="128520" cy="34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701"/>
              </a:lnSpc>
              <a:buNone/>
              <a:tabLst>
                <a:tab algn="l" pos="0"/>
              </a:tabLst>
            </a:pPr>
            <a:r>
              <a:rPr b="0" lang="en-US" sz="2700" spc="-1" strike="noStrike">
                <a:solidFill>
                  <a:srgbClr val="404155"/>
                </a:solidFill>
                <a:latin typeface="Alexandria"/>
                <a:ea typeface="Alexandria"/>
              </a:rPr>
              <a:t>1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702" name="Text 5"/>
          <p:cNvSpPr/>
          <p:nvPr/>
        </p:nvSpPr>
        <p:spPr>
          <a:xfrm>
            <a:off x="7892640" y="3021840"/>
            <a:ext cx="286452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0" lang="en-US" sz="2250" spc="-1" strike="noStrike">
                <a:solidFill>
                  <a:srgbClr val="404155"/>
                </a:solidFill>
                <a:latin typeface="Alexandria"/>
                <a:ea typeface="Alexandria"/>
              </a:rPr>
              <a:t>Αρχές 12ου αι. π.Χ.</a:t>
            </a:r>
            <a:endParaRPr b="0" lang="en-US" sz="2250" spc="-1" strike="noStrike">
              <a:latin typeface="Arial"/>
            </a:endParaRPr>
          </a:p>
        </p:txBody>
      </p:sp>
      <p:sp>
        <p:nvSpPr>
          <p:cNvPr id="703" name="Text 6"/>
          <p:cNvSpPr/>
          <p:nvPr/>
        </p:nvSpPr>
        <p:spPr>
          <a:xfrm>
            <a:off x="7892640" y="3517560"/>
            <a:ext cx="5935320" cy="36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404155"/>
                </a:solidFill>
                <a:latin typeface="Nobile"/>
                <a:ea typeface="Nobile"/>
              </a:rPr>
              <a:t>Δυσκολίες στις εμπορικές επαφές με την Ανατολή.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04" name="Shape 7"/>
          <p:cNvSpPr/>
          <p:nvPr/>
        </p:nvSpPr>
        <p:spPr>
          <a:xfrm>
            <a:off x="6859440" y="4842720"/>
            <a:ext cx="801720" cy="30240"/>
          </a:xfrm>
          <a:prstGeom prst="roundRect">
            <a:avLst>
              <a:gd name="adj" fmla="val 315834"/>
            </a:avLst>
          </a:prstGeom>
          <a:solidFill>
            <a:srgbClr val="b8c3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5" name="Shape 8"/>
          <p:cNvSpPr/>
          <p:nvPr/>
        </p:nvSpPr>
        <p:spPr>
          <a:xfrm>
            <a:off x="6374520" y="4600440"/>
            <a:ext cx="515160" cy="515160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6" name="Text 9"/>
          <p:cNvSpPr/>
          <p:nvPr/>
        </p:nvSpPr>
        <p:spPr>
          <a:xfrm>
            <a:off x="6531840" y="4686120"/>
            <a:ext cx="200880" cy="34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701"/>
              </a:lnSpc>
              <a:buNone/>
              <a:tabLst>
                <a:tab algn="l" pos="0"/>
              </a:tabLst>
            </a:pPr>
            <a:r>
              <a:rPr b="0" lang="en-US" sz="2700" spc="-1" strike="noStrike">
                <a:solidFill>
                  <a:srgbClr val="404155"/>
                </a:solidFill>
                <a:latin typeface="Alexandria"/>
                <a:ea typeface="Alexandria"/>
              </a:rPr>
              <a:t>2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707" name="Text 10"/>
          <p:cNvSpPr/>
          <p:nvPr/>
        </p:nvSpPr>
        <p:spPr>
          <a:xfrm>
            <a:off x="7892640" y="4571640"/>
            <a:ext cx="286452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0" lang="en-US" sz="2250" spc="-1" strike="noStrike">
                <a:solidFill>
                  <a:srgbClr val="404155"/>
                </a:solidFill>
                <a:latin typeface="Alexandria"/>
                <a:ea typeface="Alexandria"/>
              </a:rPr>
              <a:t>Μέσα 12ου αι. π.Χ.</a:t>
            </a:r>
            <a:endParaRPr b="0" lang="en-US" sz="2250" spc="-1" strike="noStrike">
              <a:latin typeface="Arial"/>
            </a:endParaRPr>
          </a:p>
        </p:txBody>
      </p:sp>
      <p:sp>
        <p:nvSpPr>
          <p:cNvPr id="708" name="Text 11"/>
          <p:cNvSpPr/>
          <p:nvPr/>
        </p:nvSpPr>
        <p:spPr>
          <a:xfrm>
            <a:off x="7892640" y="5067360"/>
            <a:ext cx="5935320" cy="36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404155"/>
                </a:solidFill>
                <a:latin typeface="Nobile"/>
                <a:ea typeface="Nobile"/>
              </a:rPr>
              <a:t>Οικονομική αποδυνάμωση λόγω απώλειας αγορών.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09" name="Shape 12"/>
          <p:cNvSpPr/>
          <p:nvPr/>
        </p:nvSpPr>
        <p:spPr>
          <a:xfrm>
            <a:off x="6859440" y="6392880"/>
            <a:ext cx="801720" cy="30240"/>
          </a:xfrm>
          <a:prstGeom prst="roundRect">
            <a:avLst>
              <a:gd name="adj" fmla="val 315834"/>
            </a:avLst>
          </a:prstGeom>
          <a:solidFill>
            <a:srgbClr val="b8c3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0" name="Shape 13"/>
          <p:cNvSpPr/>
          <p:nvPr/>
        </p:nvSpPr>
        <p:spPr>
          <a:xfrm>
            <a:off x="6374520" y="6150240"/>
            <a:ext cx="515160" cy="515160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1" name="Text 14"/>
          <p:cNvSpPr/>
          <p:nvPr/>
        </p:nvSpPr>
        <p:spPr>
          <a:xfrm>
            <a:off x="6531120" y="6235920"/>
            <a:ext cx="202320" cy="34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701"/>
              </a:lnSpc>
              <a:buNone/>
              <a:tabLst>
                <a:tab algn="l" pos="0"/>
              </a:tabLst>
            </a:pPr>
            <a:r>
              <a:rPr b="0" lang="en-US" sz="2700" spc="-1" strike="noStrike">
                <a:solidFill>
                  <a:srgbClr val="404155"/>
                </a:solidFill>
                <a:latin typeface="Alexandria"/>
                <a:ea typeface="Alexandria"/>
              </a:rPr>
              <a:t>3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712" name="Text 15"/>
          <p:cNvSpPr/>
          <p:nvPr/>
        </p:nvSpPr>
        <p:spPr>
          <a:xfrm>
            <a:off x="7892640" y="6121440"/>
            <a:ext cx="286452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0" lang="en-US" sz="2250" spc="-1" strike="noStrike">
                <a:solidFill>
                  <a:srgbClr val="404155"/>
                </a:solidFill>
                <a:latin typeface="Alexandria"/>
                <a:ea typeface="Alexandria"/>
              </a:rPr>
              <a:t>Τέλη 12ου αι. π.Χ.</a:t>
            </a:r>
            <a:endParaRPr b="0" lang="en-US" sz="2250" spc="-1" strike="noStrike">
              <a:latin typeface="Arial"/>
            </a:endParaRPr>
          </a:p>
        </p:txBody>
      </p:sp>
      <p:sp>
        <p:nvSpPr>
          <p:cNvPr id="713" name="Text 16"/>
          <p:cNvSpPr/>
          <p:nvPr/>
        </p:nvSpPr>
        <p:spPr>
          <a:xfrm>
            <a:off x="7892640" y="6617160"/>
            <a:ext cx="5935320" cy="36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404155"/>
                </a:solidFill>
                <a:latin typeface="Nobile"/>
                <a:ea typeface="Nobile"/>
              </a:rPr>
              <a:t>Εσωτερικές διενέξεις και συγκρούσεις μεταξύ κέντρων.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0"/>
          <p:cNvSpPr/>
          <p:nvPr/>
        </p:nvSpPr>
        <p:spPr>
          <a:xfrm>
            <a:off x="9144000" y="0"/>
            <a:ext cx="5486040" cy="8229240"/>
          </a:xfrm>
          <a:prstGeom prst="rect">
            <a:avLst/>
          </a:prstGeom>
          <a:solidFill>
            <a:srgbClr val="e5e0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15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716" name="Text 1"/>
          <p:cNvSpPr/>
          <p:nvPr/>
        </p:nvSpPr>
        <p:spPr>
          <a:xfrm>
            <a:off x="864000" y="1092240"/>
            <a:ext cx="6171840" cy="77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6049"/>
              </a:lnSpc>
              <a:buNone/>
              <a:tabLst>
                <a:tab algn="l" pos="0"/>
              </a:tabLst>
            </a:pPr>
            <a:r>
              <a:rPr b="0" lang="en-US" sz="4850" spc="-1" strike="noStrike">
                <a:solidFill>
                  <a:srgbClr val="1b1b27"/>
                </a:solidFill>
                <a:latin typeface="Alexandria"/>
                <a:ea typeface="Alexandria"/>
              </a:rPr>
              <a:t>Πολιτιστική Συνοχή</a:t>
            </a:r>
            <a:endParaRPr b="0" lang="en-US" sz="4850" spc="-1" strike="noStrike">
              <a:latin typeface="Arial"/>
            </a:endParaRPr>
          </a:p>
        </p:txBody>
      </p:sp>
      <p:sp>
        <p:nvSpPr>
          <p:cNvPr id="717" name="Shape 2"/>
          <p:cNvSpPr/>
          <p:nvPr/>
        </p:nvSpPr>
        <p:spPr>
          <a:xfrm>
            <a:off x="864000" y="2511720"/>
            <a:ext cx="555120" cy="555120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1524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Text 3"/>
          <p:cNvSpPr/>
          <p:nvPr/>
        </p:nvSpPr>
        <p:spPr>
          <a:xfrm>
            <a:off x="1072440" y="2604240"/>
            <a:ext cx="13860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900"/>
              </a:lnSpc>
              <a:buNone/>
              <a:tabLst>
                <a:tab algn="l" pos="0"/>
              </a:tabLst>
            </a:pPr>
            <a:r>
              <a:rPr b="0" lang="en-US" sz="2900" spc="-1" strike="noStrike">
                <a:solidFill>
                  <a:srgbClr val="404155"/>
                </a:solidFill>
                <a:latin typeface="Alexandria"/>
                <a:ea typeface="Alexandria"/>
              </a:rPr>
              <a:t>1</a:t>
            </a:r>
            <a:endParaRPr b="0" lang="en-US" sz="2900" spc="-1" strike="noStrike">
              <a:latin typeface="Arial"/>
            </a:endParaRPr>
          </a:p>
        </p:txBody>
      </p:sp>
      <p:sp>
        <p:nvSpPr>
          <p:cNvPr id="719" name="Text 4"/>
          <p:cNvSpPr/>
          <p:nvPr/>
        </p:nvSpPr>
        <p:spPr>
          <a:xfrm>
            <a:off x="1666440" y="251172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Γλώσσα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20" name="Text 5"/>
          <p:cNvSpPr/>
          <p:nvPr/>
        </p:nvSpPr>
        <p:spPr>
          <a:xfrm>
            <a:off x="1666440" y="3045600"/>
            <a:ext cx="66132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Κοινή πρώιμη μορφή της ελληνικής γλώσσας.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721" name="Shape 6"/>
          <p:cNvSpPr/>
          <p:nvPr/>
        </p:nvSpPr>
        <p:spPr>
          <a:xfrm>
            <a:off x="864000" y="3965040"/>
            <a:ext cx="555120" cy="555120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1524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2" name="Text 7"/>
          <p:cNvSpPr/>
          <p:nvPr/>
        </p:nvSpPr>
        <p:spPr>
          <a:xfrm>
            <a:off x="1033200" y="4057560"/>
            <a:ext cx="21636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900"/>
              </a:lnSpc>
              <a:buNone/>
              <a:tabLst>
                <a:tab algn="l" pos="0"/>
              </a:tabLst>
            </a:pPr>
            <a:r>
              <a:rPr b="0" lang="en-US" sz="2900" spc="-1" strike="noStrike">
                <a:solidFill>
                  <a:srgbClr val="404155"/>
                </a:solidFill>
                <a:latin typeface="Alexandria"/>
                <a:ea typeface="Alexandria"/>
              </a:rPr>
              <a:t>2</a:t>
            </a:r>
            <a:endParaRPr b="0" lang="en-US" sz="2900" spc="-1" strike="noStrike">
              <a:latin typeface="Arial"/>
            </a:endParaRPr>
          </a:p>
        </p:txBody>
      </p:sp>
      <p:sp>
        <p:nvSpPr>
          <p:cNvPr id="723" name="Text 8"/>
          <p:cNvSpPr/>
          <p:nvPr/>
        </p:nvSpPr>
        <p:spPr>
          <a:xfrm>
            <a:off x="1666440" y="396504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Θρησκεία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24" name="Text 9"/>
          <p:cNvSpPr/>
          <p:nvPr/>
        </p:nvSpPr>
        <p:spPr>
          <a:xfrm>
            <a:off x="1666440" y="4498920"/>
            <a:ext cx="661320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Κοινές λατρείες και θεότητες που αργότερα συνέθεσαν το ελληνικό πάνθεον.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725" name="Shape 10"/>
          <p:cNvSpPr/>
          <p:nvPr/>
        </p:nvSpPr>
        <p:spPr>
          <a:xfrm>
            <a:off x="864000" y="5813640"/>
            <a:ext cx="555120" cy="555120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1524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6" name="Text 11"/>
          <p:cNvSpPr/>
          <p:nvPr/>
        </p:nvSpPr>
        <p:spPr>
          <a:xfrm>
            <a:off x="1032480" y="5905800"/>
            <a:ext cx="21780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900"/>
              </a:lnSpc>
              <a:buNone/>
              <a:tabLst>
                <a:tab algn="l" pos="0"/>
              </a:tabLst>
            </a:pPr>
            <a:r>
              <a:rPr b="0" lang="en-US" sz="2900" spc="-1" strike="noStrike">
                <a:solidFill>
                  <a:srgbClr val="404155"/>
                </a:solidFill>
                <a:latin typeface="Alexandria"/>
                <a:ea typeface="Alexandria"/>
              </a:rPr>
              <a:t>3</a:t>
            </a:r>
            <a:endParaRPr b="0" lang="en-US" sz="2900" spc="-1" strike="noStrike">
              <a:latin typeface="Arial"/>
            </a:endParaRPr>
          </a:p>
        </p:txBody>
      </p:sp>
      <p:sp>
        <p:nvSpPr>
          <p:cNvPr id="727" name="Text 12"/>
          <p:cNvSpPr/>
          <p:nvPr/>
        </p:nvSpPr>
        <p:spPr>
          <a:xfrm>
            <a:off x="1666440" y="581364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Υλικός Βίος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28" name="Text 13"/>
          <p:cNvSpPr/>
          <p:nvPr/>
        </p:nvSpPr>
        <p:spPr>
          <a:xfrm>
            <a:off x="1666440" y="6347520"/>
            <a:ext cx="661320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Ομοιομορφία σε τέχνη, πολεμικό εξοπλισμό, ενδυμασία και καλλωπισμό.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Text 0"/>
          <p:cNvSpPr/>
          <p:nvPr/>
        </p:nvSpPr>
        <p:spPr>
          <a:xfrm>
            <a:off x="864000" y="1413000"/>
            <a:ext cx="7551360" cy="77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6049"/>
              </a:lnSpc>
              <a:buNone/>
              <a:tabLst>
                <a:tab algn="l" pos="0"/>
              </a:tabLst>
            </a:pPr>
            <a:r>
              <a:rPr b="0" lang="en-US" sz="4850" spc="-1" strike="noStrike">
                <a:solidFill>
                  <a:srgbClr val="1b1b27"/>
                </a:solidFill>
                <a:latin typeface="Alexandria"/>
                <a:ea typeface="Alexandria"/>
              </a:rPr>
              <a:t>Μυκηναϊκή Αρχιτεκτονική</a:t>
            </a:r>
            <a:endParaRPr b="0" lang="en-US" sz="4850" spc="-1" strike="noStrike">
              <a:latin typeface="Arial"/>
            </a:endParaRPr>
          </a:p>
        </p:txBody>
      </p:sp>
      <p:pic>
        <p:nvPicPr>
          <p:cNvPr id="730" name="Image 0" descr="preencoded.png"/>
          <p:cNvPicPr/>
          <p:nvPr/>
        </p:nvPicPr>
        <p:blipFill>
          <a:blip r:embed="rId1"/>
          <a:stretch/>
        </p:blipFill>
        <p:spPr>
          <a:xfrm>
            <a:off x="864000" y="2678400"/>
            <a:ext cx="4053600" cy="2505240"/>
          </a:xfrm>
          <a:prstGeom prst="rect">
            <a:avLst/>
          </a:prstGeom>
          <a:ln w="0">
            <a:noFill/>
          </a:ln>
        </p:spPr>
      </p:pic>
      <p:sp>
        <p:nvSpPr>
          <p:cNvPr id="731" name="Text 1"/>
          <p:cNvSpPr/>
          <p:nvPr/>
        </p:nvSpPr>
        <p:spPr>
          <a:xfrm>
            <a:off x="864000" y="5492520"/>
            <a:ext cx="362664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Οχυρωμένες Ακροπόλεις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32" name="Text 2"/>
          <p:cNvSpPr/>
          <p:nvPr/>
        </p:nvSpPr>
        <p:spPr>
          <a:xfrm>
            <a:off x="864000" y="6026400"/>
            <a:ext cx="405360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Ισχυρά τείχη προστάτευαν τα ανάκτορα.</a:t>
            </a:r>
            <a:endParaRPr b="0" lang="en-US" sz="1900" spc="-1" strike="noStrike">
              <a:latin typeface="Arial"/>
            </a:endParaRPr>
          </a:p>
        </p:txBody>
      </p:sp>
      <p:pic>
        <p:nvPicPr>
          <p:cNvPr id="733" name="Image 1" descr="preencoded.png"/>
          <p:cNvPicPr/>
          <p:nvPr/>
        </p:nvPicPr>
        <p:blipFill>
          <a:blip r:embed="rId2"/>
          <a:stretch/>
        </p:blipFill>
        <p:spPr>
          <a:xfrm>
            <a:off x="5288040" y="2678400"/>
            <a:ext cx="4053600" cy="2505240"/>
          </a:xfrm>
          <a:prstGeom prst="rect">
            <a:avLst/>
          </a:prstGeom>
          <a:ln w="0">
            <a:noFill/>
          </a:ln>
        </p:spPr>
      </p:pic>
      <p:sp>
        <p:nvSpPr>
          <p:cNvPr id="734" name="Text 3"/>
          <p:cNvSpPr/>
          <p:nvPr/>
        </p:nvSpPr>
        <p:spPr>
          <a:xfrm>
            <a:off x="5288040" y="549252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Ανάκτορα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35" name="Text 4"/>
          <p:cNvSpPr/>
          <p:nvPr/>
        </p:nvSpPr>
        <p:spPr>
          <a:xfrm>
            <a:off x="5288040" y="6026400"/>
            <a:ext cx="405360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Κεντρικό στοιχείο το μέγαρο με την εστία.</a:t>
            </a:r>
            <a:endParaRPr b="0" lang="en-US" sz="1900" spc="-1" strike="noStrike">
              <a:latin typeface="Arial"/>
            </a:endParaRPr>
          </a:p>
        </p:txBody>
      </p:sp>
      <p:pic>
        <p:nvPicPr>
          <p:cNvPr id="736" name="Image 2" descr="preencoded.png"/>
          <p:cNvPicPr/>
          <p:nvPr/>
        </p:nvPicPr>
        <p:blipFill>
          <a:blip r:embed="rId3"/>
          <a:stretch/>
        </p:blipFill>
        <p:spPr>
          <a:xfrm>
            <a:off x="9712440" y="2678400"/>
            <a:ext cx="4053600" cy="2505240"/>
          </a:xfrm>
          <a:prstGeom prst="rect">
            <a:avLst/>
          </a:prstGeom>
          <a:ln w="0">
            <a:noFill/>
          </a:ln>
        </p:spPr>
      </p:pic>
      <p:sp>
        <p:nvSpPr>
          <p:cNvPr id="737" name="Text 5"/>
          <p:cNvSpPr/>
          <p:nvPr/>
        </p:nvSpPr>
        <p:spPr>
          <a:xfrm>
            <a:off x="9712440" y="549252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Θολωτοί Τάφοι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38" name="Text 6"/>
          <p:cNvSpPr/>
          <p:nvPr/>
        </p:nvSpPr>
        <p:spPr>
          <a:xfrm>
            <a:off x="9712440" y="6026400"/>
            <a:ext cx="405360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Εντυπωσιακές ταφικές κατασκευές σε σχήμα κυψέλης.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0"/>
          <p:cNvSpPr/>
          <p:nvPr/>
        </p:nvSpPr>
        <p:spPr>
          <a:xfrm>
            <a:off x="0" y="0"/>
            <a:ext cx="5486040" cy="8229240"/>
          </a:xfrm>
          <a:prstGeom prst="rect">
            <a:avLst/>
          </a:prstGeom>
          <a:solidFill>
            <a:srgbClr val="e5e0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40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741" name="Text 1"/>
          <p:cNvSpPr/>
          <p:nvPr/>
        </p:nvSpPr>
        <p:spPr>
          <a:xfrm>
            <a:off x="6330240" y="664560"/>
            <a:ext cx="6026760" cy="75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899"/>
              </a:lnSpc>
              <a:buNone/>
              <a:tabLst>
                <a:tab algn="l" pos="0"/>
              </a:tabLst>
            </a:pPr>
            <a:r>
              <a:rPr b="0" lang="en-US" sz="4700" spc="-1" strike="noStrike">
                <a:solidFill>
                  <a:srgbClr val="1b1b27"/>
                </a:solidFill>
                <a:latin typeface="Alexandria"/>
                <a:ea typeface="Alexandria"/>
              </a:rPr>
              <a:t>Μυκηναϊκή Τέχνη</a:t>
            </a:r>
            <a:endParaRPr b="0" lang="en-US" sz="4700" spc="-1" strike="noStrike">
              <a:latin typeface="Arial"/>
            </a:endParaRPr>
          </a:p>
        </p:txBody>
      </p:sp>
      <p:pic>
        <p:nvPicPr>
          <p:cNvPr id="742" name="Image 1" descr="preencoded.png"/>
          <p:cNvPicPr/>
          <p:nvPr/>
        </p:nvPicPr>
        <p:blipFill>
          <a:blip r:embed="rId2"/>
          <a:stretch/>
        </p:blipFill>
        <p:spPr>
          <a:xfrm>
            <a:off x="6330240" y="1779480"/>
            <a:ext cx="1204920" cy="1928160"/>
          </a:xfrm>
          <a:prstGeom prst="rect">
            <a:avLst/>
          </a:prstGeom>
          <a:ln w="0">
            <a:noFill/>
          </a:ln>
        </p:spPr>
      </p:pic>
      <p:sp>
        <p:nvSpPr>
          <p:cNvPr id="743" name="Text 2"/>
          <p:cNvSpPr/>
          <p:nvPr/>
        </p:nvSpPr>
        <p:spPr>
          <a:xfrm>
            <a:off x="7896960" y="2020320"/>
            <a:ext cx="3013200" cy="3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51"/>
              </a:lnSpc>
              <a:buNone/>
              <a:tabLst>
                <a:tab algn="l" pos="0"/>
              </a:tabLst>
            </a:pPr>
            <a:r>
              <a:rPr b="0" lang="en-US" sz="2350" spc="-1" strike="noStrike">
                <a:solidFill>
                  <a:srgbClr val="404155"/>
                </a:solidFill>
                <a:latin typeface="Alexandria"/>
                <a:ea typeface="Alexandria"/>
              </a:rPr>
              <a:t>Αρχική Φάση</a:t>
            </a:r>
            <a:endParaRPr b="0" lang="en-US" sz="2350" spc="-1" strike="noStrike">
              <a:latin typeface="Arial"/>
            </a:endParaRPr>
          </a:p>
        </p:txBody>
      </p:sp>
      <p:sp>
        <p:nvSpPr>
          <p:cNvPr id="744" name="Text 3"/>
          <p:cNvSpPr/>
          <p:nvPr/>
        </p:nvSpPr>
        <p:spPr>
          <a:xfrm>
            <a:off x="7896960" y="2541600"/>
            <a:ext cx="588924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1850" spc="-1" strike="noStrike">
                <a:solidFill>
                  <a:srgbClr val="404155"/>
                </a:solidFill>
                <a:latin typeface="Nobile"/>
                <a:ea typeface="Nobile"/>
              </a:rPr>
              <a:t>Επιρροή από τη μινωική φυσιοκρατία.</a:t>
            </a:r>
            <a:endParaRPr b="0" lang="en-US" sz="1850" spc="-1" strike="noStrike">
              <a:latin typeface="Arial"/>
            </a:endParaRPr>
          </a:p>
        </p:txBody>
      </p:sp>
      <p:pic>
        <p:nvPicPr>
          <p:cNvPr id="745" name="Image 2" descr="preencoded.png"/>
          <p:cNvPicPr/>
          <p:nvPr/>
        </p:nvPicPr>
        <p:blipFill>
          <a:blip r:embed="rId3"/>
          <a:stretch/>
        </p:blipFill>
        <p:spPr>
          <a:xfrm>
            <a:off x="6330240" y="3708000"/>
            <a:ext cx="1204920" cy="1928160"/>
          </a:xfrm>
          <a:prstGeom prst="rect">
            <a:avLst/>
          </a:prstGeom>
          <a:ln w="0">
            <a:noFill/>
          </a:ln>
        </p:spPr>
      </p:pic>
      <p:sp>
        <p:nvSpPr>
          <p:cNvPr id="746" name="Text 4"/>
          <p:cNvSpPr/>
          <p:nvPr/>
        </p:nvSpPr>
        <p:spPr>
          <a:xfrm>
            <a:off x="7896960" y="3948840"/>
            <a:ext cx="3013200" cy="3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51"/>
              </a:lnSpc>
              <a:buNone/>
              <a:tabLst>
                <a:tab algn="l" pos="0"/>
              </a:tabLst>
            </a:pPr>
            <a:r>
              <a:rPr b="0" lang="en-US" sz="2350" spc="-1" strike="noStrike">
                <a:solidFill>
                  <a:srgbClr val="404155"/>
                </a:solidFill>
                <a:latin typeface="Alexandria"/>
                <a:ea typeface="Alexandria"/>
              </a:rPr>
              <a:t>Μέση Περίοδος</a:t>
            </a:r>
            <a:endParaRPr b="0" lang="en-US" sz="2350" spc="-1" strike="noStrike">
              <a:latin typeface="Arial"/>
            </a:endParaRPr>
          </a:p>
        </p:txBody>
      </p:sp>
      <p:sp>
        <p:nvSpPr>
          <p:cNvPr id="747" name="Text 5"/>
          <p:cNvSpPr/>
          <p:nvPr/>
        </p:nvSpPr>
        <p:spPr>
          <a:xfrm>
            <a:off x="7896960" y="4470120"/>
            <a:ext cx="5889240" cy="77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1850" spc="-1" strike="noStrike">
                <a:solidFill>
                  <a:srgbClr val="404155"/>
                </a:solidFill>
                <a:latin typeface="Nobile"/>
                <a:ea typeface="Nobile"/>
              </a:rPr>
              <a:t>Έμφαση σε τελετουργικές, πολεμικές και κυνηγετικές σκηνές.</a:t>
            </a:r>
            <a:endParaRPr b="0" lang="en-US" sz="1850" spc="-1" strike="noStrike">
              <a:latin typeface="Arial"/>
            </a:endParaRPr>
          </a:p>
        </p:txBody>
      </p:sp>
      <p:pic>
        <p:nvPicPr>
          <p:cNvPr id="748" name="Image 3" descr="preencoded.png"/>
          <p:cNvPicPr/>
          <p:nvPr/>
        </p:nvPicPr>
        <p:blipFill>
          <a:blip r:embed="rId4"/>
          <a:stretch/>
        </p:blipFill>
        <p:spPr>
          <a:xfrm>
            <a:off x="6330240" y="5636520"/>
            <a:ext cx="1204920" cy="1928160"/>
          </a:xfrm>
          <a:prstGeom prst="rect">
            <a:avLst/>
          </a:prstGeom>
          <a:ln w="0">
            <a:noFill/>
          </a:ln>
        </p:spPr>
      </p:pic>
      <p:sp>
        <p:nvSpPr>
          <p:cNvPr id="749" name="Text 6"/>
          <p:cNvSpPr/>
          <p:nvPr/>
        </p:nvSpPr>
        <p:spPr>
          <a:xfrm>
            <a:off x="7896960" y="5877360"/>
            <a:ext cx="3013200" cy="3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51"/>
              </a:lnSpc>
              <a:buNone/>
              <a:tabLst>
                <a:tab algn="l" pos="0"/>
              </a:tabLst>
            </a:pPr>
            <a:r>
              <a:rPr b="0" lang="en-US" sz="2350" spc="-1" strike="noStrike">
                <a:solidFill>
                  <a:srgbClr val="404155"/>
                </a:solidFill>
                <a:latin typeface="Alexandria"/>
                <a:ea typeface="Alexandria"/>
              </a:rPr>
              <a:t>Τελική Φάση</a:t>
            </a:r>
            <a:endParaRPr b="0" lang="en-US" sz="2350" spc="-1" strike="noStrike">
              <a:latin typeface="Arial"/>
            </a:endParaRPr>
          </a:p>
        </p:txBody>
      </p:sp>
      <p:sp>
        <p:nvSpPr>
          <p:cNvPr id="750" name="Text 7"/>
          <p:cNvSpPr/>
          <p:nvPr/>
        </p:nvSpPr>
        <p:spPr>
          <a:xfrm>
            <a:off x="7896960" y="6398640"/>
            <a:ext cx="588924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1850" spc="-1" strike="noStrike">
                <a:solidFill>
                  <a:srgbClr val="404155"/>
                </a:solidFill>
                <a:latin typeface="Nobile"/>
                <a:ea typeface="Nobile"/>
              </a:rPr>
              <a:t>Σχηματοποίηση φυτικών και ζωικών θεμάτων.</a:t>
            </a:r>
            <a:endParaRPr b="0" lang="en-US" sz="18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30040" cy="3085920"/>
          </a:xfrm>
          <a:prstGeom prst="rect">
            <a:avLst/>
          </a:prstGeom>
          <a:ln w="0">
            <a:noFill/>
          </a:ln>
        </p:spPr>
      </p:pic>
      <p:sp>
        <p:nvSpPr>
          <p:cNvPr id="573" name="Text 0"/>
          <p:cNvSpPr/>
          <p:nvPr/>
        </p:nvSpPr>
        <p:spPr>
          <a:xfrm>
            <a:off x="864000" y="3891240"/>
            <a:ext cx="7007040" cy="77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6049"/>
              </a:lnSpc>
              <a:buNone/>
              <a:tabLst>
                <a:tab algn="l" pos="0"/>
              </a:tabLst>
            </a:pPr>
            <a:r>
              <a:rPr b="0" lang="en-US" sz="4850" spc="-1" strike="noStrike">
                <a:solidFill>
                  <a:srgbClr val="1b1b27"/>
                </a:solidFill>
                <a:latin typeface="Alexandria"/>
                <a:ea typeface="Alexandria"/>
              </a:rPr>
              <a:t>Η Χώρα των Μυκηναίων</a:t>
            </a:r>
            <a:endParaRPr b="0" lang="en-US" sz="4850" spc="-1" strike="noStrike">
              <a:latin typeface="Arial"/>
            </a:endParaRPr>
          </a:p>
        </p:txBody>
      </p:sp>
      <p:sp>
        <p:nvSpPr>
          <p:cNvPr id="574" name="Shape 1"/>
          <p:cNvSpPr/>
          <p:nvPr/>
        </p:nvSpPr>
        <p:spPr>
          <a:xfrm>
            <a:off x="864000" y="5310720"/>
            <a:ext cx="555120" cy="555120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1524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Text 2"/>
          <p:cNvSpPr/>
          <p:nvPr/>
        </p:nvSpPr>
        <p:spPr>
          <a:xfrm>
            <a:off x="1072440" y="5402880"/>
            <a:ext cx="13860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900"/>
              </a:lnSpc>
              <a:buNone/>
              <a:tabLst>
                <a:tab algn="l" pos="0"/>
              </a:tabLst>
            </a:pPr>
            <a:r>
              <a:rPr b="0" lang="en-US" sz="2900" spc="-1" strike="noStrike">
                <a:solidFill>
                  <a:srgbClr val="404155"/>
                </a:solidFill>
                <a:latin typeface="Alexandria"/>
                <a:ea typeface="Alexandria"/>
              </a:rPr>
              <a:t>1</a:t>
            </a:r>
            <a:endParaRPr b="0" lang="en-US" sz="2900" spc="-1" strike="noStrike">
              <a:latin typeface="Arial"/>
            </a:endParaRPr>
          </a:p>
        </p:txBody>
      </p:sp>
      <p:sp>
        <p:nvSpPr>
          <p:cNvPr id="576" name="Text 3"/>
          <p:cNvSpPr/>
          <p:nvPr/>
        </p:nvSpPr>
        <p:spPr>
          <a:xfrm>
            <a:off x="1666440" y="531072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Ελληνικά Φύλα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77" name="Text 4"/>
          <p:cNvSpPr/>
          <p:nvPr/>
        </p:nvSpPr>
        <p:spPr>
          <a:xfrm>
            <a:off x="1666440" y="5844600"/>
            <a:ext cx="3333600" cy="11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Αχαιοί, Δαναοί, Ίωνες και Αργείοι δημιούργησαν τον μυκηναϊκό πολιτισμό.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78" name="Shape 5"/>
          <p:cNvSpPr/>
          <p:nvPr/>
        </p:nvSpPr>
        <p:spPr>
          <a:xfrm>
            <a:off x="5247000" y="5310720"/>
            <a:ext cx="555120" cy="555120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1524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Text 6"/>
          <p:cNvSpPr/>
          <p:nvPr/>
        </p:nvSpPr>
        <p:spPr>
          <a:xfrm>
            <a:off x="5416560" y="5402880"/>
            <a:ext cx="21636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900"/>
              </a:lnSpc>
              <a:buNone/>
              <a:tabLst>
                <a:tab algn="l" pos="0"/>
              </a:tabLst>
            </a:pPr>
            <a:r>
              <a:rPr b="0" lang="en-US" sz="2900" spc="-1" strike="noStrike">
                <a:solidFill>
                  <a:srgbClr val="404155"/>
                </a:solidFill>
                <a:latin typeface="Alexandria"/>
                <a:ea typeface="Alexandria"/>
              </a:rPr>
              <a:t>2</a:t>
            </a:r>
            <a:endParaRPr b="0" lang="en-US" sz="2900" spc="-1" strike="noStrike">
              <a:latin typeface="Arial"/>
            </a:endParaRPr>
          </a:p>
        </p:txBody>
      </p:sp>
      <p:sp>
        <p:nvSpPr>
          <p:cNvPr id="580" name="Text 7"/>
          <p:cNvSpPr/>
          <p:nvPr/>
        </p:nvSpPr>
        <p:spPr>
          <a:xfrm>
            <a:off x="6049440" y="531072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Επιρροές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81" name="Text 8"/>
          <p:cNvSpPr/>
          <p:nvPr/>
        </p:nvSpPr>
        <p:spPr>
          <a:xfrm>
            <a:off x="6049440" y="5844600"/>
            <a:ext cx="3333600" cy="157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Δέχτηκαν επιδράσεις από άλλους αιγαιακούς πολιτισμούς, ιδιαίτερα τον μινωικό.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82" name="Shape 9"/>
          <p:cNvSpPr/>
          <p:nvPr/>
        </p:nvSpPr>
        <p:spPr>
          <a:xfrm>
            <a:off x="9630000" y="5310720"/>
            <a:ext cx="555120" cy="555120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1524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3" name="Text 10"/>
          <p:cNvSpPr/>
          <p:nvPr/>
        </p:nvSpPr>
        <p:spPr>
          <a:xfrm>
            <a:off x="9798840" y="5402880"/>
            <a:ext cx="21780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900"/>
              </a:lnSpc>
              <a:buNone/>
              <a:tabLst>
                <a:tab algn="l" pos="0"/>
              </a:tabLst>
            </a:pPr>
            <a:r>
              <a:rPr b="0" lang="en-US" sz="2900" spc="-1" strike="noStrike">
                <a:solidFill>
                  <a:srgbClr val="404155"/>
                </a:solidFill>
                <a:latin typeface="Alexandria"/>
                <a:ea typeface="Alexandria"/>
              </a:rPr>
              <a:t>3</a:t>
            </a:r>
            <a:endParaRPr b="0" lang="en-US" sz="2900" spc="-1" strike="noStrike">
              <a:latin typeface="Arial"/>
            </a:endParaRPr>
          </a:p>
        </p:txBody>
      </p:sp>
      <p:sp>
        <p:nvSpPr>
          <p:cNvPr id="584" name="Text 11"/>
          <p:cNvSpPr/>
          <p:nvPr/>
        </p:nvSpPr>
        <p:spPr>
          <a:xfrm>
            <a:off x="10432440" y="531072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Εξάπλωση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85" name="Text 12"/>
          <p:cNvSpPr/>
          <p:nvPr/>
        </p:nvSpPr>
        <p:spPr>
          <a:xfrm>
            <a:off x="10432440" y="5844600"/>
            <a:ext cx="3333600" cy="11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Επεκτάθηκαν στο Αιγαίο, τα νησιά, την Κρήτη και τις ακτές της Μ. Ασίας.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Text 0"/>
          <p:cNvSpPr/>
          <p:nvPr/>
        </p:nvSpPr>
        <p:spPr>
          <a:xfrm>
            <a:off x="864000" y="2598120"/>
            <a:ext cx="6171840" cy="77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6049"/>
              </a:lnSpc>
              <a:buNone/>
              <a:tabLst>
                <a:tab algn="l" pos="0"/>
              </a:tabLst>
            </a:pPr>
            <a:r>
              <a:rPr b="0" lang="en-US" sz="4850" spc="-1" strike="noStrike">
                <a:solidFill>
                  <a:srgbClr val="1b1b27"/>
                </a:solidFill>
                <a:latin typeface="Alexandria"/>
                <a:ea typeface="Alexandria"/>
              </a:rPr>
              <a:t>Σημαντικά Κέντρα</a:t>
            </a:r>
            <a:endParaRPr b="0" lang="en-US" sz="4850" spc="-1" strike="noStrike">
              <a:latin typeface="Arial"/>
            </a:endParaRPr>
          </a:p>
        </p:txBody>
      </p:sp>
      <p:sp>
        <p:nvSpPr>
          <p:cNvPr id="587" name="Text 1"/>
          <p:cNvSpPr/>
          <p:nvPr/>
        </p:nvSpPr>
        <p:spPr>
          <a:xfrm>
            <a:off x="864000" y="398664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1b1b27"/>
                </a:solidFill>
                <a:latin typeface="Alexandria"/>
                <a:ea typeface="Alexandria"/>
              </a:rPr>
              <a:t>Πελοπόννησος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88" name="Text 2"/>
          <p:cNvSpPr/>
          <p:nvPr/>
        </p:nvSpPr>
        <p:spPr>
          <a:xfrm>
            <a:off x="864000" y="4619160"/>
            <a:ext cx="389844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Μυκήνες, Άργος, Τίρυνθα, Πύλος, Αμύκλες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89" name="Text 3"/>
          <p:cNvSpPr/>
          <p:nvPr/>
        </p:nvSpPr>
        <p:spPr>
          <a:xfrm>
            <a:off x="5372640" y="398664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1b1b27"/>
                </a:solidFill>
                <a:latin typeface="Alexandria"/>
                <a:ea typeface="Alexandria"/>
              </a:rPr>
              <a:t>Στερεά Ελλάδα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90" name="Text 4"/>
          <p:cNvSpPr/>
          <p:nvPr/>
        </p:nvSpPr>
        <p:spPr>
          <a:xfrm>
            <a:off x="5372640" y="4619160"/>
            <a:ext cx="389844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Ορχομενός, Θήβα, Γλας, Αθήνα, Ελευσίνα, Μαραθώνας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91" name="Text 5"/>
          <p:cNvSpPr/>
          <p:nvPr/>
        </p:nvSpPr>
        <p:spPr>
          <a:xfrm>
            <a:off x="9881280" y="398664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1b1b27"/>
                </a:solidFill>
                <a:latin typeface="Alexandria"/>
                <a:ea typeface="Alexandria"/>
              </a:rPr>
              <a:t>Θεσσαλία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92" name="Text 6"/>
          <p:cNvSpPr/>
          <p:nvPr/>
        </p:nvSpPr>
        <p:spPr>
          <a:xfrm>
            <a:off x="9881280" y="4619160"/>
            <a:ext cx="38984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Ιωλκός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0"/>
          <p:cNvSpPr/>
          <p:nvPr/>
        </p:nvSpPr>
        <p:spPr>
          <a:xfrm>
            <a:off x="9144000" y="0"/>
            <a:ext cx="5486040" cy="8229240"/>
          </a:xfrm>
          <a:prstGeom prst="rect">
            <a:avLst/>
          </a:prstGeom>
          <a:solidFill>
            <a:srgbClr val="e5e0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94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595" name="Text 1"/>
          <p:cNvSpPr/>
          <p:nvPr/>
        </p:nvSpPr>
        <p:spPr>
          <a:xfrm>
            <a:off x="864000" y="768240"/>
            <a:ext cx="6171840" cy="77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6049"/>
              </a:lnSpc>
              <a:buNone/>
              <a:tabLst>
                <a:tab algn="l" pos="0"/>
              </a:tabLst>
            </a:pPr>
            <a:r>
              <a:rPr b="0" lang="en-US" sz="4850" spc="-1" strike="noStrike">
                <a:solidFill>
                  <a:srgbClr val="1b1b27"/>
                </a:solidFill>
                <a:latin typeface="Alexandria"/>
                <a:ea typeface="Alexandria"/>
              </a:rPr>
              <a:t>Πηγές Πληροφοριών</a:t>
            </a:r>
            <a:endParaRPr b="0" lang="en-US" sz="4850" spc="-1" strike="noStrike">
              <a:latin typeface="Arial"/>
            </a:endParaRPr>
          </a:p>
        </p:txBody>
      </p:sp>
      <p:sp>
        <p:nvSpPr>
          <p:cNvPr id="596" name="Shape 2"/>
          <p:cNvSpPr/>
          <p:nvPr/>
        </p:nvSpPr>
        <p:spPr>
          <a:xfrm>
            <a:off x="1218960" y="1910160"/>
            <a:ext cx="30240" cy="5551200"/>
          </a:xfrm>
          <a:prstGeom prst="roundRect">
            <a:avLst>
              <a:gd name="adj" fmla="val 340200"/>
            </a:avLst>
          </a:prstGeom>
          <a:solidFill>
            <a:srgbClr val="b8c3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7" name="Shape 3"/>
          <p:cNvSpPr/>
          <p:nvPr/>
        </p:nvSpPr>
        <p:spPr>
          <a:xfrm>
            <a:off x="1481400" y="2450160"/>
            <a:ext cx="863640" cy="30240"/>
          </a:xfrm>
          <a:prstGeom prst="roundRect">
            <a:avLst>
              <a:gd name="adj" fmla="val 340200"/>
            </a:avLst>
          </a:prstGeom>
          <a:solidFill>
            <a:srgbClr val="b8c3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8" name="Shape 4"/>
          <p:cNvSpPr/>
          <p:nvPr/>
        </p:nvSpPr>
        <p:spPr>
          <a:xfrm>
            <a:off x="956520" y="2187720"/>
            <a:ext cx="555120" cy="555120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1524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Text 5"/>
          <p:cNvSpPr/>
          <p:nvPr/>
        </p:nvSpPr>
        <p:spPr>
          <a:xfrm>
            <a:off x="1164960" y="2280240"/>
            <a:ext cx="13860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900"/>
              </a:lnSpc>
              <a:buNone/>
              <a:tabLst>
                <a:tab algn="l" pos="0"/>
              </a:tabLst>
            </a:pPr>
            <a:r>
              <a:rPr b="0" lang="en-US" sz="2900" spc="-1" strike="noStrike">
                <a:solidFill>
                  <a:srgbClr val="404155"/>
                </a:solidFill>
                <a:latin typeface="Alexandria"/>
                <a:ea typeface="Alexandria"/>
              </a:rPr>
              <a:t>1</a:t>
            </a:r>
            <a:endParaRPr b="0" lang="en-US" sz="2900" spc="-1" strike="noStrike">
              <a:latin typeface="Arial"/>
            </a:endParaRPr>
          </a:p>
        </p:txBody>
      </p:sp>
      <p:sp>
        <p:nvSpPr>
          <p:cNvPr id="600" name="Text 6"/>
          <p:cNvSpPr/>
          <p:nvPr/>
        </p:nvSpPr>
        <p:spPr>
          <a:xfrm>
            <a:off x="2592000" y="215676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Ομηρικά Έπη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01" name="Text 7"/>
          <p:cNvSpPr/>
          <p:nvPr/>
        </p:nvSpPr>
        <p:spPr>
          <a:xfrm>
            <a:off x="2592000" y="2690640"/>
            <a:ext cx="5687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Πρώτες πληροφορίες για τον μυκηναϊκό κόσμο.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02" name="Shape 8"/>
          <p:cNvSpPr/>
          <p:nvPr/>
        </p:nvSpPr>
        <p:spPr>
          <a:xfrm>
            <a:off x="1481400" y="4119480"/>
            <a:ext cx="863640" cy="30240"/>
          </a:xfrm>
          <a:prstGeom prst="roundRect">
            <a:avLst>
              <a:gd name="adj" fmla="val 340200"/>
            </a:avLst>
          </a:prstGeom>
          <a:solidFill>
            <a:srgbClr val="b8c3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3" name="Shape 9"/>
          <p:cNvSpPr/>
          <p:nvPr/>
        </p:nvSpPr>
        <p:spPr>
          <a:xfrm>
            <a:off x="956520" y="3857040"/>
            <a:ext cx="555120" cy="555120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1524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4" name="Text 10"/>
          <p:cNvSpPr/>
          <p:nvPr/>
        </p:nvSpPr>
        <p:spPr>
          <a:xfrm>
            <a:off x="1126080" y="3949560"/>
            <a:ext cx="21636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900"/>
              </a:lnSpc>
              <a:buNone/>
              <a:tabLst>
                <a:tab algn="l" pos="0"/>
              </a:tabLst>
            </a:pPr>
            <a:r>
              <a:rPr b="0" lang="en-US" sz="2900" spc="-1" strike="noStrike">
                <a:solidFill>
                  <a:srgbClr val="404155"/>
                </a:solidFill>
                <a:latin typeface="Alexandria"/>
                <a:ea typeface="Alexandria"/>
              </a:rPr>
              <a:t>2</a:t>
            </a:r>
            <a:endParaRPr b="0" lang="en-US" sz="2900" spc="-1" strike="noStrike">
              <a:latin typeface="Arial"/>
            </a:endParaRPr>
          </a:p>
        </p:txBody>
      </p:sp>
      <p:sp>
        <p:nvSpPr>
          <p:cNvPr id="605" name="Text 11"/>
          <p:cNvSpPr/>
          <p:nvPr/>
        </p:nvSpPr>
        <p:spPr>
          <a:xfrm>
            <a:off x="2592000" y="3826080"/>
            <a:ext cx="353520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Ανασκαφές Schliemann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06" name="Text 12"/>
          <p:cNvSpPr/>
          <p:nvPr/>
        </p:nvSpPr>
        <p:spPr>
          <a:xfrm>
            <a:off x="2592000" y="4359960"/>
            <a:ext cx="568764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Έδωσαν ιστορική υπόσταση στις αφηγήσεις των επών.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07" name="Shape 13"/>
          <p:cNvSpPr/>
          <p:nvPr/>
        </p:nvSpPr>
        <p:spPr>
          <a:xfrm>
            <a:off x="1481400" y="6183720"/>
            <a:ext cx="863640" cy="30240"/>
          </a:xfrm>
          <a:prstGeom prst="roundRect">
            <a:avLst>
              <a:gd name="adj" fmla="val 340200"/>
            </a:avLst>
          </a:prstGeom>
          <a:solidFill>
            <a:srgbClr val="b8c3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8" name="Shape 14"/>
          <p:cNvSpPr/>
          <p:nvPr/>
        </p:nvSpPr>
        <p:spPr>
          <a:xfrm>
            <a:off x="956520" y="5921280"/>
            <a:ext cx="555120" cy="555120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1524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9" name="Text 15"/>
          <p:cNvSpPr/>
          <p:nvPr/>
        </p:nvSpPr>
        <p:spPr>
          <a:xfrm>
            <a:off x="1125360" y="6013800"/>
            <a:ext cx="21780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900"/>
              </a:lnSpc>
              <a:buNone/>
              <a:tabLst>
                <a:tab algn="l" pos="0"/>
              </a:tabLst>
            </a:pPr>
            <a:r>
              <a:rPr b="0" lang="en-US" sz="2900" spc="-1" strike="noStrike">
                <a:solidFill>
                  <a:srgbClr val="404155"/>
                </a:solidFill>
                <a:latin typeface="Alexandria"/>
                <a:ea typeface="Alexandria"/>
              </a:rPr>
              <a:t>3</a:t>
            </a:r>
            <a:endParaRPr b="0" lang="en-US" sz="2900" spc="-1" strike="noStrike">
              <a:latin typeface="Arial"/>
            </a:endParaRPr>
          </a:p>
        </p:txBody>
      </p:sp>
      <p:sp>
        <p:nvSpPr>
          <p:cNvPr id="610" name="Text 16"/>
          <p:cNvSpPr/>
          <p:nvPr/>
        </p:nvSpPr>
        <p:spPr>
          <a:xfrm>
            <a:off x="2592000" y="5890680"/>
            <a:ext cx="500220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Αποκρυπτογράφηση Γραμμικής Β'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11" name="Text 17"/>
          <p:cNvSpPr/>
          <p:nvPr/>
        </p:nvSpPr>
        <p:spPr>
          <a:xfrm>
            <a:off x="2592000" y="6424560"/>
            <a:ext cx="568764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Επιβεβαίωσε την ελληνικότητα του μυκηναϊκού πολιτισμού.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Text 0"/>
          <p:cNvSpPr/>
          <p:nvPr/>
        </p:nvSpPr>
        <p:spPr>
          <a:xfrm>
            <a:off x="833040" y="674640"/>
            <a:ext cx="5964480" cy="74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851"/>
              </a:lnSpc>
              <a:buNone/>
              <a:tabLst>
                <a:tab algn="l" pos="0"/>
              </a:tabLst>
            </a:pPr>
            <a:r>
              <a:rPr b="0" lang="en-US" sz="4650" spc="-1" strike="noStrike">
                <a:solidFill>
                  <a:srgbClr val="1b1b27"/>
                </a:solidFill>
                <a:latin typeface="Alexandria"/>
                <a:ea typeface="Alexandria"/>
              </a:rPr>
              <a:t>Η Γραμμική Β' Γραφή</a:t>
            </a:r>
            <a:endParaRPr b="0" lang="en-US" sz="4650" spc="-1" strike="noStrike">
              <a:latin typeface="Arial"/>
            </a:endParaRPr>
          </a:p>
        </p:txBody>
      </p:sp>
      <p:sp>
        <p:nvSpPr>
          <p:cNvPr id="613" name="Shape 1"/>
          <p:cNvSpPr/>
          <p:nvPr/>
        </p:nvSpPr>
        <p:spPr>
          <a:xfrm>
            <a:off x="833040" y="1775520"/>
            <a:ext cx="7477200" cy="1767600"/>
          </a:xfrm>
          <a:prstGeom prst="roundRect">
            <a:avLst>
              <a:gd name="adj" fmla="val 5656"/>
            </a:avLst>
          </a:prstGeom>
          <a:solidFill>
            <a:srgbClr val="d2ddf9"/>
          </a:solidFill>
          <a:ln w="762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4" name="Text 2"/>
          <p:cNvSpPr/>
          <p:nvPr/>
        </p:nvSpPr>
        <p:spPr>
          <a:xfrm>
            <a:off x="1078920" y="2021040"/>
            <a:ext cx="297540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00"/>
              </a:lnSpc>
              <a:buNone/>
              <a:tabLst>
                <a:tab algn="l" pos="0"/>
              </a:tabLst>
            </a:pPr>
            <a:r>
              <a:rPr b="0" lang="en-US" sz="2300" spc="-1" strike="noStrike">
                <a:solidFill>
                  <a:srgbClr val="404155"/>
                </a:solidFill>
                <a:latin typeface="Alexandria"/>
                <a:ea typeface="Alexandria"/>
              </a:rPr>
              <a:t>Χρήση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615" name="Text 3"/>
          <p:cNvSpPr/>
          <p:nvPr/>
        </p:nvSpPr>
        <p:spPr>
          <a:xfrm>
            <a:off x="1078920" y="2535840"/>
            <a:ext cx="698616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51"/>
              </a:lnSpc>
              <a:buNone/>
              <a:tabLst>
                <a:tab algn="l" pos="0"/>
              </a:tabLst>
            </a:pPr>
            <a:r>
              <a:rPr b="0" lang="en-US" sz="1850" spc="-1" strike="noStrike">
                <a:solidFill>
                  <a:srgbClr val="404155"/>
                </a:solidFill>
                <a:latin typeface="Nobile"/>
                <a:ea typeface="Nobile"/>
              </a:rPr>
              <a:t>Χρησιμοποιήθηκε από ειδικευμένους γραφείς στα μυκηναϊκά ανάκτορα.</a:t>
            </a:r>
            <a:endParaRPr b="0" lang="en-US" sz="1850" spc="-1" strike="noStrike">
              <a:latin typeface="Arial"/>
            </a:endParaRPr>
          </a:p>
        </p:txBody>
      </p:sp>
      <p:sp>
        <p:nvSpPr>
          <p:cNvPr id="616" name="Shape 4"/>
          <p:cNvSpPr/>
          <p:nvPr/>
        </p:nvSpPr>
        <p:spPr>
          <a:xfrm>
            <a:off x="833040" y="3781440"/>
            <a:ext cx="7477200" cy="1767600"/>
          </a:xfrm>
          <a:prstGeom prst="roundRect">
            <a:avLst>
              <a:gd name="adj" fmla="val 5656"/>
            </a:avLst>
          </a:prstGeom>
          <a:solidFill>
            <a:srgbClr val="d2ddf9"/>
          </a:solidFill>
          <a:ln w="762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7" name="Text 5"/>
          <p:cNvSpPr/>
          <p:nvPr/>
        </p:nvSpPr>
        <p:spPr>
          <a:xfrm>
            <a:off x="1078920" y="4026960"/>
            <a:ext cx="297540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00"/>
              </a:lnSpc>
              <a:buNone/>
              <a:tabLst>
                <a:tab algn="l" pos="0"/>
              </a:tabLst>
            </a:pPr>
            <a:r>
              <a:rPr b="0" lang="en-US" sz="2300" spc="-1" strike="noStrike">
                <a:solidFill>
                  <a:srgbClr val="404155"/>
                </a:solidFill>
                <a:latin typeface="Alexandria"/>
                <a:ea typeface="Alexandria"/>
              </a:rPr>
              <a:t>Τύπος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618" name="Text 6"/>
          <p:cNvSpPr/>
          <p:nvPr/>
        </p:nvSpPr>
        <p:spPr>
          <a:xfrm>
            <a:off x="1078920" y="4541400"/>
            <a:ext cx="698616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51"/>
              </a:lnSpc>
              <a:buNone/>
              <a:tabLst>
                <a:tab algn="l" pos="0"/>
              </a:tabLst>
            </a:pPr>
            <a:r>
              <a:rPr b="0" lang="en-US" sz="1850" spc="-1" strike="noStrike">
                <a:solidFill>
                  <a:srgbClr val="404155"/>
                </a:solidFill>
                <a:latin typeface="Nobile"/>
                <a:ea typeface="Nobile"/>
              </a:rPr>
              <a:t>Συλλαβική γραφή που αποδίδει πρώιμη μορφή της ελληνικής γλώσσας.</a:t>
            </a:r>
            <a:endParaRPr b="0" lang="en-US" sz="1850" spc="-1" strike="noStrike">
              <a:latin typeface="Arial"/>
            </a:endParaRPr>
          </a:p>
        </p:txBody>
      </p:sp>
      <p:sp>
        <p:nvSpPr>
          <p:cNvPr id="619" name="Shape 7"/>
          <p:cNvSpPr/>
          <p:nvPr/>
        </p:nvSpPr>
        <p:spPr>
          <a:xfrm>
            <a:off x="833040" y="5787000"/>
            <a:ext cx="7477200" cy="1767600"/>
          </a:xfrm>
          <a:prstGeom prst="roundRect">
            <a:avLst>
              <a:gd name="adj" fmla="val 5656"/>
            </a:avLst>
          </a:prstGeom>
          <a:solidFill>
            <a:srgbClr val="d2ddf9"/>
          </a:solidFill>
          <a:ln w="762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0" name="Text 8"/>
          <p:cNvSpPr/>
          <p:nvPr/>
        </p:nvSpPr>
        <p:spPr>
          <a:xfrm>
            <a:off x="1078920" y="6032880"/>
            <a:ext cx="297540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00"/>
              </a:lnSpc>
              <a:buNone/>
              <a:tabLst>
                <a:tab algn="l" pos="0"/>
              </a:tabLst>
            </a:pPr>
            <a:r>
              <a:rPr b="0" lang="en-US" sz="2300" spc="-1" strike="noStrike">
                <a:solidFill>
                  <a:srgbClr val="404155"/>
                </a:solidFill>
                <a:latin typeface="Alexandria"/>
                <a:ea typeface="Alexandria"/>
              </a:rPr>
              <a:t>Περιεχόμενο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621" name="Text 9"/>
          <p:cNvSpPr/>
          <p:nvPr/>
        </p:nvSpPr>
        <p:spPr>
          <a:xfrm>
            <a:off x="1078920" y="6547320"/>
            <a:ext cx="698616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51"/>
              </a:lnSpc>
              <a:buNone/>
              <a:tabLst>
                <a:tab algn="l" pos="0"/>
              </a:tabLst>
            </a:pPr>
            <a:r>
              <a:rPr b="0" lang="en-US" sz="1850" spc="-1" strike="noStrike">
                <a:solidFill>
                  <a:srgbClr val="404155"/>
                </a:solidFill>
                <a:latin typeface="Nobile"/>
                <a:ea typeface="Nobile"/>
              </a:rPr>
              <a:t>Κυρίως λογιστικοί κατάλογοι και ονόματα θεών και ανθρώπων.</a:t>
            </a:r>
            <a:endParaRPr b="0" lang="en-US" sz="1850" spc="-1" strike="noStrike">
              <a:latin typeface="Arial"/>
            </a:endParaRPr>
          </a:p>
        </p:txBody>
      </p:sp>
      <p:sp>
        <p:nvSpPr>
          <p:cNvPr id="622" name=""/>
          <p:cNvSpPr txBox="1"/>
          <p:nvPr/>
        </p:nvSpPr>
        <p:spPr>
          <a:xfrm>
            <a:off x="10058400" y="2950920"/>
            <a:ext cx="38862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  <a:hlinkClick r:id="rId1"/>
              </a:rPr>
              <a:t>https://www.youtube.com/watch?v=iePEw_cHp8s&amp;ab_channel=TED-Ed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3657240" cy="8229240"/>
          </a:xfrm>
          <a:prstGeom prst="rect">
            <a:avLst/>
          </a:prstGeom>
          <a:ln w="0">
            <a:noFill/>
          </a:ln>
        </p:spPr>
      </p:pic>
      <p:sp>
        <p:nvSpPr>
          <p:cNvPr id="624" name="Text 0"/>
          <p:cNvSpPr/>
          <p:nvPr/>
        </p:nvSpPr>
        <p:spPr>
          <a:xfrm>
            <a:off x="4521600" y="985680"/>
            <a:ext cx="6697080" cy="77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6049"/>
              </a:lnSpc>
              <a:buNone/>
              <a:tabLst>
                <a:tab algn="l" pos="0"/>
              </a:tabLst>
            </a:pPr>
            <a:r>
              <a:rPr b="0" lang="en-US" sz="4850" spc="-1" strike="noStrike">
                <a:solidFill>
                  <a:srgbClr val="1b1b27"/>
                </a:solidFill>
                <a:latin typeface="Alexandria"/>
                <a:ea typeface="Alexandria"/>
              </a:rPr>
              <a:t>Οικονομική Οργάνωση</a:t>
            </a:r>
            <a:endParaRPr b="0" lang="en-US" sz="4850" spc="-1" strike="noStrike">
              <a:latin typeface="Arial"/>
            </a:endParaRPr>
          </a:p>
        </p:txBody>
      </p:sp>
      <p:pic>
        <p:nvPicPr>
          <p:cNvPr id="625" name="Image 1" descr="preencoded.png"/>
          <p:cNvPicPr/>
          <p:nvPr/>
        </p:nvPicPr>
        <p:blipFill>
          <a:blip r:embed="rId2"/>
          <a:stretch/>
        </p:blipFill>
        <p:spPr>
          <a:xfrm>
            <a:off x="4521600" y="2127240"/>
            <a:ext cx="617040" cy="617040"/>
          </a:xfrm>
          <a:prstGeom prst="rect">
            <a:avLst/>
          </a:prstGeom>
          <a:ln w="0">
            <a:noFill/>
          </a:ln>
        </p:spPr>
      </p:pic>
      <p:sp>
        <p:nvSpPr>
          <p:cNvPr id="626" name="Text 1"/>
          <p:cNvSpPr/>
          <p:nvPr/>
        </p:nvSpPr>
        <p:spPr>
          <a:xfrm>
            <a:off x="4521600" y="299160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Γεωργία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27" name="Text 2"/>
          <p:cNvSpPr/>
          <p:nvPr/>
        </p:nvSpPr>
        <p:spPr>
          <a:xfrm>
            <a:off x="4521600" y="3525480"/>
            <a:ext cx="443700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Κύρια ασχολία της πλειονότητας των υπηκόων.</a:t>
            </a:r>
            <a:endParaRPr b="0" lang="en-US" sz="1900" spc="-1" strike="noStrike">
              <a:latin typeface="Arial"/>
            </a:endParaRPr>
          </a:p>
        </p:txBody>
      </p:sp>
      <p:pic>
        <p:nvPicPr>
          <p:cNvPr id="628" name="Image 2" descr="preencoded.png"/>
          <p:cNvPicPr/>
          <p:nvPr/>
        </p:nvPicPr>
        <p:blipFill>
          <a:blip r:embed="rId3"/>
          <a:stretch/>
        </p:blipFill>
        <p:spPr>
          <a:xfrm>
            <a:off x="9329040" y="2127240"/>
            <a:ext cx="617040" cy="617040"/>
          </a:xfrm>
          <a:prstGeom prst="rect">
            <a:avLst/>
          </a:prstGeom>
          <a:ln w="0">
            <a:noFill/>
          </a:ln>
        </p:spPr>
      </p:pic>
      <p:sp>
        <p:nvSpPr>
          <p:cNvPr id="629" name="Text 3"/>
          <p:cNvSpPr/>
          <p:nvPr/>
        </p:nvSpPr>
        <p:spPr>
          <a:xfrm>
            <a:off x="9329040" y="299160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Κτηνοτροφία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30" name="Text 4"/>
          <p:cNvSpPr/>
          <p:nvPr/>
        </p:nvSpPr>
        <p:spPr>
          <a:xfrm>
            <a:off x="9329040" y="3525480"/>
            <a:ext cx="443700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Σημαντική πηγή εισοδήματος για πολλούς Μυκηναίους.</a:t>
            </a:r>
            <a:endParaRPr b="0" lang="en-US" sz="1900" spc="-1" strike="noStrike">
              <a:latin typeface="Arial"/>
            </a:endParaRPr>
          </a:p>
        </p:txBody>
      </p:sp>
      <p:pic>
        <p:nvPicPr>
          <p:cNvPr id="631" name="Image 3" descr="preencoded.png"/>
          <p:cNvPicPr/>
          <p:nvPr/>
        </p:nvPicPr>
        <p:blipFill>
          <a:blip r:embed="rId4"/>
          <a:stretch/>
        </p:blipFill>
        <p:spPr>
          <a:xfrm>
            <a:off x="4521600" y="5055840"/>
            <a:ext cx="617040" cy="617040"/>
          </a:xfrm>
          <a:prstGeom prst="rect">
            <a:avLst/>
          </a:prstGeom>
          <a:ln w="0">
            <a:noFill/>
          </a:ln>
        </p:spPr>
      </p:pic>
      <p:sp>
        <p:nvSpPr>
          <p:cNvPr id="632" name="Text 5"/>
          <p:cNvSpPr/>
          <p:nvPr/>
        </p:nvSpPr>
        <p:spPr>
          <a:xfrm>
            <a:off x="4521600" y="592020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Εμπόριο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33" name="Text 6"/>
          <p:cNvSpPr/>
          <p:nvPr/>
        </p:nvSpPr>
        <p:spPr>
          <a:xfrm>
            <a:off x="4521600" y="6454080"/>
            <a:ext cx="443700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Βασική πηγή πλούτου και ανάπτυξης του μυκηναϊκού κόσμου.</a:t>
            </a:r>
            <a:endParaRPr b="0" lang="en-US" sz="1900" spc="-1" strike="noStrike">
              <a:latin typeface="Arial"/>
            </a:endParaRPr>
          </a:p>
        </p:txBody>
      </p:sp>
      <p:pic>
        <p:nvPicPr>
          <p:cNvPr id="634" name="Image 4" descr="preencoded.png"/>
          <p:cNvPicPr/>
          <p:nvPr/>
        </p:nvPicPr>
        <p:blipFill>
          <a:blip r:embed="rId5"/>
          <a:stretch/>
        </p:blipFill>
        <p:spPr>
          <a:xfrm>
            <a:off x="9329040" y="5055840"/>
            <a:ext cx="617040" cy="617040"/>
          </a:xfrm>
          <a:prstGeom prst="rect">
            <a:avLst/>
          </a:prstGeom>
          <a:ln w="0">
            <a:noFill/>
          </a:ln>
        </p:spPr>
      </p:pic>
      <p:sp>
        <p:nvSpPr>
          <p:cNvPr id="635" name="Text 7"/>
          <p:cNvSpPr/>
          <p:nvPr/>
        </p:nvSpPr>
        <p:spPr>
          <a:xfrm>
            <a:off x="9329040" y="592020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Τεχνίτες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36" name="Text 8"/>
          <p:cNvSpPr/>
          <p:nvPr/>
        </p:nvSpPr>
        <p:spPr>
          <a:xfrm>
            <a:off x="9329040" y="6454080"/>
            <a:ext cx="443700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Ειδικευμένοι επαγγελματίες σε διάφορους τομείς.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0"/>
          <p:cNvSpPr/>
          <p:nvPr/>
        </p:nvSpPr>
        <p:spPr>
          <a:xfrm>
            <a:off x="0" y="0"/>
            <a:ext cx="14630040" cy="1882440"/>
          </a:xfrm>
          <a:prstGeom prst="rect">
            <a:avLst/>
          </a:prstGeom>
          <a:solidFill>
            <a:srgbClr val="e5e0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38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30040" cy="1882440"/>
          </a:xfrm>
          <a:prstGeom prst="rect">
            <a:avLst/>
          </a:prstGeom>
          <a:ln w="0">
            <a:noFill/>
          </a:ln>
        </p:spPr>
      </p:pic>
      <p:sp>
        <p:nvSpPr>
          <p:cNvPr id="639" name="Text 1"/>
          <p:cNvSpPr/>
          <p:nvPr/>
        </p:nvSpPr>
        <p:spPr>
          <a:xfrm>
            <a:off x="572040" y="2297880"/>
            <a:ext cx="49176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699"/>
              </a:lnSpc>
              <a:buNone/>
              <a:tabLst>
                <a:tab algn="l" pos="0"/>
              </a:tabLst>
            </a:pPr>
            <a:r>
              <a:rPr b="0" lang="en-US" sz="2950" spc="-1" strike="noStrike">
                <a:solidFill>
                  <a:srgbClr val="1b1b27"/>
                </a:solidFill>
                <a:latin typeface="Alexandria"/>
                <a:ea typeface="Alexandria"/>
              </a:rPr>
              <a:t>Κοινωνική Διαστρωμάτωση</a:t>
            </a:r>
            <a:endParaRPr b="0" lang="en-US" sz="2950" spc="-1" strike="noStrike">
              <a:latin typeface="Arial"/>
            </a:endParaRPr>
          </a:p>
        </p:txBody>
      </p:sp>
      <p:pic>
        <p:nvPicPr>
          <p:cNvPr id="640" name="Image 1" descr="preencoded.png"/>
          <p:cNvPicPr/>
          <p:nvPr/>
        </p:nvPicPr>
        <p:blipFill>
          <a:blip r:embed="rId2"/>
          <a:stretch/>
        </p:blipFill>
        <p:spPr>
          <a:xfrm>
            <a:off x="572040" y="2994480"/>
            <a:ext cx="752760" cy="1204560"/>
          </a:xfrm>
          <a:prstGeom prst="rect">
            <a:avLst/>
          </a:prstGeom>
          <a:ln w="0">
            <a:noFill/>
          </a:ln>
        </p:spPr>
      </p:pic>
      <p:sp>
        <p:nvSpPr>
          <p:cNvPr id="641" name="Text 2"/>
          <p:cNvSpPr/>
          <p:nvPr/>
        </p:nvSpPr>
        <p:spPr>
          <a:xfrm>
            <a:off x="1551240" y="3144960"/>
            <a:ext cx="18824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buNone/>
              <a:tabLst>
                <a:tab algn="l" pos="0"/>
              </a:tabLst>
            </a:pPr>
            <a:r>
              <a:rPr b="0" lang="en-US" sz="1450" spc="-1" strike="noStrike">
                <a:solidFill>
                  <a:srgbClr val="404155"/>
                </a:solidFill>
                <a:latin typeface="Alexandria"/>
                <a:ea typeface="Alexandria"/>
              </a:rPr>
              <a:t>Ηγεμόνας</a:t>
            </a:r>
            <a:endParaRPr b="0" lang="en-US" sz="1450" spc="-1" strike="noStrike">
              <a:latin typeface="Arial"/>
            </a:endParaRPr>
          </a:p>
        </p:txBody>
      </p:sp>
      <p:sp>
        <p:nvSpPr>
          <p:cNvPr id="642" name="Text 3"/>
          <p:cNvSpPr/>
          <p:nvPr/>
        </p:nvSpPr>
        <p:spPr>
          <a:xfrm>
            <a:off x="1551240" y="3470760"/>
            <a:ext cx="1250676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buNone/>
              <a:tabLst>
                <a:tab algn="l" pos="0"/>
              </a:tabLst>
            </a:pPr>
            <a:r>
              <a:rPr b="0" lang="en-US" sz="1150" spc="-1" strike="noStrike">
                <a:solidFill>
                  <a:srgbClr val="404155"/>
                </a:solidFill>
                <a:latin typeface="Nobile"/>
                <a:ea typeface="Nobile"/>
              </a:rPr>
              <a:t>Πολιτικός, στρατιωτικός και θρησκευτικός αρχηγός.</a:t>
            </a:r>
            <a:endParaRPr b="0" lang="en-US" sz="1150" spc="-1" strike="noStrike">
              <a:latin typeface="Arial"/>
            </a:endParaRPr>
          </a:p>
        </p:txBody>
      </p:sp>
      <p:pic>
        <p:nvPicPr>
          <p:cNvPr id="643" name="Image 2" descr="preencoded.png"/>
          <p:cNvPicPr/>
          <p:nvPr/>
        </p:nvPicPr>
        <p:blipFill>
          <a:blip r:embed="rId3"/>
          <a:stretch/>
        </p:blipFill>
        <p:spPr>
          <a:xfrm>
            <a:off x="572040" y="4199400"/>
            <a:ext cx="752760" cy="1204560"/>
          </a:xfrm>
          <a:prstGeom prst="rect">
            <a:avLst/>
          </a:prstGeom>
          <a:ln w="0">
            <a:noFill/>
          </a:ln>
        </p:spPr>
      </p:pic>
      <p:sp>
        <p:nvSpPr>
          <p:cNvPr id="644" name="Text 4"/>
          <p:cNvSpPr/>
          <p:nvPr/>
        </p:nvSpPr>
        <p:spPr>
          <a:xfrm>
            <a:off x="1551240" y="4350240"/>
            <a:ext cx="18824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buNone/>
              <a:tabLst>
                <a:tab algn="l" pos="0"/>
              </a:tabLst>
            </a:pPr>
            <a:r>
              <a:rPr b="0" lang="en-US" sz="1450" spc="-1" strike="noStrike">
                <a:solidFill>
                  <a:srgbClr val="404155"/>
                </a:solidFill>
                <a:latin typeface="Alexandria"/>
                <a:ea typeface="Alexandria"/>
              </a:rPr>
              <a:t>Ευγενείς</a:t>
            </a:r>
            <a:endParaRPr b="0" lang="en-US" sz="1450" spc="-1" strike="noStrike">
              <a:latin typeface="Arial"/>
            </a:endParaRPr>
          </a:p>
        </p:txBody>
      </p:sp>
      <p:sp>
        <p:nvSpPr>
          <p:cNvPr id="645" name="Text 5"/>
          <p:cNvSpPr/>
          <p:nvPr/>
        </p:nvSpPr>
        <p:spPr>
          <a:xfrm>
            <a:off x="1551240" y="4675680"/>
            <a:ext cx="1250676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buNone/>
              <a:tabLst>
                <a:tab algn="l" pos="0"/>
              </a:tabLst>
            </a:pPr>
            <a:r>
              <a:rPr b="0" lang="en-US" sz="1150" spc="-1" strike="noStrike">
                <a:solidFill>
                  <a:srgbClr val="404155"/>
                </a:solidFill>
                <a:latin typeface="Nobile"/>
                <a:ea typeface="Nobile"/>
              </a:rPr>
              <a:t>Περιλάμβαναν τους επέτες και τους τελεστές.</a:t>
            </a:r>
            <a:endParaRPr b="0" lang="en-US" sz="1150" spc="-1" strike="noStrike">
              <a:latin typeface="Arial"/>
            </a:endParaRPr>
          </a:p>
        </p:txBody>
      </p:sp>
      <p:pic>
        <p:nvPicPr>
          <p:cNvPr id="646" name="Image 3" descr="preencoded.png"/>
          <p:cNvPicPr/>
          <p:nvPr/>
        </p:nvPicPr>
        <p:blipFill>
          <a:blip r:embed="rId4"/>
          <a:stretch/>
        </p:blipFill>
        <p:spPr>
          <a:xfrm>
            <a:off x="572040" y="5404320"/>
            <a:ext cx="752760" cy="1204560"/>
          </a:xfrm>
          <a:prstGeom prst="rect">
            <a:avLst/>
          </a:prstGeom>
          <a:ln w="0">
            <a:noFill/>
          </a:ln>
        </p:spPr>
      </p:pic>
      <p:sp>
        <p:nvSpPr>
          <p:cNvPr id="647" name="Text 6"/>
          <p:cNvSpPr/>
          <p:nvPr/>
        </p:nvSpPr>
        <p:spPr>
          <a:xfrm>
            <a:off x="1551240" y="5555160"/>
            <a:ext cx="18824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buNone/>
              <a:tabLst>
                <a:tab algn="l" pos="0"/>
              </a:tabLst>
            </a:pPr>
            <a:r>
              <a:rPr b="0" lang="en-US" sz="1450" spc="-1" strike="noStrike">
                <a:solidFill>
                  <a:srgbClr val="404155"/>
                </a:solidFill>
                <a:latin typeface="Alexandria"/>
                <a:ea typeface="Alexandria"/>
              </a:rPr>
              <a:t>Ελεύθεροι Πολίτες</a:t>
            </a:r>
            <a:endParaRPr b="0" lang="en-US" sz="1450" spc="-1" strike="noStrike">
              <a:latin typeface="Arial"/>
            </a:endParaRPr>
          </a:p>
        </p:txBody>
      </p:sp>
      <p:sp>
        <p:nvSpPr>
          <p:cNvPr id="648" name="Text 7"/>
          <p:cNvSpPr/>
          <p:nvPr/>
        </p:nvSpPr>
        <p:spPr>
          <a:xfrm>
            <a:off x="1551240" y="5880960"/>
            <a:ext cx="1250676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buNone/>
              <a:tabLst>
                <a:tab algn="l" pos="0"/>
              </a:tabLst>
            </a:pPr>
            <a:r>
              <a:rPr b="0" lang="en-US" sz="1150" spc="-1" strike="noStrike">
                <a:solidFill>
                  <a:srgbClr val="404155"/>
                </a:solidFill>
                <a:latin typeface="Nobile"/>
                <a:ea typeface="Nobile"/>
              </a:rPr>
              <a:t>Γεωργοί, κτηνοτρόφοι, τεχνίτες και έμποροι.</a:t>
            </a:r>
            <a:endParaRPr b="0" lang="en-US" sz="1150" spc="-1" strike="noStrike">
              <a:latin typeface="Arial"/>
            </a:endParaRPr>
          </a:p>
        </p:txBody>
      </p:sp>
      <p:pic>
        <p:nvPicPr>
          <p:cNvPr id="649" name="Image 4" descr="preencoded.png"/>
          <p:cNvPicPr/>
          <p:nvPr/>
        </p:nvPicPr>
        <p:blipFill>
          <a:blip r:embed="rId5"/>
          <a:stretch/>
        </p:blipFill>
        <p:spPr>
          <a:xfrm>
            <a:off x="572040" y="6609600"/>
            <a:ext cx="752760" cy="1204560"/>
          </a:xfrm>
          <a:prstGeom prst="rect">
            <a:avLst/>
          </a:prstGeom>
          <a:ln w="0">
            <a:noFill/>
          </a:ln>
        </p:spPr>
      </p:pic>
      <p:sp>
        <p:nvSpPr>
          <p:cNvPr id="650" name="Text 8"/>
          <p:cNvSpPr/>
          <p:nvPr/>
        </p:nvSpPr>
        <p:spPr>
          <a:xfrm>
            <a:off x="1551240" y="6760080"/>
            <a:ext cx="18824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buNone/>
              <a:tabLst>
                <a:tab algn="l" pos="0"/>
              </a:tabLst>
            </a:pPr>
            <a:r>
              <a:rPr b="0" lang="en-US" sz="1450" spc="-1" strike="noStrike">
                <a:solidFill>
                  <a:srgbClr val="404155"/>
                </a:solidFill>
                <a:latin typeface="Alexandria"/>
                <a:ea typeface="Alexandria"/>
              </a:rPr>
              <a:t>Δούλοι</a:t>
            </a:r>
            <a:endParaRPr b="0" lang="en-US" sz="1450" spc="-1" strike="noStrike">
              <a:latin typeface="Arial"/>
            </a:endParaRPr>
          </a:p>
        </p:txBody>
      </p:sp>
      <p:sp>
        <p:nvSpPr>
          <p:cNvPr id="651" name="Text 9"/>
          <p:cNvSpPr/>
          <p:nvPr/>
        </p:nvSpPr>
        <p:spPr>
          <a:xfrm>
            <a:off x="1551240" y="7085880"/>
            <a:ext cx="1250676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buNone/>
              <a:tabLst>
                <a:tab algn="l" pos="0"/>
              </a:tabLst>
            </a:pPr>
            <a:r>
              <a:rPr b="0" lang="en-US" sz="1150" spc="-1" strike="noStrike">
                <a:solidFill>
                  <a:srgbClr val="404155"/>
                </a:solidFill>
                <a:latin typeface="Nobile"/>
                <a:ea typeface="Nobile"/>
              </a:rPr>
              <a:t>Εργάζονταν για τον ηγεμόνα, τους αξιωματούχους και τους πολίτες.</a:t>
            </a:r>
            <a:endParaRPr b="0" lang="en-US" sz="11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0"/>
          <p:cNvSpPr/>
          <p:nvPr/>
        </p:nvSpPr>
        <p:spPr>
          <a:xfrm>
            <a:off x="9144000" y="0"/>
            <a:ext cx="5486040" cy="8229240"/>
          </a:xfrm>
          <a:prstGeom prst="rect">
            <a:avLst/>
          </a:prstGeom>
          <a:solidFill>
            <a:srgbClr val="e5e0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53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654" name="Text 1"/>
          <p:cNvSpPr/>
          <p:nvPr/>
        </p:nvSpPr>
        <p:spPr>
          <a:xfrm>
            <a:off x="864000" y="2468880"/>
            <a:ext cx="6171840" cy="77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6049"/>
              </a:lnSpc>
              <a:buNone/>
              <a:tabLst>
                <a:tab algn="l" pos="0"/>
              </a:tabLst>
            </a:pPr>
            <a:r>
              <a:rPr b="0" lang="en-US" sz="4850" spc="-1" strike="noStrike">
                <a:solidFill>
                  <a:srgbClr val="1b1b27"/>
                </a:solidFill>
                <a:latin typeface="Alexandria"/>
                <a:ea typeface="Alexandria"/>
              </a:rPr>
              <a:t>Πολιτική Οργάνωση</a:t>
            </a:r>
            <a:endParaRPr b="0" lang="en-US" sz="4850" spc="-1" strike="noStrike">
              <a:latin typeface="Arial"/>
            </a:endParaRPr>
          </a:p>
        </p:txBody>
      </p:sp>
      <p:sp>
        <p:nvSpPr>
          <p:cNvPr id="655" name="Shape 2"/>
          <p:cNvSpPr/>
          <p:nvPr/>
        </p:nvSpPr>
        <p:spPr>
          <a:xfrm>
            <a:off x="864000" y="3610800"/>
            <a:ext cx="7415640" cy="2149560"/>
          </a:xfrm>
          <a:prstGeom prst="roundRect">
            <a:avLst>
              <a:gd name="adj" fmla="val 4823"/>
            </a:avLst>
          </a:prstGeom>
          <a:noFill/>
          <a:ln w="15240">
            <a:solidFill>
              <a:srgbClr val="000000">
                <a:alpha val="8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6" name="Shape 3"/>
          <p:cNvSpPr/>
          <p:nvPr/>
        </p:nvSpPr>
        <p:spPr>
          <a:xfrm>
            <a:off x="879120" y="3625920"/>
            <a:ext cx="7385040" cy="706320"/>
          </a:xfrm>
          <a:prstGeom prst="rect">
            <a:avLst/>
          </a:prstGeom>
          <a:solidFill>
            <a:srgbClr val="ffffff">
              <a:alpha val="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7" name="Text 4"/>
          <p:cNvSpPr/>
          <p:nvPr/>
        </p:nvSpPr>
        <p:spPr>
          <a:xfrm>
            <a:off x="1126080" y="3781800"/>
            <a:ext cx="3195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Άνακτας (wa-na-ka)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58" name="Text 5"/>
          <p:cNvSpPr/>
          <p:nvPr/>
        </p:nvSpPr>
        <p:spPr>
          <a:xfrm>
            <a:off x="4822560" y="3781800"/>
            <a:ext cx="3195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Ανώτατος άρχοντας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59" name="Shape 6"/>
          <p:cNvSpPr/>
          <p:nvPr/>
        </p:nvSpPr>
        <p:spPr>
          <a:xfrm>
            <a:off x="879120" y="4332600"/>
            <a:ext cx="7385040" cy="706320"/>
          </a:xfrm>
          <a:prstGeom prst="rect">
            <a:avLst/>
          </a:prstGeom>
          <a:solidFill>
            <a:srgbClr val="000000">
              <a:alpha val="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0" name="Text 7"/>
          <p:cNvSpPr/>
          <p:nvPr/>
        </p:nvSpPr>
        <p:spPr>
          <a:xfrm>
            <a:off x="1126080" y="4488120"/>
            <a:ext cx="3195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Λααγέτας (ra-wa-ke-ta)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61" name="Text 8"/>
          <p:cNvSpPr/>
          <p:nvPr/>
        </p:nvSpPr>
        <p:spPr>
          <a:xfrm>
            <a:off x="4822560" y="4488120"/>
            <a:ext cx="3195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Τοπικός άρχοντας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62" name="Shape 9"/>
          <p:cNvSpPr/>
          <p:nvPr/>
        </p:nvSpPr>
        <p:spPr>
          <a:xfrm>
            <a:off x="879120" y="5038920"/>
            <a:ext cx="7385040" cy="706320"/>
          </a:xfrm>
          <a:prstGeom prst="rect">
            <a:avLst/>
          </a:prstGeom>
          <a:solidFill>
            <a:srgbClr val="ffffff">
              <a:alpha val="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3" name="Text 10"/>
          <p:cNvSpPr/>
          <p:nvPr/>
        </p:nvSpPr>
        <p:spPr>
          <a:xfrm>
            <a:off x="1126080" y="5194800"/>
            <a:ext cx="3195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Βασιλεύς (qa-si-re-u)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64" name="Text 11"/>
          <p:cNvSpPr/>
          <p:nvPr/>
        </p:nvSpPr>
        <p:spPr>
          <a:xfrm>
            <a:off x="4822560" y="5194800"/>
            <a:ext cx="3195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Επικεφαλής ομάδας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0"/>
          <p:cNvSpPr/>
          <p:nvPr/>
        </p:nvSpPr>
        <p:spPr>
          <a:xfrm>
            <a:off x="0" y="0"/>
            <a:ext cx="5486040" cy="8229240"/>
          </a:xfrm>
          <a:prstGeom prst="rect">
            <a:avLst/>
          </a:prstGeom>
          <a:solidFill>
            <a:srgbClr val="e5e0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66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667" name="Text 1"/>
          <p:cNvSpPr/>
          <p:nvPr/>
        </p:nvSpPr>
        <p:spPr>
          <a:xfrm>
            <a:off x="6350400" y="768240"/>
            <a:ext cx="6798240" cy="77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6049"/>
              </a:lnSpc>
              <a:buNone/>
              <a:tabLst>
                <a:tab algn="l" pos="0"/>
              </a:tabLst>
            </a:pPr>
            <a:r>
              <a:rPr b="0" lang="en-US" sz="4850" spc="-1" strike="noStrike">
                <a:solidFill>
                  <a:srgbClr val="1b1b27"/>
                </a:solidFill>
                <a:latin typeface="Alexandria"/>
                <a:ea typeface="Alexandria"/>
              </a:rPr>
              <a:t>Εξάπλωση και Εμπόριο</a:t>
            </a:r>
            <a:endParaRPr b="0" lang="en-US" sz="4850" spc="-1" strike="noStrike">
              <a:latin typeface="Arial"/>
            </a:endParaRPr>
          </a:p>
        </p:txBody>
      </p:sp>
      <p:sp>
        <p:nvSpPr>
          <p:cNvPr id="668" name="Shape 2"/>
          <p:cNvSpPr/>
          <p:nvPr/>
        </p:nvSpPr>
        <p:spPr>
          <a:xfrm>
            <a:off x="6705360" y="1910160"/>
            <a:ext cx="30240" cy="5551200"/>
          </a:xfrm>
          <a:prstGeom prst="roundRect">
            <a:avLst>
              <a:gd name="adj" fmla="val 340200"/>
            </a:avLst>
          </a:prstGeom>
          <a:solidFill>
            <a:srgbClr val="b8c3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9" name="Shape 3"/>
          <p:cNvSpPr/>
          <p:nvPr/>
        </p:nvSpPr>
        <p:spPr>
          <a:xfrm>
            <a:off x="6967800" y="2450160"/>
            <a:ext cx="863640" cy="30240"/>
          </a:xfrm>
          <a:prstGeom prst="roundRect">
            <a:avLst>
              <a:gd name="adj" fmla="val 340200"/>
            </a:avLst>
          </a:prstGeom>
          <a:solidFill>
            <a:srgbClr val="b8c3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0" name="Shape 4"/>
          <p:cNvSpPr/>
          <p:nvPr/>
        </p:nvSpPr>
        <p:spPr>
          <a:xfrm>
            <a:off x="6442920" y="2187720"/>
            <a:ext cx="555120" cy="555120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1524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1" name="Text 5"/>
          <p:cNvSpPr/>
          <p:nvPr/>
        </p:nvSpPr>
        <p:spPr>
          <a:xfrm>
            <a:off x="6651360" y="2280240"/>
            <a:ext cx="13860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900"/>
              </a:lnSpc>
              <a:buNone/>
              <a:tabLst>
                <a:tab algn="l" pos="0"/>
              </a:tabLst>
            </a:pPr>
            <a:r>
              <a:rPr b="0" lang="en-US" sz="2900" spc="-1" strike="noStrike">
                <a:solidFill>
                  <a:srgbClr val="404155"/>
                </a:solidFill>
                <a:latin typeface="Alexandria"/>
                <a:ea typeface="Alexandria"/>
              </a:rPr>
              <a:t>1</a:t>
            </a:r>
            <a:endParaRPr b="0" lang="en-US" sz="2900" spc="-1" strike="noStrike">
              <a:latin typeface="Arial"/>
            </a:endParaRPr>
          </a:p>
        </p:txBody>
      </p:sp>
      <p:sp>
        <p:nvSpPr>
          <p:cNvPr id="672" name="Text 6"/>
          <p:cNvSpPr/>
          <p:nvPr/>
        </p:nvSpPr>
        <p:spPr>
          <a:xfrm>
            <a:off x="8078400" y="215676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15ος αι. π.Χ.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73" name="Text 7"/>
          <p:cNvSpPr/>
          <p:nvPr/>
        </p:nvSpPr>
        <p:spPr>
          <a:xfrm>
            <a:off x="8078400" y="2690640"/>
            <a:ext cx="5687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Κυριαρχία στο Αιγαίο και κατάληψη της Κνωσού.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74" name="Shape 8"/>
          <p:cNvSpPr/>
          <p:nvPr/>
        </p:nvSpPr>
        <p:spPr>
          <a:xfrm>
            <a:off x="6967800" y="4119480"/>
            <a:ext cx="863640" cy="30240"/>
          </a:xfrm>
          <a:prstGeom prst="roundRect">
            <a:avLst>
              <a:gd name="adj" fmla="val 340200"/>
            </a:avLst>
          </a:prstGeom>
          <a:solidFill>
            <a:srgbClr val="b8c3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5" name="Shape 9"/>
          <p:cNvSpPr/>
          <p:nvPr/>
        </p:nvSpPr>
        <p:spPr>
          <a:xfrm>
            <a:off x="6442920" y="3857040"/>
            <a:ext cx="555120" cy="555120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1524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6" name="Text 10"/>
          <p:cNvSpPr/>
          <p:nvPr/>
        </p:nvSpPr>
        <p:spPr>
          <a:xfrm>
            <a:off x="6612480" y="3949560"/>
            <a:ext cx="21636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900"/>
              </a:lnSpc>
              <a:buNone/>
              <a:tabLst>
                <a:tab algn="l" pos="0"/>
              </a:tabLst>
            </a:pPr>
            <a:r>
              <a:rPr b="0" lang="en-US" sz="2900" spc="-1" strike="noStrike">
                <a:solidFill>
                  <a:srgbClr val="404155"/>
                </a:solidFill>
                <a:latin typeface="Alexandria"/>
                <a:ea typeface="Alexandria"/>
              </a:rPr>
              <a:t>2</a:t>
            </a:r>
            <a:endParaRPr b="0" lang="en-US" sz="2900" spc="-1" strike="noStrike">
              <a:latin typeface="Arial"/>
            </a:endParaRPr>
          </a:p>
        </p:txBody>
      </p:sp>
      <p:sp>
        <p:nvSpPr>
          <p:cNvPr id="677" name="Text 11"/>
          <p:cNvSpPr/>
          <p:nvPr/>
        </p:nvSpPr>
        <p:spPr>
          <a:xfrm>
            <a:off x="8078400" y="382608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14ος-13ος αι. π.Χ.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78" name="Text 12"/>
          <p:cNvSpPr/>
          <p:nvPr/>
        </p:nvSpPr>
        <p:spPr>
          <a:xfrm>
            <a:off x="8078400" y="4359960"/>
            <a:ext cx="568764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Επέκταση πέρα από το Αιγαίο, αποικισμός Κύπρου.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79" name="Shape 13"/>
          <p:cNvSpPr/>
          <p:nvPr/>
        </p:nvSpPr>
        <p:spPr>
          <a:xfrm>
            <a:off x="6967800" y="6183720"/>
            <a:ext cx="863640" cy="30240"/>
          </a:xfrm>
          <a:prstGeom prst="roundRect">
            <a:avLst>
              <a:gd name="adj" fmla="val 340200"/>
            </a:avLst>
          </a:prstGeom>
          <a:solidFill>
            <a:srgbClr val="b8c3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0" name="Shape 14"/>
          <p:cNvSpPr/>
          <p:nvPr/>
        </p:nvSpPr>
        <p:spPr>
          <a:xfrm>
            <a:off x="6442920" y="5921280"/>
            <a:ext cx="555120" cy="555120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15240">
            <a:solidFill>
              <a:srgbClr val="b8c3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1" name="Text 15"/>
          <p:cNvSpPr/>
          <p:nvPr/>
        </p:nvSpPr>
        <p:spPr>
          <a:xfrm>
            <a:off x="6611760" y="6013800"/>
            <a:ext cx="21780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900"/>
              </a:lnSpc>
              <a:buNone/>
              <a:tabLst>
                <a:tab algn="l" pos="0"/>
              </a:tabLst>
            </a:pPr>
            <a:r>
              <a:rPr b="0" lang="en-US" sz="2900" spc="-1" strike="noStrike">
                <a:solidFill>
                  <a:srgbClr val="404155"/>
                </a:solidFill>
                <a:latin typeface="Alexandria"/>
                <a:ea typeface="Alexandria"/>
              </a:rPr>
              <a:t>3</a:t>
            </a:r>
            <a:endParaRPr b="0" lang="en-US" sz="2900" spc="-1" strike="noStrike">
              <a:latin typeface="Arial"/>
            </a:endParaRPr>
          </a:p>
        </p:txBody>
      </p:sp>
      <p:sp>
        <p:nvSpPr>
          <p:cNvPr id="682" name="Text 16"/>
          <p:cNvSpPr/>
          <p:nvPr/>
        </p:nvSpPr>
        <p:spPr>
          <a:xfrm>
            <a:off x="8078400" y="5890680"/>
            <a:ext cx="3085920" cy="3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155"/>
                </a:solidFill>
                <a:latin typeface="Alexandria"/>
                <a:ea typeface="Alexandria"/>
              </a:rPr>
              <a:t>13ος αι. π.Χ.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83" name="Text 17"/>
          <p:cNvSpPr/>
          <p:nvPr/>
        </p:nvSpPr>
        <p:spPr>
          <a:xfrm>
            <a:off x="8078400" y="6424560"/>
            <a:ext cx="568764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04155"/>
                </a:solidFill>
                <a:latin typeface="Nobile"/>
                <a:ea typeface="Nobile"/>
              </a:rPr>
              <a:t>Εμπορικές σχέσεις με Ανατολική Μεσόγειο και Δύση.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Application>LibreOffice/7.3.4.2$Windows_X86_64 LibreOffice_project/728fec16bd5f605073805c3c9e7c4212a0120dc5</Application>
  <AppVersion>15.0000</AppVers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2024-10-06T06:31:02Z</dcterms:created>
  <dc:creator>PptxGenJS</dc:creator>
  <dc:description/>
  <dc:language>en-US</dc:language>
  <cp:lastModifiedBy/>
  <dcterms:modified xsi:type="dcterms:W3CDTF">2024-10-06T15:44:58Z</dcterms:modified>
  <cp:revision>4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14</vt:i4>
  </property>
  <property fmtid="{D5CDD505-2E9C-101B-9397-08002B2CF9AE}" pid="3" name="PresentationFormat">
    <vt:lpwstr>On-screen Show (16:9)</vt:lpwstr>
  </property>
  <property fmtid="{D5CDD505-2E9C-101B-9397-08002B2CF9AE}" pid="4" name="Slides">
    <vt:i4>14</vt:i4>
  </property>
</Properties>
</file>