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FF5C1FB-B5A3-4283-89E4-836A9958D97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C4D5BAD-3423-4188-98D5-E92947D127B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BC1750-205D-4075-B2BF-301EF855F66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5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484A7DF-C38E-4038-BA1F-B8470D1EAFF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D00944A-336C-4F5F-91DF-D559251D32C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7CEA5E-AA92-422B-AD4E-49F6C3482E8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C59B13-3B90-40D5-B7EA-58A242C84D1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27B3005-E8E8-438F-A991-4A0C97CFE09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ABCC65-4079-4328-BFF4-F9C4463F0B4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3F16CE8-2502-487B-B4FF-AF52EDF504D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066F80-4B36-4BFC-8888-1A97071508D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7E3E64-18A8-47D7-BEAF-2DCB60D96AB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EF0563-6AD4-4EC9-86D1-1EDCD18A17F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1C90DC-0154-4A32-90DA-2986D585353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B63A485-BB16-4192-9FB5-3A72E0C6F1A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eee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aff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21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7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7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 0"/>
          <p:cNvSpPr/>
          <p:nvPr/>
        </p:nvSpPr>
        <p:spPr>
          <a:xfrm>
            <a:off x="793800" y="2192760"/>
            <a:ext cx="7556040" cy="21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 Πελοποννησιακός Πόλεμος και η Κρίση της Πόλης-Κράτους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567" name="Text 1"/>
          <p:cNvSpPr/>
          <p:nvPr/>
        </p:nvSpPr>
        <p:spPr>
          <a:xfrm>
            <a:off x="793800" y="4659120"/>
            <a:ext cx="75560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Μια παρουσίαση για τον καθοριστικό πόλεμο που διαμόρφωσε την αρχαία Ελλάδα και τις συνέπειές του στον ελληνικό κόσμο.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68" name="Shape 2"/>
          <p:cNvSpPr/>
          <p:nvPr/>
        </p:nvSpPr>
        <p:spPr>
          <a:xfrm>
            <a:off x="793800" y="5657040"/>
            <a:ext cx="362520" cy="362520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69" name="Image 1" descr="preencoded.png"/>
          <p:cNvPicPr/>
          <p:nvPr/>
        </p:nvPicPr>
        <p:blipFill>
          <a:blip r:embed="rId1"/>
          <a:stretch/>
        </p:blipFill>
        <p:spPr>
          <a:xfrm>
            <a:off x="801360" y="5664600"/>
            <a:ext cx="347400" cy="347400"/>
          </a:xfrm>
          <a:prstGeom prst="rect">
            <a:avLst/>
          </a:prstGeom>
          <a:ln w="0">
            <a:noFill/>
          </a:ln>
        </p:spPr>
      </p:pic>
      <p:sp>
        <p:nvSpPr>
          <p:cNvPr id="570" name="Text 3"/>
          <p:cNvSpPr/>
          <p:nvPr/>
        </p:nvSpPr>
        <p:spPr>
          <a:xfrm>
            <a:off x="1270080" y="5640120"/>
            <a:ext cx="25333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Nobile Bold"/>
                <a:ea typeface="Nobile Bold"/>
              </a:rPr>
              <a:t>by Elpiniki Rassa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571" name="" descr=""/>
          <p:cNvPicPr/>
          <p:nvPr/>
        </p:nvPicPr>
        <p:blipFill>
          <a:blip r:embed="rId2"/>
          <a:stretch/>
        </p:blipFill>
        <p:spPr>
          <a:xfrm>
            <a:off x="8915400" y="-228600"/>
            <a:ext cx="5715000" cy="845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452320"/>
          </a:xfrm>
          <a:prstGeom prst="rect">
            <a:avLst/>
          </a:prstGeom>
          <a:ln w="0">
            <a:noFill/>
          </a:ln>
        </p:spPr>
      </p:pic>
      <p:sp>
        <p:nvSpPr>
          <p:cNvPr id="647" name="Text 0"/>
          <p:cNvSpPr/>
          <p:nvPr/>
        </p:nvSpPr>
        <p:spPr>
          <a:xfrm>
            <a:off x="686880" y="3266280"/>
            <a:ext cx="1158012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799"/>
              </a:lnSpc>
              <a:buNone/>
              <a:tabLst>
                <a:tab algn="l" pos="0"/>
              </a:tabLst>
            </a:pPr>
            <a:r>
              <a:rPr b="1" lang="en-US" sz="38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Η Άνοδος και η Πτώση της Θηβαϊκής Ηγεμονίας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648" name="Shape 1"/>
          <p:cNvSpPr/>
          <p:nvPr/>
        </p:nvSpPr>
        <p:spPr>
          <a:xfrm>
            <a:off x="686880" y="5794920"/>
            <a:ext cx="13256640" cy="22680"/>
          </a:xfrm>
          <a:prstGeom prst="roundRect">
            <a:avLst>
              <a:gd name="adj" fmla="val 77254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Shape 2"/>
          <p:cNvSpPr/>
          <p:nvPr/>
        </p:nvSpPr>
        <p:spPr>
          <a:xfrm>
            <a:off x="3940560" y="5108040"/>
            <a:ext cx="22680" cy="686520"/>
          </a:xfrm>
          <a:prstGeom prst="roundRect">
            <a:avLst>
              <a:gd name="adj" fmla="val 77254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Shape 3"/>
          <p:cNvSpPr/>
          <p:nvPr/>
        </p:nvSpPr>
        <p:spPr>
          <a:xfrm>
            <a:off x="3731040" y="5574240"/>
            <a:ext cx="441000" cy="441000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Text 4"/>
          <p:cNvSpPr/>
          <p:nvPr/>
        </p:nvSpPr>
        <p:spPr>
          <a:xfrm>
            <a:off x="3878640" y="5647680"/>
            <a:ext cx="14652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1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52" name="Text 5"/>
          <p:cNvSpPr/>
          <p:nvPr/>
        </p:nvSpPr>
        <p:spPr>
          <a:xfrm>
            <a:off x="2086200" y="4173840"/>
            <a:ext cx="373140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Μάχη των Λεύκτρων (371 π.Χ.)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3" name="Text 6"/>
          <p:cNvSpPr/>
          <p:nvPr/>
        </p:nvSpPr>
        <p:spPr>
          <a:xfrm>
            <a:off x="883080" y="4597920"/>
            <a:ext cx="6137640" cy="3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5449"/>
                </a:solidFill>
                <a:latin typeface="Nobile"/>
                <a:ea typeface="Nobile"/>
              </a:rPr>
              <a:t>Νίκη των Θηβαίων και άνοδος της Θηβαϊκής ηγεμονίας.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54" name="Shape 7"/>
          <p:cNvSpPr/>
          <p:nvPr/>
        </p:nvSpPr>
        <p:spPr>
          <a:xfrm>
            <a:off x="7303680" y="5794920"/>
            <a:ext cx="22680" cy="686520"/>
          </a:xfrm>
          <a:prstGeom prst="roundRect">
            <a:avLst>
              <a:gd name="adj" fmla="val 77254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Shape 8"/>
          <p:cNvSpPr/>
          <p:nvPr/>
        </p:nvSpPr>
        <p:spPr>
          <a:xfrm>
            <a:off x="7094520" y="5574240"/>
            <a:ext cx="441000" cy="441000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Text 9"/>
          <p:cNvSpPr/>
          <p:nvPr/>
        </p:nvSpPr>
        <p:spPr>
          <a:xfrm>
            <a:off x="7219080" y="5647680"/>
            <a:ext cx="19188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2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57" name="Text 10"/>
          <p:cNvSpPr/>
          <p:nvPr/>
        </p:nvSpPr>
        <p:spPr>
          <a:xfrm>
            <a:off x="5380560" y="6678000"/>
            <a:ext cx="386856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Περίοδος Θηβαϊκής Κυριαρχίας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8" name="Text 11"/>
          <p:cNvSpPr/>
          <p:nvPr/>
        </p:nvSpPr>
        <p:spPr>
          <a:xfrm>
            <a:off x="4246200" y="7102080"/>
            <a:ext cx="6137640" cy="3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5449"/>
                </a:solidFill>
                <a:latin typeface="Nobile"/>
                <a:ea typeface="Nobile"/>
              </a:rPr>
              <a:t>Σύντομη περίοδος ηγεμονίας της Θήβας στον ελληνικό κόσμο.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59" name="Shape 12"/>
          <p:cNvSpPr/>
          <p:nvPr/>
        </p:nvSpPr>
        <p:spPr>
          <a:xfrm>
            <a:off x="10667160" y="5108040"/>
            <a:ext cx="22680" cy="686520"/>
          </a:xfrm>
          <a:prstGeom prst="roundRect">
            <a:avLst>
              <a:gd name="adj" fmla="val 77254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Shape 13"/>
          <p:cNvSpPr/>
          <p:nvPr/>
        </p:nvSpPr>
        <p:spPr>
          <a:xfrm>
            <a:off x="10457640" y="5574240"/>
            <a:ext cx="441000" cy="441000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Text 14"/>
          <p:cNvSpPr/>
          <p:nvPr/>
        </p:nvSpPr>
        <p:spPr>
          <a:xfrm>
            <a:off x="10589400" y="5647680"/>
            <a:ext cx="17748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3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62" name="Text 15"/>
          <p:cNvSpPr/>
          <p:nvPr/>
        </p:nvSpPr>
        <p:spPr>
          <a:xfrm>
            <a:off x="8726760" y="4173840"/>
            <a:ext cx="390276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Μάχη της Μαντινείας (362 π.Χ.)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63" name="Text 16"/>
          <p:cNvSpPr/>
          <p:nvPr/>
        </p:nvSpPr>
        <p:spPr>
          <a:xfrm>
            <a:off x="7609680" y="4597920"/>
            <a:ext cx="6137640" cy="3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5449"/>
                </a:solidFill>
                <a:latin typeface="Nobile"/>
                <a:ea typeface="Nobile"/>
              </a:rPr>
              <a:t>Τέλος της Θηβαϊκής ηγεμονίας και νέα περίοδος αστάθειας.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 0"/>
          <p:cNvSpPr/>
          <p:nvPr/>
        </p:nvSpPr>
        <p:spPr>
          <a:xfrm>
            <a:off x="793800" y="217404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Συμπτώματα της Παρακμής των Πόλεων-Κρατών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65" name="Image 0" descr="preencoded.png"/>
          <p:cNvPicPr/>
          <p:nvPr/>
        </p:nvPicPr>
        <p:blipFill>
          <a:blip r:embed="rId1"/>
          <a:stretch/>
        </p:blipFill>
        <p:spPr>
          <a:xfrm>
            <a:off x="793800" y="40453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66" name="Text 1"/>
          <p:cNvSpPr/>
          <p:nvPr/>
        </p:nvSpPr>
        <p:spPr>
          <a:xfrm>
            <a:off x="793800" y="48391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Συνεχείς Πόλεμοι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7" name="Text 2"/>
          <p:cNvSpPr/>
          <p:nvPr/>
        </p:nvSpPr>
        <p:spPr>
          <a:xfrm>
            <a:off x="793800" y="532944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Εξαντλητικές συγκρούσεις μεταξύ των ελληνικών πόλεων.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68" name="Image 1" descr="preencoded.png"/>
          <p:cNvPicPr/>
          <p:nvPr/>
        </p:nvPicPr>
        <p:blipFill>
          <a:blip r:embed="rId2"/>
          <a:stretch/>
        </p:blipFill>
        <p:spPr>
          <a:xfrm>
            <a:off x="5254560" y="40453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69" name="Text 3"/>
          <p:cNvSpPr/>
          <p:nvPr/>
        </p:nvSpPr>
        <p:spPr>
          <a:xfrm>
            <a:off x="5254560" y="4839120"/>
            <a:ext cx="3429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Εσωτερικές Αναταραχές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0" name="Text 4"/>
          <p:cNvSpPr/>
          <p:nvPr/>
        </p:nvSpPr>
        <p:spPr>
          <a:xfrm>
            <a:off x="5254560" y="532944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Πολιτικές και κοινωνικές εντάσεις εντός των πόλεων.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71" name="Image 2" descr="preencoded.png"/>
          <p:cNvPicPr/>
          <p:nvPr/>
        </p:nvPicPr>
        <p:blipFill>
          <a:blip r:embed="rId3"/>
          <a:stretch/>
        </p:blipFill>
        <p:spPr>
          <a:xfrm>
            <a:off x="9715680" y="40453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72" name="Text 5"/>
          <p:cNvSpPr/>
          <p:nvPr/>
        </p:nvSpPr>
        <p:spPr>
          <a:xfrm>
            <a:off x="9715680" y="4839120"/>
            <a:ext cx="29199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Περσική Παρέμβαση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3" name="Text 6"/>
          <p:cNvSpPr/>
          <p:nvPr/>
        </p:nvSpPr>
        <p:spPr>
          <a:xfrm>
            <a:off x="9715680" y="532944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Αυξανόμενη επιρροή των Περσών στα ελληνικά ζητήματα.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ext 0"/>
          <p:cNvSpPr/>
          <p:nvPr/>
        </p:nvSpPr>
        <p:spPr>
          <a:xfrm>
            <a:off x="793800" y="1328760"/>
            <a:ext cx="105735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Οι Επιπτώσεις στις Ελληνικές Πόλεις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75" name="Text 1"/>
          <p:cNvSpPr/>
          <p:nvPr/>
        </p:nvSpPr>
        <p:spPr>
          <a:xfrm>
            <a:off x="793800" y="5321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Πλαταιές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6" name="Text 2"/>
          <p:cNvSpPr/>
          <p:nvPr/>
        </p:nvSpPr>
        <p:spPr>
          <a:xfrm>
            <a:off x="793800" y="581184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Η πόλη υπέστη σοβαρές καταστροφές κατά τη διάρκεια του πολέμου.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77" name="Text 3"/>
          <p:cNvSpPr/>
          <p:nvPr/>
        </p:nvSpPr>
        <p:spPr>
          <a:xfrm>
            <a:off x="5254560" y="5321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Μυτιλήνη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8" name="Text 4"/>
          <p:cNvSpPr/>
          <p:nvPr/>
        </p:nvSpPr>
        <p:spPr>
          <a:xfrm>
            <a:off x="5254560" y="5812200"/>
            <a:ext cx="412056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Η πόλη αντιμετώπισε σημαντικές συνέπειες λόγω της αντιπαράθεσης με την Αθήνα.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79" name="Text 5"/>
          <p:cNvSpPr/>
          <p:nvPr/>
        </p:nvSpPr>
        <p:spPr>
          <a:xfrm>
            <a:off x="9715680" y="5321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Μήλος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0" name="Text 6"/>
          <p:cNvSpPr/>
          <p:nvPr/>
        </p:nvSpPr>
        <p:spPr>
          <a:xfrm>
            <a:off x="9715680" y="581184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Η πόλη υπέφερε σοβαρά από την αθηναϊκή πολιορκία και κατάκτηση.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81" name="" descr=""/>
          <p:cNvPicPr/>
          <p:nvPr/>
        </p:nvPicPr>
        <p:blipFill>
          <a:blip r:embed="rId1"/>
          <a:stretch/>
        </p:blipFill>
        <p:spPr>
          <a:xfrm>
            <a:off x="685800" y="2514600"/>
            <a:ext cx="4140000" cy="2286000"/>
          </a:xfrm>
          <a:prstGeom prst="rect">
            <a:avLst/>
          </a:prstGeom>
          <a:ln w="0">
            <a:noFill/>
          </a:ln>
        </p:spPr>
      </p:pic>
      <p:pic>
        <p:nvPicPr>
          <p:cNvPr id="682" name="" descr=""/>
          <p:cNvPicPr/>
          <p:nvPr/>
        </p:nvPicPr>
        <p:blipFill>
          <a:blip r:embed="rId2"/>
          <a:stretch/>
        </p:blipFill>
        <p:spPr>
          <a:xfrm>
            <a:off x="5486400" y="2514600"/>
            <a:ext cx="3200400" cy="2152080"/>
          </a:xfrm>
          <a:prstGeom prst="rect">
            <a:avLst/>
          </a:prstGeom>
          <a:ln w="0">
            <a:noFill/>
          </a:ln>
        </p:spPr>
      </p:pic>
      <p:pic>
        <p:nvPicPr>
          <p:cNvPr id="683" name="" descr=""/>
          <p:cNvPicPr/>
          <p:nvPr/>
        </p:nvPicPr>
        <p:blipFill>
          <a:blip r:embed="rId3"/>
          <a:stretch/>
        </p:blipFill>
        <p:spPr>
          <a:xfrm>
            <a:off x="9601200" y="2514600"/>
            <a:ext cx="2743200" cy="20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 0"/>
          <p:cNvSpPr/>
          <p:nvPr/>
        </p:nvSpPr>
        <p:spPr>
          <a:xfrm>
            <a:off x="793800" y="969120"/>
            <a:ext cx="81144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Μακροπρόθεσμες Συνέπειες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85" name="Shape 1"/>
          <p:cNvSpPr/>
          <p:nvPr/>
        </p:nvSpPr>
        <p:spPr>
          <a:xfrm>
            <a:off x="793800" y="2131560"/>
            <a:ext cx="2173320" cy="1306440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Text 2"/>
          <p:cNvSpPr/>
          <p:nvPr/>
        </p:nvSpPr>
        <p:spPr>
          <a:xfrm>
            <a:off x="1020600" y="2558520"/>
            <a:ext cx="14112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7" name="Text 3"/>
          <p:cNvSpPr/>
          <p:nvPr/>
        </p:nvSpPr>
        <p:spPr>
          <a:xfrm>
            <a:off x="3194280" y="2358360"/>
            <a:ext cx="41425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Εξασθένηση Πόλεων-Κρατών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8" name="Text 4"/>
          <p:cNvSpPr/>
          <p:nvPr/>
        </p:nvSpPr>
        <p:spPr>
          <a:xfrm>
            <a:off x="3194280" y="2849040"/>
            <a:ext cx="41425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Απώλεια ισχύος και αυτονομίας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89" name="Shape 5"/>
          <p:cNvSpPr/>
          <p:nvPr/>
        </p:nvSpPr>
        <p:spPr>
          <a:xfrm>
            <a:off x="3080880" y="3423240"/>
            <a:ext cx="10641960" cy="1476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Shape 6"/>
          <p:cNvSpPr/>
          <p:nvPr/>
        </p:nvSpPr>
        <p:spPr>
          <a:xfrm>
            <a:off x="793800" y="3552120"/>
            <a:ext cx="4347360" cy="1306440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Text 7"/>
          <p:cNvSpPr/>
          <p:nvPr/>
        </p:nvSpPr>
        <p:spPr>
          <a:xfrm>
            <a:off x="1020600" y="3978720"/>
            <a:ext cx="1850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2" name="Text 8"/>
          <p:cNvSpPr/>
          <p:nvPr/>
        </p:nvSpPr>
        <p:spPr>
          <a:xfrm>
            <a:off x="5368320" y="3778920"/>
            <a:ext cx="38775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Αύξηση Περσικής Επιρροής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3" name="Text 9"/>
          <p:cNvSpPr/>
          <p:nvPr/>
        </p:nvSpPr>
        <p:spPr>
          <a:xfrm>
            <a:off x="5368320" y="4269240"/>
            <a:ext cx="3877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Ανάμειξη στα ελληνικά ζητήματα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94" name="Shape 10"/>
          <p:cNvSpPr/>
          <p:nvPr/>
        </p:nvSpPr>
        <p:spPr>
          <a:xfrm>
            <a:off x="5254560" y="4843800"/>
            <a:ext cx="8468280" cy="1476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Shape 11"/>
          <p:cNvSpPr/>
          <p:nvPr/>
        </p:nvSpPr>
        <p:spPr>
          <a:xfrm>
            <a:off x="793800" y="4972320"/>
            <a:ext cx="6521040" cy="1306440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Text 12"/>
          <p:cNvSpPr/>
          <p:nvPr/>
        </p:nvSpPr>
        <p:spPr>
          <a:xfrm>
            <a:off x="1020600" y="5398920"/>
            <a:ext cx="1710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7" name="Text 13"/>
          <p:cNvSpPr/>
          <p:nvPr/>
        </p:nvSpPr>
        <p:spPr>
          <a:xfrm>
            <a:off x="7542000" y="5199120"/>
            <a:ext cx="28386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Άνοδος Μακεδονίας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8" name="Text 14"/>
          <p:cNvSpPr/>
          <p:nvPr/>
        </p:nvSpPr>
        <p:spPr>
          <a:xfrm>
            <a:off x="7542000" y="5689440"/>
            <a:ext cx="3579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Νέα δύναμη στον ελληνικό κόσμο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99" name="Text 15"/>
          <p:cNvSpPr/>
          <p:nvPr/>
        </p:nvSpPr>
        <p:spPr>
          <a:xfrm>
            <a:off x="793800" y="6534360"/>
            <a:ext cx="130424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Οι συνέπειες του Πελοποννησιακού πολέμου και της επακόλουθης κρίσης άνοιξαν το δρόμο για σημαντικές αλλαγές στον ελληνικό κόσμο κατά τον επόμενο αιώνα.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701" name="Text 0"/>
          <p:cNvSpPr/>
          <p:nvPr/>
        </p:nvSpPr>
        <p:spPr>
          <a:xfrm>
            <a:off x="6280200" y="250164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Συμπεράσματα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02" name="Text 1"/>
          <p:cNvSpPr/>
          <p:nvPr/>
        </p:nvSpPr>
        <p:spPr>
          <a:xfrm>
            <a:off x="6280200" y="3550680"/>
            <a:ext cx="7556040" cy="21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Ο Πελοποννησιακός πόλεμος και η επακόλουθη κρίση των πόλεων-κρατών σηματοδότησαν το τέλος μιας εποχής για τον αρχαίο ελληνικό κόσμο. Οι εξαντλητικές συγκρούσεις, οι εσωτερικές αναταραχές και η περσική παρέμβαση οδήγησαν σε μια περίοδο αστάθειας και παρακμής, προετοιμάζοντας το έδαφος για νέες δυνάμεις να αναδυθούν στο προσκήνιο της ελληνικής ιστορίας.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 0"/>
          <p:cNvSpPr/>
          <p:nvPr/>
        </p:nvSpPr>
        <p:spPr>
          <a:xfrm>
            <a:off x="6280200" y="2009880"/>
            <a:ext cx="69282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Οι Ρίζες της Σύγκρουσης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573" name="Shape 1"/>
          <p:cNvSpPr/>
          <p:nvPr/>
        </p:nvSpPr>
        <p:spPr>
          <a:xfrm>
            <a:off x="6280200" y="3313800"/>
            <a:ext cx="396360" cy="396360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Text 2"/>
          <p:cNvSpPr/>
          <p:nvPr/>
        </p:nvSpPr>
        <p:spPr>
          <a:xfrm>
            <a:off x="6903720" y="3313800"/>
            <a:ext cx="29174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Φυλετικές Διαφορές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75" name="Text 3"/>
          <p:cNvSpPr/>
          <p:nvPr/>
        </p:nvSpPr>
        <p:spPr>
          <a:xfrm>
            <a:off x="6903720" y="3804120"/>
            <a:ext cx="30409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Αθηναίοι - Ίωνες και Σπαρτιάτες - Δωριείς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76" name="Shape 4"/>
          <p:cNvSpPr/>
          <p:nvPr/>
        </p:nvSpPr>
        <p:spPr>
          <a:xfrm>
            <a:off x="10171800" y="3313800"/>
            <a:ext cx="396360" cy="396360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Text 5"/>
          <p:cNvSpPr/>
          <p:nvPr/>
        </p:nvSpPr>
        <p:spPr>
          <a:xfrm>
            <a:off x="10795680" y="3313800"/>
            <a:ext cx="30409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Πολιτειακή Συγκρότηση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78" name="Text 6"/>
          <p:cNvSpPr/>
          <p:nvPr/>
        </p:nvSpPr>
        <p:spPr>
          <a:xfrm>
            <a:off x="10795680" y="4158720"/>
            <a:ext cx="30409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Δημοκρατική Αθήνα vs Ολιγαρχική Σπάρτη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79" name="Shape 7"/>
          <p:cNvSpPr/>
          <p:nvPr/>
        </p:nvSpPr>
        <p:spPr>
          <a:xfrm>
            <a:off x="6280200" y="5366520"/>
            <a:ext cx="396360" cy="396360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Text 8"/>
          <p:cNvSpPr/>
          <p:nvPr/>
        </p:nvSpPr>
        <p:spPr>
          <a:xfrm>
            <a:off x="6903720" y="5366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Ηγεμονικές Τάσεις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81" name="Text 9"/>
          <p:cNvSpPr/>
          <p:nvPr/>
        </p:nvSpPr>
        <p:spPr>
          <a:xfrm>
            <a:off x="6903720" y="5856840"/>
            <a:ext cx="69325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Επεκτατικές βλέψεις της Αθήνας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 0"/>
          <p:cNvSpPr/>
          <p:nvPr/>
        </p:nvSpPr>
        <p:spPr>
          <a:xfrm>
            <a:off x="793800" y="2721240"/>
            <a:ext cx="75888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Οι Δύο Μεγάλες Συμμαχίες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583" name="Text 1"/>
          <p:cNvSpPr/>
          <p:nvPr/>
        </p:nvSpPr>
        <p:spPr>
          <a:xfrm>
            <a:off x="793800" y="39970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Αθηναϊκή Συμμαχία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84" name="Text 2"/>
          <p:cNvSpPr/>
          <p:nvPr/>
        </p:nvSpPr>
        <p:spPr>
          <a:xfrm>
            <a:off x="793800" y="4578480"/>
            <a:ext cx="62442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Ηγέτιδα δύναμη η Αθήνα, με συμμάχους κυρίως από το Αιγαίο και τα παράλια της Μικράς Ασίας.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85" name="Text 3"/>
          <p:cNvSpPr/>
          <p:nvPr/>
        </p:nvSpPr>
        <p:spPr>
          <a:xfrm>
            <a:off x="7599600" y="3997080"/>
            <a:ext cx="390528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Πελοποννησιακή Συμμαχία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86" name="Text 4"/>
          <p:cNvSpPr/>
          <p:nvPr/>
        </p:nvSpPr>
        <p:spPr>
          <a:xfrm>
            <a:off x="7599600" y="4578480"/>
            <a:ext cx="62442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Με επικεφαλής τη Σπάρτη, περιλάμβανε τις περισσότερες πόλεις της Πελοποννήσου και της κεντρικής Ελλάδας.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453400"/>
          </a:xfrm>
          <a:prstGeom prst="rect">
            <a:avLst/>
          </a:prstGeom>
          <a:ln w="0">
            <a:noFill/>
          </a:ln>
        </p:spPr>
      </p:pic>
      <p:sp>
        <p:nvSpPr>
          <p:cNvPr id="588" name="Text 0"/>
          <p:cNvSpPr/>
          <p:nvPr/>
        </p:nvSpPr>
        <p:spPr>
          <a:xfrm>
            <a:off x="686880" y="2994840"/>
            <a:ext cx="9710640" cy="6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799"/>
              </a:lnSpc>
              <a:buNone/>
              <a:tabLst>
                <a:tab algn="l" pos="0"/>
              </a:tabLst>
            </a:pPr>
            <a:r>
              <a:rPr b="1" lang="en-US" sz="38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Χρονολογική Επισκόπηση του Πολέμου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589" name="Shape 1"/>
          <p:cNvSpPr/>
          <p:nvPr/>
        </p:nvSpPr>
        <p:spPr>
          <a:xfrm>
            <a:off x="969840" y="3902760"/>
            <a:ext cx="22680" cy="3785040"/>
          </a:xfrm>
          <a:prstGeom prst="roundRect">
            <a:avLst>
              <a:gd name="adj" fmla="val 77280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Shape 2"/>
          <p:cNvSpPr/>
          <p:nvPr/>
        </p:nvSpPr>
        <p:spPr>
          <a:xfrm>
            <a:off x="1179360" y="4332960"/>
            <a:ext cx="686520" cy="22680"/>
          </a:xfrm>
          <a:prstGeom prst="roundRect">
            <a:avLst>
              <a:gd name="adj" fmla="val 77280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Shape 3"/>
          <p:cNvSpPr/>
          <p:nvPr/>
        </p:nvSpPr>
        <p:spPr>
          <a:xfrm>
            <a:off x="760680" y="4123440"/>
            <a:ext cx="441360" cy="441360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Text 4"/>
          <p:cNvSpPr/>
          <p:nvPr/>
        </p:nvSpPr>
        <p:spPr>
          <a:xfrm>
            <a:off x="907920" y="4197240"/>
            <a:ext cx="14652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1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93" name="Text 5"/>
          <p:cNvSpPr/>
          <p:nvPr/>
        </p:nvSpPr>
        <p:spPr>
          <a:xfrm>
            <a:off x="2061000" y="4098960"/>
            <a:ext cx="58532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Αρχιδάμειος ή Δεκαετής πόλεμος (431-421 π.Χ.)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4" name="Text 6"/>
          <p:cNvSpPr/>
          <p:nvPr/>
        </p:nvSpPr>
        <p:spPr>
          <a:xfrm>
            <a:off x="2061000" y="4523400"/>
            <a:ext cx="11882160" cy="3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5449"/>
                </a:solidFill>
                <a:latin typeface="Nobile"/>
                <a:ea typeface="Nobile"/>
              </a:rPr>
              <a:t>Η πρώτη φάση του πολέμου, που πήρε το όνομά της από τον βασιλιά της Σπάρτης Αρχίδαμο.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595" name="Shape 7"/>
          <p:cNvSpPr/>
          <p:nvPr/>
        </p:nvSpPr>
        <p:spPr>
          <a:xfrm>
            <a:off x="1179360" y="5659920"/>
            <a:ext cx="686520" cy="22680"/>
          </a:xfrm>
          <a:prstGeom prst="roundRect">
            <a:avLst>
              <a:gd name="adj" fmla="val 77280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Shape 8"/>
          <p:cNvSpPr/>
          <p:nvPr/>
        </p:nvSpPr>
        <p:spPr>
          <a:xfrm>
            <a:off x="760680" y="5450760"/>
            <a:ext cx="441360" cy="441360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Text 9"/>
          <p:cNvSpPr/>
          <p:nvPr/>
        </p:nvSpPr>
        <p:spPr>
          <a:xfrm>
            <a:off x="884880" y="5524200"/>
            <a:ext cx="19188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2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98" name="Text 10"/>
          <p:cNvSpPr/>
          <p:nvPr/>
        </p:nvSpPr>
        <p:spPr>
          <a:xfrm>
            <a:off x="2061000" y="5426280"/>
            <a:ext cx="43333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Σικελική εκστρατεία (415-413 π.Χ.)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9" name="Text 11"/>
          <p:cNvSpPr/>
          <p:nvPr/>
        </p:nvSpPr>
        <p:spPr>
          <a:xfrm>
            <a:off x="2061000" y="5850720"/>
            <a:ext cx="11882160" cy="3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5449"/>
                </a:solidFill>
                <a:latin typeface="Nobile"/>
                <a:ea typeface="Nobile"/>
              </a:rPr>
              <a:t>Η αποτυχημένη εκστρατεία των Αθηναίων στη Σικελία, που αποδείχθηκε καταστροφική.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00" name="Shape 12"/>
          <p:cNvSpPr/>
          <p:nvPr/>
        </p:nvSpPr>
        <p:spPr>
          <a:xfrm>
            <a:off x="1179360" y="6987240"/>
            <a:ext cx="686520" cy="22680"/>
          </a:xfrm>
          <a:prstGeom prst="roundRect">
            <a:avLst>
              <a:gd name="adj" fmla="val 772808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Shape 13"/>
          <p:cNvSpPr/>
          <p:nvPr/>
        </p:nvSpPr>
        <p:spPr>
          <a:xfrm>
            <a:off x="760680" y="6777720"/>
            <a:ext cx="441360" cy="441360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Text 14"/>
          <p:cNvSpPr/>
          <p:nvPr/>
        </p:nvSpPr>
        <p:spPr>
          <a:xfrm>
            <a:off x="892440" y="6851520"/>
            <a:ext cx="17748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23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3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03" name="Text 15"/>
          <p:cNvSpPr/>
          <p:nvPr/>
        </p:nvSpPr>
        <p:spPr>
          <a:xfrm>
            <a:off x="2061000" y="6753240"/>
            <a:ext cx="55681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Δεκελεικός ή Ιωνικός πόλεμος (413-404 π.Χ.)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4" name="Text 16"/>
          <p:cNvSpPr/>
          <p:nvPr/>
        </p:nvSpPr>
        <p:spPr>
          <a:xfrm>
            <a:off x="2061000" y="7177680"/>
            <a:ext cx="11882160" cy="3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5449"/>
                </a:solidFill>
                <a:latin typeface="Nobile"/>
                <a:ea typeface="Nobile"/>
              </a:rPr>
              <a:t>Η τελική φάση του πολέμου, που έληξε με την ήττα της Αθήνας.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 0"/>
          <p:cNvSpPr/>
          <p:nvPr/>
        </p:nvSpPr>
        <p:spPr>
          <a:xfrm>
            <a:off x="793800" y="1806840"/>
            <a:ext cx="74995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Οι Συνέπειες του Πολέμου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06" name="Shape 1"/>
          <p:cNvSpPr/>
          <p:nvPr/>
        </p:nvSpPr>
        <p:spPr>
          <a:xfrm>
            <a:off x="793800" y="2855880"/>
            <a:ext cx="3664440" cy="2032560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Text 2"/>
          <p:cNvSpPr/>
          <p:nvPr/>
        </p:nvSpPr>
        <p:spPr>
          <a:xfrm>
            <a:off x="1020600" y="3082680"/>
            <a:ext cx="29174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Υλικές Καταστροφές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08" name="Text 3"/>
          <p:cNvSpPr/>
          <p:nvPr/>
        </p:nvSpPr>
        <p:spPr>
          <a:xfrm>
            <a:off x="1020600" y="3573360"/>
            <a:ext cx="321084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Εκτεταμένες ζημιές σε πόλεις και υποδομές σε όλη την Ελλάδα.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09" name="Shape 4"/>
          <p:cNvSpPr/>
          <p:nvPr/>
        </p:nvSpPr>
        <p:spPr>
          <a:xfrm>
            <a:off x="4685400" y="2855880"/>
            <a:ext cx="3664440" cy="2032560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Text 5"/>
          <p:cNvSpPr/>
          <p:nvPr/>
        </p:nvSpPr>
        <p:spPr>
          <a:xfrm>
            <a:off x="4912200" y="3082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Ανθρώπινο Κόστος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1" name="Text 6"/>
          <p:cNvSpPr/>
          <p:nvPr/>
        </p:nvSpPr>
        <p:spPr>
          <a:xfrm>
            <a:off x="4912200" y="3573360"/>
            <a:ext cx="321084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Μεγάλες απώλειες σε ανθρώπινες ζωές και ηθική εξαχρείωση.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12" name="Shape 7"/>
          <p:cNvSpPr/>
          <p:nvPr/>
        </p:nvSpPr>
        <p:spPr>
          <a:xfrm>
            <a:off x="793800" y="5115600"/>
            <a:ext cx="7556040" cy="1306440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Text 8"/>
          <p:cNvSpPr/>
          <p:nvPr/>
        </p:nvSpPr>
        <p:spPr>
          <a:xfrm>
            <a:off x="1020600" y="53424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Πολιτικές Αλλαγές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4" name="Text 9"/>
          <p:cNvSpPr/>
          <p:nvPr/>
        </p:nvSpPr>
        <p:spPr>
          <a:xfrm>
            <a:off x="1020600" y="5832720"/>
            <a:ext cx="71024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Αναγνώριση της Σπαρτιατικής ηγεμονίας από τις ελληνικές πόλεις.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 0"/>
          <p:cNvSpPr/>
          <p:nvPr/>
        </p:nvSpPr>
        <p:spPr>
          <a:xfrm>
            <a:off x="793800" y="250992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Η Κρίση της Πόλης-Κράτους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6" name="Text 1"/>
          <p:cNvSpPr/>
          <p:nvPr/>
        </p:nvSpPr>
        <p:spPr>
          <a:xfrm>
            <a:off x="793800" y="4267800"/>
            <a:ext cx="755604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Τον 4ο αι. π.Χ. οι πόλεις-κράτη αντιμετώπισαν σοβαρά εσωτερικά και εξωτερικά προβλήματα. Η οικονομική και κοινωνική κρίση, σε συνδυασμό με τον οξυμένο ανταγωνισμό μεταξύ των πόλεων, οδήγησαν σε μια περίοδο αστάθειας και συγκρούσεων.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835000"/>
          </a:xfrm>
          <a:prstGeom prst="rect">
            <a:avLst/>
          </a:prstGeom>
          <a:ln w="0">
            <a:noFill/>
          </a:ln>
        </p:spPr>
      </p:pic>
      <p:sp>
        <p:nvSpPr>
          <p:cNvPr id="618" name="Text 0"/>
          <p:cNvSpPr/>
          <p:nvPr/>
        </p:nvSpPr>
        <p:spPr>
          <a:xfrm>
            <a:off x="793800" y="3485520"/>
            <a:ext cx="59086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 Ρόλος των Περσών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19" name="Image 1" descr="preencoded.png"/>
          <p:cNvPicPr/>
          <p:nvPr/>
        </p:nvPicPr>
        <p:blipFill>
          <a:blip r:embed="rId2"/>
          <a:stretch/>
        </p:blipFill>
        <p:spPr>
          <a:xfrm>
            <a:off x="793800" y="4534560"/>
            <a:ext cx="4347360" cy="906840"/>
          </a:xfrm>
          <a:prstGeom prst="rect">
            <a:avLst/>
          </a:prstGeom>
          <a:ln w="0">
            <a:noFill/>
          </a:ln>
        </p:spPr>
      </p:pic>
      <p:sp>
        <p:nvSpPr>
          <p:cNvPr id="620" name="Text 1"/>
          <p:cNvSpPr/>
          <p:nvPr/>
        </p:nvSpPr>
        <p:spPr>
          <a:xfrm>
            <a:off x="1020600" y="57819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Παροχή Χρημάτων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1" name="Text 2"/>
          <p:cNvSpPr/>
          <p:nvPr/>
        </p:nvSpPr>
        <p:spPr>
          <a:xfrm>
            <a:off x="1020600" y="6272280"/>
            <a:ext cx="38934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Οι Πέρσες χρηματοδοτούσαν διάφορες ελληνικές πόλεις.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22" name="Image 2" descr="preencoded.png"/>
          <p:cNvPicPr/>
          <p:nvPr/>
        </p:nvPicPr>
        <p:blipFill>
          <a:blip r:embed="rId3"/>
          <a:stretch/>
        </p:blipFill>
        <p:spPr>
          <a:xfrm>
            <a:off x="5141520" y="4534560"/>
            <a:ext cx="4347360" cy="906840"/>
          </a:xfrm>
          <a:prstGeom prst="rect">
            <a:avLst/>
          </a:prstGeom>
          <a:ln w="0">
            <a:noFill/>
          </a:ln>
        </p:spPr>
      </p:pic>
      <p:sp>
        <p:nvSpPr>
          <p:cNvPr id="623" name="Text 3"/>
          <p:cNvSpPr/>
          <p:nvPr/>
        </p:nvSpPr>
        <p:spPr>
          <a:xfrm>
            <a:off x="5368320" y="5781960"/>
            <a:ext cx="38934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Διάσπαση Ελληνικών Δυνάμεων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4" name="Text 4"/>
          <p:cNvSpPr/>
          <p:nvPr/>
        </p:nvSpPr>
        <p:spPr>
          <a:xfrm>
            <a:off x="5368320" y="6626520"/>
            <a:ext cx="38934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Στόχος ήταν η αποδυνάμωση της ελληνικής ενότητας.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25" name="Image 3" descr="preencoded.png"/>
          <p:cNvPicPr/>
          <p:nvPr/>
        </p:nvPicPr>
        <p:blipFill>
          <a:blip r:embed="rId4"/>
          <a:stretch/>
        </p:blipFill>
        <p:spPr>
          <a:xfrm>
            <a:off x="9488880" y="4534560"/>
            <a:ext cx="4347360" cy="906840"/>
          </a:xfrm>
          <a:prstGeom prst="rect">
            <a:avLst/>
          </a:prstGeom>
          <a:ln w="0">
            <a:noFill/>
          </a:ln>
        </p:spPr>
      </p:pic>
      <p:sp>
        <p:nvSpPr>
          <p:cNvPr id="626" name="Text 5"/>
          <p:cNvSpPr/>
          <p:nvPr/>
        </p:nvSpPr>
        <p:spPr>
          <a:xfrm>
            <a:off x="9715680" y="5781960"/>
            <a:ext cx="38412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Παρέμβαση στα Εσωτερικά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7" name="Text 6"/>
          <p:cNvSpPr/>
          <p:nvPr/>
        </p:nvSpPr>
        <p:spPr>
          <a:xfrm>
            <a:off x="9715680" y="6272280"/>
            <a:ext cx="38934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Ανάμειξη στις υποθέσεις των ελληνικών πόλεων-κρατών.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29" name="Text 0"/>
          <p:cNvSpPr/>
          <p:nvPr/>
        </p:nvSpPr>
        <p:spPr>
          <a:xfrm>
            <a:off x="6280200" y="2155680"/>
            <a:ext cx="7556040" cy="21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Ο Βοιωτικός ή Κορινθιακός Πόλεμος (395-386 π.Χ.)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30" name="Text 1"/>
          <p:cNvSpPr/>
          <p:nvPr/>
        </p:nvSpPr>
        <p:spPr>
          <a:xfrm>
            <a:off x="6280200" y="4622400"/>
            <a:ext cx="755604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Μετά τον Πελοποννησιακό πόλεμο, οι Πέρσες υποκίνησαν έναν αντισπαρτιατικό συνασπισμό, οδηγώντας σε νέες συγκρούσεις. Ο πόλεμος αυτός έληξε με μια ειρήνη που ήταν μειωτική για τον Ελληνισμό.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 0"/>
          <p:cNvSpPr/>
          <p:nvPr/>
        </p:nvSpPr>
        <p:spPr>
          <a:xfrm>
            <a:off x="793800" y="1516320"/>
            <a:ext cx="99957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3b4540"/>
                </a:solidFill>
                <a:latin typeface="Fraunces Extra Bold"/>
                <a:ea typeface="Fraunces Extra Bold"/>
              </a:rPr>
              <a:t>Η Βασίλειος ή Ανταλκίδειος Ειρήνη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32" name="Image 0" descr="preencoded.png"/>
          <p:cNvPicPr/>
          <p:nvPr/>
        </p:nvPicPr>
        <p:blipFill>
          <a:blip r:embed="rId1"/>
          <a:stretch/>
        </p:blipFill>
        <p:spPr>
          <a:xfrm>
            <a:off x="2978280" y="2678760"/>
            <a:ext cx="2151720" cy="1306440"/>
          </a:xfrm>
          <a:prstGeom prst="rect">
            <a:avLst/>
          </a:prstGeom>
          <a:ln w="0">
            <a:noFill/>
          </a:ln>
        </p:spPr>
      </p:pic>
      <p:sp>
        <p:nvSpPr>
          <p:cNvPr id="633" name="Text 1"/>
          <p:cNvSpPr/>
          <p:nvPr/>
        </p:nvSpPr>
        <p:spPr>
          <a:xfrm>
            <a:off x="3983760" y="3267720"/>
            <a:ext cx="14112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4" name="Text 2"/>
          <p:cNvSpPr/>
          <p:nvPr/>
        </p:nvSpPr>
        <p:spPr>
          <a:xfrm>
            <a:off x="5357160" y="2905560"/>
            <a:ext cx="42901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Παράδοση Ελληνικών Πόλεων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5" name="Text 3"/>
          <p:cNvSpPr/>
          <p:nvPr/>
        </p:nvSpPr>
        <p:spPr>
          <a:xfrm>
            <a:off x="5357160" y="3396240"/>
            <a:ext cx="4290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Μ. Ασία και Κύπρος στους Πέρσες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6" name="Shape 4"/>
          <p:cNvSpPr/>
          <p:nvPr/>
        </p:nvSpPr>
        <p:spPr>
          <a:xfrm>
            <a:off x="5187240" y="3998880"/>
            <a:ext cx="8592480" cy="1476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37" name="Image 1" descr="preencoded.png"/>
          <p:cNvPicPr/>
          <p:nvPr/>
        </p:nvPicPr>
        <p:blipFill>
          <a:blip r:embed="rId2"/>
          <a:stretch/>
        </p:blipFill>
        <p:spPr>
          <a:xfrm>
            <a:off x="1902240" y="4042440"/>
            <a:ext cx="4303800" cy="1306440"/>
          </a:xfrm>
          <a:prstGeom prst="rect">
            <a:avLst/>
          </a:prstGeom>
          <a:ln w="0">
            <a:noFill/>
          </a:ln>
        </p:spPr>
      </p:pic>
      <p:sp>
        <p:nvSpPr>
          <p:cNvPr id="638" name="Text 5"/>
          <p:cNvSpPr/>
          <p:nvPr/>
        </p:nvSpPr>
        <p:spPr>
          <a:xfrm>
            <a:off x="3961800" y="4469400"/>
            <a:ext cx="1850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9" name="Text 6"/>
          <p:cNvSpPr/>
          <p:nvPr/>
        </p:nvSpPr>
        <p:spPr>
          <a:xfrm>
            <a:off x="6433200" y="4269240"/>
            <a:ext cx="43509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Αυτονομία Ελληνικών Πόλεων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0" name="Text 7"/>
          <p:cNvSpPr/>
          <p:nvPr/>
        </p:nvSpPr>
        <p:spPr>
          <a:xfrm>
            <a:off x="6433200" y="4759920"/>
            <a:ext cx="43509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Εκτός από Ίμβρο, Λήμνο, Σκύρο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41" name="Shape 8"/>
          <p:cNvSpPr/>
          <p:nvPr/>
        </p:nvSpPr>
        <p:spPr>
          <a:xfrm>
            <a:off x="6263280" y="5362560"/>
            <a:ext cx="7516440" cy="1476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2" name="Image 2" descr="preencoded.png"/>
          <p:cNvPicPr/>
          <p:nvPr/>
        </p:nvPicPr>
        <p:blipFill>
          <a:blip r:embed="rId3"/>
          <a:stretch/>
        </p:blipFill>
        <p:spPr>
          <a:xfrm>
            <a:off x="826200" y="5406120"/>
            <a:ext cx="6455880" cy="1306440"/>
          </a:xfrm>
          <a:prstGeom prst="rect">
            <a:avLst/>
          </a:prstGeom>
          <a:ln w="0">
            <a:noFill/>
          </a:ln>
        </p:spPr>
      </p:pic>
      <p:sp>
        <p:nvSpPr>
          <p:cNvPr id="643" name="Text 9"/>
          <p:cNvSpPr/>
          <p:nvPr/>
        </p:nvSpPr>
        <p:spPr>
          <a:xfrm>
            <a:off x="3968640" y="5832720"/>
            <a:ext cx="1710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4" name="Text 10"/>
          <p:cNvSpPr/>
          <p:nvPr/>
        </p:nvSpPr>
        <p:spPr>
          <a:xfrm>
            <a:off x="7509240" y="5632920"/>
            <a:ext cx="34815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05449"/>
                </a:solidFill>
                <a:latin typeface="Fraunces Extra Bold"/>
                <a:ea typeface="Fraunces Extra Bold"/>
              </a:rPr>
              <a:t>Σπάρτη ως Τοποτηρητής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5" name="Text 11"/>
          <p:cNvSpPr/>
          <p:nvPr/>
        </p:nvSpPr>
        <p:spPr>
          <a:xfrm>
            <a:off x="7509240" y="6123240"/>
            <a:ext cx="3481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05449"/>
                </a:solidFill>
                <a:latin typeface="Nobile"/>
                <a:ea typeface="Nobile"/>
              </a:rPr>
              <a:t>Επιβολή όρων ειρήνης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2024-12-17T19:40:48Z</dcterms:created>
  <dc:creator>PptxGenJS</dc:creator>
  <dc:description/>
  <dc:language>en-US</dc:language>
  <cp:lastModifiedBy/>
  <dcterms:modified xsi:type="dcterms:W3CDTF">2024-12-17T21:58:50Z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