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4630400" cy="8229600"/>
  <p:notesSz cx="8229600" cy="14630400"/>
  <p:embeddedFontLst>
    <p:embeddedFont>
      <p:font typeface="PT Serif"/>
      <p:regular r:id="rId22"/>
    </p:embeddedFont>
    <p:embeddedFont>
      <p:font typeface="PT Serif"/>
      <p:regular r:id="rId23"/>
    </p:embeddedFont>
    <p:embeddedFont>
      <p:font typeface="PT Serif"/>
      <p:regular r:id="rId24"/>
    </p:embeddedFont>
    <p:embeddedFont>
      <p:font typeface="PT Serif"/>
      <p:regular r:id="rId25"/>
    </p:embeddedFont>
    <p:embeddedFont>
      <p:font typeface="DM Sans"/>
      <p:regular r:id="rId26"/>
    </p:embeddedFont>
    <p:embeddedFont>
      <p:font typeface="DM Sans"/>
      <p:regular r:id="rId27"/>
    </p:embeddedFont>
    <p:embeddedFont>
      <p:font typeface="DM Sans"/>
      <p:regular r:id="rId28"/>
    </p:embeddedFont>
    <p:embeddedFont>
      <p:font typeface="DM Sans"/>
      <p:regular r:id="rId2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openxmlformats.org/officeDocument/2006/relationships/font" Target="fonts/font1.fntdata"/><Relationship Id="rId23" Type="http://schemas.openxmlformats.org/officeDocument/2006/relationships/font" Target="fonts/font2.fntdata"/><Relationship Id="rId24" Type="http://schemas.openxmlformats.org/officeDocument/2006/relationships/font" Target="fonts/font3.fntdata"/><Relationship Id="rId25" Type="http://schemas.openxmlformats.org/officeDocument/2006/relationships/font" Target="fonts/font4.fntdata"/><Relationship Id="rId26" Type="http://schemas.openxmlformats.org/officeDocument/2006/relationships/font" Target="fonts/font5.fntdata"/><Relationship Id="rId27" Type="http://schemas.openxmlformats.org/officeDocument/2006/relationships/font" Target="fonts/font6.fntdata"/><Relationship Id="rId28" Type="http://schemas.openxmlformats.org/officeDocument/2006/relationships/font" Target="fonts/font7.fntdata"/><Relationship Id="rId2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3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6.xml"/><Relationship Id="rId6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slideLayout" Target="../slideLayouts/slideLayout3.xml"/><Relationship Id="rId8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9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93790" y="2393156"/>
            <a:ext cx="7785021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Οι Διάδοχοι του Αυγούστου</a:t>
            </a:r>
            <a:endParaRPr lang="en-US" sz="4650" dirty="0"/>
          </a:p>
        </p:txBody>
      </p:sp>
      <p:sp>
        <p:nvSpPr>
          <p:cNvPr id="5" name="Text 2"/>
          <p:cNvSpPr/>
          <p:nvPr/>
        </p:nvSpPr>
        <p:spPr>
          <a:xfrm>
            <a:off x="793790" y="347757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Το ρωμαϊκό κράτος από το θάνατο του Αυγούστου (14 μ.Χ.) μέχρι τα τέλη του 2ου αι. μ.Χ. κυβέρνησαν τρεις δυναστείες αυτοκρατόρων.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445853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Η παρουσίαση αυτή εξετάζει την εξέλιξη της ρωμαϊκής αυτοκρατορίας, τη διοίκηση και το δίκαιο, καθώς και την κρίση του 3ου αιώνα μ.Χ.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93790" y="545639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0" y="5464016"/>
            <a:ext cx="347663" cy="34766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270040" y="5439489"/>
            <a:ext cx="2281714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83838"/>
                </a:solidFill>
                <a:latin typeface="DM Sans Bold" pitchFamily="34" charset="0"/>
                <a:ea typeface="DM Sans Bold" pitchFamily="34" charset="-122"/>
                <a:cs typeface="DM Sans Bold" pitchFamily="34" charset="-120"/>
              </a:rPr>
              <a:t>by Elpiniki Rassa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76839"/>
            <a:ext cx="844974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Εξέλιξη του Ρωμαϊκού Δικαίου</a:t>
            </a:r>
            <a:endParaRPr lang="en-US" sz="4650" dirty="0"/>
          </a:p>
        </p:txBody>
      </p:sp>
      <p:sp>
        <p:nvSpPr>
          <p:cNvPr id="3" name="Shape 1"/>
          <p:cNvSpPr/>
          <p:nvPr/>
        </p:nvSpPr>
        <p:spPr>
          <a:xfrm>
            <a:off x="793790" y="2461260"/>
            <a:ext cx="170021" cy="871061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</p:sp>
      <p:sp>
        <p:nvSpPr>
          <p:cNvPr id="4" name="Text 2"/>
          <p:cNvSpPr/>
          <p:nvPr/>
        </p:nvSpPr>
        <p:spPr>
          <a:xfrm>
            <a:off x="1303973" y="246126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Δωδεκάδελτος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1303973" y="2969419"/>
            <a:ext cx="125326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Η αρχική νομοθεσία προοριζόταν μόνο για την πόλη-κράτος της Ρώμης.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1133951" y="3559135"/>
            <a:ext cx="170021" cy="871061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</p:sp>
      <p:sp>
        <p:nvSpPr>
          <p:cNvPr id="7" name="Text 5"/>
          <p:cNvSpPr/>
          <p:nvPr/>
        </p:nvSpPr>
        <p:spPr>
          <a:xfrm>
            <a:off x="1644134" y="3559135"/>
            <a:ext cx="3243382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Συγκλητικά Ψηφίσματα</a:t>
            </a:r>
            <a:endParaRPr lang="en-US" sz="2300" dirty="0"/>
          </a:p>
        </p:txBody>
      </p:sp>
      <p:sp>
        <p:nvSpPr>
          <p:cNvPr id="8" name="Text 6"/>
          <p:cNvSpPr/>
          <p:nvPr/>
        </p:nvSpPr>
        <p:spPr>
          <a:xfrm>
            <a:off x="1644134" y="4067294"/>
            <a:ext cx="121924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Η Δωδεκάδελτος συμπληρώθηκε από συγκλητικά ψηφίσματα.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1474232" y="4657011"/>
            <a:ext cx="170021" cy="871061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</p:sp>
      <p:sp>
        <p:nvSpPr>
          <p:cNvPr id="10" name="Text 8"/>
          <p:cNvSpPr/>
          <p:nvPr/>
        </p:nvSpPr>
        <p:spPr>
          <a:xfrm>
            <a:off x="1984415" y="4657011"/>
            <a:ext cx="331684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Διατάγματα Πραιτώρων</a:t>
            </a:r>
            <a:endParaRPr lang="en-US" sz="2300" dirty="0"/>
          </a:p>
        </p:txBody>
      </p:sp>
      <p:sp>
        <p:nvSpPr>
          <p:cNvPr id="11" name="Text 9"/>
          <p:cNvSpPr/>
          <p:nvPr/>
        </p:nvSpPr>
        <p:spPr>
          <a:xfrm>
            <a:off x="1984415" y="5165169"/>
            <a:ext cx="118521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Τροποποιήθηκε από διατάγματα πραιτώρων.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1814513" y="5754886"/>
            <a:ext cx="170021" cy="871061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</p:sp>
      <p:sp>
        <p:nvSpPr>
          <p:cNvPr id="13" name="Text 11"/>
          <p:cNvSpPr/>
          <p:nvPr/>
        </p:nvSpPr>
        <p:spPr>
          <a:xfrm>
            <a:off x="2324695" y="5754886"/>
            <a:ext cx="368224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Αποφάσεις Αυτοκρατόρων</a:t>
            </a:r>
            <a:endParaRPr lang="en-US" sz="2300" dirty="0"/>
          </a:p>
        </p:txBody>
      </p:sp>
      <p:sp>
        <p:nvSpPr>
          <p:cNvPr id="14" name="Text 12"/>
          <p:cNvSpPr/>
          <p:nvPr/>
        </p:nvSpPr>
        <p:spPr>
          <a:xfrm>
            <a:off x="2324695" y="6263045"/>
            <a:ext cx="115119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Ολοκληρώθηκε με αποφάσεις αυτοκρατόρων.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89848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Νομοδιδάσκαλοι</a:t>
            </a:r>
            <a:endParaRPr lang="en-US" sz="4650" dirty="0"/>
          </a:p>
        </p:txBody>
      </p:sp>
      <p:sp>
        <p:nvSpPr>
          <p:cNvPr id="3" name="Shape 1"/>
          <p:cNvSpPr/>
          <p:nvPr/>
        </p:nvSpPr>
        <p:spPr>
          <a:xfrm>
            <a:off x="793790" y="404288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4" name="Text 2"/>
          <p:cNvSpPr/>
          <p:nvPr/>
        </p:nvSpPr>
        <p:spPr>
          <a:xfrm>
            <a:off x="870347" y="4074795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1530906" y="404288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Ειδικοί Ερμηνευτές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1530906" y="4551045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Το ρωμαϊκό δίκαιο έγινε πολύπλοκο και για την ερμηνεία του ήταν απαραίτητοι ειδικοί.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5216962" y="404288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8" name="Text 6"/>
          <p:cNvSpPr/>
          <p:nvPr/>
        </p:nvSpPr>
        <p:spPr>
          <a:xfrm>
            <a:off x="5293519" y="4074795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5954078" y="404288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Σάλβιος Ιουλιανός</a:t>
            </a:r>
            <a:endParaRPr lang="en-US" sz="2300" dirty="0"/>
          </a:p>
        </p:txBody>
      </p:sp>
      <p:sp>
        <p:nvSpPr>
          <p:cNvPr id="10" name="Text 8"/>
          <p:cNvSpPr/>
          <p:nvPr/>
        </p:nvSpPr>
        <p:spPr>
          <a:xfrm>
            <a:off x="5954078" y="4551045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Από τους πιο γνωστούς νομομαθείς της εποχής των Αντωνίνων.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640133" y="404288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2" name="Text 10"/>
          <p:cNvSpPr/>
          <p:nvPr/>
        </p:nvSpPr>
        <p:spPr>
          <a:xfrm>
            <a:off x="9716691" y="4074795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3</a:t>
            </a:r>
            <a:endParaRPr lang="en-US" sz="2800" dirty="0"/>
          </a:p>
        </p:txBody>
      </p:sp>
      <p:sp>
        <p:nvSpPr>
          <p:cNvPr id="13" name="Text 11"/>
          <p:cNvSpPr/>
          <p:nvPr/>
        </p:nvSpPr>
        <p:spPr>
          <a:xfrm>
            <a:off x="10377249" y="404288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Γάιος</a:t>
            </a:r>
            <a:endParaRPr lang="en-US" sz="2300" dirty="0"/>
          </a:p>
        </p:txBody>
      </p:sp>
      <p:sp>
        <p:nvSpPr>
          <p:cNvPr id="14" name="Text 12"/>
          <p:cNvSpPr/>
          <p:nvPr/>
        </p:nvSpPr>
        <p:spPr>
          <a:xfrm>
            <a:off x="10377249" y="4551045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Σημαντικός νομοδιδάσκαλος της εποχής των Αντωνίνων.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33368"/>
            <a:ext cx="7599998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Η Κρίση του 3ου Αιώνα μ.Χ.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1715453" y="2779752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Πολιτική Κρίση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3287911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Το αυτοκρατορικό αξίωμα περνά κρίση συνδεδεμένη με το ρόλο του στρατού.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731" y="319432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961203"/>
            <a:ext cx="3088124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Στρατιωτική Αστάθεια</a:t>
            </a:r>
            <a:endParaRPr lang="en-US" sz="2300" dirty="0"/>
          </a:p>
        </p:txBody>
      </p:sp>
      <p:sp>
        <p:nvSpPr>
          <p:cNvPr id="8" name="Text 4"/>
          <p:cNvSpPr/>
          <p:nvPr/>
        </p:nvSpPr>
        <p:spPr>
          <a:xfrm>
            <a:off x="9937790" y="3469362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Επαρχίες ανεξαρτητοποιούνται και επαναστάσεις ταράσσουν την τάξη.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604" y="3582829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413772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Οικονομική Κρίση</a:t>
            </a:r>
            <a:endParaRPr lang="en-US" sz="2300" dirty="0"/>
          </a:p>
        </p:txBody>
      </p:sp>
      <p:sp>
        <p:nvSpPr>
          <p:cNvPr id="12" name="Text 6"/>
          <p:cNvSpPr/>
          <p:nvPr/>
        </p:nvSpPr>
        <p:spPr>
          <a:xfrm>
            <a:off x="9937790" y="5921931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Οι άνθρωποι εγκαταλείπουν το εμπόριο και επιστρέφουν στη γη.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103" y="580870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715453" y="5413772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Κοινωνική Κρίση</a:t>
            </a:r>
            <a:endParaRPr lang="en-US" sz="2300" dirty="0"/>
          </a:p>
        </p:txBody>
      </p:sp>
      <p:sp>
        <p:nvSpPr>
          <p:cNvPr id="16" name="Text 8"/>
          <p:cNvSpPr/>
          <p:nvPr/>
        </p:nvSpPr>
        <p:spPr>
          <a:xfrm>
            <a:off x="793790" y="5921931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Η οικονομική κρίση οδήγησε σε κοινωνική κρίση.</a:t>
            </a:r>
            <a:endParaRPr lang="en-US" sz="1750" dirty="0"/>
          </a:p>
        </p:txBody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3125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8230" y="542020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391138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Εξωτερικές Απειλές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447555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Νέοι εχθροί απειλούν και παραβιάζουν τα σύνορα. Έχει εκλείψει ο φόβος που προκαλούσε το μεγαλείο της Ρώμης.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229803"/>
            <a:ext cx="9077325" cy="809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6350"/>
              </a:lnSpc>
              <a:buNone/>
            </a:pPr>
            <a:r>
              <a:rPr lang="en-US" sz="51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Το Τέλος του Αρχαίου Κόσμου</a:t>
            </a:r>
            <a:endParaRPr lang="en-US" sz="5100" dirty="0"/>
          </a:p>
        </p:txBody>
      </p:sp>
      <p:sp>
        <p:nvSpPr>
          <p:cNvPr id="3" name="Text 1"/>
          <p:cNvSpPr/>
          <p:nvPr/>
        </p:nvSpPr>
        <p:spPr>
          <a:xfrm>
            <a:off x="864037" y="3533418"/>
            <a:ext cx="4053840" cy="8146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6400"/>
              </a:lnSpc>
              <a:buNone/>
            </a:pPr>
            <a:r>
              <a:rPr lang="en-US" sz="64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3ος</a:t>
            </a:r>
            <a:endParaRPr lang="en-US" sz="6400" dirty="0"/>
          </a:p>
        </p:txBody>
      </p:sp>
      <p:sp>
        <p:nvSpPr>
          <p:cNvPr id="4" name="Text 2"/>
          <p:cNvSpPr/>
          <p:nvPr/>
        </p:nvSpPr>
        <p:spPr>
          <a:xfrm>
            <a:off x="1270754" y="4656534"/>
            <a:ext cx="3240405" cy="405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150"/>
              </a:lnSpc>
              <a:buNone/>
            </a:pPr>
            <a:r>
              <a:rPr lang="en-US" sz="25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Αιώνας Κρίσης</a:t>
            </a:r>
            <a:endParaRPr lang="en-US" sz="2550" dirty="0"/>
          </a:p>
        </p:txBody>
      </p:sp>
      <p:sp>
        <p:nvSpPr>
          <p:cNvPr id="5" name="Text 3"/>
          <p:cNvSpPr/>
          <p:nvPr/>
        </p:nvSpPr>
        <p:spPr>
          <a:xfrm>
            <a:off x="864037" y="5209699"/>
            <a:ext cx="405384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Αιώνας συνεχούς φθοράς της αυτοκρατορίας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5288161" y="3533418"/>
            <a:ext cx="4053959" cy="8146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6400"/>
              </a:lnSpc>
              <a:buNone/>
            </a:pPr>
            <a:r>
              <a:rPr lang="en-US" sz="64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212</a:t>
            </a:r>
            <a:endParaRPr lang="en-US" sz="6400" dirty="0"/>
          </a:p>
        </p:txBody>
      </p:sp>
      <p:sp>
        <p:nvSpPr>
          <p:cNvPr id="7" name="Text 5"/>
          <p:cNvSpPr/>
          <p:nvPr/>
        </p:nvSpPr>
        <p:spPr>
          <a:xfrm>
            <a:off x="5694878" y="4656534"/>
            <a:ext cx="3240405" cy="405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150"/>
              </a:lnSpc>
              <a:buNone/>
            </a:pPr>
            <a:r>
              <a:rPr lang="en-US" sz="25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Διάταγμα Καρακάλλα</a:t>
            </a:r>
            <a:endParaRPr lang="en-US" sz="2550" dirty="0"/>
          </a:p>
        </p:txBody>
      </p:sp>
      <p:sp>
        <p:nvSpPr>
          <p:cNvPr id="8" name="Text 6"/>
          <p:cNvSpPr/>
          <p:nvPr/>
        </p:nvSpPr>
        <p:spPr>
          <a:xfrm>
            <a:off x="5288161" y="5209699"/>
            <a:ext cx="4053959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Έτος καθολικής ιθαγένειας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9712404" y="3533418"/>
            <a:ext cx="4053840" cy="8146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6400"/>
              </a:lnSpc>
              <a:buNone/>
            </a:pPr>
            <a:r>
              <a:rPr lang="en-US" sz="64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476</a:t>
            </a:r>
            <a:endParaRPr lang="en-US" sz="6400" dirty="0"/>
          </a:p>
        </p:txBody>
      </p:sp>
      <p:sp>
        <p:nvSpPr>
          <p:cNvPr id="10" name="Text 8"/>
          <p:cNvSpPr/>
          <p:nvPr/>
        </p:nvSpPr>
        <p:spPr>
          <a:xfrm>
            <a:off x="10050899" y="4656534"/>
            <a:ext cx="3376732" cy="405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150"/>
              </a:lnSpc>
              <a:buNone/>
            </a:pPr>
            <a:r>
              <a:rPr lang="en-US" sz="25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Πτώση Δυτικής Ρώμης</a:t>
            </a:r>
            <a:endParaRPr lang="en-US" sz="2550" dirty="0"/>
          </a:p>
        </p:txBody>
      </p:sp>
      <p:sp>
        <p:nvSpPr>
          <p:cNvPr id="11" name="Text 9"/>
          <p:cNvSpPr/>
          <p:nvPr/>
        </p:nvSpPr>
        <p:spPr>
          <a:xfrm>
            <a:off x="9712404" y="5209699"/>
            <a:ext cx="405384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Συμβατικό τέλος του αρχαίου κόσμου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25159"/>
            <a:ext cx="697146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Η Κληρονομιά της Ρώμης</a:t>
            </a:r>
            <a:endParaRPr lang="en-US" sz="46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3349228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587579" y="3309580"/>
            <a:ext cx="2211705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Νομικό Σύστημα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1587579" y="4189809"/>
            <a:ext cx="221170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Το ρωμαϊκό δίκαιο αποτελεί τη βάση πολλών σύγχρονων νομικών συστημάτων.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446" y="3349228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933236" y="3309580"/>
            <a:ext cx="2211824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Υποδομές</a:t>
            </a:r>
            <a:endParaRPr lang="en-US" sz="2300" dirty="0"/>
          </a:p>
        </p:txBody>
      </p:sp>
      <p:sp>
        <p:nvSpPr>
          <p:cNvPr id="8" name="Text 4"/>
          <p:cNvSpPr/>
          <p:nvPr/>
        </p:nvSpPr>
        <p:spPr>
          <a:xfrm>
            <a:off x="4933236" y="3817739"/>
            <a:ext cx="221182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Δρόμοι, γέφυρες και υδραγωγεία που επηρέασαν τη μετέπειτα αρχιτεκτονική.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221" y="3349228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279011" y="3309580"/>
            <a:ext cx="2211824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Διοικητική Οργάνωση</a:t>
            </a:r>
            <a:endParaRPr lang="en-US" sz="2300" dirty="0"/>
          </a:p>
        </p:txBody>
      </p:sp>
      <p:sp>
        <p:nvSpPr>
          <p:cNvPr id="11" name="Text 6"/>
          <p:cNvSpPr/>
          <p:nvPr/>
        </p:nvSpPr>
        <p:spPr>
          <a:xfrm>
            <a:off x="8279011" y="4189809"/>
            <a:ext cx="221182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Πρότυπο διοικητικής οργάνωσης για μεταγενέστερα κράτη.</a:t>
            </a:r>
            <a:endParaRPr lang="en-US" sz="17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997" y="3349228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1624786" y="3309580"/>
            <a:ext cx="2211824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Γλωσσική Επιρροή</a:t>
            </a:r>
            <a:endParaRPr lang="en-US" sz="2300" dirty="0"/>
          </a:p>
        </p:txBody>
      </p:sp>
      <p:sp>
        <p:nvSpPr>
          <p:cNvPr id="14" name="Text 8"/>
          <p:cNvSpPr/>
          <p:nvPr/>
        </p:nvSpPr>
        <p:spPr>
          <a:xfrm>
            <a:off x="11624786" y="4189809"/>
            <a:ext cx="221182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Η λατινική γλώσσα επηρέασε πολλές σύγχρονες ευρωπαϊκές γλώσσες.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4858" y="600908"/>
            <a:ext cx="5736431" cy="716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45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Οι Τρεις Δυναστείες</a:t>
            </a:r>
            <a:endParaRPr lang="en-US" sz="45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4947" y="3861197"/>
            <a:ext cx="7860387" cy="7860387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953" y="6086951"/>
            <a:ext cx="368737" cy="460891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947" y="3861197"/>
            <a:ext cx="7860387" cy="7860387"/>
          </a:xfrm>
          <a:prstGeom prst="rect">
            <a:avLst/>
          </a:prstGeom>
        </p:spPr>
      </p:pic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653" y="4613196"/>
            <a:ext cx="368737" cy="460891"/>
          </a:xfrm>
          <a:prstGeom prst="rect">
            <a:avLst/>
          </a:prstGeom>
        </p:spPr>
      </p:pic>
      <p:pic>
        <p:nvPicPr>
          <p:cNvPr id="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947" y="3861197"/>
            <a:ext cx="7860387" cy="7860387"/>
          </a:xfrm>
          <a:prstGeom prst="rect">
            <a:avLst/>
          </a:prstGeom>
        </p:spPr>
      </p:pic>
      <p:pic>
        <p:nvPicPr>
          <p:cNvPr id="8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3234" y="6086951"/>
            <a:ext cx="368737" cy="460891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>
            <a:off x="1404938" y="2933819"/>
            <a:ext cx="2868216" cy="358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00"/>
              </a:lnSpc>
              <a:buNone/>
            </a:pPr>
            <a:r>
              <a:rPr lang="en-US" sz="22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Ιουλιο-κλαυδιανή</a:t>
            </a:r>
            <a:endParaRPr lang="en-US" sz="2250" dirty="0"/>
          </a:p>
        </p:txBody>
      </p:sp>
      <p:sp>
        <p:nvSpPr>
          <p:cNvPr id="10" name="Text 2"/>
          <p:cNvSpPr/>
          <p:nvPr/>
        </p:nvSpPr>
        <p:spPr>
          <a:xfrm>
            <a:off x="764858" y="3423404"/>
            <a:ext cx="4148376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14-68 μ.Χ.</a:t>
            </a:r>
            <a:endParaRPr lang="en-US" sz="1700" dirty="0"/>
          </a:p>
        </p:txBody>
      </p:sp>
      <p:sp>
        <p:nvSpPr>
          <p:cNvPr id="11" name="Text 3"/>
          <p:cNvSpPr/>
          <p:nvPr/>
        </p:nvSpPr>
        <p:spPr>
          <a:xfrm>
            <a:off x="764858" y="3904059"/>
            <a:ext cx="4148376" cy="699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Συνδέονται με δεσμούς αίματος ή υιοθεσίας με τον Αύγουστο.</a:t>
            </a:r>
            <a:endParaRPr lang="en-US" sz="1700" dirty="0"/>
          </a:p>
        </p:txBody>
      </p:sp>
      <p:sp>
        <p:nvSpPr>
          <p:cNvPr id="12" name="Text 4"/>
          <p:cNvSpPr/>
          <p:nvPr/>
        </p:nvSpPr>
        <p:spPr>
          <a:xfrm>
            <a:off x="5881092" y="1754862"/>
            <a:ext cx="2868216" cy="358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00"/>
              </a:lnSpc>
              <a:buNone/>
            </a:pPr>
            <a:r>
              <a:rPr lang="en-US" sz="22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Φλάβιοι</a:t>
            </a:r>
            <a:endParaRPr lang="en-US" sz="2250" dirty="0"/>
          </a:p>
        </p:txBody>
      </p:sp>
      <p:sp>
        <p:nvSpPr>
          <p:cNvPr id="13" name="Text 5"/>
          <p:cNvSpPr/>
          <p:nvPr/>
        </p:nvSpPr>
        <p:spPr>
          <a:xfrm>
            <a:off x="5241012" y="2244447"/>
            <a:ext cx="4148376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69-96 μ.Χ.</a:t>
            </a:r>
            <a:endParaRPr lang="en-US" sz="1700" dirty="0"/>
          </a:p>
        </p:txBody>
      </p:sp>
      <p:sp>
        <p:nvSpPr>
          <p:cNvPr id="14" name="Text 6"/>
          <p:cNvSpPr/>
          <p:nvPr/>
        </p:nvSpPr>
        <p:spPr>
          <a:xfrm>
            <a:off x="5241012" y="2725102"/>
            <a:ext cx="4148376" cy="699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Κατάγονται από ιταλικές πόλεις, γι'αυτό ονομάζονται «αστοί».</a:t>
            </a:r>
            <a:endParaRPr lang="en-US" sz="1700" dirty="0"/>
          </a:p>
        </p:txBody>
      </p:sp>
      <p:sp>
        <p:nvSpPr>
          <p:cNvPr id="15" name="Text 7"/>
          <p:cNvSpPr/>
          <p:nvPr/>
        </p:nvSpPr>
        <p:spPr>
          <a:xfrm>
            <a:off x="10357247" y="2933819"/>
            <a:ext cx="2868216" cy="358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00"/>
              </a:lnSpc>
              <a:buNone/>
            </a:pPr>
            <a:r>
              <a:rPr lang="en-US" sz="22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Αντωνίνοι</a:t>
            </a:r>
            <a:endParaRPr lang="en-US" sz="2250" dirty="0"/>
          </a:p>
        </p:txBody>
      </p:sp>
      <p:sp>
        <p:nvSpPr>
          <p:cNvPr id="16" name="Text 8"/>
          <p:cNvSpPr/>
          <p:nvPr/>
        </p:nvSpPr>
        <p:spPr>
          <a:xfrm>
            <a:off x="9717167" y="3423404"/>
            <a:ext cx="4148376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96-192 μ.Χ.</a:t>
            </a:r>
            <a:endParaRPr lang="en-US" sz="1700" dirty="0"/>
          </a:p>
        </p:txBody>
      </p:sp>
      <p:sp>
        <p:nvSpPr>
          <p:cNvPr id="17" name="Text 9"/>
          <p:cNvSpPr/>
          <p:nvPr/>
        </p:nvSpPr>
        <p:spPr>
          <a:xfrm>
            <a:off x="9717167" y="3904059"/>
            <a:ext cx="4148376" cy="699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Προέρχονται από τις επαρχίες και συμβάλλουν στην ανάπτυξή τους.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93790" y="1531263"/>
            <a:ext cx="6806922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Η Διοίκηση του Κράτους</a:t>
            </a:r>
            <a:endParaRPr lang="en-US" sz="46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2615684"/>
            <a:ext cx="1134070" cy="136088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268022" y="284249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Συγκεντρωτισμός</a:t>
            </a:r>
            <a:endParaRPr lang="en-US" sz="2300" dirty="0"/>
          </a:p>
        </p:txBody>
      </p:sp>
      <p:sp>
        <p:nvSpPr>
          <p:cNvPr id="7" name="Text 3"/>
          <p:cNvSpPr/>
          <p:nvPr/>
        </p:nvSpPr>
        <p:spPr>
          <a:xfrm>
            <a:off x="2268022" y="3350657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Οι αυτοκράτορες εφάρμοσαν το σύστημα του Οκταβιανού με μεγαλύτερο συγκεντρωτισμό.</a:t>
            </a:r>
            <a:endParaRPr lang="en-US" sz="175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976568"/>
            <a:ext cx="1134070" cy="136088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268022" y="4203383"/>
            <a:ext cx="3269694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Εξασθένηση Συγκλήτου</a:t>
            </a:r>
            <a:endParaRPr lang="en-US" sz="2300" dirty="0"/>
          </a:p>
        </p:txBody>
      </p:sp>
      <p:sp>
        <p:nvSpPr>
          <p:cNvPr id="10" name="Text 5"/>
          <p:cNvSpPr/>
          <p:nvPr/>
        </p:nvSpPr>
        <p:spPr>
          <a:xfrm>
            <a:off x="2268022" y="4711541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Οι αντιπολιτευτικές τάσεις της συγκλήτου εξασθένησαν μπροστά στην ισχυρή διοίκηση.</a:t>
            </a:r>
            <a:endParaRPr lang="en-US" sz="175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337453"/>
            <a:ext cx="1134070" cy="1360884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2268022" y="5564267"/>
            <a:ext cx="3013115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Μεταβολή Συγκλήτου</a:t>
            </a:r>
            <a:endParaRPr lang="en-US" sz="2300" dirty="0"/>
          </a:p>
        </p:txBody>
      </p:sp>
      <p:sp>
        <p:nvSpPr>
          <p:cNvPr id="13" name="Text 7"/>
          <p:cNvSpPr/>
          <p:nvPr/>
        </p:nvSpPr>
        <p:spPr>
          <a:xfrm>
            <a:off x="2268022" y="6072426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Η σύνθεση της συγκλήτου άλλαξε με την είσοδο αξιωματούχων από τις επαρχίες.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58741"/>
            <a:ext cx="8302823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Η Επέκταση των Δικαιωμάτων</a:t>
            </a:r>
            <a:endParaRPr lang="en-US" sz="4650" dirty="0"/>
          </a:p>
        </p:txBody>
      </p:sp>
      <p:sp>
        <p:nvSpPr>
          <p:cNvPr id="3" name="Shape 1"/>
          <p:cNvSpPr/>
          <p:nvPr/>
        </p:nvSpPr>
        <p:spPr>
          <a:xfrm>
            <a:off x="1048941" y="2443163"/>
            <a:ext cx="30480" cy="4427696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</p:sp>
      <p:sp>
        <p:nvSpPr>
          <p:cNvPr id="4" name="Shape 2"/>
          <p:cNvSpPr/>
          <p:nvPr/>
        </p:nvSpPr>
        <p:spPr>
          <a:xfrm>
            <a:off x="1273612" y="2938224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</p:sp>
      <p:sp>
        <p:nvSpPr>
          <p:cNvPr id="5" name="Shape 3"/>
          <p:cNvSpPr/>
          <p:nvPr/>
        </p:nvSpPr>
        <p:spPr>
          <a:xfrm>
            <a:off x="793790" y="269831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6" name="Text 4"/>
          <p:cNvSpPr/>
          <p:nvPr/>
        </p:nvSpPr>
        <p:spPr>
          <a:xfrm>
            <a:off x="870347" y="2730222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1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2183011" y="266997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Αρχική Περίοδος</a:t>
            </a:r>
            <a:endParaRPr lang="en-US" sz="2300" dirty="0"/>
          </a:p>
        </p:txBody>
      </p:sp>
      <p:sp>
        <p:nvSpPr>
          <p:cNvPr id="8" name="Text 6"/>
          <p:cNvSpPr/>
          <p:nvPr/>
        </p:nvSpPr>
        <p:spPr>
          <a:xfrm>
            <a:off x="2183011" y="3178135"/>
            <a:ext cx="116535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Παραχώρηση του δικαιώματος του Ρωμαίου πολίτη σε κατοίκους επαρχιακών πόλεων.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1273612" y="4489728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</p:sp>
      <p:sp>
        <p:nvSpPr>
          <p:cNvPr id="10" name="Shape 8"/>
          <p:cNvSpPr/>
          <p:nvPr/>
        </p:nvSpPr>
        <p:spPr>
          <a:xfrm>
            <a:off x="793790" y="424981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1" name="Text 9"/>
          <p:cNvSpPr/>
          <p:nvPr/>
        </p:nvSpPr>
        <p:spPr>
          <a:xfrm>
            <a:off x="870347" y="4281726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2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2183011" y="4221480"/>
            <a:ext cx="3691414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Επαρχιώτες Αυτοκράτορες</a:t>
            </a:r>
            <a:endParaRPr lang="en-US" sz="2300" dirty="0"/>
          </a:p>
        </p:txBody>
      </p:sp>
      <p:sp>
        <p:nvSpPr>
          <p:cNvPr id="13" name="Text 11"/>
          <p:cNvSpPr/>
          <p:nvPr/>
        </p:nvSpPr>
        <p:spPr>
          <a:xfrm>
            <a:off x="2183011" y="4729639"/>
            <a:ext cx="116535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Συνέβαλαν στη μείωση του πρωταγωνιστικού ρόλου της Ρώμης έναντι των επαρχιών.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1273612" y="6041231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8D4D4"/>
          </a:solidFill>
          <a:ln/>
        </p:spPr>
      </p:sp>
      <p:sp>
        <p:nvSpPr>
          <p:cNvPr id="15" name="Shape 13"/>
          <p:cNvSpPr/>
          <p:nvPr/>
        </p:nvSpPr>
        <p:spPr>
          <a:xfrm>
            <a:off x="793790" y="580132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16" name="Text 14"/>
          <p:cNvSpPr/>
          <p:nvPr/>
        </p:nvSpPr>
        <p:spPr>
          <a:xfrm>
            <a:off x="870347" y="5833229"/>
            <a:ext cx="357188" cy="446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80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3</a:t>
            </a:r>
            <a:endParaRPr lang="en-US" sz="2800" dirty="0"/>
          </a:p>
        </p:txBody>
      </p:sp>
      <p:sp>
        <p:nvSpPr>
          <p:cNvPr id="17" name="Text 15"/>
          <p:cNvSpPr/>
          <p:nvPr/>
        </p:nvSpPr>
        <p:spPr>
          <a:xfrm>
            <a:off x="2183011" y="5772983"/>
            <a:ext cx="426208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Διάταγμα Καρακάλλα (212 μ.Χ.)</a:t>
            </a:r>
            <a:endParaRPr lang="en-US" sz="2300" dirty="0"/>
          </a:p>
        </p:txBody>
      </p:sp>
      <p:sp>
        <p:nvSpPr>
          <p:cNvPr id="18" name="Text 16"/>
          <p:cNvSpPr/>
          <p:nvPr/>
        </p:nvSpPr>
        <p:spPr>
          <a:xfrm>
            <a:off x="2183011" y="6281142"/>
            <a:ext cx="116535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Όλοι οι ελεύθεροι κάτοικοι της αυτοκρατορίας αναγνωρίστηκαν ως Ρωμαίοι πολίτες.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65891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Ρωμαϊκές Αποικίες</a:t>
            </a:r>
            <a:endParaRPr lang="en-US" sz="4650" dirty="0"/>
          </a:p>
        </p:txBody>
      </p:sp>
      <p:sp>
        <p:nvSpPr>
          <p:cNvPr id="3" name="Shape 1"/>
          <p:cNvSpPr/>
          <p:nvPr/>
        </p:nvSpPr>
        <p:spPr>
          <a:xfrm>
            <a:off x="793790" y="3450312"/>
            <a:ext cx="4196358" cy="2413397"/>
          </a:xfrm>
          <a:prstGeom prst="roundRect">
            <a:avLst>
              <a:gd name="adj" fmla="val 1410"/>
            </a:avLst>
          </a:prstGeom>
          <a:solidFill>
            <a:srgbClr val="F2EEEE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3677126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Ίδρυση Αποικιών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1020604" y="4185285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Η ρωμαϊκή διοίκηση έγινε αποδεκτή από τους γηγενείς πληθυσμούς.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5216962" y="3450312"/>
            <a:ext cx="4196358" cy="2413397"/>
          </a:xfrm>
          <a:prstGeom prst="roundRect">
            <a:avLst>
              <a:gd name="adj" fmla="val 1410"/>
            </a:avLst>
          </a:prstGeom>
          <a:solidFill>
            <a:srgbClr val="F2EEEE"/>
          </a:solidFill>
          <a:ln/>
        </p:spPr>
      </p:sp>
      <p:sp>
        <p:nvSpPr>
          <p:cNvPr id="7" name="Text 5"/>
          <p:cNvSpPr/>
          <p:nvPr/>
        </p:nvSpPr>
        <p:spPr>
          <a:xfrm>
            <a:off x="5443776" y="3677126"/>
            <a:ext cx="3593425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Εγκατάσταση Στρατιωτών</a:t>
            </a:r>
            <a:endParaRPr lang="en-US" sz="2300" dirty="0"/>
          </a:p>
        </p:txBody>
      </p:sp>
      <p:sp>
        <p:nvSpPr>
          <p:cNvPr id="8" name="Text 6"/>
          <p:cNvSpPr/>
          <p:nvPr/>
        </p:nvSpPr>
        <p:spPr>
          <a:xfrm>
            <a:off x="5443776" y="4185285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Ρωμαίοι στρατιώτες εγκαταστάθηκαν σε περιοχές που βρίσκονταν σε ημιβάρβαρη κατάσταση.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9640133" y="3450312"/>
            <a:ext cx="4196358" cy="2413397"/>
          </a:xfrm>
          <a:prstGeom prst="roundRect">
            <a:avLst>
              <a:gd name="adj" fmla="val 1410"/>
            </a:avLst>
          </a:prstGeom>
          <a:solidFill>
            <a:srgbClr val="F2EEEE"/>
          </a:solidFill>
          <a:ln/>
        </p:spPr>
      </p:sp>
      <p:sp>
        <p:nvSpPr>
          <p:cNvPr id="10" name="Text 8"/>
          <p:cNvSpPr/>
          <p:nvPr/>
        </p:nvSpPr>
        <p:spPr>
          <a:xfrm>
            <a:off x="9866948" y="3677126"/>
            <a:ext cx="3087648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Πολυάνθρωπα Κέντρα</a:t>
            </a:r>
            <a:endParaRPr lang="en-US" sz="2300" dirty="0"/>
          </a:p>
        </p:txBody>
      </p:sp>
      <p:sp>
        <p:nvSpPr>
          <p:cNvPr id="11" name="Text 9"/>
          <p:cNvSpPr/>
          <p:nvPr/>
        </p:nvSpPr>
        <p:spPr>
          <a:xfrm>
            <a:off x="9866948" y="4185285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Πολλές αποικίες και στρατόπεδα εξελίχθηκαν σε πολυάνθρωπα κέντρα.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5E0D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2694742"/>
            <a:ext cx="7999690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Εκλατινισμός και Πολιτισμός</a:t>
            </a:r>
            <a:endParaRPr lang="en-US" sz="4650" dirty="0"/>
          </a:p>
        </p:txBody>
      </p:sp>
      <p:sp>
        <p:nvSpPr>
          <p:cNvPr id="5" name="Text 2"/>
          <p:cNvSpPr/>
          <p:nvPr/>
        </p:nvSpPr>
        <p:spPr>
          <a:xfrm>
            <a:off x="793790" y="400597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Ανατολικές Επαρχίες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793790" y="4604861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Στις περιοχές που είχε διαδοθεί ο ελληνικός πολιτισμός, διατηρήθηκε η ελληνική επιρροή.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599521" y="400597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Δυτικές Επαρχίες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7599521" y="4604861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Στη Δύση οι κάτοικοι επηρεάστηκαν από το ρωμαϊκό πολιτισμό και εκλατινίστηκαν.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93790" y="2460546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Pax Romana</a:t>
            </a:r>
            <a:endParaRPr lang="en-US" sz="4650" dirty="0"/>
          </a:p>
        </p:txBody>
      </p:sp>
      <p:sp>
        <p:nvSpPr>
          <p:cNvPr id="5" name="Shape 2"/>
          <p:cNvSpPr/>
          <p:nvPr/>
        </p:nvSpPr>
        <p:spPr>
          <a:xfrm>
            <a:off x="793790" y="380011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47" y="3832027"/>
            <a:ext cx="357188" cy="4464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30906" y="380011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Ειρήνη</a:t>
            </a:r>
            <a:endParaRPr lang="en-US" sz="2300" dirty="0"/>
          </a:p>
        </p:txBody>
      </p:sp>
      <p:sp>
        <p:nvSpPr>
          <p:cNvPr id="8" name="Text 4"/>
          <p:cNvSpPr/>
          <p:nvPr/>
        </p:nvSpPr>
        <p:spPr>
          <a:xfrm>
            <a:off x="1530906" y="4308277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Στη ρωμαϊκή οικουμένη επικράτησε ειρήνη (Pax Romana) και ευνομία.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5216962" y="380011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519" y="3832027"/>
            <a:ext cx="357188" cy="44648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954078" y="3800118"/>
            <a:ext cx="3459242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Ισχυρό Αμυντικό Σύστημα</a:t>
            </a:r>
            <a:endParaRPr lang="en-US" sz="2300" dirty="0"/>
          </a:p>
        </p:txBody>
      </p:sp>
      <p:sp>
        <p:nvSpPr>
          <p:cNvPr id="12" name="Text 7"/>
          <p:cNvSpPr/>
          <p:nvPr/>
        </p:nvSpPr>
        <p:spPr>
          <a:xfrm>
            <a:off x="5954078" y="4680347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Το κράτος δημιούργησε συνθήκες άνεσης και ευημερίας για τους υπηκόους του.</a:t>
            </a:r>
            <a:endParaRPr lang="en-US" sz="1750" dirty="0"/>
          </a:p>
        </p:txBody>
      </p:sp>
      <p:sp>
        <p:nvSpPr>
          <p:cNvPr id="13" name="Shape 8"/>
          <p:cNvSpPr/>
          <p:nvPr/>
        </p:nvSpPr>
        <p:spPr>
          <a:xfrm>
            <a:off x="9640133" y="380011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691" y="3832027"/>
            <a:ext cx="357188" cy="446484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377249" y="380011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Οδικό Δίκτυο</a:t>
            </a:r>
            <a:endParaRPr lang="en-US" sz="2300" dirty="0"/>
          </a:p>
        </p:txBody>
      </p:sp>
      <p:sp>
        <p:nvSpPr>
          <p:cNvPr id="16" name="Text 10"/>
          <p:cNvSpPr/>
          <p:nvPr/>
        </p:nvSpPr>
        <p:spPr>
          <a:xfrm>
            <a:off x="10377249" y="4308277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Το διευρυμένο οδικό δίκτυο διευκόλυνε τη μετακίνηση του στρατού και τη μεταφορά αγαθών.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27735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Το Ρωμαϊκό Δίκαιο</a:t>
            </a:r>
            <a:endParaRPr lang="en-US" sz="46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348" y="2125623"/>
            <a:ext cx="2152055" cy="1687592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892" y="2989183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53388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Νομοθεσία</a:t>
            </a:r>
            <a:endParaRPr lang="en-US" sz="2300" dirty="0"/>
          </a:p>
        </p:txBody>
      </p:sp>
      <p:sp>
        <p:nvSpPr>
          <p:cNvPr id="6" name="Text 2"/>
          <p:cNvSpPr/>
          <p:nvPr/>
        </p:nvSpPr>
        <p:spPr>
          <a:xfrm>
            <a:off x="5357217" y="3042047"/>
            <a:ext cx="54432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Η μεγαλύτερη προσφορά του ρωμαϊκού πνεύματος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826312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381" y="3869888"/>
            <a:ext cx="4304109" cy="1687592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4514374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78154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Δωδεκάδελτος</a:t>
            </a:r>
            <a:endParaRPr lang="en-US" sz="2300" dirty="0"/>
          </a:p>
        </p:txBody>
      </p:sp>
      <p:sp>
        <p:nvSpPr>
          <p:cNvPr id="11" name="Text 5"/>
          <p:cNvSpPr/>
          <p:nvPr/>
        </p:nvSpPr>
        <p:spPr>
          <a:xfrm>
            <a:off x="6433304" y="4786313"/>
            <a:ext cx="516159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Αρχική νομοθεσία που σταδιακά συμπληρώθηκε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570577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614154"/>
            <a:ext cx="6456164" cy="1687592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773" y="625863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84096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Επέκταση</a:t>
            </a:r>
            <a:endParaRPr lang="en-US" sz="2300" dirty="0"/>
          </a:p>
        </p:txBody>
      </p:sp>
      <p:sp>
        <p:nvSpPr>
          <p:cNvPr id="16" name="Text 8"/>
          <p:cNvSpPr/>
          <p:nvPr/>
        </p:nvSpPr>
        <p:spPr>
          <a:xfrm>
            <a:off x="7509272" y="6349127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Επεκτάθηκε για να καλύψει τις ανάγκες των κατακτημένων λαών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15415"/>
            <a:ext cx="8203644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Επιρροές στο Ρωμαϊκό Δίκαιο</a:t>
            </a:r>
            <a:endParaRPr lang="en-US" sz="4650" dirty="0"/>
          </a:p>
        </p:txBody>
      </p:sp>
      <p:sp>
        <p:nvSpPr>
          <p:cNvPr id="3" name="Shape 1"/>
          <p:cNvSpPr/>
          <p:nvPr/>
        </p:nvSpPr>
        <p:spPr>
          <a:xfrm>
            <a:off x="793790" y="2613303"/>
            <a:ext cx="2173724" cy="1324689"/>
          </a:xfrm>
          <a:prstGeom prst="roundRect">
            <a:avLst>
              <a:gd name="adj" fmla="val 2568"/>
            </a:avLst>
          </a:prstGeom>
          <a:solidFill>
            <a:srgbClr val="F2EEEE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1167" y="307633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840117"/>
            <a:ext cx="399168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Ελληνικές φιλοσοφικές ιδέες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3194328" y="3348276"/>
            <a:ext cx="59256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Οι Ρωμαίοι επηρεάστηκαν από την ελληνική φιλοσοφία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922752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sp>
        <p:nvSpPr>
          <p:cNvPr id="8" name="Shape 5"/>
          <p:cNvSpPr/>
          <p:nvPr/>
        </p:nvSpPr>
        <p:spPr>
          <a:xfrm>
            <a:off x="793790" y="4051340"/>
            <a:ext cx="4347567" cy="1324689"/>
          </a:xfrm>
          <a:prstGeom prst="roundRect">
            <a:avLst>
              <a:gd name="adj" fmla="val 2568"/>
            </a:avLst>
          </a:prstGeom>
          <a:solidFill>
            <a:srgbClr val="F2EEEE"/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089" y="4514374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278154"/>
            <a:ext cx="394215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Ήθη και συνήθειες υπηκόων</a:t>
            </a:r>
            <a:endParaRPr lang="en-US" sz="2300" dirty="0"/>
          </a:p>
        </p:txBody>
      </p:sp>
      <p:sp>
        <p:nvSpPr>
          <p:cNvPr id="11" name="Text 7"/>
          <p:cNvSpPr/>
          <p:nvPr/>
        </p:nvSpPr>
        <p:spPr>
          <a:xfrm>
            <a:off x="5368171" y="4786313"/>
            <a:ext cx="50588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Έλαβαν υπόψη τα ήθη των κατακτημένων λαών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360789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</p:sp>
      <p:sp>
        <p:nvSpPr>
          <p:cNvPr id="13" name="Shape 9"/>
          <p:cNvSpPr/>
          <p:nvPr/>
        </p:nvSpPr>
        <p:spPr>
          <a:xfrm>
            <a:off x="793790" y="5489377"/>
            <a:ext cx="6521410" cy="1324689"/>
          </a:xfrm>
          <a:prstGeom prst="roundRect">
            <a:avLst>
              <a:gd name="adj" fmla="val 2568"/>
            </a:avLst>
          </a:prstGeom>
          <a:solidFill>
            <a:srgbClr val="F2EEEE"/>
          </a:solidFill>
          <a:ln/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011" y="5952411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71619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Χριστιανική ηθική</a:t>
            </a:r>
            <a:endParaRPr lang="en-US" sz="2300" dirty="0"/>
          </a:p>
        </p:txBody>
      </p:sp>
      <p:sp>
        <p:nvSpPr>
          <p:cNvPr id="16" name="Text 11"/>
          <p:cNvSpPr/>
          <p:nvPr/>
        </p:nvSpPr>
        <p:spPr>
          <a:xfrm>
            <a:off x="7542014" y="6224349"/>
            <a:ext cx="563880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Αργότερα επηρεάστηκε και από τη χριστιανική ηθική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2025-03-27T19:33:31Z</dcterms:created>
  <dcterms:modified xsi:type="dcterms:W3CDTF">2025-03-27T19:33:31Z</dcterms:modified>
</cp:coreProperties>
</file>