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slide" Target="slides/slide14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4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5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8153009A-BB95-4D3C-92E5-0DCAEC38F1D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6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8DB765C-91C8-48D3-AFA8-F311190FA41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3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0F42617-D082-446B-AB73-4EB45CF962C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867F9BB-6419-47A9-BE03-78490F9EE057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9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0C5146C-702F-4E3D-86EE-0E053BE4196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2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8B452C4-E798-4AB2-A6C6-50B8DD8F71E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5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BF00F4F-D3A9-4FB3-B413-ACD5432FD8AF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9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5D6160A-90B0-4BC9-A78D-41C0C30303C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2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A9D8FC9-FF96-4E9B-AD70-BE6C897DB6B0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5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A710FC2-780D-4F36-9760-DF602688AD5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93F1025-488D-462B-B82E-2D8FAC8B232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1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C638CD6-FE22-4EAD-8717-B86BF3EA824C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630B44F-93B1-46A3-99BC-4AECF1A2841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7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5210BD5-492C-41BC-8437-B94B6B139797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0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DAAABA9-D943-420A-B8CF-CC5B7BAF70AF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57.xml"/><Relationship Id="rId6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Text 0"/>
          <p:cNvSpPr/>
          <p:nvPr/>
        </p:nvSpPr>
        <p:spPr>
          <a:xfrm>
            <a:off x="914400" y="685800"/>
            <a:ext cx="7644960" cy="295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7750"/>
              </a:lnSpc>
              <a:buNone/>
              <a:tabLst>
                <a:tab algn="l" pos="0"/>
              </a:tabLst>
            </a:pPr>
            <a:r>
              <a:rPr b="1" lang="en-US" sz="62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Τα Πολιτεύματα και ο Πολιτισμός της Αρχαίας Ελλάδας</a:t>
            </a:r>
            <a:endParaRPr b="0" lang="en-US" sz="6200" spc="-1" strike="noStrike">
              <a:latin typeface="Arial"/>
            </a:endParaRPr>
          </a:p>
        </p:txBody>
      </p:sp>
      <p:sp>
        <p:nvSpPr>
          <p:cNvPr id="567" name="Text 1"/>
          <p:cNvSpPr/>
          <p:nvPr/>
        </p:nvSpPr>
        <p:spPr>
          <a:xfrm>
            <a:off x="749160" y="4931280"/>
            <a:ext cx="764496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Η αρχαία Ελλάδα γνώρισε διάφορα πολιτεύματα και έναν πλούσιο πολιτισμό. Από τη βασιλεία στη δημοκρατία, οι Έλληνες ανέπτυξαν μοναδικές μορφές διακυβέρνησης και πολιτιστικής έκφρασης.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568" name="Shape 2"/>
          <p:cNvSpPr/>
          <p:nvPr/>
        </p:nvSpPr>
        <p:spPr>
          <a:xfrm>
            <a:off x="749160" y="6215400"/>
            <a:ext cx="342360" cy="342360"/>
          </a:xfrm>
          <a:prstGeom prst="roundRect">
            <a:avLst>
              <a:gd name="adj" fmla="val 26691789"/>
            </a:avLst>
          </a:prstGeom>
          <a:noFill/>
          <a:ln w="76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69" name="Image 1" descr="preencoded.png"/>
          <p:cNvPicPr/>
          <p:nvPr/>
        </p:nvPicPr>
        <p:blipFill>
          <a:blip r:embed="rId1"/>
          <a:stretch/>
        </p:blipFill>
        <p:spPr>
          <a:xfrm>
            <a:off x="756720" y="6222960"/>
            <a:ext cx="326880" cy="326880"/>
          </a:xfrm>
          <a:prstGeom prst="rect">
            <a:avLst/>
          </a:prstGeom>
          <a:ln w="0">
            <a:noFill/>
          </a:ln>
        </p:spPr>
      </p:pic>
      <p:sp>
        <p:nvSpPr>
          <p:cNvPr id="570" name="Text 3"/>
          <p:cNvSpPr/>
          <p:nvPr/>
        </p:nvSpPr>
        <p:spPr>
          <a:xfrm>
            <a:off x="1198800" y="6199200"/>
            <a:ext cx="2347560" cy="37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51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f4cab8"/>
                </a:solidFill>
                <a:latin typeface="Montserrat Bold"/>
                <a:ea typeface="Montserrat Bold"/>
              </a:rPr>
              <a:t>by Elpiniki Rassa</a:t>
            </a:r>
            <a:endParaRPr b="0" lang="en-US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Text 0"/>
          <p:cNvSpPr/>
          <p:nvPr/>
        </p:nvSpPr>
        <p:spPr>
          <a:xfrm>
            <a:off x="749160" y="1721160"/>
            <a:ext cx="570888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Κεραμική Τέχνη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67" name="Shape 1"/>
          <p:cNvSpPr/>
          <p:nvPr/>
        </p:nvSpPr>
        <p:spPr>
          <a:xfrm>
            <a:off x="749160" y="2755800"/>
            <a:ext cx="3715200" cy="194040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8" name="Text 2"/>
          <p:cNvSpPr/>
          <p:nvPr/>
        </p:nvSpPr>
        <p:spPr>
          <a:xfrm>
            <a:off x="963360" y="2969640"/>
            <a:ext cx="311112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Μελανόμορφος Ρυθμός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9" name="Text 3"/>
          <p:cNvSpPr/>
          <p:nvPr/>
        </p:nvSpPr>
        <p:spPr>
          <a:xfrm>
            <a:off x="963360" y="3454920"/>
            <a:ext cx="328716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Μαύρες φιγούρες σε κόκκινο φόντο, με λεπτομέρειες χαραγμένες.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70" name="Shape 4"/>
          <p:cNvSpPr/>
          <p:nvPr/>
        </p:nvSpPr>
        <p:spPr>
          <a:xfrm>
            <a:off x="4678920" y="2755800"/>
            <a:ext cx="3715200" cy="194040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Text 5"/>
          <p:cNvSpPr/>
          <p:nvPr/>
        </p:nvSpPr>
        <p:spPr>
          <a:xfrm>
            <a:off x="4893120" y="2969640"/>
            <a:ext cx="30722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Ερυθρόμορφος Ρυθμός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2" name="Text 6"/>
          <p:cNvSpPr/>
          <p:nvPr/>
        </p:nvSpPr>
        <p:spPr>
          <a:xfrm>
            <a:off x="4893120" y="3454920"/>
            <a:ext cx="328716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Κόκκινες φιγούρες σε μαύρο φόντο, επιτρέποντας περισσότερες λεπτομέρειες.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73" name="Shape 7"/>
          <p:cNvSpPr/>
          <p:nvPr/>
        </p:nvSpPr>
        <p:spPr>
          <a:xfrm>
            <a:off x="749160" y="4910400"/>
            <a:ext cx="7644960" cy="1597680"/>
          </a:xfrm>
          <a:prstGeom prst="roundRect">
            <a:avLst>
              <a:gd name="adj" fmla="val 2010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Text 8"/>
          <p:cNvSpPr/>
          <p:nvPr/>
        </p:nvSpPr>
        <p:spPr>
          <a:xfrm>
            <a:off x="963360" y="512460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Θεματολογία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5" name="Text 9"/>
          <p:cNvSpPr/>
          <p:nvPr/>
        </p:nvSpPr>
        <p:spPr>
          <a:xfrm>
            <a:off x="963360" y="5609520"/>
            <a:ext cx="721692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Απεικόνιση μυθολογικών σκηνών, καθημερινής ζωής και ιστορικών γεγονότων.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Text 0"/>
          <p:cNvSpPr/>
          <p:nvPr/>
        </p:nvSpPr>
        <p:spPr>
          <a:xfrm>
            <a:off x="6235560" y="2072160"/>
            <a:ext cx="601452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Θρησκεία και Λατρεία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77" name="Shape 1"/>
          <p:cNvSpPr/>
          <p:nvPr/>
        </p:nvSpPr>
        <p:spPr>
          <a:xfrm>
            <a:off x="6235560" y="334764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8" name="Text 2"/>
          <p:cNvSpPr/>
          <p:nvPr/>
        </p:nvSpPr>
        <p:spPr>
          <a:xfrm>
            <a:off x="6390720" y="3417480"/>
            <a:ext cx="17100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1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79" name="Text 3"/>
          <p:cNvSpPr/>
          <p:nvPr/>
        </p:nvSpPr>
        <p:spPr>
          <a:xfrm>
            <a:off x="6931440" y="3347640"/>
            <a:ext cx="301968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Πανελλήνια Χαρακτηριστικά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0" name="Text 4"/>
          <p:cNvSpPr/>
          <p:nvPr/>
        </p:nvSpPr>
        <p:spPr>
          <a:xfrm>
            <a:off x="6931440" y="4189680"/>
            <a:ext cx="301968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Κοινά χαρακτηριστικά θεών σε όλο τον ελληνικό κόσμο.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81" name="Shape 5"/>
          <p:cNvSpPr/>
          <p:nvPr/>
        </p:nvSpPr>
        <p:spPr>
          <a:xfrm>
            <a:off x="10165320" y="334764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Text 6"/>
          <p:cNvSpPr/>
          <p:nvPr/>
        </p:nvSpPr>
        <p:spPr>
          <a:xfrm>
            <a:off x="10308600" y="3417480"/>
            <a:ext cx="19476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2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83" name="Text 7"/>
          <p:cNvSpPr/>
          <p:nvPr/>
        </p:nvSpPr>
        <p:spPr>
          <a:xfrm>
            <a:off x="10861200" y="33476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Πανελλήνια Ιερά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4" name="Text 8"/>
          <p:cNvSpPr/>
          <p:nvPr/>
        </p:nvSpPr>
        <p:spPr>
          <a:xfrm>
            <a:off x="10861200" y="3832920"/>
            <a:ext cx="301968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Δελφοί, Ολυμπία, Δήλος απέκτησαν φήμη πέρα από τα ελληνικά όρια.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85" name="Shape 9"/>
          <p:cNvSpPr/>
          <p:nvPr/>
        </p:nvSpPr>
        <p:spPr>
          <a:xfrm>
            <a:off x="6235560" y="532944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6" name="Text 10"/>
          <p:cNvSpPr/>
          <p:nvPr/>
        </p:nvSpPr>
        <p:spPr>
          <a:xfrm>
            <a:off x="6372000" y="5399280"/>
            <a:ext cx="2084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3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87" name="Text 11"/>
          <p:cNvSpPr/>
          <p:nvPr/>
        </p:nvSpPr>
        <p:spPr>
          <a:xfrm>
            <a:off x="6931440" y="5329440"/>
            <a:ext cx="310896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Λατρευτικές Πρακτικές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8" name="Text 12"/>
          <p:cNvSpPr/>
          <p:nvPr/>
        </p:nvSpPr>
        <p:spPr>
          <a:xfrm>
            <a:off x="6931440" y="5814720"/>
            <a:ext cx="694944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Θυσίες, αγώνες, μαντεία αποτελούσαν βασικά στοιχεία της λατρείας.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Text 0"/>
          <p:cNvSpPr/>
          <p:nvPr/>
        </p:nvSpPr>
        <p:spPr>
          <a:xfrm>
            <a:off x="6206400" y="567000"/>
            <a:ext cx="548568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349"/>
              </a:lnSpc>
              <a:buNone/>
              <a:tabLst>
                <a:tab algn="l" pos="0"/>
              </a:tabLst>
            </a:pPr>
            <a:r>
              <a:rPr b="1" lang="en-US" sz="43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Οι Περσικοί Πόλεμοι</a:t>
            </a:r>
            <a:endParaRPr b="0" lang="en-US" sz="4300" spc="-1" strike="noStrike">
              <a:latin typeface="Arial"/>
            </a:endParaRPr>
          </a:p>
        </p:txBody>
      </p:sp>
      <p:sp>
        <p:nvSpPr>
          <p:cNvPr id="690" name="Shape 1"/>
          <p:cNvSpPr/>
          <p:nvPr/>
        </p:nvSpPr>
        <p:spPr>
          <a:xfrm>
            <a:off x="6503400" y="1561320"/>
            <a:ext cx="22680" cy="6100920"/>
          </a:xfrm>
          <a:prstGeom prst="roundRect">
            <a:avLst>
              <a:gd name="adj" fmla="val 134988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Shape 2"/>
          <p:cNvSpPr/>
          <p:nvPr/>
        </p:nvSpPr>
        <p:spPr>
          <a:xfrm>
            <a:off x="6723360" y="2012400"/>
            <a:ext cx="719640" cy="22680"/>
          </a:xfrm>
          <a:prstGeom prst="roundRect">
            <a:avLst>
              <a:gd name="adj" fmla="val 134988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2" name="Shape 3"/>
          <p:cNvSpPr/>
          <p:nvPr/>
        </p:nvSpPr>
        <p:spPr>
          <a:xfrm>
            <a:off x="6283440" y="1792440"/>
            <a:ext cx="462600" cy="462600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3" name="Text 4"/>
          <p:cNvSpPr/>
          <p:nvPr/>
        </p:nvSpPr>
        <p:spPr>
          <a:xfrm>
            <a:off x="6432480" y="1859400"/>
            <a:ext cx="1641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51"/>
              </a:lnSpc>
              <a:buNone/>
              <a:tabLst>
                <a:tab algn="l" pos="0"/>
              </a:tabLst>
            </a:pPr>
            <a:r>
              <a:rPr b="1" lang="en-US" sz="25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1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694" name="Text 5"/>
          <p:cNvSpPr/>
          <p:nvPr/>
        </p:nvSpPr>
        <p:spPr>
          <a:xfrm>
            <a:off x="7646400" y="1766880"/>
            <a:ext cx="444060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1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Ιωνική Επανάσταση (499-494 π.Χ.)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695" name="Text 6"/>
          <p:cNvSpPr/>
          <p:nvPr/>
        </p:nvSpPr>
        <p:spPr>
          <a:xfrm>
            <a:off x="7646400" y="2233080"/>
            <a:ext cx="626364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Εξέγερση των Ελλήνων της Ιωνίας κατά των Περσών.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96" name="Shape 7"/>
          <p:cNvSpPr/>
          <p:nvPr/>
        </p:nvSpPr>
        <p:spPr>
          <a:xfrm>
            <a:off x="6723360" y="3424680"/>
            <a:ext cx="719640" cy="22680"/>
          </a:xfrm>
          <a:prstGeom prst="roundRect">
            <a:avLst>
              <a:gd name="adj" fmla="val 134988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Shape 8"/>
          <p:cNvSpPr/>
          <p:nvPr/>
        </p:nvSpPr>
        <p:spPr>
          <a:xfrm>
            <a:off x="6283440" y="3204720"/>
            <a:ext cx="462600" cy="462600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8" name="Text 9"/>
          <p:cNvSpPr/>
          <p:nvPr/>
        </p:nvSpPr>
        <p:spPr>
          <a:xfrm>
            <a:off x="6420960" y="3271680"/>
            <a:ext cx="1872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51"/>
              </a:lnSpc>
              <a:buNone/>
              <a:tabLst>
                <a:tab algn="l" pos="0"/>
              </a:tabLst>
            </a:pPr>
            <a:r>
              <a:rPr b="1" lang="en-US" sz="25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2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699" name="Text 10"/>
          <p:cNvSpPr/>
          <p:nvPr/>
        </p:nvSpPr>
        <p:spPr>
          <a:xfrm>
            <a:off x="7646400" y="3179160"/>
            <a:ext cx="400608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1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Μάχη του Μαραθώνα (490 π.Χ.)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700" name="Text 11"/>
          <p:cNvSpPr/>
          <p:nvPr/>
        </p:nvSpPr>
        <p:spPr>
          <a:xfrm>
            <a:off x="7646400" y="3645360"/>
            <a:ext cx="626364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Νίκη των Αθηναίων και Πλαταιέων κατά των Περσών.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701" name="Shape 12"/>
          <p:cNvSpPr/>
          <p:nvPr/>
        </p:nvSpPr>
        <p:spPr>
          <a:xfrm>
            <a:off x="6723360" y="4836960"/>
            <a:ext cx="719640" cy="22680"/>
          </a:xfrm>
          <a:prstGeom prst="roundRect">
            <a:avLst>
              <a:gd name="adj" fmla="val 134988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2" name="Shape 13"/>
          <p:cNvSpPr/>
          <p:nvPr/>
        </p:nvSpPr>
        <p:spPr>
          <a:xfrm>
            <a:off x="6283440" y="4617000"/>
            <a:ext cx="462600" cy="462600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3" name="Text 14"/>
          <p:cNvSpPr/>
          <p:nvPr/>
        </p:nvSpPr>
        <p:spPr>
          <a:xfrm>
            <a:off x="6414480" y="4683960"/>
            <a:ext cx="20052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51"/>
              </a:lnSpc>
              <a:buNone/>
              <a:tabLst>
                <a:tab algn="l" pos="0"/>
              </a:tabLst>
            </a:pPr>
            <a:r>
              <a:rPr b="1" lang="en-US" sz="25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3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704" name="Text 15"/>
          <p:cNvSpPr/>
          <p:nvPr/>
        </p:nvSpPr>
        <p:spPr>
          <a:xfrm>
            <a:off x="7646400" y="4591440"/>
            <a:ext cx="461160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1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Θερμοπύλες και Σαλαμίνα (480 π.Χ.)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705" name="Text 16"/>
          <p:cNvSpPr/>
          <p:nvPr/>
        </p:nvSpPr>
        <p:spPr>
          <a:xfrm>
            <a:off x="7646400" y="5057640"/>
            <a:ext cx="6263640" cy="65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Ηρωική αντίσταση στις Θερμοπύλες και ναυμαχία της Σαλαμίνας.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706" name="Shape 17"/>
          <p:cNvSpPr/>
          <p:nvPr/>
        </p:nvSpPr>
        <p:spPr>
          <a:xfrm>
            <a:off x="6723360" y="6578280"/>
            <a:ext cx="719640" cy="22680"/>
          </a:xfrm>
          <a:prstGeom prst="roundRect">
            <a:avLst>
              <a:gd name="adj" fmla="val 134988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7" name="Shape 18"/>
          <p:cNvSpPr/>
          <p:nvPr/>
        </p:nvSpPr>
        <p:spPr>
          <a:xfrm>
            <a:off x="6283440" y="6358320"/>
            <a:ext cx="462600" cy="462600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8" name="Text 19"/>
          <p:cNvSpPr/>
          <p:nvPr/>
        </p:nvSpPr>
        <p:spPr>
          <a:xfrm>
            <a:off x="6411240" y="6424920"/>
            <a:ext cx="2070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51"/>
              </a:lnSpc>
              <a:buNone/>
              <a:tabLst>
                <a:tab algn="l" pos="0"/>
              </a:tabLst>
            </a:pPr>
            <a:r>
              <a:rPr b="1" lang="en-US" sz="25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4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709" name="Text 20"/>
          <p:cNvSpPr/>
          <p:nvPr/>
        </p:nvSpPr>
        <p:spPr>
          <a:xfrm>
            <a:off x="7646400" y="6332400"/>
            <a:ext cx="402120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1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Πλαταιές και Μυκάλη (479 π.Χ.)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710" name="Text 21"/>
          <p:cNvSpPr/>
          <p:nvPr/>
        </p:nvSpPr>
        <p:spPr>
          <a:xfrm>
            <a:off x="7646400" y="6798960"/>
            <a:ext cx="6263640" cy="65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Τελικές νίκες των Ελλήνων που οδήγησαν στην αποχώρηση των Περσών.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Text 0"/>
          <p:cNvSpPr/>
          <p:nvPr/>
        </p:nvSpPr>
        <p:spPr>
          <a:xfrm>
            <a:off x="749160" y="1357200"/>
            <a:ext cx="7644960" cy="14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Σημασία των Περσικών Πολέμων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712" name="Shape 1"/>
          <p:cNvSpPr/>
          <p:nvPr/>
        </p:nvSpPr>
        <p:spPr>
          <a:xfrm>
            <a:off x="749160" y="3105360"/>
            <a:ext cx="3715200" cy="2297160"/>
          </a:xfrm>
          <a:prstGeom prst="roundRect">
            <a:avLst>
              <a:gd name="adj" fmla="val 1398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3" name="Text 2"/>
          <p:cNvSpPr/>
          <p:nvPr/>
        </p:nvSpPr>
        <p:spPr>
          <a:xfrm>
            <a:off x="963360" y="3319200"/>
            <a:ext cx="328716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Ανάδειξη Πόλης-Κράτους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14" name="Text 3"/>
          <p:cNvSpPr/>
          <p:nvPr/>
        </p:nvSpPr>
        <p:spPr>
          <a:xfrm>
            <a:off x="963360" y="4161240"/>
            <a:ext cx="328716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Προβολή του δυναμισμού της πόλης-κράτους ως οργανωτικού θεσμού.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715" name="Shape 4"/>
          <p:cNvSpPr/>
          <p:nvPr/>
        </p:nvSpPr>
        <p:spPr>
          <a:xfrm>
            <a:off x="4678920" y="3105360"/>
            <a:ext cx="3715200" cy="2297160"/>
          </a:xfrm>
          <a:prstGeom prst="roundRect">
            <a:avLst>
              <a:gd name="adj" fmla="val 1398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Text 5"/>
          <p:cNvSpPr/>
          <p:nvPr/>
        </p:nvSpPr>
        <p:spPr>
          <a:xfrm>
            <a:off x="4893120" y="3319200"/>
            <a:ext cx="308880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Πανελλήνια Συνείδηση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17" name="Text 6"/>
          <p:cNvSpPr/>
          <p:nvPr/>
        </p:nvSpPr>
        <p:spPr>
          <a:xfrm>
            <a:off x="4893120" y="3804480"/>
            <a:ext cx="328716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Δημιουργία κοινής ιστορικής μνήμης και πανελλήνιου πνεύματος.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718" name="Shape 7"/>
          <p:cNvSpPr/>
          <p:nvPr/>
        </p:nvSpPr>
        <p:spPr>
          <a:xfrm>
            <a:off x="749160" y="5616720"/>
            <a:ext cx="7644960" cy="1255320"/>
          </a:xfrm>
          <a:prstGeom prst="roundRect">
            <a:avLst>
              <a:gd name="adj" fmla="val 255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9" name="Text 8"/>
          <p:cNvSpPr/>
          <p:nvPr/>
        </p:nvSpPr>
        <p:spPr>
          <a:xfrm>
            <a:off x="963360" y="5830920"/>
            <a:ext cx="322992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Πολιτισμική Σύγκρουση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20" name="Text 9"/>
          <p:cNvSpPr/>
          <p:nvPr/>
        </p:nvSpPr>
        <p:spPr>
          <a:xfrm>
            <a:off x="963360" y="6316200"/>
            <a:ext cx="721692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Αντιπαράθεση δύο διαφορετικών τρόπων ζωής και συστημάτων αξιών.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Text 0"/>
          <p:cNvSpPr/>
          <p:nvPr/>
        </p:nvSpPr>
        <p:spPr>
          <a:xfrm>
            <a:off x="6235560" y="657720"/>
            <a:ext cx="7644960" cy="14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Η Κληρονομιά της Αρχαίας Ελλάδας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722" name="Image 1" descr="preencoded.png"/>
          <p:cNvPicPr/>
          <p:nvPr/>
        </p:nvPicPr>
        <p:blipFill>
          <a:blip r:embed="rId1"/>
          <a:stretch/>
        </p:blipFill>
        <p:spPr>
          <a:xfrm>
            <a:off x="6235560" y="2405880"/>
            <a:ext cx="534960" cy="534960"/>
          </a:xfrm>
          <a:prstGeom prst="rect">
            <a:avLst/>
          </a:prstGeom>
          <a:ln w="0">
            <a:noFill/>
          </a:ln>
        </p:spPr>
      </p:pic>
      <p:sp>
        <p:nvSpPr>
          <p:cNvPr id="723" name="Text 1"/>
          <p:cNvSpPr/>
          <p:nvPr/>
        </p:nvSpPr>
        <p:spPr>
          <a:xfrm>
            <a:off x="6235560" y="315540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Δημοκρατία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24" name="Text 2"/>
          <p:cNvSpPr/>
          <p:nvPr/>
        </p:nvSpPr>
        <p:spPr>
          <a:xfrm>
            <a:off x="6235560" y="3640320"/>
            <a:ext cx="366192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Θεμελίωση δημοκρατικών αρχών που επηρέασαν τον σύγχρονο κόσμο.</a:t>
            </a:r>
            <a:endParaRPr b="0" lang="en-US" sz="1650" spc="-1" strike="noStrike">
              <a:latin typeface="Arial"/>
            </a:endParaRPr>
          </a:p>
        </p:txBody>
      </p:sp>
      <p:pic>
        <p:nvPicPr>
          <p:cNvPr id="725" name="Image 2" descr="preencoded.png"/>
          <p:cNvPicPr/>
          <p:nvPr/>
        </p:nvPicPr>
        <p:blipFill>
          <a:blip r:embed="rId2"/>
          <a:stretch/>
        </p:blipFill>
        <p:spPr>
          <a:xfrm>
            <a:off x="10218960" y="2405880"/>
            <a:ext cx="534960" cy="534960"/>
          </a:xfrm>
          <a:prstGeom prst="rect">
            <a:avLst/>
          </a:prstGeom>
          <a:ln w="0">
            <a:noFill/>
          </a:ln>
        </p:spPr>
      </p:pic>
      <p:sp>
        <p:nvSpPr>
          <p:cNvPr id="726" name="Text 3"/>
          <p:cNvSpPr/>
          <p:nvPr/>
        </p:nvSpPr>
        <p:spPr>
          <a:xfrm>
            <a:off x="10218960" y="315540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Φιλοσοφία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27" name="Text 4"/>
          <p:cNvSpPr/>
          <p:nvPr/>
        </p:nvSpPr>
        <p:spPr>
          <a:xfrm>
            <a:off x="10218960" y="3640320"/>
            <a:ext cx="366192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Ανάπτυξη κριτικής σκέψης και φιλοσοφικών ιδεών που επηρεάζουν ακόμη.</a:t>
            </a:r>
            <a:endParaRPr b="0" lang="en-US" sz="1650" spc="-1" strike="noStrike">
              <a:latin typeface="Arial"/>
            </a:endParaRPr>
          </a:p>
        </p:txBody>
      </p:sp>
      <p:pic>
        <p:nvPicPr>
          <p:cNvPr id="728" name="Image 3" descr="preencoded.png"/>
          <p:cNvPicPr/>
          <p:nvPr/>
        </p:nvPicPr>
        <p:blipFill>
          <a:blip r:embed="rId3"/>
          <a:stretch/>
        </p:blipFill>
        <p:spPr>
          <a:xfrm>
            <a:off x="6235560" y="5310000"/>
            <a:ext cx="534960" cy="534960"/>
          </a:xfrm>
          <a:prstGeom prst="rect">
            <a:avLst/>
          </a:prstGeom>
          <a:ln w="0">
            <a:noFill/>
          </a:ln>
        </p:spPr>
      </p:pic>
      <p:sp>
        <p:nvSpPr>
          <p:cNvPr id="729" name="Text 5"/>
          <p:cNvSpPr/>
          <p:nvPr/>
        </p:nvSpPr>
        <p:spPr>
          <a:xfrm>
            <a:off x="6235560" y="605916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Τέχνη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30" name="Text 6"/>
          <p:cNvSpPr/>
          <p:nvPr/>
        </p:nvSpPr>
        <p:spPr>
          <a:xfrm>
            <a:off x="6235560" y="6544440"/>
            <a:ext cx="366192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Δημιουργία καλλιτεχνικών προτύπων που ενέπνευσαν μεταγενέστερους πολιτισμούς.</a:t>
            </a:r>
            <a:endParaRPr b="0" lang="en-US" sz="1650" spc="-1" strike="noStrike">
              <a:latin typeface="Arial"/>
            </a:endParaRPr>
          </a:p>
        </p:txBody>
      </p:sp>
      <p:pic>
        <p:nvPicPr>
          <p:cNvPr id="731" name="Image 4" descr="preencoded.png"/>
          <p:cNvPicPr/>
          <p:nvPr/>
        </p:nvPicPr>
        <p:blipFill>
          <a:blip r:embed="rId4"/>
          <a:stretch/>
        </p:blipFill>
        <p:spPr>
          <a:xfrm>
            <a:off x="10218960" y="5310000"/>
            <a:ext cx="534960" cy="534960"/>
          </a:xfrm>
          <a:prstGeom prst="rect">
            <a:avLst/>
          </a:prstGeom>
          <a:ln w="0">
            <a:noFill/>
          </a:ln>
        </p:spPr>
      </p:pic>
      <p:sp>
        <p:nvSpPr>
          <p:cNvPr id="732" name="Text 7"/>
          <p:cNvSpPr/>
          <p:nvPr/>
        </p:nvSpPr>
        <p:spPr>
          <a:xfrm>
            <a:off x="10218960" y="605916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Επιστήμη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33" name="Text 8"/>
          <p:cNvSpPr/>
          <p:nvPr/>
        </p:nvSpPr>
        <p:spPr>
          <a:xfrm>
            <a:off x="10218960" y="6544440"/>
            <a:ext cx="366192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Θεμέλια για την ανάπτυξη των επιστημών και της ορθολογικής σκέψης.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Text 0"/>
          <p:cNvSpPr/>
          <p:nvPr/>
        </p:nvSpPr>
        <p:spPr>
          <a:xfrm>
            <a:off x="652320" y="512640"/>
            <a:ext cx="6594840" cy="62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850"/>
              </a:lnSpc>
              <a:buNone/>
              <a:tabLst>
                <a:tab algn="l" pos="0"/>
              </a:tabLst>
            </a:pPr>
            <a:r>
              <a:rPr b="1" lang="en-US" sz="39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Η Εξέλιξη των Πολιτευμάτων</a:t>
            </a:r>
            <a:endParaRPr b="0" lang="en-US" sz="3900" spc="-1" strike="noStrike">
              <a:latin typeface="Arial"/>
            </a:endParaRPr>
          </a:p>
        </p:txBody>
      </p:sp>
      <p:sp>
        <p:nvSpPr>
          <p:cNvPr id="572" name="Shape 1"/>
          <p:cNvSpPr/>
          <p:nvPr/>
        </p:nvSpPr>
        <p:spPr>
          <a:xfrm>
            <a:off x="920520" y="1506960"/>
            <a:ext cx="22680" cy="6212160"/>
          </a:xfrm>
          <a:prstGeom prst="roundRect">
            <a:avLst>
              <a:gd name="adj" fmla="val 122334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Shape 2"/>
          <p:cNvSpPr/>
          <p:nvPr/>
        </p:nvSpPr>
        <p:spPr>
          <a:xfrm>
            <a:off x="1118880" y="1914840"/>
            <a:ext cx="651960" cy="22680"/>
          </a:xfrm>
          <a:prstGeom prst="roundRect">
            <a:avLst>
              <a:gd name="adj" fmla="val 122334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Shape 3"/>
          <p:cNvSpPr/>
          <p:nvPr/>
        </p:nvSpPr>
        <p:spPr>
          <a:xfrm>
            <a:off x="722160" y="1716480"/>
            <a:ext cx="419040" cy="41904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Text 4"/>
          <p:cNvSpPr/>
          <p:nvPr/>
        </p:nvSpPr>
        <p:spPr>
          <a:xfrm>
            <a:off x="857520" y="1777320"/>
            <a:ext cx="14868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23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1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576" name="Text 5"/>
          <p:cNvSpPr/>
          <p:nvPr/>
        </p:nvSpPr>
        <p:spPr>
          <a:xfrm>
            <a:off x="1957320" y="1693440"/>
            <a:ext cx="2485440" cy="31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Βασιλεία</a:t>
            </a:r>
            <a:endParaRPr b="0" lang="en-US" sz="1950" spc="-1" strike="noStrike">
              <a:latin typeface="Arial"/>
            </a:endParaRPr>
          </a:p>
        </p:txBody>
      </p:sp>
      <p:sp>
        <p:nvSpPr>
          <p:cNvPr id="577" name="Text 6"/>
          <p:cNvSpPr/>
          <p:nvPr/>
        </p:nvSpPr>
        <p:spPr>
          <a:xfrm>
            <a:off x="1957320" y="2115720"/>
            <a:ext cx="1202004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99"/>
              </a:lnSpc>
              <a:buNone/>
              <a:tabLst>
                <a:tab algn="l" pos="0"/>
              </a:tabLst>
            </a:pPr>
            <a:r>
              <a:rPr b="0" lang="en-US" sz="14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Αρχικό πολίτευμα, διατηρήθηκε σε περιοχές με φυλετική οργάνωση.</a:t>
            </a:r>
            <a:endParaRPr b="0" lang="en-US" sz="1450" spc="-1" strike="noStrike">
              <a:latin typeface="Arial"/>
            </a:endParaRPr>
          </a:p>
        </p:txBody>
      </p:sp>
      <p:sp>
        <p:nvSpPr>
          <p:cNvPr id="578" name="Shape 7"/>
          <p:cNvSpPr/>
          <p:nvPr/>
        </p:nvSpPr>
        <p:spPr>
          <a:xfrm>
            <a:off x="1118880" y="3194640"/>
            <a:ext cx="651960" cy="22680"/>
          </a:xfrm>
          <a:prstGeom prst="roundRect">
            <a:avLst>
              <a:gd name="adj" fmla="val 122334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Shape 8"/>
          <p:cNvSpPr/>
          <p:nvPr/>
        </p:nvSpPr>
        <p:spPr>
          <a:xfrm>
            <a:off x="722160" y="2996280"/>
            <a:ext cx="419040" cy="41904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Text 9"/>
          <p:cNvSpPr/>
          <p:nvPr/>
        </p:nvSpPr>
        <p:spPr>
          <a:xfrm>
            <a:off x="847080" y="3057120"/>
            <a:ext cx="16956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23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2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581" name="Text 10"/>
          <p:cNvSpPr/>
          <p:nvPr/>
        </p:nvSpPr>
        <p:spPr>
          <a:xfrm>
            <a:off x="1957320" y="2973240"/>
            <a:ext cx="2485440" cy="31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Αριστοκρατία</a:t>
            </a:r>
            <a:endParaRPr b="0" lang="en-US" sz="1950" spc="-1" strike="noStrike">
              <a:latin typeface="Arial"/>
            </a:endParaRPr>
          </a:p>
        </p:txBody>
      </p:sp>
      <p:sp>
        <p:nvSpPr>
          <p:cNvPr id="582" name="Text 11"/>
          <p:cNvSpPr/>
          <p:nvPr/>
        </p:nvSpPr>
        <p:spPr>
          <a:xfrm>
            <a:off x="1957320" y="3395520"/>
            <a:ext cx="1202004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99"/>
              </a:lnSpc>
              <a:buNone/>
              <a:tabLst>
                <a:tab algn="l" pos="0"/>
              </a:tabLst>
            </a:pPr>
            <a:r>
              <a:rPr b="0" lang="en-US" sz="14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Εξουσία στα χέρια των ευγενών, βασισμένη στην καταγωγή και την κατοχή γης.</a:t>
            </a:r>
            <a:endParaRPr b="0" lang="en-US" sz="1450" spc="-1" strike="noStrike">
              <a:latin typeface="Arial"/>
            </a:endParaRPr>
          </a:p>
        </p:txBody>
      </p:sp>
      <p:sp>
        <p:nvSpPr>
          <p:cNvPr id="583" name="Shape 12"/>
          <p:cNvSpPr/>
          <p:nvPr/>
        </p:nvSpPr>
        <p:spPr>
          <a:xfrm>
            <a:off x="1118880" y="4474440"/>
            <a:ext cx="651960" cy="22680"/>
          </a:xfrm>
          <a:prstGeom prst="roundRect">
            <a:avLst>
              <a:gd name="adj" fmla="val 122334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Shape 13"/>
          <p:cNvSpPr/>
          <p:nvPr/>
        </p:nvSpPr>
        <p:spPr>
          <a:xfrm>
            <a:off x="722160" y="4276080"/>
            <a:ext cx="419040" cy="41904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Text 14"/>
          <p:cNvSpPr/>
          <p:nvPr/>
        </p:nvSpPr>
        <p:spPr>
          <a:xfrm>
            <a:off x="840960" y="4336920"/>
            <a:ext cx="18144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23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3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586" name="Text 15"/>
          <p:cNvSpPr/>
          <p:nvPr/>
        </p:nvSpPr>
        <p:spPr>
          <a:xfrm>
            <a:off x="1957320" y="4253040"/>
            <a:ext cx="2485440" cy="31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Ολιγαρχία</a:t>
            </a:r>
            <a:endParaRPr b="0" lang="en-US" sz="1950" spc="-1" strike="noStrike">
              <a:latin typeface="Arial"/>
            </a:endParaRPr>
          </a:p>
        </p:txBody>
      </p:sp>
      <p:sp>
        <p:nvSpPr>
          <p:cNvPr id="587" name="Text 16"/>
          <p:cNvSpPr/>
          <p:nvPr/>
        </p:nvSpPr>
        <p:spPr>
          <a:xfrm>
            <a:off x="1957320" y="4675320"/>
            <a:ext cx="1202004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99"/>
              </a:lnSpc>
              <a:buNone/>
              <a:tabLst>
                <a:tab algn="l" pos="0"/>
              </a:tabLst>
            </a:pPr>
            <a:r>
              <a:rPr b="0" lang="en-US" sz="14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Εξουσία βασισμένη στην οικονομική κατάσταση των πολιτών.</a:t>
            </a:r>
            <a:endParaRPr b="0" lang="en-US" sz="1450" spc="-1" strike="noStrike">
              <a:latin typeface="Arial"/>
            </a:endParaRPr>
          </a:p>
        </p:txBody>
      </p:sp>
      <p:sp>
        <p:nvSpPr>
          <p:cNvPr id="588" name="Shape 17"/>
          <p:cNvSpPr/>
          <p:nvPr/>
        </p:nvSpPr>
        <p:spPr>
          <a:xfrm>
            <a:off x="1118880" y="5754240"/>
            <a:ext cx="651960" cy="22680"/>
          </a:xfrm>
          <a:prstGeom prst="roundRect">
            <a:avLst>
              <a:gd name="adj" fmla="val 122334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Shape 18"/>
          <p:cNvSpPr/>
          <p:nvPr/>
        </p:nvSpPr>
        <p:spPr>
          <a:xfrm>
            <a:off x="722160" y="5555880"/>
            <a:ext cx="419040" cy="41904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Text 19"/>
          <p:cNvSpPr/>
          <p:nvPr/>
        </p:nvSpPr>
        <p:spPr>
          <a:xfrm>
            <a:off x="838080" y="5616720"/>
            <a:ext cx="18756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23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4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591" name="Text 20"/>
          <p:cNvSpPr/>
          <p:nvPr/>
        </p:nvSpPr>
        <p:spPr>
          <a:xfrm>
            <a:off x="1957320" y="5532840"/>
            <a:ext cx="2485440" cy="31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Τυραννίδα</a:t>
            </a:r>
            <a:endParaRPr b="0" lang="en-US" sz="1950" spc="-1" strike="noStrike">
              <a:latin typeface="Arial"/>
            </a:endParaRPr>
          </a:p>
        </p:txBody>
      </p:sp>
      <p:sp>
        <p:nvSpPr>
          <p:cNvPr id="592" name="Text 21"/>
          <p:cNvSpPr/>
          <p:nvPr/>
        </p:nvSpPr>
        <p:spPr>
          <a:xfrm>
            <a:off x="1957320" y="5955120"/>
            <a:ext cx="1202004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99"/>
              </a:lnSpc>
              <a:buNone/>
              <a:tabLst>
                <a:tab algn="l" pos="0"/>
              </a:tabLst>
            </a:pPr>
            <a:r>
              <a:rPr b="0" lang="en-US" sz="14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Προσωπική εξουσία, συχνά με υποστήριξη κατώτερων κοινωνικών ομάδων.</a:t>
            </a:r>
            <a:endParaRPr b="0" lang="en-US" sz="1450" spc="-1" strike="noStrike">
              <a:latin typeface="Arial"/>
            </a:endParaRPr>
          </a:p>
        </p:txBody>
      </p:sp>
      <p:sp>
        <p:nvSpPr>
          <p:cNvPr id="593" name="Shape 22"/>
          <p:cNvSpPr/>
          <p:nvPr/>
        </p:nvSpPr>
        <p:spPr>
          <a:xfrm>
            <a:off x="1118880" y="7034040"/>
            <a:ext cx="651960" cy="22680"/>
          </a:xfrm>
          <a:prstGeom prst="roundRect">
            <a:avLst>
              <a:gd name="adj" fmla="val 122334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Shape 23"/>
          <p:cNvSpPr/>
          <p:nvPr/>
        </p:nvSpPr>
        <p:spPr>
          <a:xfrm>
            <a:off x="722160" y="6835680"/>
            <a:ext cx="419040" cy="41904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Text 24"/>
          <p:cNvSpPr/>
          <p:nvPr/>
        </p:nvSpPr>
        <p:spPr>
          <a:xfrm>
            <a:off x="842400" y="6896520"/>
            <a:ext cx="17856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23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5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596" name="Text 25"/>
          <p:cNvSpPr/>
          <p:nvPr/>
        </p:nvSpPr>
        <p:spPr>
          <a:xfrm>
            <a:off x="1957320" y="6812640"/>
            <a:ext cx="2485440" cy="31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Δημοκρατία</a:t>
            </a:r>
            <a:endParaRPr b="0" lang="en-US" sz="1950" spc="-1" strike="noStrike">
              <a:latin typeface="Arial"/>
            </a:endParaRPr>
          </a:p>
        </p:txBody>
      </p:sp>
      <p:sp>
        <p:nvSpPr>
          <p:cNvPr id="597" name="Text 26"/>
          <p:cNvSpPr/>
          <p:nvPr/>
        </p:nvSpPr>
        <p:spPr>
          <a:xfrm>
            <a:off x="1957320" y="7234920"/>
            <a:ext cx="1202004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99"/>
              </a:lnSpc>
              <a:buNone/>
              <a:tabLst>
                <a:tab algn="l" pos="0"/>
              </a:tabLst>
            </a:pPr>
            <a:r>
              <a:rPr b="0" lang="en-US" sz="14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Συμμετοχή όλων των πολιτών στη λήψη αποφάσεων.</a:t>
            </a:r>
            <a:endParaRPr b="0" lang="en-US" sz="1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2675880"/>
          </a:xfrm>
          <a:prstGeom prst="rect">
            <a:avLst/>
          </a:prstGeom>
          <a:ln w="0">
            <a:noFill/>
          </a:ln>
        </p:spPr>
      </p:pic>
      <p:sp>
        <p:nvSpPr>
          <p:cNvPr id="599" name="Text 0"/>
          <p:cNvSpPr/>
          <p:nvPr/>
        </p:nvSpPr>
        <p:spPr>
          <a:xfrm>
            <a:off x="749160" y="3965400"/>
            <a:ext cx="570888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Η Πόλη-Κράτος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00" name="Shape 1"/>
          <p:cNvSpPr/>
          <p:nvPr/>
        </p:nvSpPr>
        <p:spPr>
          <a:xfrm>
            <a:off x="749160" y="5000040"/>
            <a:ext cx="4234320" cy="194040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1" name="Text 2"/>
          <p:cNvSpPr/>
          <p:nvPr/>
        </p:nvSpPr>
        <p:spPr>
          <a:xfrm>
            <a:off x="963360" y="521388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Βασικός Θεσμός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02" name="Text 3"/>
          <p:cNvSpPr/>
          <p:nvPr/>
        </p:nvSpPr>
        <p:spPr>
          <a:xfrm>
            <a:off x="963360" y="5699160"/>
            <a:ext cx="380592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Η πόλη-κράτος ήταν ο κύριος τρόπος πολιτικής οργάνωσης στην αρχαία Ελλάδα.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03" name="Shape 4"/>
          <p:cNvSpPr/>
          <p:nvPr/>
        </p:nvSpPr>
        <p:spPr>
          <a:xfrm>
            <a:off x="5198040" y="5000040"/>
            <a:ext cx="4234320" cy="194040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Text 5"/>
          <p:cNvSpPr/>
          <p:nvPr/>
        </p:nvSpPr>
        <p:spPr>
          <a:xfrm>
            <a:off x="5411880" y="5213880"/>
            <a:ext cx="346572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Κοινωνικοί Ανταγωνισμοί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05" name="Text 6"/>
          <p:cNvSpPr/>
          <p:nvPr/>
        </p:nvSpPr>
        <p:spPr>
          <a:xfrm>
            <a:off x="5411880" y="5699160"/>
            <a:ext cx="380592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Μέσω της πόλης-κράτους εκφράζονταν οι κοινωνικές συγκρούσεις και η άσκηση εξουσίας.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06" name="Shape 7"/>
          <p:cNvSpPr/>
          <p:nvPr/>
        </p:nvSpPr>
        <p:spPr>
          <a:xfrm>
            <a:off x="9646560" y="5000040"/>
            <a:ext cx="4234320" cy="194040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Text 8"/>
          <p:cNvSpPr/>
          <p:nvPr/>
        </p:nvSpPr>
        <p:spPr>
          <a:xfrm>
            <a:off x="9860760" y="521388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Διαφορετική Εξέλιξη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08" name="Text 9"/>
          <p:cNvSpPr/>
          <p:nvPr/>
        </p:nvSpPr>
        <p:spPr>
          <a:xfrm>
            <a:off x="9860760" y="5699160"/>
            <a:ext cx="380592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Κάθε πόλη-κράτος είχε τη δική της πορεία πολιτειακών μεταβολών.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Text 0"/>
          <p:cNvSpPr/>
          <p:nvPr/>
        </p:nvSpPr>
        <p:spPr>
          <a:xfrm>
            <a:off x="749160" y="2594880"/>
            <a:ext cx="984924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Οικονομικές και Κοινωνικές Αλλαγές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10" name="Text 1"/>
          <p:cNvSpPr/>
          <p:nvPr/>
        </p:nvSpPr>
        <p:spPr>
          <a:xfrm>
            <a:off x="749160" y="384372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Αποικισμός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11" name="Text 2"/>
          <p:cNvSpPr/>
          <p:nvPr/>
        </p:nvSpPr>
        <p:spPr>
          <a:xfrm>
            <a:off x="749160" y="4414680"/>
            <a:ext cx="402840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Ανάπτυξη εμπορίου και βιοτεχνίας. Εμφάνιση νέων κοινωνικών ομάδων.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12" name="Text 3"/>
          <p:cNvSpPr/>
          <p:nvPr/>
        </p:nvSpPr>
        <p:spPr>
          <a:xfrm>
            <a:off x="5307840" y="384372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Νέες Ομάδες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13" name="Text 4"/>
          <p:cNvSpPr/>
          <p:nvPr/>
        </p:nvSpPr>
        <p:spPr>
          <a:xfrm>
            <a:off x="5307840" y="4414680"/>
            <a:ext cx="402840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Βιοτέχνες, έμποροι, ναυτικοί και τεχνίτες διεκδίκησαν μερίδιο στην εξουσία.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14" name="Text 5"/>
          <p:cNvSpPr/>
          <p:nvPr/>
        </p:nvSpPr>
        <p:spPr>
          <a:xfrm>
            <a:off x="9866160" y="384372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Οπλιτική Φάλαγγα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15" name="Text 6"/>
          <p:cNvSpPr/>
          <p:nvPr/>
        </p:nvSpPr>
        <p:spPr>
          <a:xfrm>
            <a:off x="9866160" y="4414680"/>
            <a:ext cx="402840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Νέο στρατιωτικό σώμα που συνέβαλε στην ιδέα της ισότητας.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 0"/>
          <p:cNvSpPr/>
          <p:nvPr/>
        </p:nvSpPr>
        <p:spPr>
          <a:xfrm>
            <a:off x="749160" y="1380240"/>
            <a:ext cx="7644960" cy="14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Νομοθέτες και Μεταρρυθμίσεις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17" name="Shape 1"/>
          <p:cNvSpPr/>
          <p:nvPr/>
        </p:nvSpPr>
        <p:spPr>
          <a:xfrm>
            <a:off x="749160" y="336924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Text 2"/>
          <p:cNvSpPr/>
          <p:nvPr/>
        </p:nvSpPr>
        <p:spPr>
          <a:xfrm>
            <a:off x="904320" y="3438720"/>
            <a:ext cx="17100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1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19" name="Text 3"/>
          <p:cNvSpPr/>
          <p:nvPr/>
        </p:nvSpPr>
        <p:spPr>
          <a:xfrm>
            <a:off x="1445040" y="3369240"/>
            <a:ext cx="298080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Κωδικοποίηση Νόμων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0" name="Text 4"/>
          <p:cNvSpPr/>
          <p:nvPr/>
        </p:nvSpPr>
        <p:spPr>
          <a:xfrm>
            <a:off x="1445040" y="3854520"/>
            <a:ext cx="301968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Καταγραφή του εθιμικού δικαίου για την αντιμετώπιση κοινωνικών εντάσεων.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21" name="Shape 5"/>
          <p:cNvSpPr/>
          <p:nvPr/>
        </p:nvSpPr>
        <p:spPr>
          <a:xfrm flipH="1">
            <a:off x="5257440" y="3369240"/>
            <a:ext cx="284076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Text 6"/>
          <p:cNvSpPr/>
          <p:nvPr/>
        </p:nvSpPr>
        <p:spPr>
          <a:xfrm>
            <a:off x="4822200" y="3438720"/>
            <a:ext cx="19476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     </a:t>
            </a: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2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23" name="Text 7"/>
          <p:cNvSpPr/>
          <p:nvPr/>
        </p:nvSpPr>
        <p:spPr>
          <a:xfrm>
            <a:off x="5374800" y="33692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Γνωστοί Νομοθέτες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4" name="Text 8"/>
          <p:cNvSpPr/>
          <p:nvPr/>
        </p:nvSpPr>
        <p:spPr>
          <a:xfrm>
            <a:off x="5374800" y="3854520"/>
            <a:ext cx="301968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Ζάλευκος, Χαρώνδας, Πιττακός, Λυκούργος, Δράκων, Σόλων.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25" name="Shape 9"/>
          <p:cNvSpPr/>
          <p:nvPr/>
        </p:nvSpPr>
        <p:spPr>
          <a:xfrm>
            <a:off x="749160" y="567900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Text 10"/>
          <p:cNvSpPr/>
          <p:nvPr/>
        </p:nvSpPr>
        <p:spPr>
          <a:xfrm>
            <a:off x="885600" y="5748840"/>
            <a:ext cx="2084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3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27" name="Text 11"/>
          <p:cNvSpPr/>
          <p:nvPr/>
        </p:nvSpPr>
        <p:spPr>
          <a:xfrm>
            <a:off x="1445040" y="5679000"/>
            <a:ext cx="373536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Διεύρυνση Πολιτικής Βάσης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8" name="Text 12"/>
          <p:cNvSpPr/>
          <p:nvPr/>
        </p:nvSpPr>
        <p:spPr>
          <a:xfrm>
            <a:off x="1445040" y="6164280"/>
            <a:ext cx="694944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Συμμετοχή στη διακυβέρνηση βάσει οικονομικής κατάστασης των πολιτών.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ext 0"/>
          <p:cNvSpPr/>
          <p:nvPr/>
        </p:nvSpPr>
        <p:spPr>
          <a:xfrm>
            <a:off x="6235560" y="1721160"/>
            <a:ext cx="570888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Η Τυραννίδα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30" name="Shape 1"/>
          <p:cNvSpPr/>
          <p:nvPr/>
        </p:nvSpPr>
        <p:spPr>
          <a:xfrm>
            <a:off x="6235560" y="2755800"/>
            <a:ext cx="3715200" cy="194040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Text 2"/>
          <p:cNvSpPr/>
          <p:nvPr/>
        </p:nvSpPr>
        <p:spPr>
          <a:xfrm>
            <a:off x="6449760" y="29696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Ορισμός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2" name="Text 3"/>
          <p:cNvSpPr/>
          <p:nvPr/>
        </p:nvSpPr>
        <p:spPr>
          <a:xfrm>
            <a:off x="6449760" y="3454920"/>
            <a:ext cx="328716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Προσωπική εξουσία που επιβλήθηκε από ηγέτες των κατώτερων κοινωνικών ομάδων.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33" name="Shape 4"/>
          <p:cNvSpPr/>
          <p:nvPr/>
        </p:nvSpPr>
        <p:spPr>
          <a:xfrm>
            <a:off x="10165320" y="2755800"/>
            <a:ext cx="3715200" cy="194040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Text 5"/>
          <p:cNvSpPr/>
          <p:nvPr/>
        </p:nvSpPr>
        <p:spPr>
          <a:xfrm>
            <a:off x="10379520" y="29696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Γνωστοί Τύραννοι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5" name="Text 6"/>
          <p:cNvSpPr/>
          <p:nvPr/>
        </p:nvSpPr>
        <p:spPr>
          <a:xfrm>
            <a:off x="10379520" y="3454920"/>
            <a:ext cx="328716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Πολυκράτης, Περίανδρος, Θεαγένης, Πεισίστρατος.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36" name="Shape 7"/>
          <p:cNvSpPr/>
          <p:nvPr/>
        </p:nvSpPr>
        <p:spPr>
          <a:xfrm>
            <a:off x="6235560" y="4910400"/>
            <a:ext cx="7644960" cy="1597680"/>
          </a:xfrm>
          <a:prstGeom prst="roundRect">
            <a:avLst>
              <a:gd name="adj" fmla="val 2010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Text 8"/>
          <p:cNvSpPr/>
          <p:nvPr/>
        </p:nvSpPr>
        <p:spPr>
          <a:xfrm>
            <a:off x="6449760" y="512460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Αποτελέσματα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8" name="Text 9"/>
          <p:cNvSpPr/>
          <p:nvPr/>
        </p:nvSpPr>
        <p:spPr>
          <a:xfrm>
            <a:off x="6449760" y="5609520"/>
            <a:ext cx="721692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Ορισμένοι τύραννοι συνέβαλαν στην ανάπτυξη των πόλεων και τη βελτίωση της ζωής.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ext 0"/>
          <p:cNvSpPr/>
          <p:nvPr/>
        </p:nvSpPr>
        <p:spPr>
          <a:xfrm>
            <a:off x="749160" y="1908360"/>
            <a:ext cx="570888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Η Δημοκρατία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40" name="Shape 1"/>
          <p:cNvSpPr/>
          <p:nvPr/>
        </p:nvSpPr>
        <p:spPr>
          <a:xfrm>
            <a:off x="749160" y="318384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Text 2"/>
          <p:cNvSpPr/>
          <p:nvPr/>
        </p:nvSpPr>
        <p:spPr>
          <a:xfrm>
            <a:off x="904320" y="3253320"/>
            <a:ext cx="17100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1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42" name="Text 3"/>
          <p:cNvSpPr/>
          <p:nvPr/>
        </p:nvSpPr>
        <p:spPr>
          <a:xfrm>
            <a:off x="1445040" y="31838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Εκκλησία του Δήμου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3" name="Text 4"/>
          <p:cNvSpPr/>
          <p:nvPr/>
        </p:nvSpPr>
        <p:spPr>
          <a:xfrm>
            <a:off x="1445040" y="3669120"/>
            <a:ext cx="301968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Κυρίαρχο πολιτειακό όργανο, συνέλευση όλων των ενήλικων πολιτών.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44" name="Shape 5"/>
          <p:cNvSpPr/>
          <p:nvPr/>
        </p:nvSpPr>
        <p:spPr>
          <a:xfrm>
            <a:off x="4678920" y="318384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Text 6"/>
          <p:cNvSpPr/>
          <p:nvPr/>
        </p:nvSpPr>
        <p:spPr>
          <a:xfrm>
            <a:off x="4822200" y="3253320"/>
            <a:ext cx="19476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2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46" name="Text 7"/>
          <p:cNvSpPr/>
          <p:nvPr/>
        </p:nvSpPr>
        <p:spPr>
          <a:xfrm>
            <a:off x="5374800" y="31838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Ισηγορία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7" name="Text 8"/>
          <p:cNvSpPr/>
          <p:nvPr/>
        </p:nvSpPr>
        <p:spPr>
          <a:xfrm>
            <a:off x="5374800" y="3669120"/>
            <a:ext cx="301968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Δικαίωμα ελεύθερης έκφρασης γνώμης για κάθε πολίτη.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48" name="Shape 9"/>
          <p:cNvSpPr/>
          <p:nvPr/>
        </p:nvSpPr>
        <p:spPr>
          <a:xfrm>
            <a:off x="749160" y="515124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Text 10"/>
          <p:cNvSpPr/>
          <p:nvPr/>
        </p:nvSpPr>
        <p:spPr>
          <a:xfrm>
            <a:off x="885600" y="5220720"/>
            <a:ext cx="2084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3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50" name="Text 11"/>
          <p:cNvSpPr/>
          <p:nvPr/>
        </p:nvSpPr>
        <p:spPr>
          <a:xfrm>
            <a:off x="1445040" y="51512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Ισονομία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51" name="Text 12"/>
          <p:cNvSpPr/>
          <p:nvPr/>
        </p:nvSpPr>
        <p:spPr>
          <a:xfrm>
            <a:off x="1445040" y="5636520"/>
            <a:ext cx="694944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Ισότητα απέναντι στο νόμο και συμμετοχή στη διαμόρφωση και ψήφιση νόμων.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Text 0"/>
          <p:cNvSpPr/>
          <p:nvPr/>
        </p:nvSpPr>
        <p:spPr>
          <a:xfrm>
            <a:off x="749160" y="2594880"/>
            <a:ext cx="932580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Ο Πολιτισμός της Αρχαϊκής Εποχής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53" name="Text 1"/>
          <p:cNvSpPr/>
          <p:nvPr/>
        </p:nvSpPr>
        <p:spPr>
          <a:xfrm>
            <a:off x="749160" y="384372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Ποίηση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54" name="Text 2"/>
          <p:cNvSpPr/>
          <p:nvPr/>
        </p:nvSpPr>
        <p:spPr>
          <a:xfrm>
            <a:off x="749160" y="4414680"/>
            <a:ext cx="402840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Απέκτησε προσωπικό ύφος, εκφράζοντας βιώματα και συναισθήματα.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55" name="Text 3"/>
          <p:cNvSpPr/>
          <p:nvPr/>
        </p:nvSpPr>
        <p:spPr>
          <a:xfrm>
            <a:off x="5307840" y="384372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Πεζός Λόγος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56" name="Text 4"/>
          <p:cNvSpPr/>
          <p:nvPr/>
        </p:nvSpPr>
        <p:spPr>
          <a:xfrm>
            <a:off x="5307840" y="4414680"/>
            <a:ext cx="402840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Πρώτοι φιλόσοφοι προσπάθησαν να εξηγήσουν τη δημιουργία του κόσμου.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57" name="Text 5"/>
          <p:cNvSpPr/>
          <p:nvPr/>
        </p:nvSpPr>
        <p:spPr>
          <a:xfrm>
            <a:off x="9866160" y="384372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Τέχνη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58" name="Text 6"/>
          <p:cNvSpPr/>
          <p:nvPr/>
        </p:nvSpPr>
        <p:spPr>
          <a:xfrm>
            <a:off x="9866160" y="4414680"/>
            <a:ext cx="402840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Αρχικά επηρεασμένη από την Ανατολή, αργότερα ανέπτυξε ελληνικά χαρακτηριστικά.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 0"/>
          <p:cNvSpPr/>
          <p:nvPr/>
        </p:nvSpPr>
        <p:spPr>
          <a:xfrm>
            <a:off x="749160" y="1538640"/>
            <a:ext cx="746784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Αρχιτεκτονική και Γλυπτική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60" name="Text 1"/>
          <p:cNvSpPr/>
          <p:nvPr/>
        </p:nvSpPr>
        <p:spPr>
          <a:xfrm>
            <a:off x="749160" y="552096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Δωρικός Ρυθμός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1" name="Text 2"/>
          <p:cNvSpPr/>
          <p:nvPr/>
        </p:nvSpPr>
        <p:spPr>
          <a:xfrm>
            <a:off x="749160" y="6005880"/>
            <a:ext cx="416268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Χαρακτηρίζεται από απλότητα και στιβαρότητα.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62" name="Text 3"/>
          <p:cNvSpPr/>
          <p:nvPr/>
        </p:nvSpPr>
        <p:spPr>
          <a:xfrm>
            <a:off x="5233680" y="552096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Ιωνικός Ρυθμός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3" name="Text 4"/>
          <p:cNvSpPr/>
          <p:nvPr/>
        </p:nvSpPr>
        <p:spPr>
          <a:xfrm>
            <a:off x="5233680" y="6006240"/>
            <a:ext cx="416304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Διακρίνεται για την κομψότητα και τη λεπτότητα των γραμμών.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64" name="Text 5"/>
          <p:cNvSpPr/>
          <p:nvPr/>
        </p:nvSpPr>
        <p:spPr>
          <a:xfrm>
            <a:off x="9717840" y="552096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Κούροι και Κόρες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5" name="Text 6"/>
          <p:cNvSpPr/>
          <p:nvPr/>
        </p:nvSpPr>
        <p:spPr>
          <a:xfrm>
            <a:off x="9717840" y="6006240"/>
            <a:ext cx="416304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Τα πρώτα μεγάλα αγάλματα της αρχαϊκής περιόδου.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LibreOffice/7.3.4.2$Windows_X86_64 LibreOffice_project/728fec16bd5f605073805c3c9e7c4212a0120dc5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2024-11-24T20:43:55Z</dcterms:created>
  <dc:creator>PptxGenJS</dc:creator>
  <dc:description/>
  <dc:language>en-US</dc:language>
  <cp:lastModifiedBy/>
  <dcterms:modified xsi:type="dcterms:W3CDTF">2024-11-24T22:47:16Z</dcterms:modified>
  <cp:revision>4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14</vt:i4>
  </property>
  <property fmtid="{D5CDD505-2E9C-101B-9397-08002B2CF9AE}" pid="3" name="PresentationFormat">
    <vt:lpwstr>On-screen Show (16:9)</vt:lpwstr>
  </property>
  <property fmtid="{D5CDD505-2E9C-101B-9397-08002B2CF9AE}" pid="4" name="Slides">
    <vt:i4>14</vt:i4>
  </property>
</Properties>
</file>