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0F55C969-DAB1-435E-94E6-6D459241FA8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29FE2A8-3207-46FE-8B10-1FFE31F8E2E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30B6BF8-FA15-457C-88CC-A68FF870FF0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D77BCD5-4510-4D61-8D8A-752572FE1C1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F8D03B-06E8-47FC-8C89-CD2E3B52D25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2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5E6736-9D30-4178-AAEF-6F78C9D6D81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87B4ED-A786-4BF1-A069-5A63378FFC8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8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9551AF7-CD40-4C35-B5DC-CDE936793B3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331F67-B6A0-432F-8B56-F06219D30FD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2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A83E7CF-CFB0-495A-8FB8-95483B5EDBE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7A647F6-5691-401E-9769-9DE82B05576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87C6FD1-FE66-4778-B1EE-BE4C17323D6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2888E19-27C7-44AF-8E5A-D18449D70D1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C276BC6-603C-4B9F-955F-0F03B3E4E8D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CEB5412-E90E-44FD-B8B8-F1704377876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DB80428-5F13-4696-9201-35414CB8275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36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0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4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8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52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56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8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2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6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0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4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8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32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52025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57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ext 0"/>
          <p:cNvSpPr/>
          <p:nvPr/>
        </p:nvSpPr>
        <p:spPr>
          <a:xfrm>
            <a:off x="793800" y="1475280"/>
            <a:ext cx="7556040" cy="28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Τα χαρακτηριστικά του ελληνιστικού κόσμου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07" name="Text 1"/>
          <p:cNvSpPr/>
          <p:nvPr/>
        </p:nvSpPr>
        <p:spPr>
          <a:xfrm>
            <a:off x="793800" y="4650480"/>
            <a:ext cx="7556040" cy="14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Ο ελληνιστικός κόσμος χαρακτηρίζεται από σημαντικές μεταβολές στους τομείς της οικονομίας, της κοινωνίας και της πολιτικής. Αυτή η παρουσίαση θα εξερευνήσει τις βασικές πτυχές αυτών των αλλαγών και πώς διαμόρφωσαν τον ελληνιστικό κόσμο.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08" name="Shape 2"/>
          <p:cNvSpPr/>
          <p:nvPr/>
        </p:nvSpPr>
        <p:spPr>
          <a:xfrm>
            <a:off x="793800" y="6374160"/>
            <a:ext cx="362520" cy="362520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9" name="Image 1" descr="preencoded.png"/>
          <p:cNvPicPr/>
          <p:nvPr/>
        </p:nvPicPr>
        <p:blipFill>
          <a:blip r:embed="rId1"/>
          <a:stretch/>
        </p:blipFill>
        <p:spPr>
          <a:xfrm>
            <a:off x="801360" y="6381720"/>
            <a:ext cx="347400" cy="347400"/>
          </a:xfrm>
          <a:prstGeom prst="rect">
            <a:avLst/>
          </a:prstGeom>
          <a:ln w="0">
            <a:noFill/>
          </a:ln>
        </p:spPr>
      </p:pic>
      <p:sp>
        <p:nvSpPr>
          <p:cNvPr id="610" name="Text 3"/>
          <p:cNvSpPr/>
          <p:nvPr/>
        </p:nvSpPr>
        <p:spPr>
          <a:xfrm>
            <a:off x="1270080" y="6357240"/>
            <a:ext cx="259308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Bold"/>
                <a:ea typeface="Syne Bold"/>
              </a:rPr>
              <a:t>by Elpiniki Rassa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Text 0"/>
          <p:cNvSpPr/>
          <p:nvPr/>
        </p:nvSpPr>
        <p:spPr>
          <a:xfrm>
            <a:off x="793800" y="218556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Διακυβέρνηση ελλαδικού χώρου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12" name="Text 1"/>
          <p:cNvSpPr/>
          <p:nvPr/>
        </p:nvSpPr>
        <p:spPr>
          <a:xfrm>
            <a:off x="793800" y="4169880"/>
            <a:ext cx="48463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Μακεδονικό πρότυπο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3" name="Text 2"/>
          <p:cNvSpPr/>
          <p:nvPr/>
        </p:nvSpPr>
        <p:spPr>
          <a:xfrm>
            <a:off x="793800" y="4751280"/>
            <a:ext cx="624420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Ο ελλαδικός χώρος κυβερνήθηκε κατά τα πρότυπα της μακεδονικής βασιλείας.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14" name="Text 3"/>
          <p:cNvSpPr/>
          <p:nvPr/>
        </p:nvSpPr>
        <p:spPr>
          <a:xfrm>
            <a:off x="7599600" y="4169880"/>
            <a:ext cx="56120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Αυτόνομες πόλεις-κράτη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5" name="Text 4"/>
          <p:cNvSpPr/>
          <p:nvPr/>
        </p:nvSpPr>
        <p:spPr>
          <a:xfrm>
            <a:off x="7599600" y="4751280"/>
            <a:ext cx="624420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Ορισμένες πόλεις, όπως η Αθήνα, η Σπάρτη, η Ρόδος και η Δήλος, διατήρησαν την αυτονομία τους, αλλά συχνά υπάκουαν στις επιθυμίες των βασιλέων.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Text 0"/>
          <p:cNvSpPr/>
          <p:nvPr/>
        </p:nvSpPr>
        <p:spPr>
          <a:xfrm>
            <a:off x="752040" y="761400"/>
            <a:ext cx="76395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25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Ομοσπονδίες στον ελλαδικό χώρο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717" name="Shape 1"/>
          <p:cNvSpPr/>
          <p:nvPr/>
        </p:nvSpPr>
        <p:spPr>
          <a:xfrm>
            <a:off x="752040" y="3339720"/>
            <a:ext cx="483120" cy="483120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Text 2"/>
          <p:cNvSpPr/>
          <p:nvPr/>
        </p:nvSpPr>
        <p:spPr>
          <a:xfrm>
            <a:off x="908280" y="3420360"/>
            <a:ext cx="170280" cy="32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5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1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719" name="Text 3"/>
          <p:cNvSpPr/>
          <p:nvPr/>
        </p:nvSpPr>
        <p:spPr>
          <a:xfrm>
            <a:off x="1450080" y="3339720"/>
            <a:ext cx="3013920" cy="6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Αιτωλική Συμπολιτεία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720" name="Text 4"/>
          <p:cNvSpPr/>
          <p:nvPr/>
        </p:nvSpPr>
        <p:spPr>
          <a:xfrm>
            <a:off x="1450080" y="4140000"/>
            <a:ext cx="3013920" cy="103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7e5d8"/>
                </a:solidFill>
                <a:latin typeface="Syne"/>
                <a:ea typeface="Syne"/>
              </a:rPr>
              <a:t>Οι Αιτωλοί οργανώθηκαν σε ομοσπονδία για να διατηρήσουν την αυτονομία τους.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21" name="Shape 5"/>
          <p:cNvSpPr/>
          <p:nvPr/>
        </p:nvSpPr>
        <p:spPr>
          <a:xfrm>
            <a:off x="4679280" y="3339720"/>
            <a:ext cx="483120" cy="483120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Text 6"/>
          <p:cNvSpPr/>
          <p:nvPr/>
        </p:nvSpPr>
        <p:spPr>
          <a:xfrm>
            <a:off x="4759560" y="3420360"/>
            <a:ext cx="322920" cy="32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5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2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723" name="Text 7"/>
          <p:cNvSpPr/>
          <p:nvPr/>
        </p:nvSpPr>
        <p:spPr>
          <a:xfrm>
            <a:off x="5377680" y="3339720"/>
            <a:ext cx="3013920" cy="6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Αχαϊκή Συμπολιτεία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724" name="Text 8"/>
          <p:cNvSpPr/>
          <p:nvPr/>
        </p:nvSpPr>
        <p:spPr>
          <a:xfrm>
            <a:off x="5377680" y="4140000"/>
            <a:ext cx="3013920" cy="137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7e5d8"/>
                </a:solidFill>
                <a:latin typeface="Syne"/>
                <a:ea typeface="Syne"/>
              </a:rPr>
              <a:t>Οι κάτοικοι της Αχαΐας επίσης δημιούργησαν ομοσπονδία για να προστατεύσουν τα συμφέροντά τους.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725" name="Shape 9"/>
          <p:cNvSpPr/>
          <p:nvPr/>
        </p:nvSpPr>
        <p:spPr>
          <a:xfrm>
            <a:off x="752040" y="5972040"/>
            <a:ext cx="483120" cy="483120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Text 10"/>
          <p:cNvSpPr/>
          <p:nvPr/>
        </p:nvSpPr>
        <p:spPr>
          <a:xfrm>
            <a:off x="823680" y="6052680"/>
            <a:ext cx="339840" cy="32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5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3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727" name="Text 11"/>
          <p:cNvSpPr/>
          <p:nvPr/>
        </p:nvSpPr>
        <p:spPr>
          <a:xfrm>
            <a:off x="1450080" y="5972040"/>
            <a:ext cx="534024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Λειτουργία ομοσπονδιών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728" name="Text 12"/>
          <p:cNvSpPr/>
          <p:nvPr/>
        </p:nvSpPr>
        <p:spPr>
          <a:xfrm>
            <a:off x="1450080" y="6436800"/>
            <a:ext cx="6941520" cy="103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01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7e5d8"/>
                </a:solidFill>
                <a:latin typeface="Syne"/>
                <a:ea typeface="Syne"/>
              </a:rPr>
              <a:t>Οι ομοσπονδίες επέτρεπαν στις πόλεις να διατηρούν κάποιο βαθμό αυτονομίας ενώ παράλληλα ενίσχυαν τη θέση τους απέναντι στις μεγάλες δυνάμεις.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ext 0"/>
          <p:cNvSpPr/>
          <p:nvPr/>
        </p:nvSpPr>
        <p:spPr>
          <a:xfrm>
            <a:off x="716760" y="563040"/>
            <a:ext cx="7709760" cy="127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Οικονομική ανάπτυξη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30" name="Text 1"/>
          <p:cNvSpPr/>
          <p:nvPr/>
        </p:nvSpPr>
        <p:spPr>
          <a:xfrm>
            <a:off x="716760" y="2252880"/>
            <a:ext cx="3701160" cy="67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301"/>
              </a:lnSpc>
              <a:buNone/>
              <a:tabLst>
                <a:tab algn="l" pos="0"/>
              </a:tabLst>
            </a:pPr>
            <a:r>
              <a:rPr b="1" lang="en-US" sz="53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↑</a:t>
            </a:r>
            <a:endParaRPr b="0" lang="en-US" sz="5300" spc="-1" strike="noStrike">
              <a:latin typeface="Arial"/>
            </a:endParaRPr>
          </a:p>
        </p:txBody>
      </p:sp>
      <p:sp>
        <p:nvSpPr>
          <p:cNvPr id="731" name="Text 2"/>
          <p:cNvSpPr/>
          <p:nvPr/>
        </p:nvSpPr>
        <p:spPr>
          <a:xfrm>
            <a:off x="756360" y="3184920"/>
            <a:ext cx="36219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Εμπορική άνθηση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32" name="Text 3"/>
          <p:cNvSpPr/>
          <p:nvPr/>
        </p:nvSpPr>
        <p:spPr>
          <a:xfrm>
            <a:off x="716760" y="3627720"/>
            <a:ext cx="3701160" cy="6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d7e5d8"/>
                </a:solidFill>
                <a:latin typeface="Syne"/>
                <a:ea typeface="Syne"/>
              </a:rPr>
              <a:t>Αύξηση του εμπορίου μεταξύ των ελληνιστικών βασιλείων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33" name="Text 4"/>
          <p:cNvSpPr/>
          <p:nvPr/>
        </p:nvSpPr>
        <p:spPr>
          <a:xfrm>
            <a:off x="4725720" y="2252880"/>
            <a:ext cx="3701160" cy="67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301"/>
              </a:lnSpc>
              <a:buNone/>
              <a:tabLst>
                <a:tab algn="l" pos="0"/>
              </a:tabLst>
            </a:pPr>
            <a:r>
              <a:rPr b="1" lang="en-US" sz="53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↑</a:t>
            </a:r>
            <a:endParaRPr b="0" lang="en-US" sz="5300" spc="-1" strike="noStrike">
              <a:latin typeface="Arial"/>
            </a:endParaRPr>
          </a:p>
        </p:txBody>
      </p:sp>
      <p:sp>
        <p:nvSpPr>
          <p:cNvPr id="734" name="Text 5"/>
          <p:cNvSpPr/>
          <p:nvPr/>
        </p:nvSpPr>
        <p:spPr>
          <a:xfrm>
            <a:off x="4725720" y="3184920"/>
            <a:ext cx="370116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Γεωργική παραγωγή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35" name="Text 6"/>
          <p:cNvSpPr/>
          <p:nvPr/>
        </p:nvSpPr>
        <p:spPr>
          <a:xfrm>
            <a:off x="4725720" y="3947400"/>
            <a:ext cx="3701160" cy="6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d7e5d8"/>
                </a:solidFill>
                <a:latin typeface="Syne"/>
                <a:ea typeface="Syne"/>
              </a:rPr>
              <a:t>Βελτίωση και αύξηση της αγροτικής παραγωγής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36" name="Text 7"/>
          <p:cNvSpPr/>
          <p:nvPr/>
        </p:nvSpPr>
        <p:spPr>
          <a:xfrm>
            <a:off x="2721240" y="5319720"/>
            <a:ext cx="3701160" cy="67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301"/>
              </a:lnSpc>
              <a:buNone/>
              <a:tabLst>
                <a:tab algn="l" pos="0"/>
              </a:tabLst>
            </a:pPr>
            <a:r>
              <a:rPr b="1" lang="en-US" sz="53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↑</a:t>
            </a:r>
            <a:endParaRPr b="0" lang="en-US" sz="5300" spc="-1" strike="noStrike">
              <a:latin typeface="Arial"/>
            </a:endParaRPr>
          </a:p>
        </p:txBody>
      </p:sp>
      <p:sp>
        <p:nvSpPr>
          <p:cNvPr id="737" name="Text 8"/>
          <p:cNvSpPr/>
          <p:nvPr/>
        </p:nvSpPr>
        <p:spPr>
          <a:xfrm>
            <a:off x="2721240" y="6251760"/>
            <a:ext cx="370116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5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Τραπεζικές συναλλαγές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38" name="Text 9"/>
          <p:cNvSpPr/>
          <p:nvPr/>
        </p:nvSpPr>
        <p:spPr>
          <a:xfrm>
            <a:off x="2721240" y="7014240"/>
            <a:ext cx="3701160" cy="6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551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d7e5d8"/>
                </a:solidFill>
                <a:latin typeface="Syne"/>
                <a:ea typeface="Syne"/>
              </a:rPr>
              <a:t>Ανάπτυξη τραπεζικού συστήματος και χρήση επιταγών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ext 0"/>
          <p:cNvSpPr/>
          <p:nvPr/>
        </p:nvSpPr>
        <p:spPr>
          <a:xfrm>
            <a:off x="793800" y="1336680"/>
            <a:ext cx="94075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Πολιτιστική ανάπτυξη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40" name="Text 1"/>
          <p:cNvSpPr/>
          <p:nvPr/>
        </p:nvSpPr>
        <p:spPr>
          <a:xfrm>
            <a:off x="793800" y="6167160"/>
            <a:ext cx="130424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Οι μεγαλουπόλεις της Ανατολής έγιναν σημαντικά κέντρα πολιτισμού, με την Αλεξάνδρεια να ξεχωρίζει για τη Βιβλιοθήκη της. Η τέχνη, το θέατρο και οι επιστήμες γνώρισαν μεγάλη άνθηση κατά την ελληνιστική περίοδο.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Text 0"/>
          <p:cNvSpPr/>
          <p:nvPr/>
        </p:nvSpPr>
        <p:spPr>
          <a:xfrm>
            <a:off x="527040" y="2297520"/>
            <a:ext cx="68256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699"/>
              </a:lnSpc>
              <a:buNone/>
              <a:tabLst>
                <a:tab algn="l" pos="0"/>
              </a:tabLst>
            </a:pPr>
            <a:r>
              <a:rPr b="1" lang="en-US" sz="29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Κοινωνική κινητικότητα</a:t>
            </a:r>
            <a:endParaRPr b="0" lang="en-US" sz="2950" spc="-1" strike="noStrike">
              <a:latin typeface="Arial"/>
            </a:endParaRPr>
          </a:p>
        </p:txBody>
      </p:sp>
      <p:pic>
        <p:nvPicPr>
          <p:cNvPr id="742" name="Image 1" descr="preencoded.png"/>
          <p:cNvPicPr/>
          <p:nvPr/>
        </p:nvPicPr>
        <p:blipFill>
          <a:blip r:embed="rId1"/>
          <a:stretch/>
        </p:blipFill>
        <p:spPr>
          <a:xfrm>
            <a:off x="527040" y="2994120"/>
            <a:ext cx="752760" cy="1204920"/>
          </a:xfrm>
          <a:prstGeom prst="rect">
            <a:avLst/>
          </a:prstGeom>
          <a:ln w="0">
            <a:noFill/>
          </a:ln>
        </p:spPr>
      </p:pic>
      <p:sp>
        <p:nvSpPr>
          <p:cNvPr id="743" name="Text 1"/>
          <p:cNvSpPr/>
          <p:nvPr/>
        </p:nvSpPr>
        <p:spPr>
          <a:xfrm>
            <a:off x="1506240" y="3144960"/>
            <a:ext cx="28918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1" lang="en-US" sz="14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Παραδοσιακή δομή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744" name="Text 2"/>
          <p:cNvSpPr/>
          <p:nvPr/>
        </p:nvSpPr>
        <p:spPr>
          <a:xfrm>
            <a:off x="1506240" y="3470400"/>
            <a:ext cx="1259640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150" spc="-1" strike="noStrike">
                <a:solidFill>
                  <a:srgbClr val="d7e5d8"/>
                </a:solidFill>
                <a:latin typeface="Syne"/>
                <a:ea typeface="Syne"/>
              </a:rPr>
              <a:t>Αρχική κοινωνική διαστρωμάτωση βασισμένη σε καταγωγή</a:t>
            </a:r>
            <a:endParaRPr b="0" lang="en-US" sz="1150" spc="-1" strike="noStrike">
              <a:latin typeface="Arial"/>
            </a:endParaRPr>
          </a:p>
        </p:txBody>
      </p:sp>
      <p:pic>
        <p:nvPicPr>
          <p:cNvPr id="745" name="Image 2" descr="preencoded.png"/>
          <p:cNvPicPr/>
          <p:nvPr/>
        </p:nvPicPr>
        <p:blipFill>
          <a:blip r:embed="rId2"/>
          <a:stretch/>
        </p:blipFill>
        <p:spPr>
          <a:xfrm>
            <a:off x="527040" y="4199400"/>
            <a:ext cx="752760" cy="1204920"/>
          </a:xfrm>
          <a:prstGeom prst="rect">
            <a:avLst/>
          </a:prstGeom>
          <a:ln w="0">
            <a:noFill/>
          </a:ln>
        </p:spPr>
      </p:pic>
      <p:sp>
        <p:nvSpPr>
          <p:cNvPr id="746" name="Text 3"/>
          <p:cNvSpPr/>
          <p:nvPr/>
        </p:nvSpPr>
        <p:spPr>
          <a:xfrm>
            <a:off x="1506240" y="4350240"/>
            <a:ext cx="23374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1" lang="en-US" sz="14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Νέες ευκαιρίες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747" name="Text 4"/>
          <p:cNvSpPr/>
          <p:nvPr/>
        </p:nvSpPr>
        <p:spPr>
          <a:xfrm>
            <a:off x="1506240" y="4675680"/>
            <a:ext cx="1259640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150" spc="-1" strike="noStrike">
                <a:solidFill>
                  <a:srgbClr val="d7e5d8"/>
                </a:solidFill>
                <a:latin typeface="Syne"/>
                <a:ea typeface="Syne"/>
              </a:rPr>
              <a:t>Εμπόριο και διοίκηση προσφέρουν δυνατότητες ανέλιξης</a:t>
            </a:r>
            <a:endParaRPr b="0" lang="en-US" sz="1150" spc="-1" strike="noStrike">
              <a:latin typeface="Arial"/>
            </a:endParaRPr>
          </a:p>
        </p:txBody>
      </p:sp>
      <p:pic>
        <p:nvPicPr>
          <p:cNvPr id="748" name="Image 3" descr="preencoded.png"/>
          <p:cNvPicPr/>
          <p:nvPr/>
        </p:nvPicPr>
        <p:blipFill>
          <a:blip r:embed="rId3"/>
          <a:stretch/>
        </p:blipFill>
        <p:spPr>
          <a:xfrm>
            <a:off x="527040" y="5404680"/>
            <a:ext cx="752760" cy="1204920"/>
          </a:xfrm>
          <a:prstGeom prst="rect">
            <a:avLst/>
          </a:prstGeom>
          <a:ln w="0">
            <a:noFill/>
          </a:ln>
        </p:spPr>
      </p:pic>
      <p:sp>
        <p:nvSpPr>
          <p:cNvPr id="749" name="Text 5"/>
          <p:cNvSpPr/>
          <p:nvPr/>
        </p:nvSpPr>
        <p:spPr>
          <a:xfrm>
            <a:off x="1506240" y="5555160"/>
            <a:ext cx="210276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1" lang="en-US" sz="14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Εξελληνισμός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750" name="Text 6"/>
          <p:cNvSpPr/>
          <p:nvPr/>
        </p:nvSpPr>
        <p:spPr>
          <a:xfrm>
            <a:off x="1506240" y="5880960"/>
            <a:ext cx="1259640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150" spc="-1" strike="noStrike">
                <a:solidFill>
                  <a:srgbClr val="d7e5d8"/>
                </a:solidFill>
                <a:latin typeface="Syne"/>
                <a:ea typeface="Syne"/>
              </a:rPr>
              <a:t>Υιοθέτηση ελληνικής κουλτούρας ως μέσο κοινωνικής ανόδου</a:t>
            </a:r>
            <a:endParaRPr b="0" lang="en-US" sz="1150" spc="-1" strike="noStrike">
              <a:latin typeface="Arial"/>
            </a:endParaRPr>
          </a:p>
        </p:txBody>
      </p:sp>
      <p:pic>
        <p:nvPicPr>
          <p:cNvPr id="751" name="Image 4" descr="preencoded.png"/>
          <p:cNvPicPr/>
          <p:nvPr/>
        </p:nvPicPr>
        <p:blipFill>
          <a:blip r:embed="rId4"/>
          <a:stretch/>
        </p:blipFill>
        <p:spPr>
          <a:xfrm>
            <a:off x="527040" y="6609960"/>
            <a:ext cx="752760" cy="1204920"/>
          </a:xfrm>
          <a:prstGeom prst="rect">
            <a:avLst/>
          </a:prstGeom>
          <a:ln w="0">
            <a:noFill/>
          </a:ln>
        </p:spPr>
      </p:pic>
      <p:sp>
        <p:nvSpPr>
          <p:cNvPr id="752" name="Text 7"/>
          <p:cNvSpPr/>
          <p:nvPr/>
        </p:nvSpPr>
        <p:spPr>
          <a:xfrm>
            <a:off x="1506240" y="6760440"/>
            <a:ext cx="18828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1" lang="en-US" sz="14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Νέα ελίτ</a:t>
            </a:r>
            <a:endParaRPr b="0" lang="en-US" sz="1450" spc="-1" strike="noStrike">
              <a:latin typeface="Arial"/>
            </a:endParaRPr>
          </a:p>
        </p:txBody>
      </p:sp>
      <p:sp>
        <p:nvSpPr>
          <p:cNvPr id="753" name="Text 8"/>
          <p:cNvSpPr/>
          <p:nvPr/>
        </p:nvSpPr>
        <p:spPr>
          <a:xfrm>
            <a:off x="1506240" y="7086240"/>
            <a:ext cx="1259640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buNone/>
              <a:tabLst>
                <a:tab algn="l" pos="0"/>
              </a:tabLst>
            </a:pPr>
            <a:r>
              <a:rPr b="0" lang="en-US" sz="1150" spc="-1" strike="noStrike">
                <a:solidFill>
                  <a:srgbClr val="d7e5d8"/>
                </a:solidFill>
                <a:latin typeface="Syne"/>
                <a:ea typeface="Syne"/>
              </a:rPr>
              <a:t>Διαμόρφωση νέας άρχουσας τάξης με βάση τον πλούτο και την εξουσία</a:t>
            </a:r>
            <a:endParaRPr b="0" lang="en-US" sz="1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ext 0"/>
          <p:cNvSpPr/>
          <p:nvPr/>
        </p:nvSpPr>
        <p:spPr>
          <a:xfrm>
            <a:off x="793800" y="3625200"/>
            <a:ext cx="69750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Συμπεράσματα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55" name="Shape 1"/>
          <p:cNvSpPr/>
          <p:nvPr/>
        </p:nvSpPr>
        <p:spPr>
          <a:xfrm>
            <a:off x="793800" y="4674240"/>
            <a:ext cx="4196160" cy="2764800"/>
          </a:xfrm>
          <a:prstGeom prst="roundRect">
            <a:avLst>
              <a:gd name="adj" fmla="val 3445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Text 2"/>
          <p:cNvSpPr/>
          <p:nvPr/>
        </p:nvSpPr>
        <p:spPr>
          <a:xfrm>
            <a:off x="1028160" y="4908600"/>
            <a:ext cx="37270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Οικονομική ενοποίηση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57" name="Text 3"/>
          <p:cNvSpPr/>
          <p:nvPr/>
        </p:nvSpPr>
        <p:spPr>
          <a:xfrm>
            <a:off x="1028160" y="5753520"/>
            <a:ext cx="3727080" cy="14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ffffff"/>
                </a:solidFill>
                <a:latin typeface="Syne"/>
                <a:ea typeface="Syne"/>
              </a:rPr>
              <a:t>Ο ελληνιστικός κόσμος λειτούργησε ως ενιαίο οικονομικό σύστημα, προωθώντας το εμπόριο και τις οικονομικές καινοτομίες.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58" name="Shape 4"/>
          <p:cNvSpPr/>
          <p:nvPr/>
        </p:nvSpPr>
        <p:spPr>
          <a:xfrm>
            <a:off x="5217120" y="4674240"/>
            <a:ext cx="4196160" cy="2764800"/>
          </a:xfrm>
          <a:prstGeom prst="roundRect">
            <a:avLst>
              <a:gd name="adj" fmla="val 3445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Text 5"/>
          <p:cNvSpPr/>
          <p:nvPr/>
        </p:nvSpPr>
        <p:spPr>
          <a:xfrm>
            <a:off x="5451480" y="4908600"/>
            <a:ext cx="3727080" cy="10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Κοινωνικός μετασχηματισμός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60" name="Text 6"/>
          <p:cNvSpPr/>
          <p:nvPr/>
        </p:nvSpPr>
        <p:spPr>
          <a:xfrm>
            <a:off x="5451480" y="6107760"/>
            <a:ext cx="37270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ffffff"/>
                </a:solidFill>
                <a:latin typeface="Syne"/>
                <a:ea typeface="Syne"/>
              </a:rPr>
              <a:t>Νέες κοινωνικές τάξεις αναδύθηκαν, με την αστική τάξη να αποκτά σημαντικό ρόλο.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61" name="Shape 7"/>
          <p:cNvSpPr/>
          <p:nvPr/>
        </p:nvSpPr>
        <p:spPr>
          <a:xfrm>
            <a:off x="9640080" y="4674240"/>
            <a:ext cx="4196160" cy="2764800"/>
          </a:xfrm>
          <a:prstGeom prst="roundRect">
            <a:avLst>
              <a:gd name="adj" fmla="val 3445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Text 8"/>
          <p:cNvSpPr/>
          <p:nvPr/>
        </p:nvSpPr>
        <p:spPr>
          <a:xfrm>
            <a:off x="9874440" y="4908600"/>
            <a:ext cx="37270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Πολιτική συγκέντρωση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63" name="Text 9"/>
          <p:cNvSpPr/>
          <p:nvPr/>
        </p:nvSpPr>
        <p:spPr>
          <a:xfrm>
            <a:off x="9874440" y="5753520"/>
            <a:ext cx="3727080" cy="14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ffffff"/>
                </a:solidFill>
                <a:latin typeface="Syne"/>
                <a:ea typeface="Syne"/>
              </a:rPr>
              <a:t>Η απόλυτη μοναρχία κυριάρχησε, μεταβάλλοντας τον ρόλο του πολίτη και τη λειτουργία των πόλεων-κρατών.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 0"/>
          <p:cNvSpPr/>
          <p:nvPr/>
        </p:nvSpPr>
        <p:spPr>
          <a:xfrm>
            <a:off x="636120" y="925200"/>
            <a:ext cx="7711920" cy="56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450"/>
              </a:lnSpc>
              <a:buNone/>
              <a:tabLst>
                <a:tab algn="l" pos="0"/>
              </a:tabLst>
            </a:pPr>
            <a:r>
              <a:rPr b="1" lang="en-US" sz="35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Οικονομικές αλλαγές</a:t>
            </a:r>
            <a:endParaRPr b="0" lang="en-US" sz="3550" spc="-1" strike="noStrike">
              <a:latin typeface="Arial"/>
            </a:endParaRPr>
          </a:p>
        </p:txBody>
      </p:sp>
      <p:sp>
        <p:nvSpPr>
          <p:cNvPr id="612" name="Shape 1"/>
          <p:cNvSpPr/>
          <p:nvPr/>
        </p:nvSpPr>
        <p:spPr>
          <a:xfrm>
            <a:off x="897120" y="1765800"/>
            <a:ext cx="22680" cy="5538240"/>
          </a:xfrm>
          <a:prstGeom prst="roundRect">
            <a:avLst>
              <a:gd name="adj" fmla="val 333883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Shape 2"/>
          <p:cNvSpPr/>
          <p:nvPr/>
        </p:nvSpPr>
        <p:spPr>
          <a:xfrm>
            <a:off x="1090080" y="2163240"/>
            <a:ext cx="635760" cy="22680"/>
          </a:xfrm>
          <a:prstGeom prst="roundRect">
            <a:avLst>
              <a:gd name="adj" fmla="val 333883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Shape 3"/>
          <p:cNvSpPr/>
          <p:nvPr/>
        </p:nvSpPr>
        <p:spPr>
          <a:xfrm>
            <a:off x="704160" y="1970280"/>
            <a:ext cx="408600" cy="408600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Text 4"/>
          <p:cNvSpPr/>
          <p:nvPr/>
        </p:nvSpPr>
        <p:spPr>
          <a:xfrm>
            <a:off x="836280" y="2038320"/>
            <a:ext cx="1440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1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1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16" name="Text 5"/>
          <p:cNvSpPr/>
          <p:nvPr/>
        </p:nvSpPr>
        <p:spPr>
          <a:xfrm>
            <a:off x="1908000" y="1947240"/>
            <a:ext cx="475812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1" lang="en-US" sz="17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Ενιαίο οικονομικό σύστημα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17" name="Text 6"/>
          <p:cNvSpPr/>
          <p:nvPr/>
        </p:nvSpPr>
        <p:spPr>
          <a:xfrm>
            <a:off x="1908000" y="2340360"/>
            <a:ext cx="6599520" cy="11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2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d7e5d8"/>
                </a:solidFill>
                <a:latin typeface="Syne"/>
                <a:ea typeface="Syne"/>
              </a:rPr>
              <a:t>Μετά την κατάλυση της περσικής αυτοκρατορίας, ο ελληνιστικός κόσμος λειτούργησε μέσα σε ένα ενιαίο οικονομικό σύστημα. Αυτό περιελάμβανε Έλληνες και αλλοεθνείς, συγχωνεύοντας στοιχεία από τις ελληνικές πόλεις-κράτη και την περσική αυτοκρατορία.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18" name="Shape 7"/>
          <p:cNvSpPr/>
          <p:nvPr/>
        </p:nvSpPr>
        <p:spPr>
          <a:xfrm>
            <a:off x="1090080" y="4263480"/>
            <a:ext cx="635760" cy="22680"/>
          </a:xfrm>
          <a:prstGeom prst="roundRect">
            <a:avLst>
              <a:gd name="adj" fmla="val 333883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Shape 8"/>
          <p:cNvSpPr/>
          <p:nvPr/>
        </p:nvSpPr>
        <p:spPr>
          <a:xfrm>
            <a:off x="704160" y="4070520"/>
            <a:ext cx="408600" cy="408600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Text 9"/>
          <p:cNvSpPr/>
          <p:nvPr/>
        </p:nvSpPr>
        <p:spPr>
          <a:xfrm>
            <a:off x="771840" y="4138560"/>
            <a:ext cx="2728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1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2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21" name="Text 10"/>
          <p:cNvSpPr/>
          <p:nvPr/>
        </p:nvSpPr>
        <p:spPr>
          <a:xfrm>
            <a:off x="1908000" y="4047840"/>
            <a:ext cx="48675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1" lang="en-US" sz="17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Κοινό νομισματικό σύστημα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22" name="Text 11"/>
          <p:cNvSpPr/>
          <p:nvPr/>
        </p:nvSpPr>
        <p:spPr>
          <a:xfrm>
            <a:off x="1908000" y="4440960"/>
            <a:ext cx="659952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2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d7e5d8"/>
                </a:solidFill>
                <a:latin typeface="Syne"/>
                <a:ea typeface="Syne"/>
              </a:rPr>
              <a:t>Εφαρμόστηκε κοινό νομισματικό σύστημα, κοινή δημοσιονομική πολιτική και κοινός τρόπος συναλλαγών. Τα ελληνικά νομίσματα αντικατέστησαν τα περσικά, διευκολύνοντας τις εμπορικές συναλλαγές σε όλη την επικράτεια.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23" name="Shape 12"/>
          <p:cNvSpPr/>
          <p:nvPr/>
        </p:nvSpPr>
        <p:spPr>
          <a:xfrm>
            <a:off x="1090080" y="6073560"/>
            <a:ext cx="635760" cy="22680"/>
          </a:xfrm>
          <a:prstGeom prst="roundRect">
            <a:avLst>
              <a:gd name="adj" fmla="val 333883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Shape 13"/>
          <p:cNvSpPr/>
          <p:nvPr/>
        </p:nvSpPr>
        <p:spPr>
          <a:xfrm>
            <a:off x="704160" y="5880600"/>
            <a:ext cx="408600" cy="408600"/>
          </a:xfrm>
          <a:prstGeom prst="roundRect">
            <a:avLst>
              <a:gd name="adj" fmla="val 18668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Text 14"/>
          <p:cNvSpPr/>
          <p:nvPr/>
        </p:nvSpPr>
        <p:spPr>
          <a:xfrm>
            <a:off x="764640" y="5948640"/>
            <a:ext cx="287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1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3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26" name="Text 15"/>
          <p:cNvSpPr/>
          <p:nvPr/>
        </p:nvSpPr>
        <p:spPr>
          <a:xfrm>
            <a:off x="1908000" y="5857920"/>
            <a:ext cx="354204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1" lang="en-US" sz="17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Ανάπτυξη εμπορίου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27" name="Text 16"/>
          <p:cNvSpPr/>
          <p:nvPr/>
        </p:nvSpPr>
        <p:spPr>
          <a:xfrm>
            <a:off x="1908000" y="6250680"/>
            <a:ext cx="659952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251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d7e5d8"/>
                </a:solidFill>
                <a:latin typeface="Syne"/>
                <a:ea typeface="Syne"/>
              </a:rPr>
              <a:t>Η πλούσια γεωργική παραγωγή και η ανταλλαγή αγαθών μεταξύ των βασιλείων οδήγησαν σε άνθηση του εμπορίου. Παράλληλα, δημιουργήθηκαν τράπεζες και εισήχθη η χρήση επιταγών για τη διευκόλυνση των συναλλαγών.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 0"/>
          <p:cNvSpPr/>
          <p:nvPr/>
        </p:nvSpPr>
        <p:spPr>
          <a:xfrm>
            <a:off x="793800" y="3984120"/>
            <a:ext cx="85957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Βασιλική ιδιοκτησία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29" name="Shape 1"/>
          <p:cNvSpPr/>
          <p:nvPr/>
        </p:nvSpPr>
        <p:spPr>
          <a:xfrm>
            <a:off x="793800" y="5032800"/>
            <a:ext cx="4196160" cy="2047680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Text 2"/>
          <p:cNvSpPr/>
          <p:nvPr/>
        </p:nvSpPr>
        <p:spPr>
          <a:xfrm>
            <a:off x="1028160" y="5267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Γη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1" name="Text 3"/>
          <p:cNvSpPr/>
          <p:nvPr/>
        </p:nvSpPr>
        <p:spPr>
          <a:xfrm>
            <a:off x="1028160" y="5757840"/>
            <a:ext cx="372708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ffffff"/>
                </a:solidFill>
                <a:latin typeface="Syne"/>
                <a:ea typeface="Syne"/>
              </a:rPr>
              <a:t>Οι βασιλείς ήταν κάτοχοι όλης της γης στα ελληνιστικά βασίλεια.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32" name="Shape 4"/>
          <p:cNvSpPr/>
          <p:nvPr/>
        </p:nvSpPr>
        <p:spPr>
          <a:xfrm>
            <a:off x="5217120" y="5032800"/>
            <a:ext cx="4196160" cy="2047680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Text 5"/>
          <p:cNvSpPr/>
          <p:nvPr/>
        </p:nvSpPr>
        <p:spPr>
          <a:xfrm>
            <a:off x="5451480" y="5267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Παραγωγή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4" name="Text 6"/>
          <p:cNvSpPr/>
          <p:nvPr/>
        </p:nvSpPr>
        <p:spPr>
          <a:xfrm>
            <a:off x="5451480" y="5757840"/>
            <a:ext cx="37270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ffffff"/>
                </a:solidFill>
                <a:latin typeface="Syne"/>
                <a:ea typeface="Syne"/>
              </a:rPr>
              <a:t>Το μεγαλύτερο μέρος της παραγωγής ανήκε επίσης στους βασιλείς.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35" name="Shape 7"/>
          <p:cNvSpPr/>
          <p:nvPr/>
        </p:nvSpPr>
        <p:spPr>
          <a:xfrm>
            <a:off x="9640080" y="5032800"/>
            <a:ext cx="4196160" cy="2047680"/>
          </a:xfrm>
          <a:prstGeom prst="roundRect">
            <a:avLst>
              <a:gd name="adj" fmla="val 4652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Text 8"/>
          <p:cNvSpPr/>
          <p:nvPr/>
        </p:nvSpPr>
        <p:spPr>
          <a:xfrm>
            <a:off x="9874440" y="5267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Έλεγχος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7" name="Text 9"/>
          <p:cNvSpPr/>
          <p:nvPr/>
        </p:nvSpPr>
        <p:spPr>
          <a:xfrm>
            <a:off x="9874440" y="5757840"/>
            <a:ext cx="37270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ffffff"/>
                </a:solidFill>
                <a:latin typeface="Syne"/>
                <a:ea typeface="Syne"/>
              </a:rPr>
              <a:t>Αυτό το σύστημα επέτρεπε στους βασιλείς να ελέγχουν την οικονομία και τους πόρους του βασιλείου τους.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 0"/>
          <p:cNvSpPr/>
          <p:nvPr/>
        </p:nvSpPr>
        <p:spPr>
          <a:xfrm>
            <a:off x="691560" y="989280"/>
            <a:ext cx="8048880" cy="6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1" lang="en-US" sz="38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Κοινωνικές αλλαγές</a:t>
            </a:r>
            <a:endParaRPr b="0" lang="en-US" sz="3850" spc="-1" strike="noStrike">
              <a:latin typeface="Arial"/>
            </a:endParaRPr>
          </a:p>
        </p:txBody>
      </p:sp>
      <p:pic>
        <p:nvPicPr>
          <p:cNvPr id="639" name="Image 0" descr="preencoded.png"/>
          <p:cNvPicPr/>
          <p:nvPr/>
        </p:nvPicPr>
        <p:blipFill>
          <a:blip r:embed="rId1"/>
          <a:stretch/>
        </p:blipFill>
        <p:spPr>
          <a:xfrm>
            <a:off x="3183480" y="2001960"/>
            <a:ext cx="1638720" cy="1137600"/>
          </a:xfrm>
          <a:prstGeom prst="rect">
            <a:avLst/>
          </a:prstGeom>
          <a:ln w="0">
            <a:noFill/>
          </a:ln>
        </p:spPr>
      </p:pic>
      <p:sp>
        <p:nvSpPr>
          <p:cNvPr id="640" name="Text 1"/>
          <p:cNvSpPr/>
          <p:nvPr/>
        </p:nvSpPr>
        <p:spPr>
          <a:xfrm>
            <a:off x="3938040" y="2514240"/>
            <a:ext cx="130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1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1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41" name="Text 2"/>
          <p:cNvSpPr/>
          <p:nvPr/>
        </p:nvSpPr>
        <p:spPr>
          <a:xfrm>
            <a:off x="5020560" y="2199240"/>
            <a:ext cx="359676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Προνομιούχα τάξη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42" name="Text 3"/>
          <p:cNvSpPr/>
          <p:nvPr/>
        </p:nvSpPr>
        <p:spPr>
          <a:xfrm>
            <a:off x="5020560" y="2626560"/>
            <a:ext cx="395064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50" spc="-1" strike="noStrike">
                <a:solidFill>
                  <a:srgbClr val="d7e5d8"/>
                </a:solidFill>
                <a:latin typeface="Syne"/>
                <a:ea typeface="Syne"/>
              </a:rPr>
              <a:t>Έμποροι, τραπεζίτες και βασιλικοί υπάλληλοι</a:t>
            </a:r>
            <a:endParaRPr b="0" lang="en-US" sz="1550" spc="-1" strike="noStrike">
              <a:latin typeface="Arial"/>
            </a:endParaRPr>
          </a:p>
        </p:txBody>
      </p:sp>
      <p:sp>
        <p:nvSpPr>
          <p:cNvPr id="643" name="Shape 4"/>
          <p:cNvSpPr/>
          <p:nvPr/>
        </p:nvSpPr>
        <p:spPr>
          <a:xfrm>
            <a:off x="4872240" y="3155040"/>
            <a:ext cx="9016920" cy="11160"/>
          </a:xfrm>
          <a:prstGeom prst="roundRect">
            <a:avLst>
              <a:gd name="adj" fmla="val 726008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4" name="Image 1" descr="preencoded.png"/>
          <p:cNvPicPr/>
          <p:nvPr/>
        </p:nvPicPr>
        <p:blipFill>
          <a:blip r:embed="rId2"/>
          <a:stretch/>
        </p:blipFill>
        <p:spPr>
          <a:xfrm>
            <a:off x="2364120" y="3189240"/>
            <a:ext cx="3278160" cy="1137600"/>
          </a:xfrm>
          <a:prstGeom prst="rect">
            <a:avLst/>
          </a:prstGeom>
          <a:ln w="0">
            <a:noFill/>
          </a:ln>
        </p:spPr>
      </p:pic>
      <p:sp>
        <p:nvSpPr>
          <p:cNvPr id="645" name="Text 5"/>
          <p:cNvSpPr/>
          <p:nvPr/>
        </p:nvSpPr>
        <p:spPr>
          <a:xfrm>
            <a:off x="3879360" y="3560760"/>
            <a:ext cx="247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1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2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46" name="Text 6"/>
          <p:cNvSpPr/>
          <p:nvPr/>
        </p:nvSpPr>
        <p:spPr>
          <a:xfrm>
            <a:off x="5840280" y="3386880"/>
            <a:ext cx="24692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Αστική τάξη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47" name="Text 7"/>
          <p:cNvSpPr/>
          <p:nvPr/>
        </p:nvSpPr>
        <p:spPr>
          <a:xfrm>
            <a:off x="5840280" y="3813840"/>
            <a:ext cx="42534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50" spc="-1" strike="noStrike">
                <a:solidFill>
                  <a:srgbClr val="d7e5d8"/>
                </a:solidFill>
                <a:latin typeface="Syne"/>
                <a:ea typeface="Syne"/>
              </a:rPr>
              <a:t>Κυρίως Έλληνες και λίγοι ελληνίζοντες γηγενείς</a:t>
            </a:r>
            <a:endParaRPr b="0" lang="en-US" sz="1550" spc="-1" strike="noStrike">
              <a:latin typeface="Arial"/>
            </a:endParaRPr>
          </a:p>
        </p:txBody>
      </p:sp>
      <p:sp>
        <p:nvSpPr>
          <p:cNvPr id="648" name="Shape 8"/>
          <p:cNvSpPr/>
          <p:nvPr/>
        </p:nvSpPr>
        <p:spPr>
          <a:xfrm>
            <a:off x="5691960" y="4342320"/>
            <a:ext cx="8197200" cy="11160"/>
          </a:xfrm>
          <a:prstGeom prst="roundRect">
            <a:avLst>
              <a:gd name="adj" fmla="val 726008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9" name="Image 2" descr="preencoded.png"/>
          <p:cNvPicPr/>
          <p:nvPr/>
        </p:nvPicPr>
        <p:blipFill>
          <a:blip r:embed="rId3"/>
          <a:stretch/>
        </p:blipFill>
        <p:spPr>
          <a:xfrm>
            <a:off x="1544400" y="4376520"/>
            <a:ext cx="4917600" cy="1137600"/>
          </a:xfrm>
          <a:prstGeom prst="rect">
            <a:avLst/>
          </a:prstGeom>
          <a:ln w="0">
            <a:noFill/>
          </a:ln>
        </p:spPr>
      </p:pic>
      <p:sp>
        <p:nvSpPr>
          <p:cNvPr id="650" name="Text 9"/>
          <p:cNvSpPr/>
          <p:nvPr/>
        </p:nvSpPr>
        <p:spPr>
          <a:xfrm>
            <a:off x="3872880" y="4748040"/>
            <a:ext cx="260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1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3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1" name="Text 10"/>
          <p:cNvSpPr/>
          <p:nvPr/>
        </p:nvSpPr>
        <p:spPr>
          <a:xfrm>
            <a:off x="6659640" y="4574160"/>
            <a:ext cx="61747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Εργάτες και μικροκαλλιεργητές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2" name="Text 11"/>
          <p:cNvSpPr/>
          <p:nvPr/>
        </p:nvSpPr>
        <p:spPr>
          <a:xfrm>
            <a:off x="6659640" y="5001120"/>
            <a:ext cx="617472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50" spc="-1" strike="noStrike">
                <a:solidFill>
                  <a:srgbClr val="d7e5d8"/>
                </a:solidFill>
                <a:latin typeface="Syne"/>
                <a:ea typeface="Syne"/>
              </a:rPr>
              <a:t>Το μεγαλύτερο μέρος των γηγενών</a:t>
            </a:r>
            <a:endParaRPr b="0" lang="en-US" sz="1550" spc="-1" strike="noStrike">
              <a:latin typeface="Arial"/>
            </a:endParaRPr>
          </a:p>
        </p:txBody>
      </p:sp>
      <p:sp>
        <p:nvSpPr>
          <p:cNvPr id="653" name="Shape 12"/>
          <p:cNvSpPr/>
          <p:nvPr/>
        </p:nvSpPr>
        <p:spPr>
          <a:xfrm>
            <a:off x="6511680" y="5529960"/>
            <a:ext cx="7377840" cy="11160"/>
          </a:xfrm>
          <a:prstGeom prst="roundRect">
            <a:avLst>
              <a:gd name="adj" fmla="val 726008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4" name="Image 3" descr="preencoded.png"/>
          <p:cNvPicPr/>
          <p:nvPr/>
        </p:nvPicPr>
        <p:blipFill>
          <a:blip r:embed="rId4"/>
          <a:stretch/>
        </p:blipFill>
        <p:spPr>
          <a:xfrm>
            <a:off x="724680" y="5564160"/>
            <a:ext cx="6557040" cy="1137600"/>
          </a:xfrm>
          <a:prstGeom prst="rect">
            <a:avLst/>
          </a:prstGeom>
          <a:ln w="0">
            <a:noFill/>
          </a:ln>
        </p:spPr>
      </p:pic>
      <p:sp>
        <p:nvSpPr>
          <p:cNvPr id="655" name="Text 13"/>
          <p:cNvSpPr/>
          <p:nvPr/>
        </p:nvSpPr>
        <p:spPr>
          <a:xfrm>
            <a:off x="3868200" y="5935680"/>
            <a:ext cx="269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1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4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6" name="Text 14"/>
          <p:cNvSpPr/>
          <p:nvPr/>
        </p:nvSpPr>
        <p:spPr>
          <a:xfrm>
            <a:off x="7479360" y="5761440"/>
            <a:ext cx="24692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Δούλοι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57" name="Text 15"/>
          <p:cNvSpPr/>
          <p:nvPr/>
        </p:nvSpPr>
        <p:spPr>
          <a:xfrm>
            <a:off x="7479360" y="6188760"/>
            <a:ext cx="36504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50" spc="-1" strike="noStrike">
                <a:solidFill>
                  <a:srgbClr val="d7e5d8"/>
                </a:solidFill>
                <a:latin typeface="Syne"/>
                <a:ea typeface="Syne"/>
              </a:rPr>
              <a:t>Αύξηση της δουλείας για κάλυψη αναγκών</a:t>
            </a:r>
            <a:endParaRPr b="0" lang="en-US" sz="1550" spc="-1" strike="noStrike">
              <a:latin typeface="Arial"/>
            </a:endParaRPr>
          </a:p>
        </p:txBody>
      </p:sp>
      <p:sp>
        <p:nvSpPr>
          <p:cNvPr id="658" name="Text 16"/>
          <p:cNvSpPr/>
          <p:nvPr/>
        </p:nvSpPr>
        <p:spPr>
          <a:xfrm>
            <a:off x="691560" y="6924240"/>
            <a:ext cx="1324692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buNone/>
              <a:tabLst>
                <a:tab algn="l" pos="0"/>
              </a:tabLst>
            </a:pPr>
            <a:r>
              <a:rPr b="0" lang="en-US" sz="1550" spc="-1" strike="noStrike">
                <a:solidFill>
                  <a:srgbClr val="d7e5d8"/>
                </a:solidFill>
                <a:latin typeface="Syne"/>
                <a:ea typeface="Syne"/>
              </a:rPr>
              <a:t>Η κοινωνική διαστρωμάτωση στον ελληνιστικό κόσμο διαμορφώθηκε με βάση την οικονομική δραστηριότητα και την εθνική καταγωγή.</a:t>
            </a:r>
            <a:endParaRPr b="0" lang="en-US" sz="1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 0"/>
          <p:cNvSpPr/>
          <p:nvPr/>
        </p:nvSpPr>
        <p:spPr>
          <a:xfrm>
            <a:off x="793800" y="868680"/>
            <a:ext cx="60674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Αστικοποίηση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60" name="Image 1" descr="preencoded.png"/>
          <p:cNvPicPr/>
          <p:nvPr/>
        </p:nvPicPr>
        <p:blipFill>
          <a:blip r:embed="rId1"/>
          <a:stretch/>
        </p:blipFill>
        <p:spPr>
          <a:xfrm>
            <a:off x="793800" y="1917360"/>
            <a:ext cx="1133640" cy="1814040"/>
          </a:xfrm>
          <a:prstGeom prst="rect">
            <a:avLst/>
          </a:prstGeom>
          <a:ln w="0">
            <a:noFill/>
          </a:ln>
        </p:spPr>
      </p:pic>
      <p:sp>
        <p:nvSpPr>
          <p:cNvPr id="661" name="Text 1"/>
          <p:cNvSpPr/>
          <p:nvPr/>
        </p:nvSpPr>
        <p:spPr>
          <a:xfrm>
            <a:off x="2268000" y="2144160"/>
            <a:ext cx="55119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Μετακίνηση πληθυσμών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2" name="Text 2"/>
          <p:cNvSpPr/>
          <p:nvPr/>
        </p:nvSpPr>
        <p:spPr>
          <a:xfrm>
            <a:off x="2268000" y="263484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Γηγενείς συγκεντρώθηκαν στις μεγαλουπόλεις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63" name="Image 2" descr="preencoded.png"/>
          <p:cNvPicPr/>
          <p:nvPr/>
        </p:nvPicPr>
        <p:blipFill>
          <a:blip r:embed="rId2"/>
          <a:stretch/>
        </p:blipFill>
        <p:spPr>
          <a:xfrm>
            <a:off x="793800" y="3732120"/>
            <a:ext cx="1133640" cy="1814040"/>
          </a:xfrm>
          <a:prstGeom prst="rect">
            <a:avLst/>
          </a:prstGeom>
          <a:ln w="0">
            <a:noFill/>
          </a:ln>
        </p:spPr>
      </p:pic>
      <p:sp>
        <p:nvSpPr>
          <p:cNvPr id="664" name="Text 3"/>
          <p:cNvSpPr/>
          <p:nvPr/>
        </p:nvSpPr>
        <p:spPr>
          <a:xfrm>
            <a:off x="2268000" y="3958920"/>
            <a:ext cx="481608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Αναζήτηση ευκαιριών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5" name="Text 4"/>
          <p:cNvSpPr/>
          <p:nvPr/>
        </p:nvSpPr>
        <p:spPr>
          <a:xfrm>
            <a:off x="2268000" y="444924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Ελπίδα για καλύτερη τύχη και εργασία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66" name="Image 3" descr="preencoded.png"/>
          <p:cNvPicPr/>
          <p:nvPr/>
        </p:nvPicPr>
        <p:blipFill>
          <a:blip r:embed="rId3"/>
          <a:stretch/>
        </p:blipFill>
        <p:spPr>
          <a:xfrm>
            <a:off x="793800" y="5546520"/>
            <a:ext cx="1133640" cy="1814040"/>
          </a:xfrm>
          <a:prstGeom prst="rect">
            <a:avLst/>
          </a:prstGeom>
          <a:ln w="0">
            <a:noFill/>
          </a:ln>
        </p:spPr>
      </p:pic>
      <p:sp>
        <p:nvSpPr>
          <p:cNvPr id="667" name="Text 5"/>
          <p:cNvSpPr/>
          <p:nvPr/>
        </p:nvSpPr>
        <p:spPr>
          <a:xfrm>
            <a:off x="2268000" y="5773320"/>
            <a:ext cx="60753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Ανάπτυξη αστικών κέντρων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8" name="Text 6"/>
          <p:cNvSpPr/>
          <p:nvPr/>
        </p:nvSpPr>
        <p:spPr>
          <a:xfrm>
            <a:off x="2268000" y="626364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Δημιουργία νέων μεγαλουπόλεων στην Ανατολή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ext 0"/>
          <p:cNvSpPr/>
          <p:nvPr/>
        </p:nvSpPr>
        <p:spPr>
          <a:xfrm>
            <a:off x="793800" y="2358360"/>
            <a:ext cx="91710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Εργασιακές σχέσεις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70" name="Text 1"/>
          <p:cNvSpPr/>
          <p:nvPr/>
        </p:nvSpPr>
        <p:spPr>
          <a:xfrm>
            <a:off x="793800" y="3634200"/>
            <a:ext cx="39776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Ελεύθεροι πολίτες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1" name="Text 2"/>
          <p:cNvSpPr/>
          <p:nvPr/>
        </p:nvSpPr>
        <p:spPr>
          <a:xfrm>
            <a:off x="793800" y="4569840"/>
            <a:ext cx="397764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Αποτελούσαν τη βάση του εργατικού δυναμικού, αλλά δεν επαρκούσαν για όλες τις ανάγκες.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72" name="Text 3"/>
          <p:cNvSpPr/>
          <p:nvPr/>
        </p:nvSpPr>
        <p:spPr>
          <a:xfrm>
            <a:off x="5333040" y="3634200"/>
            <a:ext cx="34491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Δουλοπαροικία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3" name="Text 4"/>
          <p:cNvSpPr/>
          <p:nvPr/>
        </p:nvSpPr>
        <p:spPr>
          <a:xfrm>
            <a:off x="5333040" y="4215240"/>
            <a:ext cx="397764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Το σύστημα εξαρτημένης εργασίας που ίσχυε στην Ανατολή διατηρήθηκε, αλλά δεν κάλυπτε πλέον όλες τις ανάγκες.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74" name="Text 5"/>
          <p:cNvSpPr/>
          <p:nvPr/>
        </p:nvSpPr>
        <p:spPr>
          <a:xfrm>
            <a:off x="9871920" y="363420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Δουλεία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5" name="Text 6"/>
          <p:cNvSpPr/>
          <p:nvPr/>
        </p:nvSpPr>
        <p:spPr>
          <a:xfrm>
            <a:off x="9871920" y="4215240"/>
            <a:ext cx="3977640" cy="14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Αυξήθηκε η χρήση δούλων για να καλύψει τις ανάγκες της πλούσιας διαβίωσης των ηγεμόνων και των ανώτερων στρωμάτων.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ext 0"/>
          <p:cNvSpPr/>
          <p:nvPr/>
        </p:nvSpPr>
        <p:spPr>
          <a:xfrm>
            <a:off x="793800" y="3732120"/>
            <a:ext cx="77695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Πολιτικό σύστημα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77" name="Shape 1"/>
          <p:cNvSpPr/>
          <p:nvPr/>
        </p:nvSpPr>
        <p:spPr>
          <a:xfrm>
            <a:off x="793800" y="5036400"/>
            <a:ext cx="396360" cy="396360"/>
          </a:xfrm>
          <a:prstGeom prst="roundRect">
            <a:avLst>
              <a:gd name="adj" fmla="val 24007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Text 2"/>
          <p:cNvSpPr/>
          <p:nvPr/>
        </p:nvSpPr>
        <p:spPr>
          <a:xfrm>
            <a:off x="1417320" y="5036400"/>
            <a:ext cx="35722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Απόλυτη μοναρχία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9" name="Text 3"/>
          <p:cNvSpPr/>
          <p:nvPr/>
        </p:nvSpPr>
        <p:spPr>
          <a:xfrm>
            <a:off x="1417320" y="5880960"/>
            <a:ext cx="357228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Οι ηγεμόνες συγκέντρωσαν όλες τις εξουσίες στο πρόσωπό τους.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80" name="Shape 4"/>
          <p:cNvSpPr/>
          <p:nvPr/>
        </p:nvSpPr>
        <p:spPr>
          <a:xfrm>
            <a:off x="5217120" y="5036400"/>
            <a:ext cx="396360" cy="396360"/>
          </a:xfrm>
          <a:prstGeom prst="roundRect">
            <a:avLst>
              <a:gd name="adj" fmla="val 24007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Text 5"/>
          <p:cNvSpPr/>
          <p:nvPr/>
        </p:nvSpPr>
        <p:spPr>
          <a:xfrm>
            <a:off x="5840640" y="5036400"/>
            <a:ext cx="35722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Ελληνικό επιτελείο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2" name="Text 6"/>
          <p:cNvSpPr/>
          <p:nvPr/>
        </p:nvSpPr>
        <p:spPr>
          <a:xfrm>
            <a:off x="5840640" y="5880960"/>
            <a:ext cx="3572280" cy="14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Οι βασιλείς κυβερνούσαν με τη βοήθεια Ελλήνων και λίγων εξελληνισμένων γηγενών από ανώτερα οικονομικά στρώματα.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83" name="Shape 7"/>
          <p:cNvSpPr/>
          <p:nvPr/>
        </p:nvSpPr>
        <p:spPr>
          <a:xfrm>
            <a:off x="9640080" y="5036400"/>
            <a:ext cx="396360" cy="396360"/>
          </a:xfrm>
          <a:prstGeom prst="roundRect">
            <a:avLst>
              <a:gd name="adj" fmla="val 24007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Text 8"/>
          <p:cNvSpPr/>
          <p:nvPr/>
        </p:nvSpPr>
        <p:spPr>
          <a:xfrm>
            <a:off x="10263960" y="5036400"/>
            <a:ext cx="35722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Λατρεία ηγεμόνων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5" name="Text 9"/>
          <p:cNvSpPr/>
          <p:nvPr/>
        </p:nvSpPr>
        <p:spPr>
          <a:xfrm>
            <a:off x="10263960" y="5880960"/>
            <a:ext cx="35722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Οι υπήκοοι απέδιδαν θεϊκές τιμές στους ηγεμόνες, αυξάνοντας την αίγλη τους.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ext 0"/>
          <p:cNvSpPr/>
          <p:nvPr/>
        </p:nvSpPr>
        <p:spPr>
          <a:xfrm>
            <a:off x="744120" y="1083600"/>
            <a:ext cx="7180200" cy="66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199"/>
              </a:lnSpc>
              <a:buNone/>
              <a:tabLst>
                <a:tab algn="l" pos="0"/>
              </a:tabLst>
            </a:pPr>
            <a:r>
              <a:rPr b="1" lang="en-US" sz="41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Ρόλος του πολίτη</a:t>
            </a:r>
            <a:endParaRPr b="0" lang="en-US" sz="4150" spc="-1" strike="noStrike">
              <a:latin typeface="Arial"/>
            </a:endParaRPr>
          </a:p>
        </p:txBody>
      </p:sp>
      <p:pic>
        <p:nvPicPr>
          <p:cNvPr id="687" name="Image 1" descr="preencoded.png"/>
          <p:cNvPicPr/>
          <p:nvPr/>
        </p:nvPicPr>
        <p:blipFill>
          <a:blip r:embed="rId1"/>
          <a:stretch/>
        </p:blipFill>
        <p:spPr>
          <a:xfrm>
            <a:off x="744120" y="2066760"/>
            <a:ext cx="531360" cy="531360"/>
          </a:xfrm>
          <a:prstGeom prst="rect">
            <a:avLst/>
          </a:prstGeom>
          <a:ln w="0">
            <a:noFill/>
          </a:ln>
        </p:spPr>
      </p:pic>
      <p:sp>
        <p:nvSpPr>
          <p:cNvPr id="688" name="Text 1"/>
          <p:cNvSpPr/>
          <p:nvPr/>
        </p:nvSpPr>
        <p:spPr>
          <a:xfrm>
            <a:off x="744120" y="2811240"/>
            <a:ext cx="265788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0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Ατομικισμός</a:t>
            </a:r>
            <a:endParaRPr b="0" lang="en-US" sz="2050" spc="-1" strike="noStrike">
              <a:latin typeface="Arial"/>
            </a:endParaRPr>
          </a:p>
        </p:txBody>
      </p:sp>
      <p:sp>
        <p:nvSpPr>
          <p:cNvPr id="689" name="Text 2"/>
          <p:cNvSpPr/>
          <p:nvPr/>
        </p:nvSpPr>
        <p:spPr>
          <a:xfrm>
            <a:off x="744120" y="3270960"/>
            <a:ext cx="366768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7e5d8"/>
                </a:solidFill>
                <a:latin typeface="Syne"/>
                <a:ea typeface="Syne"/>
              </a:rPr>
              <a:t>Ο πολίτης ενδιαφερόταν κυρίως για το ατομικό του συμφέρον.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690" name="Image 2" descr="preencoded.png"/>
          <p:cNvPicPr/>
          <p:nvPr/>
        </p:nvPicPr>
        <p:blipFill>
          <a:blip r:embed="rId2"/>
          <a:stretch/>
        </p:blipFill>
        <p:spPr>
          <a:xfrm>
            <a:off x="4731480" y="2066760"/>
            <a:ext cx="531360" cy="531360"/>
          </a:xfrm>
          <a:prstGeom prst="rect">
            <a:avLst/>
          </a:prstGeom>
          <a:ln w="0">
            <a:noFill/>
          </a:ln>
        </p:spPr>
      </p:pic>
      <p:sp>
        <p:nvSpPr>
          <p:cNvPr id="691" name="Text 3"/>
          <p:cNvSpPr/>
          <p:nvPr/>
        </p:nvSpPr>
        <p:spPr>
          <a:xfrm>
            <a:off x="4731480" y="2811240"/>
            <a:ext cx="3655080" cy="3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0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Πολιτική απάθεια</a:t>
            </a:r>
            <a:endParaRPr b="0" lang="en-US" sz="2050" spc="-1" strike="noStrike">
              <a:latin typeface="Arial"/>
            </a:endParaRPr>
          </a:p>
        </p:txBody>
      </p:sp>
      <p:sp>
        <p:nvSpPr>
          <p:cNvPr id="692" name="Text 4"/>
          <p:cNvSpPr/>
          <p:nvPr/>
        </p:nvSpPr>
        <p:spPr>
          <a:xfrm>
            <a:off x="4731480" y="3270960"/>
            <a:ext cx="366804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7e5d8"/>
                </a:solidFill>
                <a:latin typeface="Syne"/>
                <a:ea typeface="Syne"/>
              </a:rPr>
              <a:t>Δεν είχε ενεργό ρόλο στη διακυβέρνηση του κράτους.</a:t>
            </a:r>
            <a:endParaRPr b="0" lang="en-US" sz="1650" spc="-1" strike="noStrike">
              <a:latin typeface="Arial"/>
            </a:endParaRPr>
          </a:p>
        </p:txBody>
      </p:sp>
      <p:pic>
        <p:nvPicPr>
          <p:cNvPr id="693" name="Image 3" descr="preencoded.png"/>
          <p:cNvPicPr/>
          <p:nvPr/>
        </p:nvPicPr>
        <p:blipFill>
          <a:blip r:embed="rId3"/>
          <a:stretch/>
        </p:blipFill>
        <p:spPr>
          <a:xfrm>
            <a:off x="744120" y="4589280"/>
            <a:ext cx="531360" cy="531360"/>
          </a:xfrm>
          <a:prstGeom prst="rect">
            <a:avLst/>
          </a:prstGeom>
          <a:ln w="0">
            <a:noFill/>
          </a:ln>
        </p:spPr>
      </p:pic>
      <p:sp>
        <p:nvSpPr>
          <p:cNvPr id="694" name="Text 5"/>
          <p:cNvSpPr/>
          <p:nvPr/>
        </p:nvSpPr>
        <p:spPr>
          <a:xfrm>
            <a:off x="744120" y="5333400"/>
            <a:ext cx="3667680" cy="66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1" lang="en-US" sz="205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Οικονομική εστίαση</a:t>
            </a:r>
            <a:endParaRPr b="0" lang="en-US" sz="2050" spc="-1" strike="noStrike">
              <a:latin typeface="Arial"/>
            </a:endParaRPr>
          </a:p>
        </p:txBody>
      </p:sp>
      <p:sp>
        <p:nvSpPr>
          <p:cNvPr id="695" name="Text 6"/>
          <p:cNvSpPr/>
          <p:nvPr/>
        </p:nvSpPr>
        <p:spPr>
          <a:xfrm>
            <a:off x="744120" y="6125760"/>
            <a:ext cx="3667680" cy="102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1650" spc="-1" strike="noStrike">
                <a:solidFill>
                  <a:srgbClr val="d7e5d8"/>
                </a:solidFill>
                <a:latin typeface="Syne"/>
                <a:ea typeface="Syne"/>
              </a:rPr>
              <a:t>Η προσοχή στράφηκε στις οικονομικές δραστηριότητες και την προσωπική ευημερία.</a:t>
            </a:r>
            <a:endParaRPr b="0" lang="en-US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 0"/>
          <p:cNvSpPr/>
          <p:nvPr/>
        </p:nvSpPr>
        <p:spPr>
          <a:xfrm>
            <a:off x="793800" y="1282680"/>
            <a:ext cx="129448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f0f4f1"/>
                </a:solidFill>
                <a:latin typeface="Syne Extra Bold"/>
                <a:ea typeface="Syne Extra Bold"/>
              </a:rPr>
              <a:t>Μετατόπιση κέντρου βάρους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97" name="Shape 1"/>
          <p:cNvSpPr/>
          <p:nvPr/>
        </p:nvSpPr>
        <p:spPr>
          <a:xfrm>
            <a:off x="793800" y="2445120"/>
            <a:ext cx="2173320" cy="1306440"/>
          </a:xfrm>
          <a:prstGeom prst="roundRect">
            <a:avLst>
              <a:gd name="adj" fmla="val 7289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Text 2"/>
          <p:cNvSpPr/>
          <p:nvPr/>
        </p:nvSpPr>
        <p:spPr>
          <a:xfrm>
            <a:off x="1028160" y="2871720"/>
            <a:ext cx="14976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9" name="Text 3"/>
          <p:cNvSpPr/>
          <p:nvPr/>
        </p:nvSpPr>
        <p:spPr>
          <a:xfrm>
            <a:off x="3194280" y="2671920"/>
            <a:ext cx="4860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Μητροπολική Ελλάδα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00" name="Text 4"/>
          <p:cNvSpPr/>
          <p:nvPr/>
        </p:nvSpPr>
        <p:spPr>
          <a:xfrm>
            <a:off x="3194280" y="3162240"/>
            <a:ext cx="48600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Χάνει την κεντρική της θέση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01" name="Shape 5"/>
          <p:cNvSpPr/>
          <p:nvPr/>
        </p:nvSpPr>
        <p:spPr>
          <a:xfrm>
            <a:off x="3080880" y="3736800"/>
            <a:ext cx="10641960" cy="14760"/>
          </a:xfrm>
          <a:prstGeom prst="roundRect">
            <a:avLst>
              <a:gd name="adj" fmla="val 625116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Shape 6"/>
          <p:cNvSpPr/>
          <p:nvPr/>
        </p:nvSpPr>
        <p:spPr>
          <a:xfrm>
            <a:off x="793800" y="3865320"/>
            <a:ext cx="4347360" cy="1306440"/>
          </a:xfrm>
          <a:prstGeom prst="roundRect">
            <a:avLst>
              <a:gd name="adj" fmla="val 7289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Text 7"/>
          <p:cNvSpPr/>
          <p:nvPr/>
        </p:nvSpPr>
        <p:spPr>
          <a:xfrm>
            <a:off x="1028160" y="4291920"/>
            <a:ext cx="2840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04" name="Text 8"/>
          <p:cNvSpPr/>
          <p:nvPr/>
        </p:nvSpPr>
        <p:spPr>
          <a:xfrm>
            <a:off x="5368320" y="4092120"/>
            <a:ext cx="58809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Μεγαλουπόλεις Ανατολής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05" name="Text 9"/>
          <p:cNvSpPr/>
          <p:nvPr/>
        </p:nvSpPr>
        <p:spPr>
          <a:xfrm>
            <a:off x="5368320" y="4582440"/>
            <a:ext cx="58809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Αναδύονται ως νέα κέντρα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06" name="Shape 10"/>
          <p:cNvSpPr/>
          <p:nvPr/>
        </p:nvSpPr>
        <p:spPr>
          <a:xfrm>
            <a:off x="5254560" y="5157000"/>
            <a:ext cx="8468280" cy="14760"/>
          </a:xfrm>
          <a:prstGeom prst="roundRect">
            <a:avLst>
              <a:gd name="adj" fmla="val 625116"/>
            </a:avLst>
          </a:prstGeom>
          <a:solidFill>
            <a:srgbClr val="6d912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Shape 11"/>
          <p:cNvSpPr/>
          <p:nvPr/>
        </p:nvSpPr>
        <p:spPr>
          <a:xfrm>
            <a:off x="793800" y="5285520"/>
            <a:ext cx="6521040" cy="1661040"/>
          </a:xfrm>
          <a:prstGeom prst="roundRect">
            <a:avLst>
              <a:gd name="adj" fmla="val 5735"/>
            </a:avLst>
          </a:prstGeom>
          <a:solidFill>
            <a:srgbClr val="547808"/>
          </a:solidFill>
          <a:ln w="7620">
            <a:solidFill>
              <a:srgbClr val="6d91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Text 12"/>
          <p:cNvSpPr/>
          <p:nvPr/>
        </p:nvSpPr>
        <p:spPr>
          <a:xfrm>
            <a:off x="1028160" y="5889600"/>
            <a:ext cx="2984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ffffff"/>
                </a:solidFill>
                <a:latin typeface="Syne Extra Bold"/>
                <a:ea typeface="Syne Extra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09" name="Text 13"/>
          <p:cNvSpPr/>
          <p:nvPr/>
        </p:nvSpPr>
        <p:spPr>
          <a:xfrm>
            <a:off x="7542000" y="5512320"/>
            <a:ext cx="60674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d7e5d8"/>
                </a:solidFill>
                <a:latin typeface="Syne Extra Bold"/>
                <a:ea typeface="Syne Extra Bold"/>
              </a:rPr>
              <a:t>Αλεξάνδρεια, Αντιόχεια, Πέργαμος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0" name="Text 14"/>
          <p:cNvSpPr/>
          <p:nvPr/>
        </p:nvSpPr>
        <p:spPr>
          <a:xfrm>
            <a:off x="7542000" y="6357240"/>
            <a:ext cx="60674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7e5d8"/>
                </a:solidFill>
                <a:latin typeface="Syne"/>
                <a:ea typeface="Syne"/>
              </a:rPr>
              <a:t>Κύρια διοικητικά, οικονομικά και πολιτιστικά κέντρα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2025-02-02T20:45:50Z</dcterms:created>
  <dc:creator>PptxGenJS</dc:creator>
  <dc:description/>
  <dc:language>en-US</dc:language>
  <cp:lastModifiedBy/>
  <dcterms:modified xsi:type="dcterms:W3CDTF">2025-02-02T22:47:59Z</dcterms:modified>
  <cp:revision>2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On-screen Show (16:9)</vt:lpwstr>
  </property>
  <property fmtid="{D5CDD505-2E9C-101B-9397-08002B2CF9AE}" pid="4" name="Slides">
    <vt:i4>15</vt:i4>
  </property>
</Properties>
</file>