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notesMaster" Target="notesMasters/notesMaster1.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0" Type="http://schemas.openxmlformats.org/officeDocument/2006/relationships/slide" Target="slides/slide14.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move the slide</a:t>
            </a:r>
            <a:endParaRPr b="0" lang="en-US" sz="4400" spc="-1" strike="noStrike">
              <a:solidFill>
                <a:srgbClr val="000000"/>
              </a:solidFill>
              <a:latin typeface="Calibri Light"/>
            </a:endParaRPr>
          </a:p>
        </p:txBody>
      </p:sp>
      <p:sp>
        <p:nvSpPr>
          <p:cNvPr id="56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56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563"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564"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565"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5AA8B930-BEDB-44A9-9328-6ACC9F3D1E91}"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PlaceHolder 1"/>
          <p:cNvSpPr>
            <a:spLocks noGrp="1"/>
          </p:cNvSpPr>
          <p:nvPr>
            <p:ph type="sldImg"/>
          </p:nvPr>
        </p:nvSpPr>
        <p:spPr>
          <a:xfrm>
            <a:off x="685800" y="1143000"/>
            <a:ext cx="5486040" cy="3085920"/>
          </a:xfrm>
          <a:prstGeom prst="rect">
            <a:avLst/>
          </a:prstGeom>
          <a:ln w="0">
            <a:noFill/>
          </a:ln>
        </p:spPr>
      </p:sp>
      <p:sp>
        <p:nvSpPr>
          <p:cNvPr id="71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15" name="PlaceHolder 3"/>
          <p:cNvSpPr>
            <a:spLocks noGrp="1"/>
          </p:cNvSpPr>
          <p:nvPr>
            <p:ph type="sldNum" idx="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B38EB06-1416-4465-B114-552B278147F5}"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0" name="PlaceHolder 1"/>
          <p:cNvSpPr>
            <a:spLocks noGrp="1"/>
          </p:cNvSpPr>
          <p:nvPr>
            <p:ph type="sldImg"/>
          </p:nvPr>
        </p:nvSpPr>
        <p:spPr>
          <a:xfrm>
            <a:off x="685800" y="1143000"/>
            <a:ext cx="5486040" cy="3085920"/>
          </a:xfrm>
          <a:prstGeom prst="rect">
            <a:avLst/>
          </a:prstGeom>
          <a:ln w="0">
            <a:noFill/>
          </a:ln>
        </p:spPr>
      </p:sp>
      <p:sp>
        <p:nvSpPr>
          <p:cNvPr id="741"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2"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7CF4B734-53F0-4AE5-8A70-2CF4C6ACDCE9}"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3" name="PlaceHolder 1"/>
          <p:cNvSpPr>
            <a:spLocks noGrp="1"/>
          </p:cNvSpPr>
          <p:nvPr>
            <p:ph type="sldImg"/>
          </p:nvPr>
        </p:nvSpPr>
        <p:spPr>
          <a:xfrm>
            <a:off x="685800" y="1143000"/>
            <a:ext cx="5486040" cy="3085920"/>
          </a:xfrm>
          <a:prstGeom prst="rect">
            <a:avLst/>
          </a:prstGeom>
          <a:ln w="0">
            <a:noFill/>
          </a:ln>
        </p:spPr>
      </p:sp>
      <p:sp>
        <p:nvSpPr>
          <p:cNvPr id="74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5"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CE5D9C3-EEB6-42B5-B491-3B83B548697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6" name="PlaceHolder 1"/>
          <p:cNvSpPr>
            <a:spLocks noGrp="1"/>
          </p:cNvSpPr>
          <p:nvPr>
            <p:ph type="sldImg"/>
          </p:nvPr>
        </p:nvSpPr>
        <p:spPr>
          <a:xfrm>
            <a:off x="685800" y="1143000"/>
            <a:ext cx="5486040" cy="3085920"/>
          </a:xfrm>
          <a:prstGeom prst="rect">
            <a:avLst/>
          </a:prstGeom>
          <a:ln w="0">
            <a:noFill/>
          </a:ln>
        </p:spPr>
      </p:sp>
      <p:sp>
        <p:nvSpPr>
          <p:cNvPr id="74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8"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32A0DDAF-B657-49D0-8C35-103009949F66}"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PlaceHolder 1"/>
          <p:cNvSpPr>
            <a:spLocks noGrp="1"/>
          </p:cNvSpPr>
          <p:nvPr>
            <p:ph type="sldImg"/>
          </p:nvPr>
        </p:nvSpPr>
        <p:spPr>
          <a:xfrm>
            <a:off x="685800" y="1143000"/>
            <a:ext cx="5486040" cy="3085920"/>
          </a:xfrm>
          <a:prstGeom prst="rect">
            <a:avLst/>
          </a:prstGeom>
          <a:ln w="0">
            <a:noFill/>
          </a:ln>
        </p:spPr>
      </p:sp>
      <p:sp>
        <p:nvSpPr>
          <p:cNvPr id="75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1"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E0FD290-6CE2-4FBA-A7AD-BFCE98D69C9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2" name="PlaceHolder 1"/>
          <p:cNvSpPr>
            <a:spLocks noGrp="1"/>
          </p:cNvSpPr>
          <p:nvPr>
            <p:ph type="sldImg"/>
          </p:nvPr>
        </p:nvSpPr>
        <p:spPr>
          <a:xfrm>
            <a:off x="685800" y="1143000"/>
            <a:ext cx="5486040" cy="3085920"/>
          </a:xfrm>
          <a:prstGeom prst="rect">
            <a:avLst/>
          </a:prstGeom>
          <a:ln w="0">
            <a:noFill/>
          </a:ln>
        </p:spPr>
      </p:sp>
      <p:sp>
        <p:nvSpPr>
          <p:cNvPr id="75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4"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D4714F19-CE06-4E04-A1E7-DEE0FFD8E73F}"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PlaceHolder 1"/>
          <p:cNvSpPr>
            <a:spLocks noGrp="1"/>
          </p:cNvSpPr>
          <p:nvPr>
            <p:ph type="sldImg"/>
          </p:nvPr>
        </p:nvSpPr>
        <p:spPr>
          <a:xfrm>
            <a:off x="685800" y="1143000"/>
            <a:ext cx="5486040" cy="3085920"/>
          </a:xfrm>
          <a:prstGeom prst="rect">
            <a:avLst/>
          </a:prstGeom>
          <a:ln w="0">
            <a:noFill/>
          </a:ln>
        </p:spPr>
      </p:sp>
      <p:sp>
        <p:nvSpPr>
          <p:cNvPr id="71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18" name="PlaceHolder 3"/>
          <p:cNvSpPr>
            <a:spLocks noGrp="1"/>
          </p:cNvSpPr>
          <p:nvPr>
            <p:ph type="sldNum" idx="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073B53DD-8F76-4329-BF7F-7337DEDBEDB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PlaceHolder 1"/>
          <p:cNvSpPr>
            <a:spLocks noGrp="1"/>
          </p:cNvSpPr>
          <p:nvPr>
            <p:ph type="sldImg"/>
          </p:nvPr>
        </p:nvSpPr>
        <p:spPr>
          <a:xfrm>
            <a:off x="685800" y="1143000"/>
            <a:ext cx="5486040" cy="3085920"/>
          </a:xfrm>
          <a:prstGeom prst="rect">
            <a:avLst/>
          </a:prstGeom>
          <a:ln w="0">
            <a:noFill/>
          </a:ln>
        </p:spPr>
      </p:sp>
      <p:sp>
        <p:nvSpPr>
          <p:cNvPr id="72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21" name="PlaceHolder 3"/>
          <p:cNvSpPr>
            <a:spLocks noGrp="1"/>
          </p:cNvSpPr>
          <p:nvPr>
            <p:ph type="sldNum" idx="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739319AD-AAA6-4302-89CF-0A72D40D056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2" name="PlaceHolder 1"/>
          <p:cNvSpPr>
            <a:spLocks noGrp="1"/>
          </p:cNvSpPr>
          <p:nvPr>
            <p:ph type="sldImg"/>
          </p:nvPr>
        </p:nvSpPr>
        <p:spPr>
          <a:xfrm>
            <a:off x="685800" y="1143000"/>
            <a:ext cx="5486040" cy="3085920"/>
          </a:xfrm>
          <a:prstGeom prst="rect">
            <a:avLst/>
          </a:prstGeom>
          <a:ln w="0">
            <a:noFill/>
          </a:ln>
        </p:spPr>
      </p:sp>
      <p:sp>
        <p:nvSpPr>
          <p:cNvPr id="72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24"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1917264D-60EA-416C-A766-E4FE470C54A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PlaceHolder 1"/>
          <p:cNvSpPr>
            <a:spLocks noGrp="1"/>
          </p:cNvSpPr>
          <p:nvPr>
            <p:ph type="sldImg"/>
          </p:nvPr>
        </p:nvSpPr>
        <p:spPr>
          <a:xfrm>
            <a:off x="685800" y="1143000"/>
            <a:ext cx="5486040" cy="3085920"/>
          </a:xfrm>
          <a:prstGeom prst="rect">
            <a:avLst/>
          </a:prstGeom>
          <a:ln w="0">
            <a:noFill/>
          </a:ln>
        </p:spPr>
      </p:sp>
      <p:sp>
        <p:nvSpPr>
          <p:cNvPr id="72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27"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568F0FC7-F5E0-46B1-925A-BC6678ED7CC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PlaceHolder 1"/>
          <p:cNvSpPr>
            <a:spLocks noGrp="1"/>
          </p:cNvSpPr>
          <p:nvPr>
            <p:ph type="sldImg"/>
          </p:nvPr>
        </p:nvSpPr>
        <p:spPr>
          <a:xfrm>
            <a:off x="685800" y="1143000"/>
            <a:ext cx="5486040" cy="3085920"/>
          </a:xfrm>
          <a:prstGeom prst="rect">
            <a:avLst/>
          </a:prstGeom>
          <a:ln w="0">
            <a:noFill/>
          </a:ln>
        </p:spPr>
      </p:sp>
      <p:sp>
        <p:nvSpPr>
          <p:cNvPr id="72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30"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7DC6D718-B2F1-4141-8FBE-6926A38B758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1" name="PlaceHolder 1"/>
          <p:cNvSpPr>
            <a:spLocks noGrp="1"/>
          </p:cNvSpPr>
          <p:nvPr>
            <p:ph type="sldImg"/>
          </p:nvPr>
        </p:nvSpPr>
        <p:spPr>
          <a:xfrm>
            <a:off x="685800" y="1143000"/>
            <a:ext cx="5486040" cy="3085920"/>
          </a:xfrm>
          <a:prstGeom prst="rect">
            <a:avLst/>
          </a:prstGeom>
          <a:ln w="0">
            <a:noFill/>
          </a:ln>
        </p:spPr>
      </p:sp>
      <p:sp>
        <p:nvSpPr>
          <p:cNvPr id="73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33"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5434CCC-AE6A-479C-8F31-B331E9F869D9}"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4" name="PlaceHolder 1"/>
          <p:cNvSpPr>
            <a:spLocks noGrp="1"/>
          </p:cNvSpPr>
          <p:nvPr>
            <p:ph type="sldImg"/>
          </p:nvPr>
        </p:nvSpPr>
        <p:spPr>
          <a:xfrm>
            <a:off x="685800" y="1143000"/>
            <a:ext cx="5486040" cy="3085920"/>
          </a:xfrm>
          <a:prstGeom prst="rect">
            <a:avLst/>
          </a:prstGeom>
          <a:ln w="0">
            <a:noFill/>
          </a:ln>
        </p:spPr>
      </p:sp>
      <p:sp>
        <p:nvSpPr>
          <p:cNvPr id="73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36"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5BA6AF49-5541-49D2-AE0E-88D901F0EF6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PlaceHolder 1"/>
          <p:cNvSpPr>
            <a:spLocks noGrp="1"/>
          </p:cNvSpPr>
          <p:nvPr>
            <p:ph type="sldImg"/>
          </p:nvPr>
        </p:nvSpPr>
        <p:spPr>
          <a:xfrm>
            <a:off x="685800" y="1143000"/>
            <a:ext cx="5486040" cy="3085920"/>
          </a:xfrm>
          <a:prstGeom prst="rect">
            <a:avLst/>
          </a:prstGeom>
          <a:ln w="0">
            <a:noFill/>
          </a:ln>
        </p:spPr>
      </p:sp>
      <p:sp>
        <p:nvSpPr>
          <p:cNvPr id="738"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39"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64743C0-E28F-4B56-A5D2-92CF8A2E53D2}"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36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3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40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4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44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4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48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4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52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5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5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4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8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12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1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16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1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20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2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24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2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28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2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Shape 0"/>
          <p:cNvSpPr/>
          <p:nvPr/>
        </p:nvSpPr>
        <p:spPr>
          <a:xfrm>
            <a:off x="0" y="0"/>
            <a:ext cx="14630040" cy="8229240"/>
          </a:xfrm>
          <a:prstGeom prst="rect">
            <a:avLst/>
          </a:prstGeom>
          <a:solidFill>
            <a:srgbClr val="22242a"/>
          </a:solidFill>
          <a:ln w="0">
            <a:noFill/>
          </a:ln>
        </p:spPr>
        <p:style>
          <a:lnRef idx="0"/>
          <a:fillRef idx="0"/>
          <a:effectRef idx="0"/>
          <a:fontRef idx="minor"/>
        </p:style>
      </p:sp>
      <p:sp>
        <p:nvSpPr>
          <p:cNvPr id="321" name="Shape 1"/>
          <p:cNvSpPr/>
          <p:nvPr/>
        </p:nvSpPr>
        <p:spPr>
          <a:xfrm>
            <a:off x="0" y="0"/>
            <a:ext cx="14630040" cy="8229240"/>
          </a:xfrm>
          <a:prstGeom prst="rect">
            <a:avLst/>
          </a:prstGeom>
          <a:solidFill>
            <a:srgbClr val="292c32"/>
          </a:solidFill>
          <a:ln w="0">
            <a:noFill/>
          </a:ln>
        </p:spPr>
        <p:style>
          <a:lnRef idx="0"/>
          <a:fillRef idx="0"/>
          <a:effectRef idx="0"/>
          <a:fontRef idx="minor"/>
        </p:style>
      </p:sp>
      <p:sp>
        <p:nvSpPr>
          <p:cNvPr id="3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Layout" Target="../slideLayouts/slideLayout13.xml"/><Relationship Id="rId6"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7.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73.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85.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Text 0"/>
          <p:cNvSpPr/>
          <p:nvPr/>
        </p:nvSpPr>
        <p:spPr>
          <a:xfrm>
            <a:off x="793800" y="1648440"/>
            <a:ext cx="7556040" cy="212580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0" lang="en-US" sz="4450" spc="-1" strike="noStrike">
                <a:solidFill>
                  <a:srgbClr val="f3f3f2"/>
                </a:solidFill>
                <a:latin typeface="IBM Plex Sans Medium"/>
                <a:ea typeface="IBM Plex Sans Medium"/>
              </a:rPr>
              <a:t>Το Έργο του Μεγάλου Αλεξάνδρου και ο Ελληνικός Πολιτισμός</a:t>
            </a:r>
            <a:endParaRPr b="0" lang="en-US" sz="4450" spc="-1" strike="noStrike">
              <a:latin typeface="Arial"/>
            </a:endParaRPr>
          </a:p>
        </p:txBody>
      </p:sp>
      <p:sp>
        <p:nvSpPr>
          <p:cNvPr id="567" name="Text 1"/>
          <p:cNvSpPr/>
          <p:nvPr/>
        </p:nvSpPr>
        <p:spPr>
          <a:xfrm>
            <a:off x="793800" y="4114800"/>
            <a:ext cx="755604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Η εκστρατεία του Μεγάλου Αλεξάνδρου και η ανάπτυξη του ελληνικού πολιτισμού κατά τους κλασικούς χρόνους αποτέλεσαν ορόσημα στην παγκόσμια ιστορία. Αυτή η παρουσίαση εξερευνά τις πολύπλευρες πτυχές του έργου του Αλεξάνδρου και τα επιτεύγματα του ελληνικού πολιτισμού που επηρέασαν βαθιά την ανθρώπινη σκέψη και δημιουργία.</a:t>
            </a:r>
            <a:endParaRPr b="0" lang="en-US" sz="1750" spc="-1" strike="noStrike">
              <a:latin typeface="Arial"/>
            </a:endParaRPr>
          </a:p>
        </p:txBody>
      </p:sp>
      <p:sp>
        <p:nvSpPr>
          <p:cNvPr id="568" name="Shape 2"/>
          <p:cNvSpPr/>
          <p:nvPr/>
        </p:nvSpPr>
        <p:spPr>
          <a:xfrm>
            <a:off x="793800" y="6201360"/>
            <a:ext cx="362520" cy="362520"/>
          </a:xfrm>
          <a:prstGeom prst="roundRect">
            <a:avLst>
              <a:gd name="adj" fmla="val 25194296"/>
            </a:avLst>
          </a:prstGeom>
          <a:noFill/>
          <a:ln w="7620">
            <a:solidFill>
              <a:srgbClr val="ffffff"/>
            </a:solidFill>
            <a:round/>
          </a:ln>
        </p:spPr>
        <p:style>
          <a:lnRef idx="0"/>
          <a:fillRef idx="0"/>
          <a:effectRef idx="0"/>
          <a:fontRef idx="minor"/>
        </p:style>
      </p:sp>
      <p:pic>
        <p:nvPicPr>
          <p:cNvPr id="569" name="Image 1" descr="preencoded.png"/>
          <p:cNvPicPr/>
          <p:nvPr/>
        </p:nvPicPr>
        <p:blipFill>
          <a:blip r:embed="rId1"/>
          <a:stretch/>
        </p:blipFill>
        <p:spPr>
          <a:xfrm>
            <a:off x="801360" y="6208920"/>
            <a:ext cx="347400" cy="347400"/>
          </a:xfrm>
          <a:prstGeom prst="rect">
            <a:avLst/>
          </a:prstGeom>
          <a:ln w="0">
            <a:noFill/>
          </a:ln>
        </p:spPr>
      </p:pic>
      <p:sp>
        <p:nvSpPr>
          <p:cNvPr id="570" name="Text 3"/>
          <p:cNvSpPr/>
          <p:nvPr/>
        </p:nvSpPr>
        <p:spPr>
          <a:xfrm>
            <a:off x="1270080" y="6184440"/>
            <a:ext cx="2145960" cy="396360"/>
          </a:xfrm>
          <a:prstGeom prst="rect">
            <a:avLst/>
          </a:prstGeom>
          <a:noFill/>
          <a:ln w="0">
            <a:noFill/>
          </a:ln>
        </p:spPr>
        <p:style>
          <a:lnRef idx="0"/>
          <a:fillRef idx="0"/>
          <a:effectRef idx="0"/>
          <a:fontRef idx="minor"/>
        </p:style>
        <p:txBody>
          <a:bodyPr wrap="none" lIns="0" rIns="0" tIns="0" bIns="0" anchor="t">
            <a:noAutofit/>
          </a:bodyPr>
          <a:p>
            <a:pPr>
              <a:lnSpc>
                <a:spcPts val="3101"/>
              </a:lnSpc>
              <a:buNone/>
              <a:tabLst>
                <a:tab algn="l" pos="0"/>
              </a:tabLst>
            </a:pPr>
            <a:r>
              <a:rPr b="1" lang="en-US" sz="2200" spc="-1" strike="noStrike">
                <a:solidFill>
                  <a:srgbClr val="d4d4d1"/>
                </a:solidFill>
                <a:latin typeface="Roboto Bold"/>
                <a:ea typeface="Roboto Bold"/>
              </a:rPr>
              <a:t>by Elpiniki Rassa</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Text 0"/>
          <p:cNvSpPr/>
          <p:nvPr/>
        </p:nvSpPr>
        <p:spPr>
          <a:xfrm>
            <a:off x="783000" y="616680"/>
            <a:ext cx="8112960" cy="698760"/>
          </a:xfrm>
          <a:prstGeom prst="rect">
            <a:avLst/>
          </a:prstGeom>
          <a:noFill/>
          <a:ln w="0">
            <a:noFill/>
          </a:ln>
        </p:spPr>
        <p:style>
          <a:lnRef idx="0"/>
          <a:fillRef idx="0"/>
          <a:effectRef idx="0"/>
          <a:fontRef idx="minor"/>
        </p:style>
        <p:txBody>
          <a:bodyPr wrap="none" lIns="0" rIns="0" tIns="0" bIns="0" anchor="t">
            <a:noAutofit/>
          </a:bodyPr>
          <a:p>
            <a:pPr>
              <a:lnSpc>
                <a:spcPts val="5499"/>
              </a:lnSpc>
              <a:buNone/>
              <a:tabLst>
                <a:tab algn="l" pos="0"/>
              </a:tabLst>
            </a:pPr>
            <a:r>
              <a:rPr b="0" lang="en-US" sz="4400" spc="-1" strike="noStrike">
                <a:solidFill>
                  <a:srgbClr val="f3f3f2"/>
                </a:solidFill>
                <a:latin typeface="IBM Plex Sans Medium"/>
                <a:ea typeface="IBM Plex Sans Medium"/>
              </a:rPr>
              <a:t>Η Αθήνα ως Πολιτιστικό Κέντρο</a:t>
            </a:r>
            <a:endParaRPr b="0" lang="en-US" sz="4400" spc="-1" strike="noStrike">
              <a:latin typeface="Arial"/>
            </a:endParaRPr>
          </a:p>
        </p:txBody>
      </p:sp>
      <p:sp>
        <p:nvSpPr>
          <p:cNvPr id="666" name="Shape 1"/>
          <p:cNvSpPr/>
          <p:nvPr/>
        </p:nvSpPr>
        <p:spPr>
          <a:xfrm>
            <a:off x="783000" y="1763280"/>
            <a:ext cx="1632600" cy="1288800"/>
          </a:xfrm>
          <a:prstGeom prst="roundRect">
            <a:avLst>
              <a:gd name="adj" fmla="val 2603"/>
            </a:avLst>
          </a:prstGeom>
          <a:solidFill>
            <a:srgbClr val="484b51"/>
          </a:solidFill>
          <a:ln w="0">
            <a:noFill/>
          </a:ln>
        </p:spPr>
        <p:style>
          <a:lnRef idx="0"/>
          <a:fillRef idx="0"/>
          <a:effectRef idx="0"/>
          <a:fontRef idx="minor"/>
        </p:style>
      </p:sp>
      <p:sp>
        <p:nvSpPr>
          <p:cNvPr id="667" name="Text 2"/>
          <p:cNvSpPr/>
          <p:nvPr/>
        </p:nvSpPr>
        <p:spPr>
          <a:xfrm>
            <a:off x="1006560" y="2184120"/>
            <a:ext cx="167400" cy="447120"/>
          </a:xfrm>
          <a:prstGeom prst="rect">
            <a:avLst/>
          </a:prstGeom>
          <a:noFill/>
          <a:ln w="0">
            <a:noFill/>
          </a:ln>
        </p:spPr>
        <p:style>
          <a:lnRef idx="0"/>
          <a:fillRef idx="0"/>
          <a:effectRef idx="0"/>
          <a:fontRef idx="minor"/>
        </p:style>
        <p:txBody>
          <a:bodyPr wrap="none" lIns="0" rIns="0" tIns="0" bIns="0" anchor="t">
            <a:noAutofit/>
          </a:bodyPr>
          <a:p>
            <a:pPr algn="ctr">
              <a:lnSpc>
                <a:spcPts val="3501"/>
              </a:lnSpc>
              <a:buNone/>
              <a:tabLst>
                <a:tab algn="l" pos="0"/>
              </a:tabLst>
            </a:pPr>
            <a:r>
              <a:rPr b="0" lang="en-US" sz="2200" spc="-1" strike="noStrike">
                <a:solidFill>
                  <a:srgbClr val="d4d4d1"/>
                </a:solidFill>
                <a:latin typeface="IBM Plex Sans Medium"/>
                <a:ea typeface="IBM Plex Sans Medium"/>
              </a:rPr>
              <a:t>1</a:t>
            </a:r>
            <a:endParaRPr b="0" lang="en-US" sz="2200" spc="-1" strike="noStrike">
              <a:latin typeface="Arial"/>
            </a:endParaRPr>
          </a:p>
        </p:txBody>
      </p:sp>
      <p:sp>
        <p:nvSpPr>
          <p:cNvPr id="668" name="Text 3"/>
          <p:cNvSpPr/>
          <p:nvPr/>
        </p:nvSpPr>
        <p:spPr>
          <a:xfrm>
            <a:off x="2639880" y="1986840"/>
            <a:ext cx="2796120" cy="34920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Πνευματική Έλξη</a:t>
            </a:r>
            <a:endParaRPr b="0" lang="en-US" sz="2200" spc="-1" strike="noStrike">
              <a:latin typeface="Arial"/>
            </a:endParaRPr>
          </a:p>
        </p:txBody>
      </p:sp>
      <p:sp>
        <p:nvSpPr>
          <p:cNvPr id="669" name="Text 4"/>
          <p:cNvSpPr/>
          <p:nvPr/>
        </p:nvSpPr>
        <p:spPr>
          <a:xfrm>
            <a:off x="2639880" y="2470680"/>
            <a:ext cx="8343000" cy="35748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0" lang="en-US" sz="1750" spc="-1" strike="noStrike">
                <a:solidFill>
                  <a:srgbClr val="d4d4d1"/>
                </a:solidFill>
                <a:latin typeface="Roboto"/>
                <a:ea typeface="Roboto"/>
              </a:rPr>
              <a:t>Η Αθήνα προσέλκυε διανοούμενους και καλλιτέχνες από όλο τον ελληνικό κόσμο.</a:t>
            </a:r>
            <a:endParaRPr b="0" lang="en-US" sz="1750" spc="-1" strike="noStrike">
              <a:latin typeface="Arial"/>
            </a:endParaRPr>
          </a:p>
        </p:txBody>
      </p:sp>
      <p:sp>
        <p:nvSpPr>
          <p:cNvPr id="670" name="Shape 5"/>
          <p:cNvSpPr/>
          <p:nvPr/>
        </p:nvSpPr>
        <p:spPr>
          <a:xfrm>
            <a:off x="2527920" y="3036960"/>
            <a:ext cx="11207520" cy="14760"/>
          </a:xfrm>
          <a:prstGeom prst="roundRect">
            <a:avLst>
              <a:gd name="adj" fmla="val 220198"/>
            </a:avLst>
          </a:prstGeom>
          <a:solidFill>
            <a:srgbClr val="61646a"/>
          </a:solidFill>
          <a:ln w="0">
            <a:noFill/>
          </a:ln>
        </p:spPr>
        <p:style>
          <a:lnRef idx="0"/>
          <a:fillRef idx="0"/>
          <a:effectRef idx="0"/>
          <a:fontRef idx="minor"/>
        </p:style>
      </p:sp>
      <p:sp>
        <p:nvSpPr>
          <p:cNvPr id="671" name="Shape 6"/>
          <p:cNvSpPr/>
          <p:nvPr/>
        </p:nvSpPr>
        <p:spPr>
          <a:xfrm>
            <a:off x="783000" y="3164040"/>
            <a:ext cx="3265920" cy="1288800"/>
          </a:xfrm>
          <a:prstGeom prst="roundRect">
            <a:avLst>
              <a:gd name="adj" fmla="val 2603"/>
            </a:avLst>
          </a:prstGeom>
          <a:solidFill>
            <a:srgbClr val="484b51"/>
          </a:solidFill>
          <a:ln w="0">
            <a:noFill/>
          </a:ln>
        </p:spPr>
        <p:style>
          <a:lnRef idx="0"/>
          <a:fillRef idx="0"/>
          <a:effectRef idx="0"/>
          <a:fontRef idx="minor"/>
        </p:style>
      </p:sp>
      <p:sp>
        <p:nvSpPr>
          <p:cNvPr id="672" name="Text 7"/>
          <p:cNvSpPr/>
          <p:nvPr/>
        </p:nvSpPr>
        <p:spPr>
          <a:xfrm>
            <a:off x="1006560" y="3584880"/>
            <a:ext cx="167400" cy="447120"/>
          </a:xfrm>
          <a:prstGeom prst="rect">
            <a:avLst/>
          </a:prstGeom>
          <a:noFill/>
          <a:ln w="0">
            <a:noFill/>
          </a:ln>
        </p:spPr>
        <p:style>
          <a:lnRef idx="0"/>
          <a:fillRef idx="0"/>
          <a:effectRef idx="0"/>
          <a:fontRef idx="minor"/>
        </p:style>
        <p:txBody>
          <a:bodyPr wrap="none" lIns="0" rIns="0" tIns="0" bIns="0" anchor="t">
            <a:noAutofit/>
          </a:bodyPr>
          <a:p>
            <a:pPr algn="ctr">
              <a:lnSpc>
                <a:spcPts val="3501"/>
              </a:lnSpc>
              <a:buNone/>
              <a:tabLst>
                <a:tab algn="l" pos="0"/>
              </a:tabLst>
            </a:pPr>
            <a:r>
              <a:rPr b="0" lang="en-US" sz="2200" spc="-1" strike="noStrike">
                <a:solidFill>
                  <a:srgbClr val="d4d4d1"/>
                </a:solidFill>
                <a:latin typeface="IBM Plex Sans Medium"/>
                <a:ea typeface="IBM Plex Sans Medium"/>
              </a:rPr>
              <a:t>2</a:t>
            </a:r>
            <a:endParaRPr b="0" lang="en-US" sz="2200" spc="-1" strike="noStrike">
              <a:latin typeface="Arial"/>
            </a:endParaRPr>
          </a:p>
        </p:txBody>
      </p:sp>
      <p:sp>
        <p:nvSpPr>
          <p:cNvPr id="673" name="Text 8"/>
          <p:cNvSpPr/>
          <p:nvPr/>
        </p:nvSpPr>
        <p:spPr>
          <a:xfrm>
            <a:off x="4272840" y="3387960"/>
            <a:ext cx="3592440" cy="34920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Αρχιτεκτονικά Επιτεύγματα</a:t>
            </a:r>
            <a:endParaRPr b="0" lang="en-US" sz="2200" spc="-1" strike="noStrike">
              <a:latin typeface="Arial"/>
            </a:endParaRPr>
          </a:p>
        </p:txBody>
      </p:sp>
      <p:sp>
        <p:nvSpPr>
          <p:cNvPr id="674" name="Text 9"/>
          <p:cNvSpPr/>
          <p:nvPr/>
        </p:nvSpPr>
        <p:spPr>
          <a:xfrm>
            <a:off x="4272840" y="3871440"/>
            <a:ext cx="7423560" cy="35748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0" lang="en-US" sz="1750" spc="-1" strike="noStrike">
                <a:solidFill>
                  <a:srgbClr val="d4d4d1"/>
                </a:solidFill>
                <a:latin typeface="Roboto"/>
                <a:ea typeface="Roboto"/>
              </a:rPr>
              <a:t>Η Ακρόπολη και άλλα μνημεία αποτελούν σύμβολα της αθηναϊκής ακμής.</a:t>
            </a:r>
            <a:endParaRPr b="0" lang="en-US" sz="1750" spc="-1" strike="noStrike">
              <a:latin typeface="Arial"/>
            </a:endParaRPr>
          </a:p>
        </p:txBody>
      </p:sp>
      <p:sp>
        <p:nvSpPr>
          <p:cNvPr id="675" name="Shape 10"/>
          <p:cNvSpPr/>
          <p:nvPr/>
        </p:nvSpPr>
        <p:spPr>
          <a:xfrm>
            <a:off x="4160880" y="4438080"/>
            <a:ext cx="9574560" cy="14760"/>
          </a:xfrm>
          <a:prstGeom prst="roundRect">
            <a:avLst>
              <a:gd name="adj" fmla="val 220198"/>
            </a:avLst>
          </a:prstGeom>
          <a:solidFill>
            <a:srgbClr val="61646a"/>
          </a:solidFill>
          <a:ln w="0">
            <a:noFill/>
          </a:ln>
        </p:spPr>
        <p:style>
          <a:lnRef idx="0"/>
          <a:fillRef idx="0"/>
          <a:effectRef idx="0"/>
          <a:fontRef idx="minor"/>
        </p:style>
      </p:sp>
      <p:sp>
        <p:nvSpPr>
          <p:cNvPr id="676" name="Shape 11"/>
          <p:cNvSpPr/>
          <p:nvPr/>
        </p:nvSpPr>
        <p:spPr>
          <a:xfrm>
            <a:off x="783000" y="4564800"/>
            <a:ext cx="4898880" cy="1288800"/>
          </a:xfrm>
          <a:prstGeom prst="roundRect">
            <a:avLst>
              <a:gd name="adj" fmla="val 2603"/>
            </a:avLst>
          </a:prstGeom>
          <a:solidFill>
            <a:srgbClr val="484b51"/>
          </a:solidFill>
          <a:ln w="0">
            <a:noFill/>
          </a:ln>
        </p:spPr>
        <p:style>
          <a:lnRef idx="0"/>
          <a:fillRef idx="0"/>
          <a:effectRef idx="0"/>
          <a:fontRef idx="minor"/>
        </p:style>
      </p:sp>
      <p:sp>
        <p:nvSpPr>
          <p:cNvPr id="677" name="Text 12"/>
          <p:cNvSpPr/>
          <p:nvPr/>
        </p:nvSpPr>
        <p:spPr>
          <a:xfrm>
            <a:off x="1006560" y="4985640"/>
            <a:ext cx="167400" cy="447120"/>
          </a:xfrm>
          <a:prstGeom prst="rect">
            <a:avLst/>
          </a:prstGeom>
          <a:noFill/>
          <a:ln w="0">
            <a:noFill/>
          </a:ln>
        </p:spPr>
        <p:style>
          <a:lnRef idx="0"/>
          <a:fillRef idx="0"/>
          <a:effectRef idx="0"/>
          <a:fontRef idx="minor"/>
        </p:style>
        <p:txBody>
          <a:bodyPr wrap="none" lIns="0" rIns="0" tIns="0" bIns="0" anchor="t">
            <a:noAutofit/>
          </a:bodyPr>
          <a:p>
            <a:pPr algn="ctr">
              <a:lnSpc>
                <a:spcPts val="3501"/>
              </a:lnSpc>
              <a:buNone/>
              <a:tabLst>
                <a:tab algn="l" pos="0"/>
              </a:tabLst>
            </a:pPr>
            <a:r>
              <a:rPr b="0" lang="en-US" sz="2200" spc="-1" strike="noStrike">
                <a:solidFill>
                  <a:srgbClr val="d4d4d1"/>
                </a:solidFill>
                <a:latin typeface="IBM Plex Sans Medium"/>
                <a:ea typeface="IBM Plex Sans Medium"/>
              </a:rPr>
              <a:t>3</a:t>
            </a:r>
            <a:endParaRPr b="0" lang="en-US" sz="2200" spc="-1" strike="noStrike">
              <a:latin typeface="Arial"/>
            </a:endParaRPr>
          </a:p>
        </p:txBody>
      </p:sp>
      <p:sp>
        <p:nvSpPr>
          <p:cNvPr id="678" name="Text 13"/>
          <p:cNvSpPr/>
          <p:nvPr/>
        </p:nvSpPr>
        <p:spPr>
          <a:xfrm>
            <a:off x="5905800" y="4788720"/>
            <a:ext cx="3207600" cy="34920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Πολιτιστικές Εκδηλώσεις</a:t>
            </a:r>
            <a:endParaRPr b="0" lang="en-US" sz="2200" spc="-1" strike="noStrike">
              <a:latin typeface="Arial"/>
            </a:endParaRPr>
          </a:p>
        </p:txBody>
      </p:sp>
      <p:sp>
        <p:nvSpPr>
          <p:cNvPr id="679" name="Text 14"/>
          <p:cNvSpPr/>
          <p:nvPr/>
        </p:nvSpPr>
        <p:spPr>
          <a:xfrm>
            <a:off x="5905800" y="5272560"/>
            <a:ext cx="7348680" cy="35748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0" lang="en-US" sz="1750" spc="-1" strike="noStrike">
                <a:solidFill>
                  <a:srgbClr val="d4d4d1"/>
                </a:solidFill>
                <a:latin typeface="Roboto"/>
                <a:ea typeface="Roboto"/>
              </a:rPr>
              <a:t>Τα Παναθήναια και τα Ελευσίνια Μυστήρια ήταν κορυφαίες εκδηλώσεις.</a:t>
            </a:r>
            <a:endParaRPr b="0" lang="en-US" sz="1750" spc="-1" strike="noStrike">
              <a:latin typeface="Arial"/>
            </a:endParaRPr>
          </a:p>
        </p:txBody>
      </p:sp>
      <p:sp>
        <p:nvSpPr>
          <p:cNvPr id="680" name="Shape 15"/>
          <p:cNvSpPr/>
          <p:nvPr/>
        </p:nvSpPr>
        <p:spPr>
          <a:xfrm>
            <a:off x="5793840" y="5838840"/>
            <a:ext cx="7941240" cy="14760"/>
          </a:xfrm>
          <a:prstGeom prst="roundRect">
            <a:avLst>
              <a:gd name="adj" fmla="val 220198"/>
            </a:avLst>
          </a:prstGeom>
          <a:solidFill>
            <a:srgbClr val="61646a"/>
          </a:solidFill>
          <a:ln w="0">
            <a:noFill/>
          </a:ln>
        </p:spPr>
        <p:style>
          <a:lnRef idx="0"/>
          <a:fillRef idx="0"/>
          <a:effectRef idx="0"/>
          <a:fontRef idx="minor"/>
        </p:style>
      </p:sp>
      <p:sp>
        <p:nvSpPr>
          <p:cNvPr id="681" name="Shape 16"/>
          <p:cNvSpPr/>
          <p:nvPr/>
        </p:nvSpPr>
        <p:spPr>
          <a:xfrm>
            <a:off x="783000" y="5965920"/>
            <a:ext cx="6531840" cy="1646640"/>
          </a:xfrm>
          <a:prstGeom prst="roundRect">
            <a:avLst>
              <a:gd name="adj" fmla="val 2038"/>
            </a:avLst>
          </a:prstGeom>
          <a:solidFill>
            <a:srgbClr val="484b51"/>
          </a:solidFill>
          <a:ln w="0">
            <a:noFill/>
          </a:ln>
        </p:spPr>
        <p:style>
          <a:lnRef idx="0"/>
          <a:fillRef idx="0"/>
          <a:effectRef idx="0"/>
          <a:fontRef idx="minor"/>
        </p:style>
      </p:sp>
      <p:sp>
        <p:nvSpPr>
          <p:cNvPr id="682" name="Text 17"/>
          <p:cNvSpPr/>
          <p:nvPr/>
        </p:nvSpPr>
        <p:spPr>
          <a:xfrm>
            <a:off x="1006560" y="6565680"/>
            <a:ext cx="167400" cy="447120"/>
          </a:xfrm>
          <a:prstGeom prst="rect">
            <a:avLst/>
          </a:prstGeom>
          <a:noFill/>
          <a:ln w="0">
            <a:noFill/>
          </a:ln>
        </p:spPr>
        <p:style>
          <a:lnRef idx="0"/>
          <a:fillRef idx="0"/>
          <a:effectRef idx="0"/>
          <a:fontRef idx="minor"/>
        </p:style>
        <p:txBody>
          <a:bodyPr wrap="none" lIns="0" rIns="0" tIns="0" bIns="0" anchor="t">
            <a:noAutofit/>
          </a:bodyPr>
          <a:p>
            <a:pPr algn="ctr">
              <a:lnSpc>
                <a:spcPts val="3501"/>
              </a:lnSpc>
              <a:buNone/>
              <a:tabLst>
                <a:tab algn="l" pos="0"/>
              </a:tabLst>
            </a:pPr>
            <a:r>
              <a:rPr b="0" lang="en-US" sz="2200" spc="-1" strike="noStrike">
                <a:solidFill>
                  <a:srgbClr val="d4d4d1"/>
                </a:solidFill>
                <a:latin typeface="IBM Plex Sans Medium"/>
                <a:ea typeface="IBM Plex Sans Medium"/>
              </a:rPr>
              <a:t>4</a:t>
            </a:r>
            <a:endParaRPr b="0" lang="en-US" sz="2200" spc="-1" strike="noStrike">
              <a:latin typeface="Arial"/>
            </a:endParaRPr>
          </a:p>
        </p:txBody>
      </p:sp>
      <p:sp>
        <p:nvSpPr>
          <p:cNvPr id="683" name="Text 18"/>
          <p:cNvSpPr/>
          <p:nvPr/>
        </p:nvSpPr>
        <p:spPr>
          <a:xfrm>
            <a:off x="7538760" y="6189480"/>
            <a:ext cx="3127320" cy="34920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Θεατρικές Παραστάσεις</a:t>
            </a:r>
            <a:endParaRPr b="0" lang="en-US" sz="2200" spc="-1" strike="noStrike">
              <a:latin typeface="Arial"/>
            </a:endParaRPr>
          </a:p>
        </p:txBody>
      </p:sp>
      <p:sp>
        <p:nvSpPr>
          <p:cNvPr id="684" name="Text 19"/>
          <p:cNvSpPr/>
          <p:nvPr/>
        </p:nvSpPr>
        <p:spPr>
          <a:xfrm>
            <a:off x="7538760" y="6673320"/>
            <a:ext cx="6084360" cy="715320"/>
          </a:xfrm>
          <a:prstGeom prst="rect">
            <a:avLst/>
          </a:prstGeom>
          <a:noFill/>
          <a:ln w="0">
            <a:noFill/>
          </a:ln>
        </p:spPr>
        <p:style>
          <a:lnRef idx="0"/>
          <a:fillRef idx="0"/>
          <a:effectRef idx="0"/>
          <a:fontRef idx="minor"/>
        </p:style>
        <p:txBody>
          <a:bodyPr lIns="0" rIns="0" tIns="0" bIns="0" anchor="t">
            <a:noAutofit/>
          </a:bodyPr>
          <a:p>
            <a:pPr>
              <a:lnSpc>
                <a:spcPts val="2801"/>
              </a:lnSpc>
              <a:buNone/>
              <a:tabLst>
                <a:tab algn="l" pos="0"/>
              </a:tabLst>
            </a:pPr>
            <a:r>
              <a:rPr b="0" lang="en-US" sz="1750" spc="-1" strike="noStrike">
                <a:solidFill>
                  <a:srgbClr val="d4d4d1"/>
                </a:solidFill>
                <a:latin typeface="Roboto"/>
                <a:ea typeface="Roboto"/>
              </a:rPr>
              <a:t>Οι Διονυσιακές γιορτές περιελάμβαναν σημαντικές θεατρικές παραστάσεις.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Text 0"/>
          <p:cNvSpPr/>
          <p:nvPr/>
        </p:nvSpPr>
        <p:spPr>
          <a:xfrm>
            <a:off x="793800" y="2176920"/>
            <a:ext cx="858924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f3f3f2"/>
                </a:solidFill>
                <a:latin typeface="IBM Plex Sans Medium"/>
                <a:ea typeface="IBM Plex Sans Medium"/>
              </a:rPr>
              <a:t>Φιλοσοφική Σκέψη και Επιστήμη</a:t>
            </a:r>
            <a:endParaRPr b="0" lang="en-US" sz="4450" spc="-1" strike="noStrike">
              <a:latin typeface="Arial"/>
            </a:endParaRPr>
          </a:p>
        </p:txBody>
      </p:sp>
      <p:sp>
        <p:nvSpPr>
          <p:cNvPr id="686" name="Text 1"/>
          <p:cNvSpPr/>
          <p:nvPr/>
        </p:nvSpPr>
        <p:spPr>
          <a:xfrm>
            <a:off x="793800" y="3452760"/>
            <a:ext cx="507996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f3f3f2"/>
                </a:solidFill>
                <a:latin typeface="IBM Plex Sans Medium"/>
                <a:ea typeface="IBM Plex Sans Medium"/>
              </a:rPr>
              <a:t>Ορθολογισμός και Ανθρωποκεντρισμός</a:t>
            </a:r>
            <a:endParaRPr b="0" lang="en-US" sz="2200" spc="-1" strike="noStrike">
              <a:latin typeface="Arial"/>
            </a:endParaRPr>
          </a:p>
        </p:txBody>
      </p:sp>
      <p:sp>
        <p:nvSpPr>
          <p:cNvPr id="687" name="Text 2"/>
          <p:cNvSpPr/>
          <p:nvPr/>
        </p:nvSpPr>
        <p:spPr>
          <a:xfrm>
            <a:off x="793800" y="4033800"/>
            <a:ext cx="624420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Η φιλοσοφία έθεσε τον άνθρωπο στο κέντρο του ενδιαφέροντος, προωθώντας τον ορθολογισμό. Οι σοφιστές, ο Σωκράτης, ο Πλάτων και ο Αριστοτέλης αναζητούσαν πρακτικές εφαρμογές για τη βελτίωση της ανθρώπινης ζωής.</a:t>
            </a:r>
            <a:endParaRPr b="0" lang="en-US" sz="1750" spc="-1" strike="noStrike">
              <a:latin typeface="Arial"/>
            </a:endParaRPr>
          </a:p>
        </p:txBody>
      </p:sp>
      <p:sp>
        <p:nvSpPr>
          <p:cNvPr id="688" name="Text 3"/>
          <p:cNvSpPr/>
          <p:nvPr/>
        </p:nvSpPr>
        <p:spPr>
          <a:xfrm>
            <a:off x="7599600" y="3452760"/>
            <a:ext cx="299844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f3f3f2"/>
                </a:solidFill>
                <a:latin typeface="IBM Plex Sans Medium"/>
                <a:ea typeface="IBM Plex Sans Medium"/>
              </a:rPr>
              <a:t>Επιστημονική Πρόοδος</a:t>
            </a:r>
            <a:endParaRPr b="0" lang="en-US" sz="2200" spc="-1" strike="noStrike">
              <a:latin typeface="Arial"/>
            </a:endParaRPr>
          </a:p>
        </p:txBody>
      </p:sp>
      <p:sp>
        <p:nvSpPr>
          <p:cNvPr id="689" name="Text 4"/>
          <p:cNvSpPr/>
          <p:nvPr/>
        </p:nvSpPr>
        <p:spPr>
          <a:xfrm>
            <a:off x="7599600" y="4033800"/>
            <a:ext cx="624420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Η ανάπτυξη της επιστήμης οδήγησε σε σημαντικές ανακαλύψεις στα μαθηματικά, την αστρονομία, τη φυσική και τη βοτανική. Ο Ιπποκράτης έθεσε τα θεμέλια της σύγχρονης ιατρικής, υποστηρίζοντας ότι όλες οι ασθένειες έχουν φυσικά αίτια.</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Text 0"/>
          <p:cNvSpPr/>
          <p:nvPr/>
        </p:nvSpPr>
        <p:spPr>
          <a:xfrm>
            <a:off x="793800" y="899640"/>
            <a:ext cx="652608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f3f3f2"/>
                </a:solidFill>
                <a:latin typeface="IBM Plex Sans Medium"/>
                <a:ea typeface="IBM Plex Sans Medium"/>
              </a:rPr>
              <a:t>Λογοτεχνία και Ρητορική</a:t>
            </a:r>
            <a:endParaRPr b="0" lang="en-US" sz="4450" spc="-1" strike="noStrike">
              <a:latin typeface="Arial"/>
            </a:endParaRPr>
          </a:p>
        </p:txBody>
      </p:sp>
      <p:sp>
        <p:nvSpPr>
          <p:cNvPr id="691" name="Shape 1"/>
          <p:cNvSpPr/>
          <p:nvPr/>
        </p:nvSpPr>
        <p:spPr>
          <a:xfrm>
            <a:off x="793800" y="1948680"/>
            <a:ext cx="3664440" cy="3121200"/>
          </a:xfrm>
          <a:prstGeom prst="roundRect">
            <a:avLst>
              <a:gd name="adj" fmla="val 1090"/>
            </a:avLst>
          </a:prstGeom>
          <a:solidFill>
            <a:srgbClr val="484b51"/>
          </a:solidFill>
          <a:ln w="0">
            <a:noFill/>
          </a:ln>
        </p:spPr>
        <p:style>
          <a:lnRef idx="0"/>
          <a:fillRef idx="0"/>
          <a:effectRef idx="0"/>
          <a:fontRef idx="minor"/>
        </p:style>
      </p:sp>
      <p:sp>
        <p:nvSpPr>
          <p:cNvPr id="692" name="Text 2"/>
          <p:cNvSpPr/>
          <p:nvPr/>
        </p:nvSpPr>
        <p:spPr>
          <a:xfrm>
            <a:off x="1020600" y="21754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Ιστοριογραφία</a:t>
            </a:r>
            <a:endParaRPr b="0" lang="en-US" sz="2200" spc="-1" strike="noStrike">
              <a:latin typeface="Arial"/>
            </a:endParaRPr>
          </a:p>
        </p:txBody>
      </p:sp>
      <p:sp>
        <p:nvSpPr>
          <p:cNvPr id="693" name="Text 3"/>
          <p:cNvSpPr/>
          <p:nvPr/>
        </p:nvSpPr>
        <p:spPr>
          <a:xfrm>
            <a:off x="1020600" y="2665800"/>
            <a:ext cx="3210840" cy="145116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Ο Ηρόδοτος και κυρίως ο Θουκυδίδης έθεσαν τα θεμέλια της επιστημονικής ιστορικής συγγραφής.</a:t>
            </a:r>
            <a:endParaRPr b="0" lang="en-US" sz="1750" spc="-1" strike="noStrike">
              <a:latin typeface="Arial"/>
            </a:endParaRPr>
          </a:p>
        </p:txBody>
      </p:sp>
      <p:sp>
        <p:nvSpPr>
          <p:cNvPr id="694" name="Shape 4"/>
          <p:cNvSpPr/>
          <p:nvPr/>
        </p:nvSpPr>
        <p:spPr>
          <a:xfrm>
            <a:off x="4685400" y="1948680"/>
            <a:ext cx="3664440" cy="3121200"/>
          </a:xfrm>
          <a:prstGeom prst="roundRect">
            <a:avLst>
              <a:gd name="adj" fmla="val 1090"/>
            </a:avLst>
          </a:prstGeom>
          <a:solidFill>
            <a:srgbClr val="484b51"/>
          </a:solidFill>
          <a:ln w="0">
            <a:noFill/>
          </a:ln>
        </p:spPr>
        <p:style>
          <a:lnRef idx="0"/>
          <a:fillRef idx="0"/>
          <a:effectRef idx="0"/>
          <a:fontRef idx="minor"/>
        </p:style>
      </p:sp>
      <p:sp>
        <p:nvSpPr>
          <p:cNvPr id="695" name="Text 5"/>
          <p:cNvSpPr/>
          <p:nvPr/>
        </p:nvSpPr>
        <p:spPr>
          <a:xfrm>
            <a:off x="4912200" y="21754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Ποίηση και Θέατρο</a:t>
            </a:r>
            <a:endParaRPr b="0" lang="en-US" sz="2200" spc="-1" strike="noStrike">
              <a:latin typeface="Arial"/>
            </a:endParaRPr>
          </a:p>
        </p:txBody>
      </p:sp>
      <p:sp>
        <p:nvSpPr>
          <p:cNvPr id="696" name="Text 6"/>
          <p:cNvSpPr/>
          <p:nvPr/>
        </p:nvSpPr>
        <p:spPr>
          <a:xfrm>
            <a:off x="4912200" y="2665800"/>
            <a:ext cx="3210840" cy="217692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Οι τραγωδίες των Αισχύλου, Σοφοκλή και Ευριπίδη, καθώς και οι κωμωδίες του Αριστοφάνη, αποτελούν κορυφαία έργα της παγκόσμιας λογοτεχνίας.</a:t>
            </a:r>
            <a:endParaRPr b="0" lang="en-US" sz="1750" spc="-1" strike="noStrike">
              <a:latin typeface="Arial"/>
            </a:endParaRPr>
          </a:p>
        </p:txBody>
      </p:sp>
      <p:sp>
        <p:nvSpPr>
          <p:cNvPr id="697" name="Shape 7"/>
          <p:cNvSpPr/>
          <p:nvPr/>
        </p:nvSpPr>
        <p:spPr>
          <a:xfrm>
            <a:off x="793800" y="5297040"/>
            <a:ext cx="7556040" cy="2032560"/>
          </a:xfrm>
          <a:prstGeom prst="roundRect">
            <a:avLst>
              <a:gd name="adj" fmla="val 1674"/>
            </a:avLst>
          </a:prstGeom>
          <a:solidFill>
            <a:srgbClr val="484b51"/>
          </a:solidFill>
          <a:ln w="0">
            <a:noFill/>
          </a:ln>
        </p:spPr>
        <p:style>
          <a:lnRef idx="0"/>
          <a:fillRef idx="0"/>
          <a:effectRef idx="0"/>
          <a:fontRef idx="minor"/>
        </p:style>
      </p:sp>
      <p:sp>
        <p:nvSpPr>
          <p:cNvPr id="698" name="Text 8"/>
          <p:cNvSpPr/>
          <p:nvPr/>
        </p:nvSpPr>
        <p:spPr>
          <a:xfrm>
            <a:off x="1020600" y="55238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Ρητορική Τέχνη</a:t>
            </a:r>
            <a:endParaRPr b="0" lang="en-US" sz="2200" spc="-1" strike="noStrike">
              <a:latin typeface="Arial"/>
            </a:endParaRPr>
          </a:p>
        </p:txBody>
      </p:sp>
      <p:sp>
        <p:nvSpPr>
          <p:cNvPr id="699" name="Text 9"/>
          <p:cNvSpPr/>
          <p:nvPr/>
        </p:nvSpPr>
        <p:spPr>
          <a:xfrm>
            <a:off x="1020600" y="6014160"/>
            <a:ext cx="71024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Η δημοκρατία και η οργάνωση της δικαιοσύνης συνέβαλαν στην ανάπτυξη της ρητορικής, με εξέχοντες ρήτορες όπως ο Λυσίας, ο Ισοκράτης και ο Δημοσθένης.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Text 0"/>
          <p:cNvSpPr/>
          <p:nvPr/>
        </p:nvSpPr>
        <p:spPr>
          <a:xfrm>
            <a:off x="680400" y="1651320"/>
            <a:ext cx="5460840" cy="607320"/>
          </a:xfrm>
          <a:prstGeom prst="rect">
            <a:avLst/>
          </a:prstGeom>
          <a:noFill/>
          <a:ln w="0">
            <a:noFill/>
          </a:ln>
        </p:spPr>
        <p:style>
          <a:lnRef idx="0"/>
          <a:fillRef idx="0"/>
          <a:effectRef idx="0"/>
          <a:fontRef idx="minor"/>
        </p:style>
        <p:txBody>
          <a:bodyPr wrap="none" lIns="0" rIns="0" tIns="0" bIns="0" anchor="t">
            <a:noAutofit/>
          </a:bodyPr>
          <a:p>
            <a:pPr>
              <a:lnSpc>
                <a:spcPts val="4751"/>
              </a:lnSpc>
              <a:buNone/>
              <a:tabLst>
                <a:tab algn="l" pos="0"/>
              </a:tabLst>
            </a:pPr>
            <a:r>
              <a:rPr b="0" lang="en-US" sz="3800" spc="-1" strike="noStrike">
                <a:solidFill>
                  <a:srgbClr val="f3f3f2"/>
                </a:solidFill>
                <a:latin typeface="IBM Plex Sans Medium"/>
                <a:ea typeface="IBM Plex Sans Medium"/>
              </a:rPr>
              <a:t>Τέχνη και Αρχιτεκτονική</a:t>
            </a:r>
            <a:endParaRPr b="0" lang="en-US" sz="3800" spc="-1" strike="noStrike">
              <a:latin typeface="Arial"/>
            </a:endParaRPr>
          </a:p>
        </p:txBody>
      </p:sp>
      <p:sp>
        <p:nvSpPr>
          <p:cNvPr id="701" name="Text 1"/>
          <p:cNvSpPr/>
          <p:nvPr/>
        </p:nvSpPr>
        <p:spPr>
          <a:xfrm>
            <a:off x="680400" y="5645160"/>
            <a:ext cx="13268880" cy="9327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00" spc="-1" strike="noStrike">
                <a:solidFill>
                  <a:srgbClr val="d4d4d1"/>
                </a:solidFill>
                <a:latin typeface="Roboto"/>
                <a:ea typeface="Roboto"/>
              </a:rPr>
              <a:t>Η τέχνη και η αρχιτεκτονική των κλασικών χρόνων χαρακτηρίζονται από την αρμονία, την ισορροπία και την προσοχή στη λεπτομέρεια. Τα έργα αυτής της περιόδου αποτέλεσαν πρότυπα για τους δημιουργούς των μεταγενέστερων εποχών, επηρεάζοντας βαθιά την εξέλιξη της τέχνης παγκοσμίως.</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Text 0"/>
          <p:cNvSpPr/>
          <p:nvPr/>
        </p:nvSpPr>
        <p:spPr>
          <a:xfrm>
            <a:off x="793800" y="1499400"/>
            <a:ext cx="1059912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f3f3f2"/>
                </a:solidFill>
                <a:latin typeface="IBM Plex Sans Medium"/>
                <a:ea typeface="IBM Plex Sans Medium"/>
              </a:rPr>
              <a:t>Η Κληρονομιά του Ελληνικού Πολιτισμού</a:t>
            </a:r>
            <a:endParaRPr b="0" lang="en-US" sz="4450" spc="-1" strike="noStrike">
              <a:latin typeface="Arial"/>
            </a:endParaRPr>
          </a:p>
        </p:txBody>
      </p:sp>
      <p:sp>
        <p:nvSpPr>
          <p:cNvPr id="703" name="Text 1"/>
          <p:cNvSpPr/>
          <p:nvPr/>
        </p:nvSpPr>
        <p:spPr>
          <a:xfrm>
            <a:off x="793800" y="2775240"/>
            <a:ext cx="4120560" cy="748080"/>
          </a:xfrm>
          <a:prstGeom prst="rect">
            <a:avLst/>
          </a:prstGeom>
          <a:noFill/>
          <a:ln w="0">
            <a:noFill/>
          </a:ln>
        </p:spPr>
        <p:style>
          <a:lnRef idx="0"/>
          <a:fillRef idx="0"/>
          <a:effectRef idx="0"/>
          <a:fontRef idx="minor"/>
        </p:style>
        <p:txBody>
          <a:bodyPr wrap="none" lIns="0" rIns="0" tIns="0" bIns="0" anchor="t">
            <a:noAutofit/>
          </a:bodyPr>
          <a:p>
            <a:pPr algn="ctr">
              <a:lnSpc>
                <a:spcPts val="5851"/>
              </a:lnSpc>
              <a:buNone/>
              <a:tabLst>
                <a:tab algn="l" pos="0"/>
              </a:tabLst>
            </a:pPr>
            <a:r>
              <a:rPr b="0" lang="en-US" sz="5850" spc="-1" strike="noStrike">
                <a:solidFill>
                  <a:srgbClr val="d4d4d1"/>
                </a:solidFill>
                <a:latin typeface="IBM Plex Sans Medium"/>
                <a:ea typeface="IBM Plex Sans Medium"/>
              </a:rPr>
              <a:t>2500</a:t>
            </a:r>
            <a:endParaRPr b="0" lang="en-US" sz="5850" spc="-1" strike="noStrike">
              <a:latin typeface="Arial"/>
            </a:endParaRPr>
          </a:p>
        </p:txBody>
      </p:sp>
      <p:sp>
        <p:nvSpPr>
          <p:cNvPr id="704" name="Text 2"/>
          <p:cNvSpPr/>
          <p:nvPr/>
        </p:nvSpPr>
        <p:spPr>
          <a:xfrm>
            <a:off x="1436400" y="3807000"/>
            <a:ext cx="2835000" cy="353880"/>
          </a:xfrm>
          <a:prstGeom prst="rect">
            <a:avLst/>
          </a:prstGeom>
          <a:noFill/>
          <a:ln w="0">
            <a:noFill/>
          </a:ln>
        </p:spPr>
        <p:style>
          <a:lnRef idx="0"/>
          <a:fillRef idx="0"/>
          <a:effectRef idx="0"/>
          <a:fontRef idx="minor"/>
        </p:style>
        <p:txBody>
          <a:bodyPr wrap="none" lIns="0" rIns="0" tIns="0" bIns="0" anchor="t">
            <a:noAutofit/>
          </a:bodyPr>
          <a:p>
            <a:pPr algn="ctr">
              <a:lnSpc>
                <a:spcPts val="2750"/>
              </a:lnSpc>
              <a:buNone/>
              <a:tabLst>
                <a:tab algn="l" pos="0"/>
              </a:tabLst>
            </a:pPr>
            <a:r>
              <a:rPr b="0" lang="en-US" sz="2200" spc="-1" strike="noStrike">
                <a:solidFill>
                  <a:srgbClr val="d4d4d1"/>
                </a:solidFill>
                <a:latin typeface="IBM Plex Sans Medium"/>
                <a:ea typeface="IBM Plex Sans Medium"/>
              </a:rPr>
              <a:t>Χρόνια Επιρροής</a:t>
            </a:r>
            <a:endParaRPr b="0" lang="en-US" sz="2200" spc="-1" strike="noStrike">
              <a:latin typeface="Arial"/>
            </a:endParaRPr>
          </a:p>
        </p:txBody>
      </p:sp>
      <p:sp>
        <p:nvSpPr>
          <p:cNvPr id="705" name="Text 3"/>
          <p:cNvSpPr/>
          <p:nvPr/>
        </p:nvSpPr>
        <p:spPr>
          <a:xfrm>
            <a:off x="793800" y="4297320"/>
            <a:ext cx="4120560" cy="725400"/>
          </a:xfrm>
          <a:prstGeom prst="rect">
            <a:avLst/>
          </a:prstGeom>
          <a:noFill/>
          <a:ln w="0">
            <a:noFill/>
          </a:ln>
        </p:spPr>
        <p:style>
          <a:lnRef idx="0"/>
          <a:fillRef idx="0"/>
          <a:effectRef idx="0"/>
          <a:fontRef idx="minor"/>
        </p:style>
        <p:txBody>
          <a:bodyPr lIns="0" rIns="0" tIns="0" bIns="0" anchor="t">
            <a:noAutofit/>
          </a:bodyPr>
          <a:p>
            <a:pPr algn="ctr">
              <a:lnSpc>
                <a:spcPts val="2849"/>
              </a:lnSpc>
              <a:buNone/>
              <a:tabLst>
                <a:tab algn="l" pos="0"/>
              </a:tabLst>
            </a:pPr>
            <a:r>
              <a:rPr b="0" lang="en-US" sz="1750" spc="-1" strike="noStrike">
                <a:solidFill>
                  <a:srgbClr val="d4d4d1"/>
                </a:solidFill>
                <a:latin typeface="Roboto"/>
                <a:ea typeface="Roboto"/>
              </a:rPr>
              <a:t>Ο ελληνικός πολιτισμός συνεχίζει να επηρεάζει τον σύγχρονο κόσμο.</a:t>
            </a:r>
            <a:endParaRPr b="0" lang="en-US" sz="1750" spc="-1" strike="noStrike">
              <a:latin typeface="Arial"/>
            </a:endParaRPr>
          </a:p>
        </p:txBody>
      </p:sp>
      <p:sp>
        <p:nvSpPr>
          <p:cNvPr id="706" name="Text 4"/>
          <p:cNvSpPr/>
          <p:nvPr/>
        </p:nvSpPr>
        <p:spPr>
          <a:xfrm>
            <a:off x="5254560" y="2775240"/>
            <a:ext cx="4120560" cy="748080"/>
          </a:xfrm>
          <a:prstGeom prst="rect">
            <a:avLst/>
          </a:prstGeom>
          <a:noFill/>
          <a:ln w="0">
            <a:noFill/>
          </a:ln>
        </p:spPr>
        <p:style>
          <a:lnRef idx="0"/>
          <a:fillRef idx="0"/>
          <a:effectRef idx="0"/>
          <a:fontRef idx="minor"/>
        </p:style>
        <p:txBody>
          <a:bodyPr wrap="none" lIns="0" rIns="0" tIns="0" bIns="0" anchor="t">
            <a:noAutofit/>
          </a:bodyPr>
          <a:p>
            <a:pPr algn="ctr">
              <a:lnSpc>
                <a:spcPts val="5851"/>
              </a:lnSpc>
              <a:buNone/>
              <a:tabLst>
                <a:tab algn="l" pos="0"/>
              </a:tabLst>
            </a:pPr>
            <a:r>
              <a:rPr b="0" lang="en-US" sz="5850" spc="-1" strike="noStrike">
                <a:solidFill>
                  <a:srgbClr val="d4d4d1"/>
                </a:solidFill>
                <a:latin typeface="IBM Plex Sans Medium"/>
                <a:ea typeface="IBM Plex Sans Medium"/>
              </a:rPr>
              <a:t>3</a:t>
            </a:r>
            <a:endParaRPr b="0" lang="en-US" sz="5850" spc="-1" strike="noStrike">
              <a:latin typeface="Arial"/>
            </a:endParaRPr>
          </a:p>
        </p:txBody>
      </p:sp>
      <p:sp>
        <p:nvSpPr>
          <p:cNvPr id="707" name="Text 5"/>
          <p:cNvSpPr/>
          <p:nvPr/>
        </p:nvSpPr>
        <p:spPr>
          <a:xfrm>
            <a:off x="5897520" y="3807000"/>
            <a:ext cx="2835000" cy="353880"/>
          </a:xfrm>
          <a:prstGeom prst="rect">
            <a:avLst/>
          </a:prstGeom>
          <a:noFill/>
          <a:ln w="0">
            <a:noFill/>
          </a:ln>
        </p:spPr>
        <p:style>
          <a:lnRef idx="0"/>
          <a:fillRef idx="0"/>
          <a:effectRef idx="0"/>
          <a:fontRef idx="minor"/>
        </p:style>
        <p:txBody>
          <a:bodyPr wrap="none" lIns="0" rIns="0" tIns="0" bIns="0" anchor="t">
            <a:noAutofit/>
          </a:bodyPr>
          <a:p>
            <a:pPr algn="ctr">
              <a:lnSpc>
                <a:spcPts val="2750"/>
              </a:lnSpc>
              <a:buNone/>
              <a:tabLst>
                <a:tab algn="l" pos="0"/>
              </a:tabLst>
            </a:pPr>
            <a:r>
              <a:rPr b="0" lang="en-US" sz="2200" spc="-1" strike="noStrike">
                <a:solidFill>
                  <a:srgbClr val="d4d4d1"/>
                </a:solidFill>
                <a:latin typeface="IBM Plex Sans Medium"/>
                <a:ea typeface="IBM Plex Sans Medium"/>
              </a:rPr>
              <a:t>Πυλώνες Πολιτισμού</a:t>
            </a:r>
            <a:endParaRPr b="0" lang="en-US" sz="2200" spc="-1" strike="noStrike">
              <a:latin typeface="Arial"/>
            </a:endParaRPr>
          </a:p>
        </p:txBody>
      </p:sp>
      <p:sp>
        <p:nvSpPr>
          <p:cNvPr id="708" name="Text 6"/>
          <p:cNvSpPr/>
          <p:nvPr/>
        </p:nvSpPr>
        <p:spPr>
          <a:xfrm>
            <a:off x="5254560" y="4297320"/>
            <a:ext cx="4120560" cy="1088280"/>
          </a:xfrm>
          <a:prstGeom prst="rect">
            <a:avLst/>
          </a:prstGeom>
          <a:noFill/>
          <a:ln w="0">
            <a:noFill/>
          </a:ln>
        </p:spPr>
        <p:style>
          <a:lnRef idx="0"/>
          <a:fillRef idx="0"/>
          <a:effectRef idx="0"/>
          <a:fontRef idx="minor"/>
        </p:style>
        <p:txBody>
          <a:bodyPr lIns="0" rIns="0" tIns="0" bIns="0" anchor="t">
            <a:noAutofit/>
          </a:bodyPr>
          <a:p>
            <a:pPr algn="ctr">
              <a:lnSpc>
                <a:spcPts val="2849"/>
              </a:lnSpc>
              <a:buNone/>
              <a:tabLst>
                <a:tab algn="l" pos="0"/>
              </a:tabLst>
            </a:pPr>
            <a:r>
              <a:rPr b="0" lang="en-US" sz="1750" spc="-1" strike="noStrike">
                <a:solidFill>
                  <a:srgbClr val="d4d4d1"/>
                </a:solidFill>
                <a:latin typeface="Roboto"/>
                <a:ea typeface="Roboto"/>
              </a:rPr>
              <a:t>Δημοκρατία, φιλοσοφία και τέχνες αποτελούν τη βάση του δυτικού πολιτισμού.</a:t>
            </a:r>
            <a:endParaRPr b="0" lang="en-US" sz="1750" spc="-1" strike="noStrike">
              <a:latin typeface="Arial"/>
            </a:endParaRPr>
          </a:p>
        </p:txBody>
      </p:sp>
      <p:sp>
        <p:nvSpPr>
          <p:cNvPr id="709" name="Text 7"/>
          <p:cNvSpPr/>
          <p:nvPr/>
        </p:nvSpPr>
        <p:spPr>
          <a:xfrm>
            <a:off x="9715680" y="2775240"/>
            <a:ext cx="4120560" cy="748080"/>
          </a:xfrm>
          <a:prstGeom prst="rect">
            <a:avLst/>
          </a:prstGeom>
          <a:noFill/>
          <a:ln w="0">
            <a:noFill/>
          </a:ln>
        </p:spPr>
        <p:style>
          <a:lnRef idx="0"/>
          <a:fillRef idx="0"/>
          <a:effectRef idx="0"/>
          <a:fontRef idx="minor"/>
        </p:style>
        <p:txBody>
          <a:bodyPr wrap="none" lIns="0" rIns="0" tIns="0" bIns="0" anchor="t">
            <a:noAutofit/>
          </a:bodyPr>
          <a:p>
            <a:pPr algn="ctr">
              <a:lnSpc>
                <a:spcPts val="5851"/>
              </a:lnSpc>
              <a:buNone/>
              <a:tabLst>
                <a:tab algn="l" pos="0"/>
              </a:tabLst>
            </a:pPr>
            <a:r>
              <a:rPr b="0" lang="en-US" sz="5850" spc="-1" strike="noStrike">
                <a:solidFill>
                  <a:srgbClr val="d4d4d1"/>
                </a:solidFill>
                <a:latin typeface="IBM Plex Sans Medium"/>
                <a:ea typeface="IBM Plex Sans Medium"/>
              </a:rPr>
              <a:t>1000+</a:t>
            </a:r>
            <a:endParaRPr b="0" lang="en-US" sz="5850" spc="-1" strike="noStrike">
              <a:latin typeface="Arial"/>
            </a:endParaRPr>
          </a:p>
        </p:txBody>
      </p:sp>
      <p:sp>
        <p:nvSpPr>
          <p:cNvPr id="710" name="Text 8"/>
          <p:cNvSpPr/>
          <p:nvPr/>
        </p:nvSpPr>
        <p:spPr>
          <a:xfrm>
            <a:off x="10358280" y="3807000"/>
            <a:ext cx="2835000" cy="353880"/>
          </a:xfrm>
          <a:prstGeom prst="rect">
            <a:avLst/>
          </a:prstGeom>
          <a:noFill/>
          <a:ln w="0">
            <a:noFill/>
          </a:ln>
        </p:spPr>
        <p:style>
          <a:lnRef idx="0"/>
          <a:fillRef idx="0"/>
          <a:effectRef idx="0"/>
          <a:fontRef idx="minor"/>
        </p:style>
        <p:txBody>
          <a:bodyPr wrap="none" lIns="0" rIns="0" tIns="0" bIns="0" anchor="t">
            <a:noAutofit/>
          </a:bodyPr>
          <a:p>
            <a:pPr algn="ctr">
              <a:lnSpc>
                <a:spcPts val="2750"/>
              </a:lnSpc>
              <a:buNone/>
              <a:tabLst>
                <a:tab algn="l" pos="0"/>
              </a:tabLst>
            </a:pPr>
            <a:r>
              <a:rPr b="0" lang="en-US" sz="2200" spc="-1" strike="noStrike">
                <a:solidFill>
                  <a:srgbClr val="d4d4d1"/>
                </a:solidFill>
                <a:latin typeface="IBM Plex Sans Medium"/>
                <a:ea typeface="IBM Plex Sans Medium"/>
              </a:rPr>
              <a:t>Αρχαία Κείμενα</a:t>
            </a:r>
            <a:endParaRPr b="0" lang="en-US" sz="2200" spc="-1" strike="noStrike">
              <a:latin typeface="Arial"/>
            </a:endParaRPr>
          </a:p>
        </p:txBody>
      </p:sp>
      <p:sp>
        <p:nvSpPr>
          <p:cNvPr id="711" name="Text 9"/>
          <p:cNvSpPr/>
          <p:nvPr/>
        </p:nvSpPr>
        <p:spPr>
          <a:xfrm>
            <a:off x="9715680" y="4297320"/>
            <a:ext cx="4120560" cy="1088280"/>
          </a:xfrm>
          <a:prstGeom prst="rect">
            <a:avLst/>
          </a:prstGeom>
          <a:noFill/>
          <a:ln w="0">
            <a:noFill/>
          </a:ln>
        </p:spPr>
        <p:style>
          <a:lnRef idx="0"/>
          <a:fillRef idx="0"/>
          <a:effectRef idx="0"/>
          <a:fontRef idx="minor"/>
        </p:style>
        <p:txBody>
          <a:bodyPr lIns="0" rIns="0" tIns="0" bIns="0" anchor="t">
            <a:noAutofit/>
          </a:bodyPr>
          <a:p>
            <a:pPr algn="ctr">
              <a:lnSpc>
                <a:spcPts val="2849"/>
              </a:lnSpc>
              <a:buNone/>
              <a:tabLst>
                <a:tab algn="l" pos="0"/>
              </a:tabLst>
            </a:pPr>
            <a:r>
              <a:rPr b="0" lang="en-US" sz="1750" spc="-1" strike="noStrike">
                <a:solidFill>
                  <a:srgbClr val="d4d4d1"/>
                </a:solidFill>
                <a:latin typeface="Roboto"/>
                <a:ea typeface="Roboto"/>
              </a:rPr>
              <a:t>Πλήθος αρχαίων ελληνικών κειμένων συνεχίζουν να μελετώνται και να εμπνέουν.</a:t>
            </a:r>
            <a:endParaRPr b="0" lang="en-US" sz="1750" spc="-1" strike="noStrike">
              <a:latin typeface="Arial"/>
            </a:endParaRPr>
          </a:p>
        </p:txBody>
      </p:sp>
      <p:sp>
        <p:nvSpPr>
          <p:cNvPr id="712" name="Text 10"/>
          <p:cNvSpPr/>
          <p:nvPr/>
        </p:nvSpPr>
        <p:spPr>
          <a:xfrm>
            <a:off x="793800" y="5641200"/>
            <a:ext cx="130424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Ο ελληνικός πολιτισμός των κλασικών χρόνων έθεσε τα θεμέλια για πολλές πτυχές του σύγχρονου κόσμου. Η φιλοσοφία, η δημοκρατία, η τέχνη και η επιστήμη που αναπτύχθηκαν σε αυτή την περίοδο συνεχίζουν να επηρεάζουν και να εμπνέουν την ανθρωπότητα μέχρι σήμερα.</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1" name="Image 0" descr="preencoded.png"/>
          <p:cNvPicPr/>
          <p:nvPr/>
        </p:nvPicPr>
        <p:blipFill>
          <a:blip r:embed="rId1"/>
          <a:stretch/>
        </p:blipFill>
        <p:spPr>
          <a:xfrm>
            <a:off x="0" y="0"/>
            <a:ext cx="5486040" cy="8229240"/>
          </a:xfrm>
          <a:prstGeom prst="rect">
            <a:avLst/>
          </a:prstGeom>
          <a:ln w="0">
            <a:noFill/>
          </a:ln>
        </p:spPr>
      </p:pic>
      <p:sp>
        <p:nvSpPr>
          <p:cNvPr id="572" name="Text 0"/>
          <p:cNvSpPr/>
          <p:nvPr/>
        </p:nvSpPr>
        <p:spPr>
          <a:xfrm>
            <a:off x="6259320" y="608400"/>
            <a:ext cx="7597440" cy="1379880"/>
          </a:xfrm>
          <a:prstGeom prst="rect">
            <a:avLst/>
          </a:prstGeom>
          <a:noFill/>
          <a:ln w="0">
            <a:noFill/>
          </a:ln>
        </p:spPr>
        <p:style>
          <a:lnRef idx="0"/>
          <a:fillRef idx="0"/>
          <a:effectRef idx="0"/>
          <a:fontRef idx="minor"/>
        </p:style>
        <p:txBody>
          <a:bodyPr lIns="0" rIns="0" tIns="0" bIns="0" anchor="t">
            <a:noAutofit/>
          </a:bodyPr>
          <a:p>
            <a:pPr>
              <a:lnSpc>
                <a:spcPts val="5400"/>
              </a:lnSpc>
              <a:buNone/>
              <a:tabLst>
                <a:tab algn="l" pos="0"/>
              </a:tabLst>
            </a:pPr>
            <a:r>
              <a:rPr b="0" lang="en-US" sz="4300" spc="-1" strike="noStrike">
                <a:solidFill>
                  <a:srgbClr val="f3f3f2"/>
                </a:solidFill>
                <a:latin typeface="IBM Plex Sans Medium"/>
                <a:ea typeface="IBM Plex Sans Medium"/>
              </a:rPr>
              <a:t>Στρατιωτικές Επιτυχίες του Αλεξάνδρου</a:t>
            </a:r>
            <a:endParaRPr b="0" lang="en-US" sz="4300" spc="-1" strike="noStrike">
              <a:latin typeface="Arial"/>
            </a:endParaRPr>
          </a:p>
        </p:txBody>
      </p:sp>
      <p:pic>
        <p:nvPicPr>
          <p:cNvPr id="573" name="Image 1" descr="preencoded.png"/>
          <p:cNvPicPr/>
          <p:nvPr/>
        </p:nvPicPr>
        <p:blipFill>
          <a:blip r:embed="rId2"/>
          <a:stretch/>
        </p:blipFill>
        <p:spPr>
          <a:xfrm>
            <a:off x="6259320" y="2319840"/>
            <a:ext cx="1104120" cy="1766880"/>
          </a:xfrm>
          <a:prstGeom prst="rect">
            <a:avLst/>
          </a:prstGeom>
          <a:ln w="0">
            <a:noFill/>
          </a:ln>
        </p:spPr>
      </p:pic>
      <p:sp>
        <p:nvSpPr>
          <p:cNvPr id="574" name="Text 1"/>
          <p:cNvSpPr/>
          <p:nvPr/>
        </p:nvSpPr>
        <p:spPr>
          <a:xfrm>
            <a:off x="7695000" y="2540880"/>
            <a:ext cx="2829600" cy="34452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1" strike="noStrike">
                <a:solidFill>
                  <a:srgbClr val="d4d4d1"/>
                </a:solidFill>
                <a:latin typeface="IBM Plex Sans Medium"/>
                <a:ea typeface="IBM Plex Sans Medium"/>
              </a:rPr>
              <a:t>Διορατικός Στρατηγός</a:t>
            </a:r>
            <a:endParaRPr b="0" lang="en-US" sz="2150" spc="-1" strike="noStrike">
              <a:latin typeface="Arial"/>
            </a:endParaRPr>
          </a:p>
        </p:txBody>
      </p:sp>
      <p:sp>
        <p:nvSpPr>
          <p:cNvPr id="575" name="Text 2"/>
          <p:cNvSpPr/>
          <p:nvPr/>
        </p:nvSpPr>
        <p:spPr>
          <a:xfrm>
            <a:off x="7695000" y="3018240"/>
            <a:ext cx="6161760" cy="70632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1" strike="noStrike">
                <a:solidFill>
                  <a:srgbClr val="d4d4d1"/>
                </a:solidFill>
                <a:latin typeface="Roboto"/>
                <a:ea typeface="Roboto"/>
              </a:rPr>
              <a:t>Ο Αλέξανδρος αναγνωρίζεται ως μεγαλοφυής στρατηγός με εξαιρετική διορατικότητα.</a:t>
            </a:r>
            <a:endParaRPr b="0" lang="en-US" sz="1700" spc="-1" strike="noStrike">
              <a:latin typeface="Arial"/>
            </a:endParaRPr>
          </a:p>
        </p:txBody>
      </p:sp>
      <p:pic>
        <p:nvPicPr>
          <p:cNvPr id="576" name="Image 2" descr="preencoded.png"/>
          <p:cNvPicPr/>
          <p:nvPr/>
        </p:nvPicPr>
        <p:blipFill>
          <a:blip r:embed="rId3"/>
          <a:stretch/>
        </p:blipFill>
        <p:spPr>
          <a:xfrm>
            <a:off x="6259320" y="4087080"/>
            <a:ext cx="1104120" cy="1766880"/>
          </a:xfrm>
          <a:prstGeom prst="rect">
            <a:avLst/>
          </a:prstGeom>
          <a:ln w="0">
            <a:noFill/>
          </a:ln>
        </p:spPr>
      </p:pic>
      <p:sp>
        <p:nvSpPr>
          <p:cNvPr id="577" name="Text 3"/>
          <p:cNvSpPr/>
          <p:nvPr/>
        </p:nvSpPr>
        <p:spPr>
          <a:xfrm>
            <a:off x="7695000" y="4307760"/>
            <a:ext cx="2760840" cy="34452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1" strike="noStrike">
                <a:solidFill>
                  <a:srgbClr val="d4d4d1"/>
                </a:solidFill>
                <a:latin typeface="IBM Plex Sans Medium"/>
                <a:ea typeface="IBM Plex Sans Medium"/>
              </a:rPr>
              <a:t>Κατακτήσεις</a:t>
            </a:r>
            <a:endParaRPr b="0" lang="en-US" sz="2150" spc="-1" strike="noStrike">
              <a:latin typeface="Arial"/>
            </a:endParaRPr>
          </a:p>
        </p:txBody>
      </p:sp>
      <p:sp>
        <p:nvSpPr>
          <p:cNvPr id="578" name="Text 4"/>
          <p:cNvSpPr/>
          <p:nvPr/>
        </p:nvSpPr>
        <p:spPr>
          <a:xfrm>
            <a:off x="7695000" y="4785480"/>
            <a:ext cx="6161760" cy="70632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1" strike="noStrike">
                <a:solidFill>
                  <a:srgbClr val="d4d4d1"/>
                </a:solidFill>
                <a:latin typeface="Roboto"/>
                <a:ea typeface="Roboto"/>
              </a:rPr>
              <a:t>Επέκτεινε την ελληνική επιρροή στα πέρατα του τότε γνωστού κόσμου.</a:t>
            </a:r>
            <a:endParaRPr b="0" lang="en-US" sz="1700" spc="-1" strike="noStrike">
              <a:latin typeface="Arial"/>
            </a:endParaRPr>
          </a:p>
        </p:txBody>
      </p:sp>
      <p:pic>
        <p:nvPicPr>
          <p:cNvPr id="579" name="Image 3" descr="preencoded.png"/>
          <p:cNvPicPr/>
          <p:nvPr/>
        </p:nvPicPr>
        <p:blipFill>
          <a:blip r:embed="rId4"/>
          <a:stretch/>
        </p:blipFill>
        <p:spPr>
          <a:xfrm>
            <a:off x="6259320" y="5854320"/>
            <a:ext cx="1104120" cy="1766880"/>
          </a:xfrm>
          <a:prstGeom prst="rect">
            <a:avLst/>
          </a:prstGeom>
          <a:ln w="0">
            <a:noFill/>
          </a:ln>
        </p:spPr>
      </p:pic>
      <p:sp>
        <p:nvSpPr>
          <p:cNvPr id="580" name="Text 5"/>
          <p:cNvSpPr/>
          <p:nvPr/>
        </p:nvSpPr>
        <p:spPr>
          <a:xfrm>
            <a:off x="7695000" y="6075000"/>
            <a:ext cx="2760840" cy="34452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1" strike="noStrike">
                <a:solidFill>
                  <a:srgbClr val="d4d4d1"/>
                </a:solidFill>
                <a:latin typeface="IBM Plex Sans Medium"/>
                <a:ea typeface="IBM Plex Sans Medium"/>
              </a:rPr>
              <a:t>Τακτική Ευφυΐα</a:t>
            </a:r>
            <a:endParaRPr b="0" lang="en-US" sz="2150" spc="-1" strike="noStrike">
              <a:latin typeface="Arial"/>
            </a:endParaRPr>
          </a:p>
        </p:txBody>
      </p:sp>
      <p:sp>
        <p:nvSpPr>
          <p:cNvPr id="581" name="Text 6"/>
          <p:cNvSpPr/>
          <p:nvPr/>
        </p:nvSpPr>
        <p:spPr>
          <a:xfrm>
            <a:off x="7695000" y="6552720"/>
            <a:ext cx="6161760" cy="70632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1" strike="noStrike">
                <a:solidFill>
                  <a:srgbClr val="d4d4d1"/>
                </a:solidFill>
                <a:latin typeface="Roboto"/>
                <a:ea typeface="Roboto"/>
              </a:rPr>
              <a:t>Εφάρμοσε καινοτόμες στρατηγικές τόσο σε μάχες όσο και σε πολιορκίες πόλεων.</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Text 0"/>
          <p:cNvSpPr/>
          <p:nvPr/>
        </p:nvSpPr>
        <p:spPr>
          <a:xfrm>
            <a:off x="793800" y="2721240"/>
            <a:ext cx="845892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f3f3f2"/>
                </a:solidFill>
                <a:latin typeface="IBM Plex Sans Medium"/>
                <a:ea typeface="IBM Plex Sans Medium"/>
              </a:rPr>
              <a:t>Πολιτική Δράση του Αλεξάνδρου</a:t>
            </a:r>
            <a:endParaRPr b="0" lang="en-US" sz="4450" spc="-1" strike="noStrike">
              <a:latin typeface="Arial"/>
            </a:endParaRPr>
          </a:p>
        </p:txBody>
      </p:sp>
      <p:sp>
        <p:nvSpPr>
          <p:cNvPr id="583" name="Text 1"/>
          <p:cNvSpPr/>
          <p:nvPr/>
        </p:nvSpPr>
        <p:spPr>
          <a:xfrm>
            <a:off x="793800" y="3997080"/>
            <a:ext cx="522828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f3f3f2"/>
                </a:solidFill>
                <a:latin typeface="IBM Plex Sans Medium"/>
                <a:ea typeface="IBM Plex Sans Medium"/>
              </a:rPr>
              <a:t>Ένωση Ελληνικού και Ασιατικού Κόσμου</a:t>
            </a:r>
            <a:endParaRPr b="0" lang="en-US" sz="2200" spc="-1" strike="noStrike">
              <a:latin typeface="Arial"/>
            </a:endParaRPr>
          </a:p>
        </p:txBody>
      </p:sp>
      <p:sp>
        <p:nvSpPr>
          <p:cNvPr id="584" name="Text 2"/>
          <p:cNvSpPr/>
          <p:nvPr/>
        </p:nvSpPr>
        <p:spPr>
          <a:xfrm>
            <a:off x="793800" y="4578480"/>
            <a:ext cx="624420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Ο Αλέξανδρος επιδίωξε τη συγχώνευση του ελληνικού με τον ασιατικό πολιτισμό υπό μια ενιαία, ισχυρή διοίκηση.</a:t>
            </a:r>
            <a:endParaRPr b="0" lang="en-US" sz="1750" spc="-1" strike="noStrike">
              <a:latin typeface="Arial"/>
            </a:endParaRPr>
          </a:p>
        </p:txBody>
      </p:sp>
      <p:sp>
        <p:nvSpPr>
          <p:cNvPr id="585" name="Text 3"/>
          <p:cNvSpPr/>
          <p:nvPr/>
        </p:nvSpPr>
        <p:spPr>
          <a:xfrm>
            <a:off x="7599600" y="3997080"/>
            <a:ext cx="461808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f3f3f2"/>
                </a:solidFill>
                <a:latin typeface="IBM Plex Sans Medium"/>
                <a:ea typeface="IBM Plex Sans Medium"/>
              </a:rPr>
              <a:t>Σεβασμός στις Τοπικές Παραδόσεις</a:t>
            </a:r>
            <a:endParaRPr b="0" lang="en-US" sz="2200" spc="-1" strike="noStrike">
              <a:latin typeface="Arial"/>
            </a:endParaRPr>
          </a:p>
        </p:txBody>
      </p:sp>
      <p:sp>
        <p:nvSpPr>
          <p:cNvPr id="586" name="Text 4"/>
          <p:cNvSpPr/>
          <p:nvPr/>
        </p:nvSpPr>
        <p:spPr>
          <a:xfrm>
            <a:off x="7599600" y="4578480"/>
            <a:ext cx="624420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Αποδέχτηκε τις τοπικές συνήθειες και τους διαφορετικούς τρόπους άσκησης εξουσίας κάθε λαού.</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7" name="Image 0" descr="preencoded.png"/>
          <p:cNvPicPr/>
          <p:nvPr/>
        </p:nvPicPr>
        <p:blipFill>
          <a:blip r:embed="rId1"/>
          <a:stretch/>
        </p:blipFill>
        <p:spPr>
          <a:xfrm>
            <a:off x="0" y="0"/>
            <a:ext cx="14630040" cy="2835000"/>
          </a:xfrm>
          <a:prstGeom prst="rect">
            <a:avLst/>
          </a:prstGeom>
          <a:ln w="0">
            <a:noFill/>
          </a:ln>
        </p:spPr>
      </p:pic>
      <p:sp>
        <p:nvSpPr>
          <p:cNvPr id="588" name="Text 0"/>
          <p:cNvSpPr/>
          <p:nvPr/>
        </p:nvSpPr>
        <p:spPr>
          <a:xfrm>
            <a:off x="793800" y="3727800"/>
            <a:ext cx="741924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f3f3f2"/>
                </a:solidFill>
                <a:latin typeface="IBM Plex Sans Medium"/>
                <a:ea typeface="IBM Plex Sans Medium"/>
              </a:rPr>
              <a:t>Διοικητικές Μεταρρυθμίσεις</a:t>
            </a:r>
            <a:endParaRPr b="0" lang="en-US" sz="4450" spc="-1" strike="noStrike">
              <a:latin typeface="Arial"/>
            </a:endParaRPr>
          </a:p>
        </p:txBody>
      </p:sp>
      <p:sp>
        <p:nvSpPr>
          <p:cNvPr id="589" name="Shape 1"/>
          <p:cNvSpPr/>
          <p:nvPr/>
        </p:nvSpPr>
        <p:spPr>
          <a:xfrm>
            <a:off x="793800" y="5032080"/>
            <a:ext cx="510120" cy="510120"/>
          </a:xfrm>
          <a:prstGeom prst="roundRect">
            <a:avLst>
              <a:gd name="adj" fmla="val 6667"/>
            </a:avLst>
          </a:prstGeom>
          <a:solidFill>
            <a:srgbClr val="484b51"/>
          </a:solidFill>
          <a:ln w="0">
            <a:noFill/>
          </a:ln>
        </p:spPr>
        <p:style>
          <a:lnRef idx="0"/>
          <a:fillRef idx="0"/>
          <a:effectRef idx="0"/>
          <a:fontRef idx="minor"/>
        </p:style>
      </p:sp>
      <p:sp>
        <p:nvSpPr>
          <p:cNvPr id="590" name="Text 2"/>
          <p:cNvSpPr/>
          <p:nvPr/>
        </p:nvSpPr>
        <p:spPr>
          <a:xfrm>
            <a:off x="946800" y="5117040"/>
            <a:ext cx="203760" cy="33984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0" lang="en-US" sz="2650" spc="-1" strike="noStrike">
                <a:solidFill>
                  <a:srgbClr val="d4d4d1"/>
                </a:solidFill>
                <a:latin typeface="IBM Plex Sans Medium"/>
                <a:ea typeface="IBM Plex Sans Medium"/>
              </a:rPr>
              <a:t>1</a:t>
            </a:r>
            <a:endParaRPr b="0" lang="en-US" sz="2650" spc="-1" strike="noStrike">
              <a:latin typeface="Arial"/>
            </a:endParaRPr>
          </a:p>
        </p:txBody>
      </p:sp>
      <p:sp>
        <p:nvSpPr>
          <p:cNvPr id="591" name="Text 3"/>
          <p:cNvSpPr/>
          <p:nvPr/>
        </p:nvSpPr>
        <p:spPr>
          <a:xfrm>
            <a:off x="1531080" y="5032080"/>
            <a:ext cx="308988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Διατήρηση Σατραπειών</a:t>
            </a:r>
            <a:endParaRPr b="0" lang="en-US" sz="2200" spc="-1" strike="noStrike">
              <a:latin typeface="Arial"/>
            </a:endParaRPr>
          </a:p>
        </p:txBody>
      </p:sp>
      <p:sp>
        <p:nvSpPr>
          <p:cNvPr id="592" name="Text 4"/>
          <p:cNvSpPr/>
          <p:nvPr/>
        </p:nvSpPr>
        <p:spPr>
          <a:xfrm>
            <a:off x="1531080" y="5522400"/>
            <a:ext cx="345888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Ο Αλέξανδρος διατήρησε το σύστημα των σατραπειών, αναθέτοντας τη διοίκησή τους σε Έλληνες και Πέρσες ηγεμόνες.</a:t>
            </a:r>
            <a:endParaRPr b="0" lang="en-US" sz="1750" spc="-1" strike="noStrike">
              <a:latin typeface="Arial"/>
            </a:endParaRPr>
          </a:p>
        </p:txBody>
      </p:sp>
      <p:sp>
        <p:nvSpPr>
          <p:cNvPr id="593" name="Shape 5"/>
          <p:cNvSpPr/>
          <p:nvPr/>
        </p:nvSpPr>
        <p:spPr>
          <a:xfrm>
            <a:off x="5217120" y="5032080"/>
            <a:ext cx="510120" cy="510120"/>
          </a:xfrm>
          <a:prstGeom prst="roundRect">
            <a:avLst>
              <a:gd name="adj" fmla="val 6667"/>
            </a:avLst>
          </a:prstGeom>
          <a:solidFill>
            <a:srgbClr val="484b51"/>
          </a:solidFill>
          <a:ln w="0">
            <a:noFill/>
          </a:ln>
        </p:spPr>
        <p:style>
          <a:lnRef idx="0"/>
          <a:fillRef idx="0"/>
          <a:effectRef idx="0"/>
          <a:fontRef idx="minor"/>
        </p:style>
      </p:sp>
      <p:sp>
        <p:nvSpPr>
          <p:cNvPr id="594" name="Text 6"/>
          <p:cNvSpPr/>
          <p:nvPr/>
        </p:nvSpPr>
        <p:spPr>
          <a:xfrm>
            <a:off x="5370120" y="5117040"/>
            <a:ext cx="203760" cy="33984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0" lang="en-US" sz="2650" spc="-1" strike="noStrike">
                <a:solidFill>
                  <a:srgbClr val="d4d4d1"/>
                </a:solidFill>
                <a:latin typeface="IBM Plex Sans Medium"/>
                <a:ea typeface="IBM Plex Sans Medium"/>
              </a:rPr>
              <a:t>2</a:t>
            </a:r>
            <a:endParaRPr b="0" lang="en-US" sz="2650" spc="-1" strike="noStrike">
              <a:latin typeface="Arial"/>
            </a:endParaRPr>
          </a:p>
        </p:txBody>
      </p:sp>
      <p:sp>
        <p:nvSpPr>
          <p:cNvPr id="595" name="Text 7"/>
          <p:cNvSpPr/>
          <p:nvPr/>
        </p:nvSpPr>
        <p:spPr>
          <a:xfrm>
            <a:off x="5954040" y="5032080"/>
            <a:ext cx="343224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Νέα Διοικητική Παράδοση</a:t>
            </a:r>
            <a:endParaRPr b="0" lang="en-US" sz="2200" spc="-1" strike="noStrike">
              <a:latin typeface="Arial"/>
            </a:endParaRPr>
          </a:p>
        </p:txBody>
      </p:sp>
      <p:sp>
        <p:nvSpPr>
          <p:cNvPr id="596" name="Text 8"/>
          <p:cNvSpPr/>
          <p:nvPr/>
        </p:nvSpPr>
        <p:spPr>
          <a:xfrm>
            <a:off x="5954040" y="5522400"/>
            <a:ext cx="3458880" cy="145116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Επιδίωξε τη δημιουργία μιας καινούργιας διοικητικής παράδοσης, συνδυάζοντας ελληνικά και ανατολικά στοιχεία.</a:t>
            </a:r>
            <a:endParaRPr b="0" lang="en-US" sz="1750" spc="-1" strike="noStrike">
              <a:latin typeface="Arial"/>
            </a:endParaRPr>
          </a:p>
        </p:txBody>
      </p:sp>
      <p:sp>
        <p:nvSpPr>
          <p:cNvPr id="597" name="Shape 9"/>
          <p:cNvSpPr/>
          <p:nvPr/>
        </p:nvSpPr>
        <p:spPr>
          <a:xfrm>
            <a:off x="9640080" y="5032080"/>
            <a:ext cx="510120" cy="510120"/>
          </a:xfrm>
          <a:prstGeom prst="roundRect">
            <a:avLst>
              <a:gd name="adj" fmla="val 6667"/>
            </a:avLst>
          </a:prstGeom>
          <a:solidFill>
            <a:srgbClr val="484b51"/>
          </a:solidFill>
          <a:ln w="0">
            <a:noFill/>
          </a:ln>
        </p:spPr>
        <p:style>
          <a:lnRef idx="0"/>
          <a:fillRef idx="0"/>
          <a:effectRef idx="0"/>
          <a:fontRef idx="minor"/>
        </p:style>
      </p:sp>
      <p:sp>
        <p:nvSpPr>
          <p:cNvPr id="598" name="Text 10"/>
          <p:cNvSpPr/>
          <p:nvPr/>
        </p:nvSpPr>
        <p:spPr>
          <a:xfrm>
            <a:off x="9793080" y="5117040"/>
            <a:ext cx="203760" cy="33984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0" lang="en-US" sz="2650" spc="-1" strike="noStrike">
                <a:solidFill>
                  <a:srgbClr val="d4d4d1"/>
                </a:solidFill>
                <a:latin typeface="IBM Plex Sans Medium"/>
                <a:ea typeface="IBM Plex Sans Medium"/>
              </a:rPr>
              <a:t>3</a:t>
            </a:r>
            <a:endParaRPr b="0" lang="en-US" sz="2650" spc="-1" strike="noStrike">
              <a:latin typeface="Arial"/>
            </a:endParaRPr>
          </a:p>
        </p:txBody>
      </p:sp>
      <p:sp>
        <p:nvSpPr>
          <p:cNvPr id="599" name="Text 11"/>
          <p:cNvSpPr/>
          <p:nvPr/>
        </p:nvSpPr>
        <p:spPr>
          <a:xfrm>
            <a:off x="10377360" y="5032080"/>
            <a:ext cx="3458880" cy="70848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Πολυπολιτισμική Προσέγγιση</a:t>
            </a:r>
            <a:endParaRPr b="0" lang="en-US" sz="2200" spc="-1" strike="noStrike">
              <a:latin typeface="Arial"/>
            </a:endParaRPr>
          </a:p>
        </p:txBody>
      </p:sp>
      <p:sp>
        <p:nvSpPr>
          <p:cNvPr id="600" name="Text 12"/>
          <p:cNvSpPr/>
          <p:nvPr/>
        </p:nvSpPr>
        <p:spPr>
          <a:xfrm>
            <a:off x="10377360" y="5876640"/>
            <a:ext cx="3458880" cy="145116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Η πολιτική του αποσκοπούσε στην αρμονική συνύπαρξη διαφορετικών πολιτισμών υπό μια ενιαία διοίκηση.</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Text 0"/>
          <p:cNvSpPr/>
          <p:nvPr/>
        </p:nvSpPr>
        <p:spPr>
          <a:xfrm>
            <a:off x="793800" y="1262520"/>
            <a:ext cx="651924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f3f3f2"/>
                </a:solidFill>
                <a:latin typeface="IBM Plex Sans Medium"/>
                <a:ea typeface="IBM Plex Sans Medium"/>
              </a:rPr>
              <a:t>Οικονομικές Καινοτομίες</a:t>
            </a:r>
            <a:endParaRPr b="0" lang="en-US" sz="4450" spc="-1" strike="noStrike">
              <a:latin typeface="Arial"/>
            </a:endParaRPr>
          </a:p>
        </p:txBody>
      </p:sp>
      <p:sp>
        <p:nvSpPr>
          <p:cNvPr id="602" name="Shape 1"/>
          <p:cNvSpPr/>
          <p:nvPr/>
        </p:nvSpPr>
        <p:spPr>
          <a:xfrm>
            <a:off x="793800" y="2311560"/>
            <a:ext cx="3664440" cy="2758320"/>
          </a:xfrm>
          <a:prstGeom prst="roundRect">
            <a:avLst>
              <a:gd name="adj" fmla="val 1233"/>
            </a:avLst>
          </a:prstGeom>
          <a:solidFill>
            <a:srgbClr val="484b51"/>
          </a:solidFill>
          <a:ln w="0">
            <a:noFill/>
          </a:ln>
        </p:spPr>
        <p:style>
          <a:lnRef idx="0"/>
          <a:fillRef idx="0"/>
          <a:effectRef idx="0"/>
          <a:fontRef idx="minor"/>
        </p:style>
      </p:sp>
      <p:sp>
        <p:nvSpPr>
          <p:cNvPr id="603" name="Text 2"/>
          <p:cNvSpPr/>
          <p:nvPr/>
        </p:nvSpPr>
        <p:spPr>
          <a:xfrm>
            <a:off x="1020600" y="2538360"/>
            <a:ext cx="30996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Νομισματική Οικονομία</a:t>
            </a:r>
            <a:endParaRPr b="0" lang="en-US" sz="2200" spc="-1" strike="noStrike">
              <a:latin typeface="Arial"/>
            </a:endParaRPr>
          </a:p>
        </p:txBody>
      </p:sp>
      <p:sp>
        <p:nvSpPr>
          <p:cNvPr id="604" name="Text 3"/>
          <p:cNvSpPr/>
          <p:nvPr/>
        </p:nvSpPr>
        <p:spPr>
          <a:xfrm>
            <a:off x="1020600" y="3028680"/>
            <a:ext cx="321084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Ο Αλέξανδρος προώθησε το σύστημα της νομισματικής οικονομίας, εγκαταλείποντας την ιδέα του αυτοκρατορικού θησαυροφυλακίου.</a:t>
            </a:r>
            <a:endParaRPr b="0" lang="en-US" sz="1750" spc="-1" strike="noStrike">
              <a:latin typeface="Arial"/>
            </a:endParaRPr>
          </a:p>
        </p:txBody>
      </p:sp>
      <p:sp>
        <p:nvSpPr>
          <p:cNvPr id="605" name="Shape 4"/>
          <p:cNvSpPr/>
          <p:nvPr/>
        </p:nvSpPr>
        <p:spPr>
          <a:xfrm>
            <a:off x="4685400" y="2311560"/>
            <a:ext cx="3664440" cy="2758320"/>
          </a:xfrm>
          <a:prstGeom prst="roundRect">
            <a:avLst>
              <a:gd name="adj" fmla="val 1233"/>
            </a:avLst>
          </a:prstGeom>
          <a:solidFill>
            <a:srgbClr val="484b51"/>
          </a:solidFill>
          <a:ln w="0">
            <a:noFill/>
          </a:ln>
        </p:spPr>
        <p:style>
          <a:lnRef idx="0"/>
          <a:fillRef idx="0"/>
          <a:effectRef idx="0"/>
          <a:fontRef idx="minor"/>
        </p:style>
      </p:sp>
      <p:sp>
        <p:nvSpPr>
          <p:cNvPr id="606" name="Text 5"/>
          <p:cNvSpPr/>
          <p:nvPr/>
        </p:nvSpPr>
        <p:spPr>
          <a:xfrm>
            <a:off x="4912200" y="2538360"/>
            <a:ext cx="292932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Νέα Φορολογική Δομή</a:t>
            </a:r>
            <a:endParaRPr b="0" lang="en-US" sz="2200" spc="-1" strike="noStrike">
              <a:latin typeface="Arial"/>
            </a:endParaRPr>
          </a:p>
        </p:txBody>
      </p:sp>
      <p:sp>
        <p:nvSpPr>
          <p:cNvPr id="607" name="Text 6"/>
          <p:cNvSpPr/>
          <p:nvPr/>
        </p:nvSpPr>
        <p:spPr>
          <a:xfrm>
            <a:off x="4912200" y="3028680"/>
            <a:ext cx="321084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Δημιούργησε φορολογικές περιφέρειες που περιελάμβαναν πολλαπλές σατραπείες, αλλάζοντας το προηγούμενο σύστημα.</a:t>
            </a:r>
            <a:endParaRPr b="0" lang="en-US" sz="1750" spc="-1" strike="noStrike">
              <a:latin typeface="Arial"/>
            </a:endParaRPr>
          </a:p>
        </p:txBody>
      </p:sp>
      <p:sp>
        <p:nvSpPr>
          <p:cNvPr id="608" name="Shape 7"/>
          <p:cNvSpPr/>
          <p:nvPr/>
        </p:nvSpPr>
        <p:spPr>
          <a:xfrm>
            <a:off x="793800" y="5297040"/>
            <a:ext cx="7556040" cy="1669320"/>
          </a:xfrm>
          <a:prstGeom prst="roundRect">
            <a:avLst>
              <a:gd name="adj" fmla="val 2038"/>
            </a:avLst>
          </a:prstGeom>
          <a:solidFill>
            <a:srgbClr val="484b51"/>
          </a:solidFill>
          <a:ln w="0">
            <a:noFill/>
          </a:ln>
        </p:spPr>
        <p:style>
          <a:lnRef idx="0"/>
          <a:fillRef idx="0"/>
          <a:effectRef idx="0"/>
          <a:fontRef idx="minor"/>
        </p:style>
      </p:sp>
      <p:sp>
        <p:nvSpPr>
          <p:cNvPr id="609" name="Text 8"/>
          <p:cNvSpPr/>
          <p:nvPr/>
        </p:nvSpPr>
        <p:spPr>
          <a:xfrm>
            <a:off x="1020600" y="5523840"/>
            <a:ext cx="379044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Ενιαίο Νομισματικό Σύστημα</a:t>
            </a:r>
            <a:endParaRPr b="0" lang="en-US" sz="2200" spc="-1" strike="noStrike">
              <a:latin typeface="Arial"/>
            </a:endParaRPr>
          </a:p>
        </p:txBody>
      </p:sp>
      <p:sp>
        <p:nvSpPr>
          <p:cNvPr id="610" name="Text 9"/>
          <p:cNvSpPr/>
          <p:nvPr/>
        </p:nvSpPr>
        <p:spPr>
          <a:xfrm>
            <a:off x="1020600" y="6014160"/>
            <a:ext cx="710244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Καθιέρωσε ένα ενιαίο νομισματικό σύστημα σε όλη την απέραντη αυτοκρατορία του.</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Text 0"/>
          <p:cNvSpPr/>
          <p:nvPr/>
        </p:nvSpPr>
        <p:spPr>
          <a:xfrm>
            <a:off x="739800" y="750600"/>
            <a:ext cx="7664040" cy="1320480"/>
          </a:xfrm>
          <a:prstGeom prst="rect">
            <a:avLst/>
          </a:prstGeom>
          <a:noFill/>
          <a:ln w="0">
            <a:noFill/>
          </a:ln>
        </p:spPr>
        <p:style>
          <a:lnRef idx="0"/>
          <a:fillRef idx="0"/>
          <a:effectRef idx="0"/>
          <a:fontRef idx="minor"/>
        </p:style>
        <p:txBody>
          <a:bodyPr lIns="0" rIns="0" tIns="0" bIns="0" anchor="t">
            <a:noAutofit/>
          </a:bodyPr>
          <a:p>
            <a:pPr>
              <a:lnSpc>
                <a:spcPts val="5199"/>
              </a:lnSpc>
              <a:buNone/>
              <a:tabLst>
                <a:tab algn="l" pos="0"/>
              </a:tabLst>
            </a:pPr>
            <a:r>
              <a:rPr b="0" lang="en-US" sz="4150" spc="-1" strike="noStrike">
                <a:solidFill>
                  <a:srgbClr val="f3f3f2"/>
                </a:solidFill>
                <a:latin typeface="IBM Plex Sans Medium"/>
                <a:ea typeface="IBM Plex Sans Medium"/>
              </a:rPr>
              <a:t>Πολιτιστική Κληρονομιά του Αλεξάνδρου</a:t>
            </a:r>
            <a:endParaRPr b="0" lang="en-US" sz="4150" spc="-1" strike="noStrike">
              <a:latin typeface="Arial"/>
            </a:endParaRPr>
          </a:p>
        </p:txBody>
      </p:sp>
      <p:sp>
        <p:nvSpPr>
          <p:cNvPr id="612" name="Shape 1"/>
          <p:cNvSpPr/>
          <p:nvPr/>
        </p:nvSpPr>
        <p:spPr>
          <a:xfrm>
            <a:off x="1045080" y="2388600"/>
            <a:ext cx="22680" cy="5090040"/>
          </a:xfrm>
          <a:prstGeom prst="roundRect">
            <a:avLst>
              <a:gd name="adj" fmla="val 138692"/>
            </a:avLst>
          </a:prstGeom>
          <a:solidFill>
            <a:srgbClr val="61646a"/>
          </a:solidFill>
          <a:ln w="0">
            <a:noFill/>
          </a:ln>
        </p:spPr>
        <p:style>
          <a:lnRef idx="0"/>
          <a:fillRef idx="0"/>
          <a:effectRef idx="0"/>
          <a:fontRef idx="minor"/>
        </p:style>
      </p:sp>
      <p:sp>
        <p:nvSpPr>
          <p:cNvPr id="613" name="Shape 2"/>
          <p:cNvSpPr/>
          <p:nvPr/>
        </p:nvSpPr>
        <p:spPr>
          <a:xfrm>
            <a:off x="1271520" y="2852640"/>
            <a:ext cx="739440" cy="22680"/>
          </a:xfrm>
          <a:prstGeom prst="roundRect">
            <a:avLst>
              <a:gd name="adj" fmla="val 138692"/>
            </a:avLst>
          </a:prstGeom>
          <a:solidFill>
            <a:srgbClr val="61646a"/>
          </a:solidFill>
          <a:ln w="0">
            <a:noFill/>
          </a:ln>
        </p:spPr>
        <p:style>
          <a:lnRef idx="0"/>
          <a:fillRef idx="0"/>
          <a:effectRef idx="0"/>
          <a:fontRef idx="minor"/>
        </p:style>
      </p:sp>
      <p:sp>
        <p:nvSpPr>
          <p:cNvPr id="614" name="Shape 3"/>
          <p:cNvSpPr/>
          <p:nvPr/>
        </p:nvSpPr>
        <p:spPr>
          <a:xfrm>
            <a:off x="819000" y="2626200"/>
            <a:ext cx="475200" cy="475200"/>
          </a:xfrm>
          <a:prstGeom prst="roundRect">
            <a:avLst>
              <a:gd name="adj" fmla="val 6667"/>
            </a:avLst>
          </a:prstGeom>
          <a:solidFill>
            <a:srgbClr val="484b51"/>
          </a:solidFill>
          <a:ln w="0">
            <a:noFill/>
          </a:ln>
        </p:spPr>
        <p:style>
          <a:lnRef idx="0"/>
          <a:fillRef idx="0"/>
          <a:effectRef idx="0"/>
          <a:fontRef idx="minor"/>
        </p:style>
      </p:sp>
      <p:sp>
        <p:nvSpPr>
          <p:cNvPr id="615" name="Text 4"/>
          <p:cNvSpPr/>
          <p:nvPr/>
        </p:nvSpPr>
        <p:spPr>
          <a:xfrm>
            <a:off x="961560" y="2705400"/>
            <a:ext cx="19008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0" lang="en-US" sz="2450" spc="-1" strike="noStrike">
                <a:solidFill>
                  <a:srgbClr val="d4d4d1"/>
                </a:solidFill>
                <a:latin typeface="IBM Plex Sans Medium"/>
                <a:ea typeface="IBM Plex Sans Medium"/>
              </a:rPr>
              <a:t>1</a:t>
            </a:r>
            <a:endParaRPr b="0" lang="en-US" sz="2450" spc="-1" strike="noStrike">
              <a:latin typeface="Arial"/>
            </a:endParaRPr>
          </a:p>
        </p:txBody>
      </p:sp>
      <p:sp>
        <p:nvSpPr>
          <p:cNvPr id="616" name="Text 5"/>
          <p:cNvSpPr/>
          <p:nvPr/>
        </p:nvSpPr>
        <p:spPr>
          <a:xfrm>
            <a:off x="2219040" y="2599920"/>
            <a:ext cx="534492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2050" spc="-1" strike="noStrike">
                <a:solidFill>
                  <a:srgbClr val="d4d4d1"/>
                </a:solidFill>
                <a:latin typeface="IBM Plex Sans Medium"/>
                <a:ea typeface="IBM Plex Sans Medium"/>
              </a:rPr>
              <a:t>Διάδοση Ελληνικής Γλώσσας και Πολιτισμού</a:t>
            </a:r>
            <a:endParaRPr b="0" lang="en-US" sz="2050" spc="-1" strike="noStrike">
              <a:latin typeface="Arial"/>
            </a:endParaRPr>
          </a:p>
        </p:txBody>
      </p:sp>
      <p:sp>
        <p:nvSpPr>
          <p:cNvPr id="617" name="Text 6"/>
          <p:cNvSpPr/>
          <p:nvPr/>
        </p:nvSpPr>
        <p:spPr>
          <a:xfrm>
            <a:off x="2219040" y="305676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d4d4d1"/>
                </a:solidFill>
                <a:latin typeface="Roboto"/>
                <a:ea typeface="Roboto"/>
              </a:rPr>
              <a:t>Η εκστρατεία του Αλεξάνδρου οδήγησε στην εξάπλωση της ελληνικής γλώσσας και του πολιτισμού σε όλη την Ανατολή.</a:t>
            </a:r>
            <a:endParaRPr b="0" lang="en-US" sz="1650" spc="-1" strike="noStrike">
              <a:latin typeface="Arial"/>
            </a:endParaRPr>
          </a:p>
        </p:txBody>
      </p:sp>
      <p:sp>
        <p:nvSpPr>
          <p:cNvPr id="618" name="Shape 7"/>
          <p:cNvSpPr/>
          <p:nvPr/>
        </p:nvSpPr>
        <p:spPr>
          <a:xfrm>
            <a:off x="1271520" y="4619880"/>
            <a:ext cx="739440" cy="22680"/>
          </a:xfrm>
          <a:prstGeom prst="roundRect">
            <a:avLst>
              <a:gd name="adj" fmla="val 138692"/>
            </a:avLst>
          </a:prstGeom>
          <a:solidFill>
            <a:srgbClr val="61646a"/>
          </a:solidFill>
          <a:ln w="0">
            <a:noFill/>
          </a:ln>
        </p:spPr>
        <p:style>
          <a:lnRef idx="0"/>
          <a:fillRef idx="0"/>
          <a:effectRef idx="0"/>
          <a:fontRef idx="minor"/>
        </p:style>
      </p:sp>
      <p:sp>
        <p:nvSpPr>
          <p:cNvPr id="619" name="Shape 8"/>
          <p:cNvSpPr/>
          <p:nvPr/>
        </p:nvSpPr>
        <p:spPr>
          <a:xfrm>
            <a:off x="819000" y="4393440"/>
            <a:ext cx="475200" cy="475200"/>
          </a:xfrm>
          <a:prstGeom prst="roundRect">
            <a:avLst>
              <a:gd name="adj" fmla="val 6667"/>
            </a:avLst>
          </a:prstGeom>
          <a:solidFill>
            <a:srgbClr val="484b51"/>
          </a:solidFill>
          <a:ln w="0">
            <a:noFill/>
          </a:ln>
        </p:spPr>
        <p:style>
          <a:lnRef idx="0"/>
          <a:fillRef idx="0"/>
          <a:effectRef idx="0"/>
          <a:fontRef idx="minor"/>
        </p:style>
      </p:sp>
      <p:sp>
        <p:nvSpPr>
          <p:cNvPr id="620" name="Text 9"/>
          <p:cNvSpPr/>
          <p:nvPr/>
        </p:nvSpPr>
        <p:spPr>
          <a:xfrm>
            <a:off x="961560" y="4472640"/>
            <a:ext cx="19008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0" lang="en-US" sz="2450" spc="-1" strike="noStrike">
                <a:solidFill>
                  <a:srgbClr val="d4d4d1"/>
                </a:solidFill>
                <a:latin typeface="IBM Plex Sans Medium"/>
                <a:ea typeface="IBM Plex Sans Medium"/>
              </a:rPr>
              <a:t>2</a:t>
            </a:r>
            <a:endParaRPr b="0" lang="en-US" sz="2450" spc="-1" strike="noStrike">
              <a:latin typeface="Arial"/>
            </a:endParaRPr>
          </a:p>
        </p:txBody>
      </p:sp>
      <p:sp>
        <p:nvSpPr>
          <p:cNvPr id="621" name="Text 10"/>
          <p:cNvSpPr/>
          <p:nvPr/>
        </p:nvSpPr>
        <p:spPr>
          <a:xfrm>
            <a:off x="2219040" y="4367160"/>
            <a:ext cx="264168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2050" spc="-1" strike="noStrike">
                <a:solidFill>
                  <a:srgbClr val="d4d4d1"/>
                </a:solidFill>
                <a:latin typeface="IBM Plex Sans Medium"/>
                <a:ea typeface="IBM Plex Sans Medium"/>
              </a:rPr>
              <a:t>Πολιτιστική Σύνθεση</a:t>
            </a:r>
            <a:endParaRPr b="0" lang="en-US" sz="2050" spc="-1" strike="noStrike">
              <a:latin typeface="Arial"/>
            </a:endParaRPr>
          </a:p>
        </p:txBody>
      </p:sp>
      <p:sp>
        <p:nvSpPr>
          <p:cNvPr id="622" name="Text 11"/>
          <p:cNvSpPr/>
          <p:nvPr/>
        </p:nvSpPr>
        <p:spPr>
          <a:xfrm>
            <a:off x="2219040" y="482400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d4d4d1"/>
                </a:solidFill>
                <a:latin typeface="Roboto"/>
                <a:ea typeface="Roboto"/>
              </a:rPr>
              <a:t>Υιοθέτησε στοιχεία από την παράδοση των λαών της Ανατολής, δημιουργώντας ένα νέο πολιτιστικό μείγμα.</a:t>
            </a:r>
            <a:endParaRPr b="0" lang="en-US" sz="1650" spc="-1" strike="noStrike">
              <a:latin typeface="Arial"/>
            </a:endParaRPr>
          </a:p>
        </p:txBody>
      </p:sp>
      <p:sp>
        <p:nvSpPr>
          <p:cNvPr id="623" name="Shape 12"/>
          <p:cNvSpPr/>
          <p:nvPr/>
        </p:nvSpPr>
        <p:spPr>
          <a:xfrm>
            <a:off x="1271520" y="6387120"/>
            <a:ext cx="739440" cy="22680"/>
          </a:xfrm>
          <a:prstGeom prst="roundRect">
            <a:avLst>
              <a:gd name="adj" fmla="val 138692"/>
            </a:avLst>
          </a:prstGeom>
          <a:solidFill>
            <a:srgbClr val="61646a"/>
          </a:solidFill>
          <a:ln w="0">
            <a:noFill/>
          </a:ln>
        </p:spPr>
        <p:style>
          <a:lnRef idx="0"/>
          <a:fillRef idx="0"/>
          <a:effectRef idx="0"/>
          <a:fontRef idx="minor"/>
        </p:style>
      </p:sp>
      <p:sp>
        <p:nvSpPr>
          <p:cNvPr id="624" name="Shape 13"/>
          <p:cNvSpPr/>
          <p:nvPr/>
        </p:nvSpPr>
        <p:spPr>
          <a:xfrm>
            <a:off x="819000" y="6160680"/>
            <a:ext cx="475200" cy="475200"/>
          </a:xfrm>
          <a:prstGeom prst="roundRect">
            <a:avLst>
              <a:gd name="adj" fmla="val 6667"/>
            </a:avLst>
          </a:prstGeom>
          <a:solidFill>
            <a:srgbClr val="484b51"/>
          </a:solidFill>
          <a:ln w="0">
            <a:noFill/>
          </a:ln>
        </p:spPr>
        <p:style>
          <a:lnRef idx="0"/>
          <a:fillRef idx="0"/>
          <a:effectRef idx="0"/>
          <a:fontRef idx="minor"/>
        </p:style>
      </p:sp>
      <p:sp>
        <p:nvSpPr>
          <p:cNvPr id="625" name="Text 14"/>
          <p:cNvSpPr/>
          <p:nvPr/>
        </p:nvSpPr>
        <p:spPr>
          <a:xfrm>
            <a:off x="961560" y="6239880"/>
            <a:ext cx="19008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0" lang="en-US" sz="2450" spc="-1" strike="noStrike">
                <a:solidFill>
                  <a:srgbClr val="d4d4d1"/>
                </a:solidFill>
                <a:latin typeface="IBM Plex Sans Medium"/>
                <a:ea typeface="IBM Plex Sans Medium"/>
              </a:rPr>
              <a:t>3</a:t>
            </a:r>
            <a:endParaRPr b="0" lang="en-US" sz="2450" spc="-1" strike="noStrike">
              <a:latin typeface="Arial"/>
            </a:endParaRPr>
          </a:p>
        </p:txBody>
      </p:sp>
      <p:sp>
        <p:nvSpPr>
          <p:cNvPr id="626" name="Text 15"/>
          <p:cNvSpPr/>
          <p:nvPr/>
        </p:nvSpPr>
        <p:spPr>
          <a:xfrm>
            <a:off x="2219040" y="6134400"/>
            <a:ext cx="264168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2050" spc="-1" strike="noStrike">
                <a:solidFill>
                  <a:srgbClr val="d4d4d1"/>
                </a:solidFill>
                <a:latin typeface="IBM Plex Sans Medium"/>
                <a:ea typeface="IBM Plex Sans Medium"/>
              </a:rPr>
              <a:t>Ίδρυση Νέων Πόλεων</a:t>
            </a:r>
            <a:endParaRPr b="0" lang="en-US" sz="2050" spc="-1" strike="noStrike">
              <a:latin typeface="Arial"/>
            </a:endParaRPr>
          </a:p>
        </p:txBody>
      </p:sp>
      <p:sp>
        <p:nvSpPr>
          <p:cNvPr id="627" name="Text 16"/>
          <p:cNvSpPr/>
          <p:nvPr/>
        </p:nvSpPr>
        <p:spPr>
          <a:xfrm>
            <a:off x="2219040" y="659124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d4d4d1"/>
                </a:solidFill>
                <a:latin typeface="Roboto"/>
                <a:ea typeface="Roboto"/>
              </a:rPr>
              <a:t>Ίδρυσε νέες πόλεις που εξελίχθηκαν σε σημαντικά εμπορικά και πνευματικά κέντρα.</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Text 0"/>
          <p:cNvSpPr/>
          <p:nvPr/>
        </p:nvSpPr>
        <p:spPr>
          <a:xfrm>
            <a:off x="793800" y="834480"/>
            <a:ext cx="1050048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f3f3f2"/>
                </a:solidFill>
                <a:latin typeface="IBM Plex Sans Medium"/>
                <a:ea typeface="IBM Plex Sans Medium"/>
              </a:rPr>
              <a:t>Η Κληρονομιά του Μεγάλου Αλεξάνδρου</a:t>
            </a:r>
            <a:endParaRPr b="0" lang="en-US" sz="4450" spc="-1" strike="noStrike">
              <a:latin typeface="Arial"/>
            </a:endParaRPr>
          </a:p>
        </p:txBody>
      </p:sp>
      <p:pic>
        <p:nvPicPr>
          <p:cNvPr id="629" name="Image 0" descr="preencoded.png"/>
          <p:cNvPicPr/>
          <p:nvPr/>
        </p:nvPicPr>
        <p:blipFill>
          <a:blip r:embed="rId1"/>
          <a:stretch/>
        </p:blipFill>
        <p:spPr>
          <a:xfrm>
            <a:off x="3247560" y="1996920"/>
            <a:ext cx="1613520" cy="1306440"/>
          </a:xfrm>
          <a:prstGeom prst="rect">
            <a:avLst/>
          </a:prstGeom>
          <a:ln w="0">
            <a:noFill/>
          </a:ln>
        </p:spPr>
      </p:pic>
      <p:sp>
        <p:nvSpPr>
          <p:cNvPr id="630" name="Text 1"/>
          <p:cNvSpPr/>
          <p:nvPr/>
        </p:nvSpPr>
        <p:spPr>
          <a:xfrm>
            <a:off x="3969360" y="2585520"/>
            <a:ext cx="16992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0" lang="en-US" sz="2200" spc="-1" strike="noStrike">
                <a:solidFill>
                  <a:srgbClr val="d4d4d1"/>
                </a:solidFill>
                <a:latin typeface="IBM Plex Sans Medium"/>
                <a:ea typeface="IBM Plex Sans Medium"/>
              </a:rPr>
              <a:t>1</a:t>
            </a:r>
            <a:endParaRPr b="0" lang="en-US" sz="2200" spc="-1" strike="noStrike">
              <a:latin typeface="Arial"/>
            </a:endParaRPr>
          </a:p>
        </p:txBody>
      </p:sp>
      <p:sp>
        <p:nvSpPr>
          <p:cNvPr id="631" name="Text 2"/>
          <p:cNvSpPr/>
          <p:nvPr/>
        </p:nvSpPr>
        <p:spPr>
          <a:xfrm>
            <a:off x="5088240" y="222372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Παγκόσμια Επιρροή</a:t>
            </a:r>
            <a:endParaRPr b="0" lang="en-US" sz="2200" spc="-1" strike="noStrike">
              <a:latin typeface="Arial"/>
            </a:endParaRPr>
          </a:p>
        </p:txBody>
      </p:sp>
      <p:sp>
        <p:nvSpPr>
          <p:cNvPr id="632" name="Text 3"/>
          <p:cNvSpPr/>
          <p:nvPr/>
        </p:nvSpPr>
        <p:spPr>
          <a:xfrm>
            <a:off x="5088240" y="2714400"/>
            <a:ext cx="649656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d4d4d1"/>
                </a:solidFill>
                <a:latin typeface="Roboto"/>
                <a:ea typeface="Roboto"/>
              </a:rPr>
              <a:t>Το έργο του άφησε ανεξίτηλα ίχνη για τους επόμενους αιώνες.</a:t>
            </a:r>
            <a:endParaRPr b="0" lang="en-US" sz="1750" spc="-1" strike="noStrike">
              <a:latin typeface="Arial"/>
            </a:endParaRPr>
          </a:p>
        </p:txBody>
      </p:sp>
      <p:sp>
        <p:nvSpPr>
          <p:cNvPr id="633" name="Shape 4"/>
          <p:cNvSpPr/>
          <p:nvPr/>
        </p:nvSpPr>
        <p:spPr>
          <a:xfrm>
            <a:off x="4917960" y="3317040"/>
            <a:ext cx="8861400" cy="14760"/>
          </a:xfrm>
          <a:prstGeom prst="roundRect">
            <a:avLst>
              <a:gd name="adj" fmla="val 223256"/>
            </a:avLst>
          </a:prstGeom>
          <a:solidFill>
            <a:srgbClr val="61646a"/>
          </a:solidFill>
          <a:ln w="0">
            <a:noFill/>
          </a:ln>
        </p:spPr>
        <p:style>
          <a:lnRef idx="0"/>
          <a:fillRef idx="0"/>
          <a:effectRef idx="0"/>
          <a:fontRef idx="minor"/>
        </p:style>
      </p:sp>
      <p:pic>
        <p:nvPicPr>
          <p:cNvPr id="634" name="Image 1" descr="preencoded.png"/>
          <p:cNvPicPr/>
          <p:nvPr/>
        </p:nvPicPr>
        <p:blipFill>
          <a:blip r:embed="rId2"/>
          <a:stretch/>
        </p:blipFill>
        <p:spPr>
          <a:xfrm>
            <a:off x="2440440" y="3360600"/>
            <a:ext cx="3227760" cy="1306440"/>
          </a:xfrm>
          <a:prstGeom prst="rect">
            <a:avLst/>
          </a:prstGeom>
          <a:ln w="0">
            <a:noFill/>
          </a:ln>
        </p:spPr>
      </p:pic>
      <p:sp>
        <p:nvSpPr>
          <p:cNvPr id="635" name="Text 5"/>
          <p:cNvSpPr/>
          <p:nvPr/>
        </p:nvSpPr>
        <p:spPr>
          <a:xfrm>
            <a:off x="3969360" y="3787200"/>
            <a:ext cx="16992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0" lang="en-US" sz="2200" spc="-1" strike="noStrike">
                <a:solidFill>
                  <a:srgbClr val="d4d4d1"/>
                </a:solidFill>
                <a:latin typeface="IBM Plex Sans Medium"/>
                <a:ea typeface="IBM Plex Sans Medium"/>
              </a:rPr>
              <a:t>2</a:t>
            </a:r>
            <a:endParaRPr b="0" lang="en-US" sz="2200" spc="-1" strike="noStrike">
              <a:latin typeface="Arial"/>
            </a:endParaRPr>
          </a:p>
        </p:txBody>
      </p:sp>
      <p:sp>
        <p:nvSpPr>
          <p:cNvPr id="636" name="Text 6"/>
          <p:cNvSpPr/>
          <p:nvPr/>
        </p:nvSpPr>
        <p:spPr>
          <a:xfrm>
            <a:off x="5895360" y="358740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Πολιτιστική Σύνθεση</a:t>
            </a:r>
            <a:endParaRPr b="0" lang="en-US" sz="2200" spc="-1" strike="noStrike">
              <a:latin typeface="Arial"/>
            </a:endParaRPr>
          </a:p>
        </p:txBody>
      </p:sp>
      <p:sp>
        <p:nvSpPr>
          <p:cNvPr id="637" name="Text 7"/>
          <p:cNvSpPr/>
          <p:nvPr/>
        </p:nvSpPr>
        <p:spPr>
          <a:xfrm>
            <a:off x="5895360" y="4077720"/>
            <a:ext cx="574776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d4d4d1"/>
                </a:solidFill>
                <a:latin typeface="Roboto"/>
                <a:ea typeface="Roboto"/>
              </a:rPr>
              <a:t>Δημιούργησε τις βάσεις για τον Ελληνιστικό πολιτισμό.</a:t>
            </a:r>
            <a:endParaRPr b="0" lang="en-US" sz="1750" spc="-1" strike="noStrike">
              <a:latin typeface="Arial"/>
            </a:endParaRPr>
          </a:p>
        </p:txBody>
      </p:sp>
      <p:sp>
        <p:nvSpPr>
          <p:cNvPr id="638" name="Shape 8"/>
          <p:cNvSpPr/>
          <p:nvPr/>
        </p:nvSpPr>
        <p:spPr>
          <a:xfrm>
            <a:off x="5725080" y="4680720"/>
            <a:ext cx="8054280" cy="14760"/>
          </a:xfrm>
          <a:prstGeom prst="roundRect">
            <a:avLst>
              <a:gd name="adj" fmla="val 223256"/>
            </a:avLst>
          </a:prstGeom>
          <a:solidFill>
            <a:srgbClr val="61646a"/>
          </a:solidFill>
          <a:ln w="0">
            <a:noFill/>
          </a:ln>
        </p:spPr>
        <p:style>
          <a:lnRef idx="0"/>
          <a:fillRef idx="0"/>
          <a:effectRef idx="0"/>
          <a:fontRef idx="minor"/>
        </p:style>
      </p:sp>
      <p:pic>
        <p:nvPicPr>
          <p:cNvPr id="639" name="Image 2" descr="preencoded.png"/>
          <p:cNvPicPr/>
          <p:nvPr/>
        </p:nvPicPr>
        <p:blipFill>
          <a:blip r:embed="rId3"/>
          <a:stretch/>
        </p:blipFill>
        <p:spPr>
          <a:xfrm>
            <a:off x="1633320" y="4724280"/>
            <a:ext cx="4841640" cy="1306440"/>
          </a:xfrm>
          <a:prstGeom prst="rect">
            <a:avLst/>
          </a:prstGeom>
          <a:ln w="0">
            <a:noFill/>
          </a:ln>
        </p:spPr>
      </p:pic>
      <p:sp>
        <p:nvSpPr>
          <p:cNvPr id="640" name="Text 9"/>
          <p:cNvSpPr/>
          <p:nvPr/>
        </p:nvSpPr>
        <p:spPr>
          <a:xfrm>
            <a:off x="3969360" y="5150880"/>
            <a:ext cx="16992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0" lang="en-US" sz="2200" spc="-1" strike="noStrike">
                <a:solidFill>
                  <a:srgbClr val="d4d4d1"/>
                </a:solidFill>
                <a:latin typeface="IBM Plex Sans Medium"/>
                <a:ea typeface="IBM Plex Sans Medium"/>
              </a:rPr>
              <a:t>3</a:t>
            </a:r>
            <a:endParaRPr b="0" lang="en-US" sz="2200" spc="-1" strike="noStrike">
              <a:latin typeface="Arial"/>
            </a:endParaRPr>
          </a:p>
        </p:txBody>
      </p:sp>
      <p:sp>
        <p:nvSpPr>
          <p:cNvPr id="641" name="Text 10"/>
          <p:cNvSpPr/>
          <p:nvPr/>
        </p:nvSpPr>
        <p:spPr>
          <a:xfrm>
            <a:off x="6702120" y="4951080"/>
            <a:ext cx="317412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Στρατιωτική Καινοτομία</a:t>
            </a:r>
            <a:endParaRPr b="0" lang="en-US" sz="2200" spc="-1" strike="noStrike">
              <a:latin typeface="Arial"/>
            </a:endParaRPr>
          </a:p>
        </p:txBody>
      </p:sp>
      <p:sp>
        <p:nvSpPr>
          <p:cNvPr id="642" name="Text 11"/>
          <p:cNvSpPr/>
          <p:nvPr/>
        </p:nvSpPr>
        <p:spPr>
          <a:xfrm>
            <a:off x="6702120" y="5441400"/>
            <a:ext cx="426348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d4d4d1"/>
                </a:solidFill>
                <a:latin typeface="Roboto"/>
                <a:ea typeface="Roboto"/>
              </a:rPr>
              <a:t>Εισήγαγε νέες τακτικές και στρατηγικές.</a:t>
            </a:r>
            <a:endParaRPr b="0" lang="en-US" sz="1750" spc="-1" strike="noStrike">
              <a:latin typeface="Arial"/>
            </a:endParaRPr>
          </a:p>
        </p:txBody>
      </p:sp>
      <p:sp>
        <p:nvSpPr>
          <p:cNvPr id="643" name="Shape 12"/>
          <p:cNvSpPr/>
          <p:nvPr/>
        </p:nvSpPr>
        <p:spPr>
          <a:xfrm>
            <a:off x="6532200" y="6044400"/>
            <a:ext cx="7247520" cy="14760"/>
          </a:xfrm>
          <a:prstGeom prst="roundRect">
            <a:avLst>
              <a:gd name="adj" fmla="val 223256"/>
            </a:avLst>
          </a:prstGeom>
          <a:solidFill>
            <a:srgbClr val="61646a"/>
          </a:solidFill>
          <a:ln w="0">
            <a:noFill/>
          </a:ln>
        </p:spPr>
        <p:style>
          <a:lnRef idx="0"/>
          <a:fillRef idx="0"/>
          <a:effectRef idx="0"/>
          <a:fontRef idx="minor"/>
        </p:style>
      </p:sp>
      <p:pic>
        <p:nvPicPr>
          <p:cNvPr id="644" name="Image 3" descr="preencoded.png"/>
          <p:cNvPicPr/>
          <p:nvPr/>
        </p:nvPicPr>
        <p:blipFill>
          <a:blip r:embed="rId4"/>
          <a:stretch/>
        </p:blipFill>
        <p:spPr>
          <a:xfrm>
            <a:off x="826200" y="6087960"/>
            <a:ext cx="6455880" cy="1306440"/>
          </a:xfrm>
          <a:prstGeom prst="rect">
            <a:avLst/>
          </a:prstGeom>
          <a:ln w="0">
            <a:noFill/>
          </a:ln>
        </p:spPr>
      </p:pic>
      <p:sp>
        <p:nvSpPr>
          <p:cNvPr id="645" name="Text 13"/>
          <p:cNvSpPr/>
          <p:nvPr/>
        </p:nvSpPr>
        <p:spPr>
          <a:xfrm>
            <a:off x="3969360" y="6514560"/>
            <a:ext cx="16992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0" lang="en-US" sz="2200" spc="-1" strike="noStrike">
                <a:solidFill>
                  <a:srgbClr val="d4d4d1"/>
                </a:solidFill>
                <a:latin typeface="IBM Plex Sans Medium"/>
                <a:ea typeface="IBM Plex Sans Medium"/>
              </a:rPr>
              <a:t>4</a:t>
            </a:r>
            <a:endParaRPr b="0" lang="en-US" sz="2200" spc="-1" strike="noStrike">
              <a:latin typeface="Arial"/>
            </a:endParaRPr>
          </a:p>
        </p:txBody>
      </p:sp>
      <p:sp>
        <p:nvSpPr>
          <p:cNvPr id="646" name="Text 14"/>
          <p:cNvSpPr/>
          <p:nvPr/>
        </p:nvSpPr>
        <p:spPr>
          <a:xfrm>
            <a:off x="7509240" y="6314760"/>
            <a:ext cx="295308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Οικονομική Ενοποίηση</a:t>
            </a:r>
            <a:endParaRPr b="0" lang="en-US" sz="2200" spc="-1" strike="noStrike">
              <a:latin typeface="Arial"/>
            </a:endParaRPr>
          </a:p>
        </p:txBody>
      </p:sp>
      <p:sp>
        <p:nvSpPr>
          <p:cNvPr id="647" name="Text 15"/>
          <p:cNvSpPr/>
          <p:nvPr/>
        </p:nvSpPr>
        <p:spPr>
          <a:xfrm>
            <a:off x="7509240" y="6805080"/>
            <a:ext cx="397224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d4d4d1"/>
                </a:solidFill>
                <a:latin typeface="Roboto"/>
                <a:ea typeface="Roboto"/>
              </a:rPr>
              <a:t>Καθιέρωσε ένα ευρύ εμπορικό δίκτυο.</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Text 0"/>
          <p:cNvSpPr/>
          <p:nvPr/>
        </p:nvSpPr>
        <p:spPr>
          <a:xfrm>
            <a:off x="793800" y="2037960"/>
            <a:ext cx="1215972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f3f3f2"/>
                </a:solidFill>
                <a:latin typeface="IBM Plex Sans Medium"/>
                <a:ea typeface="IBM Plex Sans Medium"/>
              </a:rPr>
              <a:t>Ο Ελληνικός Πολιτισμός των Κλασικών Χρόνων</a:t>
            </a:r>
            <a:endParaRPr b="0" lang="en-US" sz="4450" spc="-1" strike="noStrike">
              <a:latin typeface="Arial"/>
            </a:endParaRPr>
          </a:p>
        </p:txBody>
      </p:sp>
      <p:pic>
        <p:nvPicPr>
          <p:cNvPr id="649" name="Image 0" descr="preencoded.png"/>
          <p:cNvPicPr/>
          <p:nvPr/>
        </p:nvPicPr>
        <p:blipFill>
          <a:blip r:embed="rId1"/>
          <a:stretch/>
        </p:blipFill>
        <p:spPr>
          <a:xfrm>
            <a:off x="793800" y="3200400"/>
            <a:ext cx="566640" cy="566640"/>
          </a:xfrm>
          <a:prstGeom prst="rect">
            <a:avLst/>
          </a:prstGeom>
          <a:ln w="0">
            <a:noFill/>
          </a:ln>
        </p:spPr>
      </p:pic>
      <p:sp>
        <p:nvSpPr>
          <p:cNvPr id="650" name="Text 1"/>
          <p:cNvSpPr/>
          <p:nvPr/>
        </p:nvSpPr>
        <p:spPr>
          <a:xfrm>
            <a:off x="793800" y="399420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Τέχνες</a:t>
            </a:r>
            <a:endParaRPr b="0" lang="en-US" sz="2200" spc="-1" strike="noStrike">
              <a:latin typeface="Arial"/>
            </a:endParaRPr>
          </a:p>
        </p:txBody>
      </p:sp>
      <p:sp>
        <p:nvSpPr>
          <p:cNvPr id="651" name="Text 2"/>
          <p:cNvSpPr/>
          <p:nvPr/>
        </p:nvSpPr>
        <p:spPr>
          <a:xfrm>
            <a:off x="793800" y="4484880"/>
            <a:ext cx="412056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Άνθηση του θεάτρου, της γλυπτικής και της αρχιτεκτονικής.</a:t>
            </a:r>
            <a:endParaRPr b="0" lang="en-US" sz="1750" spc="-1" strike="noStrike">
              <a:latin typeface="Arial"/>
            </a:endParaRPr>
          </a:p>
        </p:txBody>
      </p:sp>
      <p:pic>
        <p:nvPicPr>
          <p:cNvPr id="652" name="Image 1" descr="preencoded.png"/>
          <p:cNvPicPr/>
          <p:nvPr/>
        </p:nvPicPr>
        <p:blipFill>
          <a:blip r:embed="rId2"/>
          <a:stretch/>
        </p:blipFill>
        <p:spPr>
          <a:xfrm>
            <a:off x="5254560" y="3200400"/>
            <a:ext cx="566640" cy="566640"/>
          </a:xfrm>
          <a:prstGeom prst="rect">
            <a:avLst/>
          </a:prstGeom>
          <a:ln w="0">
            <a:noFill/>
          </a:ln>
        </p:spPr>
      </p:pic>
      <p:sp>
        <p:nvSpPr>
          <p:cNvPr id="653" name="Text 3"/>
          <p:cNvSpPr/>
          <p:nvPr/>
        </p:nvSpPr>
        <p:spPr>
          <a:xfrm>
            <a:off x="5254560" y="399420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Φιλοσοφία</a:t>
            </a:r>
            <a:endParaRPr b="0" lang="en-US" sz="2200" spc="-1" strike="noStrike">
              <a:latin typeface="Arial"/>
            </a:endParaRPr>
          </a:p>
        </p:txBody>
      </p:sp>
      <p:sp>
        <p:nvSpPr>
          <p:cNvPr id="654" name="Text 4"/>
          <p:cNvSpPr/>
          <p:nvPr/>
        </p:nvSpPr>
        <p:spPr>
          <a:xfrm>
            <a:off x="5254560" y="4484880"/>
            <a:ext cx="412056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Ανάπτυξη φιλοσοφικής σκέψης με κέντρο τον άνθρωπο.</a:t>
            </a:r>
            <a:endParaRPr b="0" lang="en-US" sz="1750" spc="-1" strike="noStrike">
              <a:latin typeface="Arial"/>
            </a:endParaRPr>
          </a:p>
        </p:txBody>
      </p:sp>
      <p:sp>
        <p:nvSpPr>
          <p:cNvPr id="655" name="Text 5"/>
          <p:cNvSpPr/>
          <p:nvPr/>
        </p:nvSpPr>
        <p:spPr>
          <a:xfrm>
            <a:off x="9715680" y="399420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Πολιτική</a:t>
            </a:r>
            <a:endParaRPr b="0" lang="en-US" sz="2200" spc="-1" strike="noStrike">
              <a:latin typeface="Arial"/>
            </a:endParaRPr>
          </a:p>
        </p:txBody>
      </p:sp>
      <p:sp>
        <p:nvSpPr>
          <p:cNvPr id="656" name="Text 6"/>
          <p:cNvSpPr/>
          <p:nvPr/>
        </p:nvSpPr>
        <p:spPr>
          <a:xfrm>
            <a:off x="9715680" y="4484880"/>
            <a:ext cx="412056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Εξέλιξη της δημοκρατίας και των πολιτικών θεσμών.</a:t>
            </a:r>
            <a:endParaRPr b="0" lang="en-US" sz="1750" spc="-1" strike="noStrike">
              <a:latin typeface="Arial"/>
            </a:endParaRPr>
          </a:p>
        </p:txBody>
      </p:sp>
      <p:sp>
        <p:nvSpPr>
          <p:cNvPr id="657" name="Text 7"/>
          <p:cNvSpPr/>
          <p:nvPr/>
        </p:nvSpPr>
        <p:spPr>
          <a:xfrm>
            <a:off x="793800" y="5465520"/>
            <a:ext cx="1304244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Ο πολιτισμός των κλασικών χρόνων χαρακτηρίζεται από την ανάπτυξη των τεχνών, της φιλοσοφίας και των πολιτικών θεσμών, με την Αθήνα να αποτελεί το επίκεντρο αυτής της άνθησης.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Text 0"/>
          <p:cNvSpPr/>
          <p:nvPr/>
        </p:nvSpPr>
        <p:spPr>
          <a:xfrm>
            <a:off x="793800" y="1328760"/>
            <a:ext cx="986328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 strike="noStrike">
                <a:solidFill>
                  <a:srgbClr val="f3f3f2"/>
                </a:solidFill>
                <a:latin typeface="IBM Plex Sans Medium"/>
                <a:ea typeface="IBM Plex Sans Medium"/>
              </a:rPr>
              <a:t>Καθημερινή Ζωή στην Αρχαία Ελλάδα</a:t>
            </a:r>
            <a:endParaRPr b="0" lang="en-US" sz="4450" spc="-1" strike="noStrike">
              <a:latin typeface="Arial"/>
            </a:endParaRPr>
          </a:p>
        </p:txBody>
      </p:sp>
      <p:sp>
        <p:nvSpPr>
          <p:cNvPr id="659" name="Text 1"/>
          <p:cNvSpPr/>
          <p:nvPr/>
        </p:nvSpPr>
        <p:spPr>
          <a:xfrm>
            <a:off x="793800" y="5321520"/>
            <a:ext cx="342072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Συμπόσια και Διασκέδαση</a:t>
            </a:r>
            <a:endParaRPr b="0" lang="en-US" sz="2200" spc="-1" strike="noStrike">
              <a:latin typeface="Arial"/>
            </a:endParaRPr>
          </a:p>
        </p:txBody>
      </p:sp>
      <p:sp>
        <p:nvSpPr>
          <p:cNvPr id="660" name="Text 2"/>
          <p:cNvSpPr/>
          <p:nvPr/>
        </p:nvSpPr>
        <p:spPr>
          <a:xfrm>
            <a:off x="793800" y="5811840"/>
            <a:ext cx="412056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Τα ιδιωτικά συμπόσια και οι δημόσιες εορτές αποτελούσαν σημαντικό μέρος της κοινωνικής ζωής.</a:t>
            </a:r>
            <a:endParaRPr b="0" lang="en-US" sz="1750" spc="-1" strike="noStrike">
              <a:latin typeface="Arial"/>
            </a:endParaRPr>
          </a:p>
        </p:txBody>
      </p:sp>
      <p:sp>
        <p:nvSpPr>
          <p:cNvPr id="661" name="Text 3"/>
          <p:cNvSpPr/>
          <p:nvPr/>
        </p:nvSpPr>
        <p:spPr>
          <a:xfrm>
            <a:off x="5254560" y="5321520"/>
            <a:ext cx="326088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Αγορά και Δημόσιος Βίος</a:t>
            </a:r>
            <a:endParaRPr b="0" lang="en-US" sz="2200" spc="-1" strike="noStrike">
              <a:latin typeface="Arial"/>
            </a:endParaRPr>
          </a:p>
        </p:txBody>
      </p:sp>
      <p:sp>
        <p:nvSpPr>
          <p:cNvPr id="662" name="Text 4"/>
          <p:cNvSpPr/>
          <p:nvPr/>
        </p:nvSpPr>
        <p:spPr>
          <a:xfrm>
            <a:off x="5254560" y="5812200"/>
            <a:ext cx="412056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Η αγορά ήταν το κέντρο της πολιτικής και κοινωνικής δραστηριότητας.</a:t>
            </a:r>
            <a:endParaRPr b="0" lang="en-US" sz="1750" spc="-1" strike="noStrike">
              <a:latin typeface="Arial"/>
            </a:endParaRPr>
          </a:p>
        </p:txBody>
      </p:sp>
      <p:sp>
        <p:nvSpPr>
          <p:cNvPr id="663" name="Text 5"/>
          <p:cNvSpPr/>
          <p:nvPr/>
        </p:nvSpPr>
        <p:spPr>
          <a:xfrm>
            <a:off x="9715680" y="532152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1" strike="noStrike">
                <a:solidFill>
                  <a:srgbClr val="d4d4d1"/>
                </a:solidFill>
                <a:latin typeface="IBM Plex Sans Medium"/>
                <a:ea typeface="IBM Plex Sans Medium"/>
              </a:rPr>
              <a:t>Κοινωνικές Τελετές</a:t>
            </a:r>
            <a:endParaRPr b="0" lang="en-US" sz="2200" spc="-1" strike="noStrike">
              <a:latin typeface="Arial"/>
            </a:endParaRPr>
          </a:p>
        </p:txBody>
      </p:sp>
      <p:sp>
        <p:nvSpPr>
          <p:cNvPr id="664" name="Text 6"/>
          <p:cNvSpPr/>
          <p:nvPr/>
        </p:nvSpPr>
        <p:spPr>
          <a:xfrm>
            <a:off x="9715680" y="5811840"/>
            <a:ext cx="412056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d4d4d1"/>
                </a:solidFill>
                <a:latin typeface="Roboto"/>
                <a:ea typeface="Roboto"/>
              </a:rPr>
              <a:t>Γέννηση, γάμος και θάνατος συνοδεύονταν από σημαντικές τελετές με έντονο κοινωνικό χαρακτήρα.</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LibreOffice/7.3.4.2$Windows_X86_64 LibreOffice_project/728fec16bd5f605073805c3c9e7c4212a0120dc5</Application>
  <AppVersion>15.0000</AppVersion>
  <Words>0</Words>
  <Paragraphs>0</Paragraphs>
  <Company>PptxGenJS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2025-01-20T20:24:17Z</dcterms:created>
  <dc:creator>PptxGenJS</dc:creator>
  <dc:description/>
  <dc:language>en-US</dc:language>
  <cp:lastModifiedBy/>
  <dcterms:modified xsi:type="dcterms:W3CDTF">2025-01-20T22:28:43Z</dcterms:modified>
  <cp:revision>2</cp:revision>
  <dc:subject>PptxGenJS Presentation</dc:subject>
  <dc:title>PptxGenJS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14</vt:i4>
  </property>
  <property fmtid="{D5CDD505-2E9C-101B-9397-08002B2CF9AE}" pid="3" name="PresentationFormat">
    <vt:lpwstr>On-screen Show (16:9)</vt:lpwstr>
  </property>
  <property fmtid="{D5CDD505-2E9C-101B-9397-08002B2CF9AE}" pid="4" name="Slides">
    <vt:i4>14</vt:i4>
  </property>
</Properties>
</file>