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notesMasterIdLst>
    <p:notesMasterId r:id="rId17"/>
  </p:notesMasterIdLst>
  <p:sldSz cx="14630400" cy="8229600"/>
  <p:notesSz cx="8229600" cy="14630400"/>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20" Type="http://schemas.openxmlformats.org/officeDocument/2006/relationships/theme" Target="theme/theme1.xml"/><Relationship Id="rId21"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2.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4.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image" Target="../media/image-14-7.png"/><Relationship Id="rId8" Type="http://schemas.openxmlformats.org/officeDocument/2006/relationships/image" Target="../media/image-14-8.png"/><Relationship Id="rId9" Type="http://schemas.openxmlformats.org/officeDocument/2006/relationships/slideLayout" Target="../slideLayouts/slideLayout15.xml"/><Relationship Id="rId10"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slideLayout" Target="../slideLayouts/slideLayout5.xml"/><Relationship Id="rId7"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slideLayout" Target="../slideLayouts/slideLayout8.xml"/><Relationship Id="rId10"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slideLayout" Target="../slideLayouts/slideLayout10.xml"/><Relationship Id="rId6"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864037" y="2408277"/>
            <a:ext cx="12902327" cy="1543050"/>
          </a:xfrm>
          <a:prstGeom prst="rect">
            <a:avLst/>
          </a:prstGeom>
          <a:noFill/>
          <a:ln/>
        </p:spPr>
        <p:txBody>
          <a:bodyPr wrap="square" lIns="0" tIns="0" rIns="0" bIns="0" rtlCol="0" anchor="t"/>
          <a:lstStyle/>
          <a:p>
            <a:pPr algn="l" indent="0" marL="0">
              <a:lnSpc>
                <a:spcPts val="6050"/>
              </a:lnSpc>
              <a:buNone/>
            </a:pPr>
            <a:r>
              <a:rPr lang="en-US" sz="4850" b="1" dirty="0">
                <a:solidFill>
                  <a:srgbClr val="000000"/>
                </a:solidFill>
                <a:latin typeface="Inter Bold" pitchFamily="34" charset="0"/>
                <a:ea typeface="Inter Bold" pitchFamily="34" charset="-122"/>
                <a:cs typeface="Inter Bold" pitchFamily="34" charset="-120"/>
              </a:rPr>
              <a:t>Χρονολογική Κατάταξη Ιστορικών Γεγονότων</a:t>
            </a:r>
            <a:endParaRPr lang="en-US" sz="4850" dirty="0"/>
          </a:p>
        </p:txBody>
      </p:sp>
      <p:sp>
        <p:nvSpPr>
          <p:cNvPr id="5" name="Text 2"/>
          <p:cNvSpPr/>
          <p:nvPr/>
        </p:nvSpPr>
        <p:spPr>
          <a:xfrm>
            <a:off x="864037" y="4321612"/>
            <a:ext cx="12902327" cy="790099"/>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Inter" pitchFamily="34" charset="0"/>
                <a:ea typeface="Inter" pitchFamily="34" charset="-122"/>
                <a:cs typeface="Inter" pitchFamily="34" charset="-120"/>
              </a:rPr>
              <a:t>Μια συλλογή σημαντικών ιστορικών γεγονότων από την αρχαία ελληνική και ρωμαϊκή ιστορία σε χρονολογική σειρά.</a:t>
            </a:r>
            <a:endParaRPr lang="en-US" sz="1900" dirty="0"/>
          </a:p>
        </p:txBody>
      </p:sp>
      <p:sp>
        <p:nvSpPr>
          <p:cNvPr id="6" name="Shape 3"/>
          <p:cNvSpPr/>
          <p:nvPr/>
        </p:nvSpPr>
        <p:spPr>
          <a:xfrm>
            <a:off x="864037" y="5407819"/>
            <a:ext cx="394930" cy="394930"/>
          </a:xfrm>
          <a:prstGeom prst="roundRect">
            <a:avLst>
              <a:gd name="adj" fmla="val 23151155"/>
            </a:avLst>
          </a:prstGeom>
          <a:noFill/>
          <a:ln w="7620">
            <a:solidFill>
              <a:srgbClr val="FFFFFF"/>
            </a:solidFill>
            <a:prstDash val="solid"/>
          </a:ln>
        </p:spPr>
      </p:sp>
      <p:pic>
        <p:nvPicPr>
          <p:cNvPr id="7" name="Image 1" descr="preencoded.png">    </p:cNvPr>
          <p:cNvPicPr>
            <a:picLocks noChangeAspect="1"/>
          </p:cNvPicPr>
          <p:nvPr/>
        </p:nvPicPr>
        <p:blipFill>
          <a:blip r:embed="rId2"/>
          <a:stretch>
            <a:fillRect/>
          </a:stretch>
        </p:blipFill>
        <p:spPr>
          <a:xfrm>
            <a:off x="871657" y="5415439"/>
            <a:ext cx="379690" cy="379690"/>
          </a:xfrm>
          <a:prstGeom prst="rect">
            <a:avLst/>
          </a:prstGeom>
        </p:spPr>
      </p:pic>
      <p:sp>
        <p:nvSpPr>
          <p:cNvPr id="8" name="Text 4"/>
          <p:cNvSpPr/>
          <p:nvPr/>
        </p:nvSpPr>
        <p:spPr>
          <a:xfrm>
            <a:off x="1382316" y="5389364"/>
            <a:ext cx="2513886" cy="431959"/>
          </a:xfrm>
          <a:prstGeom prst="rect">
            <a:avLst/>
          </a:prstGeom>
          <a:noFill/>
          <a:ln/>
        </p:spPr>
        <p:txBody>
          <a:bodyPr wrap="none" lIns="0" tIns="0" rIns="0" bIns="0" rtlCol="0" anchor="t"/>
          <a:lstStyle/>
          <a:p>
            <a:pPr algn="l" indent="0" marL="0">
              <a:lnSpc>
                <a:spcPts val="3400"/>
              </a:lnSpc>
              <a:buNone/>
            </a:pPr>
            <a:r>
              <a:rPr lang="en-US" sz="2400" b="1" dirty="0">
                <a:solidFill>
                  <a:srgbClr val="272525"/>
                </a:solidFill>
                <a:latin typeface="Inter Bold" pitchFamily="34" charset="0"/>
                <a:ea typeface="Inter Bold" pitchFamily="34" charset="-122"/>
                <a:cs typeface="Inter Bold" pitchFamily="34" charset="-120"/>
              </a:rPr>
              <a:t>by Elpiniki Rassa</a:t>
            </a:r>
            <a:endParaRPr lang="en-US"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864037" y="1108948"/>
            <a:ext cx="11151870" cy="771525"/>
          </a:xfrm>
          <a:prstGeom prst="rect">
            <a:avLst/>
          </a:prstGeom>
          <a:noFill/>
          <a:ln/>
        </p:spPr>
        <p:txBody>
          <a:bodyPr wrap="none" lIns="0" tIns="0" rIns="0" bIns="0" rtlCol="0" anchor="t"/>
          <a:lstStyle/>
          <a:p>
            <a:pPr algn="l" indent="0" marL="0">
              <a:lnSpc>
                <a:spcPts val="6050"/>
              </a:lnSpc>
              <a:buNone/>
            </a:pPr>
            <a:r>
              <a:rPr lang="en-US" sz="4850" b="1" dirty="0">
                <a:solidFill>
                  <a:srgbClr val="000000"/>
                </a:solidFill>
                <a:latin typeface="Inter Bold" pitchFamily="34" charset="0"/>
                <a:ea typeface="Inter Bold" pitchFamily="34" charset="-122"/>
                <a:cs typeface="Inter Bold" pitchFamily="34" charset="-120"/>
              </a:rPr>
              <a:t>Η Ρωμαϊκή Αυτοκρατορική Περίοδος</a:t>
            </a:r>
            <a:endParaRPr lang="en-US" sz="4850" dirty="0"/>
          </a:p>
        </p:txBody>
      </p:sp>
      <p:sp>
        <p:nvSpPr>
          <p:cNvPr id="3" name="Text 1"/>
          <p:cNvSpPr/>
          <p:nvPr/>
        </p:nvSpPr>
        <p:spPr>
          <a:xfrm>
            <a:off x="864037" y="2497574"/>
            <a:ext cx="6150054" cy="771525"/>
          </a:xfrm>
          <a:prstGeom prst="rect">
            <a:avLst/>
          </a:prstGeom>
          <a:noFill/>
          <a:ln/>
        </p:spPr>
        <p:txBody>
          <a:bodyPr wrap="square" lIns="0" tIns="0" rIns="0" bIns="0" rtlCol="0" anchor="t"/>
          <a:lstStyle/>
          <a:p>
            <a:pPr algn="l" indent="0" marL="0">
              <a:lnSpc>
                <a:spcPts val="3000"/>
              </a:lnSpc>
              <a:buNone/>
            </a:pPr>
            <a:r>
              <a:rPr lang="en-US" sz="2400" b="1" dirty="0">
                <a:solidFill>
                  <a:srgbClr val="000000"/>
                </a:solidFill>
                <a:latin typeface="Inter Bold" pitchFamily="34" charset="0"/>
                <a:ea typeface="Inter Bold" pitchFamily="34" charset="-122"/>
                <a:cs typeface="Inter Bold" pitchFamily="34" charset="-120"/>
              </a:rPr>
              <a:t>Αρχή Αυτοκρατορικής Περιόδου στη Ρώμη (Principatus) (27 π.Χ.)</a:t>
            </a:r>
            <a:endParaRPr lang="en-US" sz="2400" dirty="0"/>
          </a:p>
        </p:txBody>
      </p:sp>
      <p:sp>
        <p:nvSpPr>
          <p:cNvPr id="4" name="Text 2"/>
          <p:cNvSpPr/>
          <p:nvPr/>
        </p:nvSpPr>
        <p:spPr>
          <a:xfrm>
            <a:off x="864037" y="3515916"/>
            <a:ext cx="6150054" cy="1975247"/>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Inter" pitchFamily="34" charset="0"/>
                <a:ea typeface="Inter" pitchFamily="34" charset="-122"/>
                <a:cs typeface="Inter" pitchFamily="34" charset="-120"/>
              </a:rPr>
              <a:t>Με την ανάληψη της εξουσίας από τον Οκταβιανό Αύγουστο το 27 π.Χ., ξεκίνησε η αυτοκρατορική περίοδος της Ρώμης, γνωστή ως Principatus, που σηματοδότησε το τέλος της Ρωμαϊκής Δημοκρατίας.</a:t>
            </a:r>
            <a:endParaRPr lang="en-US" sz="1900" dirty="0"/>
          </a:p>
        </p:txBody>
      </p:sp>
      <p:sp>
        <p:nvSpPr>
          <p:cNvPr id="5" name="Text 3"/>
          <p:cNvSpPr/>
          <p:nvPr/>
        </p:nvSpPr>
        <p:spPr>
          <a:xfrm>
            <a:off x="864037" y="5713333"/>
            <a:ext cx="6150054" cy="118514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Inter" pitchFamily="34" charset="0"/>
                <a:ea typeface="Inter" pitchFamily="34" charset="-122"/>
                <a:cs typeface="Inter" pitchFamily="34" charset="-120"/>
              </a:rPr>
              <a:t>Αυτή η περίοδος χαρακτηρίστηκε από την ισχυρή εξουσία του αυτοκράτορα, παρόλο που διατηρήθηκαν ορισμένοι ρεπουμπλικανικοί θεσμοί.</a:t>
            </a:r>
            <a:endParaRPr lang="en-US" sz="1900" dirty="0"/>
          </a:p>
        </p:txBody>
      </p:sp>
      <p:sp>
        <p:nvSpPr>
          <p:cNvPr id="6" name="Text 4"/>
          <p:cNvSpPr/>
          <p:nvPr/>
        </p:nvSpPr>
        <p:spPr>
          <a:xfrm>
            <a:off x="7623929" y="2472928"/>
            <a:ext cx="6150054" cy="1975247"/>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Inter" pitchFamily="34" charset="0"/>
                <a:ea typeface="Inter" pitchFamily="34" charset="-122"/>
                <a:cs typeface="Inter" pitchFamily="34" charset="-120"/>
              </a:rPr>
              <a:t>Η μετάβαση από τη Δημοκρατία στην Αυτοκρατορία αποτέλεσε μια από τις σημαντικότερες αλλαγές στην ιστορία της Ρώμης, επιτρέποντας μια περίοδο σχετικής σταθερότητας και επέκτασης που έγινε γνωστή ως Pax Romana (Ρωμαϊκή Ειρήνη).</a:t>
            </a:r>
            <a:endParaRPr lang="en-US" sz="19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864037" y="1044297"/>
            <a:ext cx="8946713" cy="771525"/>
          </a:xfrm>
          <a:prstGeom prst="rect">
            <a:avLst/>
          </a:prstGeom>
          <a:noFill/>
          <a:ln/>
        </p:spPr>
        <p:txBody>
          <a:bodyPr wrap="none" lIns="0" tIns="0" rIns="0" bIns="0" rtlCol="0" anchor="t"/>
          <a:lstStyle/>
          <a:p>
            <a:pPr algn="l" indent="0" marL="0">
              <a:lnSpc>
                <a:spcPts val="6050"/>
              </a:lnSpc>
              <a:buNone/>
            </a:pPr>
            <a:r>
              <a:rPr lang="en-US" sz="4850" b="1" dirty="0">
                <a:solidFill>
                  <a:srgbClr val="000000"/>
                </a:solidFill>
                <a:latin typeface="Inter Bold" pitchFamily="34" charset="0"/>
                <a:ea typeface="Inter Bold" pitchFamily="34" charset="-122"/>
                <a:cs typeface="Inter Bold" pitchFamily="34" charset="-120"/>
              </a:rPr>
              <a:t>Το Διάταγμα του Καρακάλλα</a:t>
            </a:r>
            <a:endParaRPr lang="en-US" sz="4850" dirty="0"/>
          </a:p>
        </p:txBody>
      </p:sp>
      <p:sp>
        <p:nvSpPr>
          <p:cNvPr id="5" name="Shape 2"/>
          <p:cNvSpPr/>
          <p:nvPr/>
        </p:nvSpPr>
        <p:spPr>
          <a:xfrm>
            <a:off x="864037" y="2186107"/>
            <a:ext cx="4136231" cy="4999196"/>
          </a:xfrm>
          <a:prstGeom prst="roundRect">
            <a:avLst>
              <a:gd name="adj" fmla="val 2507"/>
            </a:avLst>
          </a:prstGeom>
          <a:solidFill>
            <a:srgbClr val="DADBF1"/>
          </a:solidFill>
          <a:ln w="15240">
            <a:solidFill>
              <a:srgbClr val="C0C1D7"/>
            </a:solidFill>
            <a:prstDash val="solid"/>
          </a:ln>
        </p:spPr>
      </p:sp>
      <p:sp>
        <p:nvSpPr>
          <p:cNvPr id="6" name="Text 3"/>
          <p:cNvSpPr/>
          <p:nvPr/>
        </p:nvSpPr>
        <p:spPr>
          <a:xfrm>
            <a:off x="1126093" y="2448163"/>
            <a:ext cx="3612118" cy="771525"/>
          </a:xfrm>
          <a:prstGeom prst="rect">
            <a:avLst/>
          </a:prstGeom>
          <a:noFill/>
          <a:ln/>
        </p:spPr>
        <p:txBody>
          <a:bodyPr wrap="square" lIns="0" tIns="0" rIns="0" bIns="0" rtlCol="0" anchor="t"/>
          <a:lstStyle/>
          <a:p>
            <a:pPr algn="l" indent="0" marL="0">
              <a:lnSpc>
                <a:spcPts val="3000"/>
              </a:lnSpc>
              <a:buNone/>
            </a:pPr>
            <a:r>
              <a:rPr lang="en-US" sz="2400" b="1" dirty="0">
                <a:solidFill>
                  <a:srgbClr val="272525"/>
                </a:solidFill>
                <a:latin typeface="Inter Bold" pitchFamily="34" charset="0"/>
                <a:ea typeface="Inter Bold" pitchFamily="34" charset="-122"/>
                <a:cs typeface="Inter Bold" pitchFamily="34" charset="-120"/>
              </a:rPr>
              <a:t>Διάταγμα του Καρακάλλα (212 μ.Χ.)</a:t>
            </a:r>
            <a:endParaRPr lang="en-US" sz="2400" dirty="0"/>
          </a:p>
        </p:txBody>
      </p:sp>
      <p:sp>
        <p:nvSpPr>
          <p:cNvPr id="7" name="Text 4"/>
          <p:cNvSpPr/>
          <p:nvPr/>
        </p:nvSpPr>
        <p:spPr>
          <a:xfrm>
            <a:off x="1126093" y="3367802"/>
            <a:ext cx="3612118" cy="3555444"/>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Inter" pitchFamily="34" charset="0"/>
                <a:ea typeface="Inter" pitchFamily="34" charset="-122"/>
                <a:cs typeface="Inter" pitchFamily="34" charset="-120"/>
              </a:rPr>
              <a:t>Το 212 μ.Χ., ο Ρωμαίος αυτοκράτορας Καρακάλλας εξέδωσε το Constitutio Antoniniana (Διάταγμα του Αντωνίνου), το οποίο παραχώρησε τη ρωμαϊκή υπηκοότητα σε όλους τους ελεύθερους άνδρες της αυτοκρατορίας.</a:t>
            </a:r>
            <a:endParaRPr lang="en-US" sz="1900" dirty="0"/>
          </a:p>
        </p:txBody>
      </p:sp>
      <p:sp>
        <p:nvSpPr>
          <p:cNvPr id="8" name="Shape 5"/>
          <p:cNvSpPr/>
          <p:nvPr/>
        </p:nvSpPr>
        <p:spPr>
          <a:xfrm>
            <a:off x="5247084" y="2186107"/>
            <a:ext cx="4136231" cy="4999196"/>
          </a:xfrm>
          <a:prstGeom prst="roundRect">
            <a:avLst>
              <a:gd name="adj" fmla="val 2507"/>
            </a:avLst>
          </a:prstGeom>
          <a:solidFill>
            <a:srgbClr val="DADBF1"/>
          </a:solidFill>
          <a:ln w="15240">
            <a:solidFill>
              <a:srgbClr val="C0C1D7"/>
            </a:solidFill>
            <a:prstDash val="solid"/>
          </a:ln>
        </p:spPr>
      </p:sp>
      <p:sp>
        <p:nvSpPr>
          <p:cNvPr id="9" name="Text 6"/>
          <p:cNvSpPr/>
          <p:nvPr/>
        </p:nvSpPr>
        <p:spPr>
          <a:xfrm>
            <a:off x="5509141" y="2448163"/>
            <a:ext cx="3612118" cy="771525"/>
          </a:xfrm>
          <a:prstGeom prst="rect">
            <a:avLst/>
          </a:prstGeom>
          <a:noFill/>
          <a:ln/>
        </p:spPr>
        <p:txBody>
          <a:bodyPr wrap="square" lIns="0" tIns="0" rIns="0" bIns="0" rtlCol="0" anchor="t"/>
          <a:lstStyle/>
          <a:p>
            <a:pPr algn="l" indent="0" marL="0">
              <a:lnSpc>
                <a:spcPts val="3000"/>
              </a:lnSpc>
              <a:buNone/>
            </a:pPr>
            <a:r>
              <a:rPr lang="en-US" sz="2400" b="1" dirty="0">
                <a:solidFill>
                  <a:srgbClr val="272525"/>
                </a:solidFill>
                <a:latin typeface="Inter Bold" pitchFamily="34" charset="0"/>
                <a:ea typeface="Inter Bold" pitchFamily="34" charset="-122"/>
                <a:cs typeface="Inter Bold" pitchFamily="34" charset="-120"/>
              </a:rPr>
              <a:t>Σημασία του Διατάγματος</a:t>
            </a:r>
            <a:endParaRPr lang="en-US" sz="2400" dirty="0"/>
          </a:p>
        </p:txBody>
      </p:sp>
      <p:sp>
        <p:nvSpPr>
          <p:cNvPr id="10" name="Text 7"/>
          <p:cNvSpPr/>
          <p:nvPr/>
        </p:nvSpPr>
        <p:spPr>
          <a:xfrm>
            <a:off x="5509141" y="3367802"/>
            <a:ext cx="3612118" cy="2765346"/>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Inter" pitchFamily="34" charset="0"/>
                <a:ea typeface="Inter" pitchFamily="34" charset="-122"/>
                <a:cs typeface="Inter" pitchFamily="34" charset="-120"/>
              </a:rPr>
              <a:t>Αυτό το διάταγμα αποτέλεσε ορόσημο στην ιστορία της Ρωμαϊκής Αυτοκρατορίας, καθώς ενοποίησε νομικά τον πληθυσμό της και διεύρυνε τη φορολογική βάση του κράτους.</a:t>
            </a:r>
            <a:endParaRPr lang="en-US" sz="1900" dirty="0"/>
          </a:p>
        </p:txBody>
      </p:sp>
      <p:sp>
        <p:nvSpPr>
          <p:cNvPr id="11" name="Shape 8"/>
          <p:cNvSpPr/>
          <p:nvPr/>
        </p:nvSpPr>
        <p:spPr>
          <a:xfrm>
            <a:off x="9630132" y="2186107"/>
            <a:ext cx="4136231" cy="4999196"/>
          </a:xfrm>
          <a:prstGeom prst="roundRect">
            <a:avLst>
              <a:gd name="adj" fmla="val 2507"/>
            </a:avLst>
          </a:prstGeom>
          <a:solidFill>
            <a:srgbClr val="DADBF1"/>
          </a:solidFill>
          <a:ln w="15240">
            <a:solidFill>
              <a:srgbClr val="C0C1D7"/>
            </a:solidFill>
            <a:prstDash val="solid"/>
          </a:ln>
        </p:spPr>
      </p:sp>
      <p:sp>
        <p:nvSpPr>
          <p:cNvPr id="12" name="Text 9"/>
          <p:cNvSpPr/>
          <p:nvPr/>
        </p:nvSpPr>
        <p:spPr>
          <a:xfrm>
            <a:off x="9892189" y="2448163"/>
            <a:ext cx="3612118" cy="771525"/>
          </a:xfrm>
          <a:prstGeom prst="rect">
            <a:avLst/>
          </a:prstGeom>
          <a:noFill/>
          <a:ln/>
        </p:spPr>
        <p:txBody>
          <a:bodyPr wrap="square" lIns="0" tIns="0" rIns="0" bIns="0" rtlCol="0" anchor="t"/>
          <a:lstStyle/>
          <a:p>
            <a:pPr algn="l" indent="0" marL="0">
              <a:lnSpc>
                <a:spcPts val="3000"/>
              </a:lnSpc>
              <a:buNone/>
            </a:pPr>
            <a:r>
              <a:rPr lang="en-US" sz="2400" b="1" dirty="0">
                <a:solidFill>
                  <a:srgbClr val="272525"/>
                </a:solidFill>
                <a:latin typeface="Inter Bold" pitchFamily="34" charset="0"/>
                <a:ea typeface="Inter Bold" pitchFamily="34" charset="-122"/>
                <a:cs typeface="Inter Bold" pitchFamily="34" charset="-120"/>
              </a:rPr>
              <a:t>Μακροπρόθεσμες Επιπτώσεις</a:t>
            </a:r>
            <a:endParaRPr lang="en-US" sz="2400" dirty="0"/>
          </a:p>
        </p:txBody>
      </p:sp>
      <p:sp>
        <p:nvSpPr>
          <p:cNvPr id="13" name="Text 10"/>
          <p:cNvSpPr/>
          <p:nvPr/>
        </p:nvSpPr>
        <p:spPr>
          <a:xfrm>
            <a:off x="9892189" y="3367802"/>
            <a:ext cx="3612118" cy="3160395"/>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Inter" pitchFamily="34" charset="0"/>
                <a:ea typeface="Inter" pitchFamily="34" charset="-122"/>
                <a:cs typeface="Inter" pitchFamily="34" charset="-120"/>
              </a:rPr>
              <a:t>Η παραχώρηση της ρωμαϊκής υπηκοότητας σε όλους τους ελεύθερους κατοίκους συνέβαλε στην ενίσχυση της ρωμαϊκής ταυτότητας σε ολόκληρη την αυτοκρατορία και επηρέασε την εξέλιξη του ρωμαϊκού δικαίου.</a:t>
            </a:r>
            <a:endParaRPr lang="en-US" sz="19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0099" y="620792"/>
            <a:ext cx="10548699" cy="705564"/>
          </a:xfrm>
          <a:prstGeom prst="rect">
            <a:avLst/>
          </a:prstGeom>
          <a:noFill/>
          <a:ln/>
        </p:spPr>
        <p:txBody>
          <a:bodyPr wrap="none" lIns="0" tIns="0" rIns="0" bIns="0" rtlCol="0" anchor="t"/>
          <a:lstStyle/>
          <a:p>
            <a:pPr algn="l" indent="0" marL="0">
              <a:lnSpc>
                <a:spcPts val="5550"/>
              </a:lnSpc>
              <a:buNone/>
            </a:pPr>
            <a:r>
              <a:rPr lang="en-US" sz="4400" b="1" dirty="0">
                <a:solidFill>
                  <a:srgbClr val="000000"/>
                </a:solidFill>
                <a:latin typeface="Inter Bold" pitchFamily="34" charset="0"/>
                <a:ea typeface="Inter Bold" pitchFamily="34" charset="-122"/>
                <a:cs typeface="Inter Bold" pitchFamily="34" charset="-120"/>
              </a:rPr>
              <a:t>Αποκρυπτογράφηση της Γραμμικής Β΄</a:t>
            </a:r>
            <a:endParaRPr lang="en-US" sz="4400" dirty="0"/>
          </a:p>
        </p:txBody>
      </p:sp>
      <p:sp>
        <p:nvSpPr>
          <p:cNvPr id="3" name="Text 1"/>
          <p:cNvSpPr/>
          <p:nvPr/>
        </p:nvSpPr>
        <p:spPr>
          <a:xfrm>
            <a:off x="790099" y="1890713"/>
            <a:ext cx="6249710" cy="705326"/>
          </a:xfrm>
          <a:prstGeom prst="rect">
            <a:avLst/>
          </a:prstGeom>
          <a:noFill/>
          <a:ln/>
        </p:spPr>
        <p:txBody>
          <a:bodyPr wrap="square" lIns="0" tIns="0" rIns="0" bIns="0" rtlCol="0" anchor="t"/>
          <a:lstStyle/>
          <a:p>
            <a:pPr algn="l" indent="0" marL="0">
              <a:lnSpc>
                <a:spcPts val="2750"/>
              </a:lnSpc>
              <a:buNone/>
            </a:pPr>
            <a:r>
              <a:rPr lang="en-US" sz="2200" b="1" dirty="0">
                <a:solidFill>
                  <a:srgbClr val="000000"/>
                </a:solidFill>
                <a:latin typeface="Inter Bold" pitchFamily="34" charset="0"/>
                <a:ea typeface="Inter Bold" pitchFamily="34" charset="-122"/>
                <a:cs typeface="Inter Bold" pitchFamily="34" charset="-120"/>
              </a:rPr>
              <a:t>Αποκρυπτογράφηση της Γραμμικής Β΄ (1952 μ.Χ.)</a:t>
            </a:r>
            <a:endParaRPr lang="en-US" sz="2200" dirty="0"/>
          </a:p>
        </p:txBody>
      </p:sp>
      <p:sp>
        <p:nvSpPr>
          <p:cNvPr id="4" name="Text 2"/>
          <p:cNvSpPr/>
          <p:nvPr/>
        </p:nvSpPr>
        <p:spPr>
          <a:xfrm>
            <a:off x="790099" y="2821781"/>
            <a:ext cx="6249710" cy="1444466"/>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Inter" pitchFamily="34" charset="0"/>
                <a:ea typeface="Inter" pitchFamily="34" charset="-122"/>
                <a:cs typeface="Inter" pitchFamily="34" charset="-120"/>
              </a:rPr>
              <a:t>Το 1952, ο Μάικλ Βέντρις, με τη βοήθεια του Τζον Τσάντγουικ, κατάφερε να αποκρυπτογραφήσει τη Γραμμική Β΄ γραφή, αποδεικνύοντας ότι ήταν μια πρώιμη μορφή της ελληνικής γλώσσας.</a:t>
            </a:r>
            <a:endParaRPr lang="en-US" sz="1750" dirty="0"/>
          </a:p>
        </p:txBody>
      </p:sp>
      <p:sp>
        <p:nvSpPr>
          <p:cNvPr id="5" name="Text 3"/>
          <p:cNvSpPr/>
          <p:nvPr/>
        </p:nvSpPr>
        <p:spPr>
          <a:xfrm>
            <a:off x="790099" y="4469368"/>
            <a:ext cx="6249710" cy="1805583"/>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Inter" pitchFamily="34" charset="0"/>
                <a:ea typeface="Inter" pitchFamily="34" charset="-122"/>
                <a:cs typeface="Inter" pitchFamily="34" charset="-120"/>
              </a:rPr>
              <a:t>Αυτή η ανακάλυψη αποτέλεσε σημαντικό ορόσημο στη μελέτη του μυκηναϊκού πολιτισμού και της πρώιμης ελληνικής ιστορίας, παρέχοντας πολύτιμες πληροφορίες για την κοινωνία, την οικονομία και τη θρησκεία των Μυκηναίων.</a:t>
            </a:r>
            <a:endParaRPr lang="en-US" sz="1750" dirty="0"/>
          </a:p>
        </p:txBody>
      </p:sp>
      <p:pic>
        <p:nvPicPr>
          <p:cNvPr id="6" name="Image 0" descr="preencoded.png">    </p:cNvPr>
          <p:cNvPicPr>
            <a:picLocks noChangeAspect="1"/>
          </p:cNvPicPr>
          <p:nvPr/>
        </p:nvPicPr>
        <p:blipFill>
          <a:blip r:embed="rId1"/>
          <a:stretch>
            <a:fillRect/>
          </a:stretch>
        </p:blipFill>
        <p:spPr>
          <a:xfrm>
            <a:off x="7598212" y="1918930"/>
            <a:ext cx="6249710" cy="3408878"/>
          </a:xfrm>
          <a:prstGeom prst="rect">
            <a:avLst/>
          </a:prstGeom>
        </p:spPr>
      </p:pic>
      <p:sp>
        <p:nvSpPr>
          <p:cNvPr id="7" name="Text 4"/>
          <p:cNvSpPr/>
          <p:nvPr/>
        </p:nvSpPr>
        <p:spPr>
          <a:xfrm>
            <a:off x="7598212" y="5581769"/>
            <a:ext cx="6249710" cy="2166699"/>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Inter" pitchFamily="34" charset="0"/>
                <a:ea typeface="Inter" pitchFamily="34" charset="-122"/>
                <a:cs typeface="Inter" pitchFamily="34" charset="-120"/>
              </a:rPr>
              <a:t>Η αποκρυπτογράφηση της Γραμμικής Β΄ επέτρεψε στους ιστορικούς να διαβάσουν κείμενα που είχαν παραμείνει αδιάβαστα για περισσότερα από 3.000 χρόνια, προσφέροντας μια άμεση ματιά στον κόσμο των Μυκηναίων και επιβεβαιώνοντας την ελληνική παρουσία στο Αιγαίο ήδη από τη 2η χιλιετία π.Χ.</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780336" y="789980"/>
            <a:ext cx="13069729" cy="1393508"/>
          </a:xfrm>
          <a:prstGeom prst="rect">
            <a:avLst/>
          </a:prstGeom>
          <a:noFill/>
          <a:ln/>
        </p:spPr>
        <p:txBody>
          <a:bodyPr wrap="square" lIns="0" tIns="0" rIns="0" bIns="0" rtlCol="0" anchor="t"/>
          <a:lstStyle/>
          <a:p>
            <a:pPr algn="l" indent="0" marL="0">
              <a:lnSpc>
                <a:spcPts val="5450"/>
              </a:lnSpc>
              <a:buNone/>
            </a:pPr>
            <a:r>
              <a:rPr lang="en-US" sz="4350" b="1" dirty="0">
                <a:solidFill>
                  <a:srgbClr val="000000"/>
                </a:solidFill>
                <a:latin typeface="Inter Bold" pitchFamily="34" charset="0"/>
                <a:ea typeface="Inter Bold" pitchFamily="34" charset="-122"/>
                <a:cs typeface="Inter Bold" pitchFamily="34" charset="-120"/>
              </a:rPr>
              <a:t>Σημαντικά Γεγονότα της Αρχαίας Ελληνικής Ιστορίας</a:t>
            </a:r>
            <a:endParaRPr lang="en-US" sz="4350" dirty="0"/>
          </a:p>
        </p:txBody>
      </p:sp>
      <p:sp>
        <p:nvSpPr>
          <p:cNvPr id="5" name="Shape 2"/>
          <p:cNvSpPr/>
          <p:nvPr/>
        </p:nvSpPr>
        <p:spPr>
          <a:xfrm>
            <a:off x="780336" y="2517934"/>
            <a:ext cx="13069729" cy="4921568"/>
          </a:xfrm>
          <a:prstGeom prst="roundRect">
            <a:avLst>
              <a:gd name="adj" fmla="val 1903"/>
            </a:avLst>
          </a:prstGeom>
          <a:noFill/>
          <a:ln w="7620">
            <a:solidFill>
              <a:srgbClr val="000000">
                <a:alpha val="8000"/>
              </a:srgbClr>
            </a:solidFill>
            <a:prstDash val="solid"/>
          </a:ln>
        </p:spPr>
      </p:sp>
      <p:sp>
        <p:nvSpPr>
          <p:cNvPr id="6" name="Shape 3"/>
          <p:cNvSpPr/>
          <p:nvPr/>
        </p:nvSpPr>
        <p:spPr>
          <a:xfrm>
            <a:off x="787956" y="2525554"/>
            <a:ext cx="13053179" cy="639366"/>
          </a:xfrm>
          <a:prstGeom prst="rect">
            <a:avLst/>
          </a:prstGeom>
          <a:solidFill>
            <a:srgbClr val="FFFFFF">
              <a:alpha val="4000"/>
            </a:srgbClr>
          </a:solidFill>
          <a:ln/>
        </p:spPr>
      </p:sp>
      <p:sp>
        <p:nvSpPr>
          <p:cNvPr id="7" name="Text 4"/>
          <p:cNvSpPr/>
          <p:nvPr/>
        </p:nvSpPr>
        <p:spPr>
          <a:xfrm>
            <a:off x="1012388" y="2666881"/>
            <a:ext cx="3900964" cy="356711"/>
          </a:xfrm>
          <a:prstGeom prst="rect">
            <a:avLst/>
          </a:prstGeom>
          <a:noFill/>
          <a:ln/>
        </p:spPr>
        <p:txBody>
          <a:bodyPr wrap="none" lIns="0" tIns="0" rIns="0" bIns="0" rtlCol="0" anchor="t"/>
          <a:lstStyle/>
          <a:p>
            <a:pPr algn="l" indent="0" marL="0">
              <a:lnSpc>
                <a:spcPts val="2800"/>
              </a:lnSpc>
              <a:buNone/>
            </a:pPr>
            <a:r>
              <a:rPr lang="en-US" sz="1750" dirty="0">
                <a:solidFill>
                  <a:srgbClr val="272525"/>
                </a:solidFill>
                <a:latin typeface="Inter" pitchFamily="34" charset="0"/>
                <a:ea typeface="Inter" pitchFamily="34" charset="-122"/>
                <a:cs typeface="Inter" pitchFamily="34" charset="-120"/>
              </a:rPr>
              <a:t>Χρονολογία</a:t>
            </a:r>
            <a:endParaRPr lang="en-US" sz="1750" dirty="0"/>
          </a:p>
        </p:txBody>
      </p:sp>
      <p:sp>
        <p:nvSpPr>
          <p:cNvPr id="8" name="Text 5"/>
          <p:cNvSpPr/>
          <p:nvPr/>
        </p:nvSpPr>
        <p:spPr>
          <a:xfrm>
            <a:off x="5366742" y="2666881"/>
            <a:ext cx="3897154" cy="356711"/>
          </a:xfrm>
          <a:prstGeom prst="rect">
            <a:avLst/>
          </a:prstGeom>
          <a:noFill/>
          <a:ln/>
        </p:spPr>
        <p:txBody>
          <a:bodyPr wrap="none" lIns="0" tIns="0" rIns="0" bIns="0" rtlCol="0" anchor="t"/>
          <a:lstStyle/>
          <a:p>
            <a:pPr algn="l" indent="0" marL="0">
              <a:lnSpc>
                <a:spcPts val="2800"/>
              </a:lnSpc>
              <a:buNone/>
            </a:pPr>
            <a:r>
              <a:rPr lang="en-US" sz="1750" dirty="0">
                <a:solidFill>
                  <a:srgbClr val="272525"/>
                </a:solidFill>
                <a:latin typeface="Inter" pitchFamily="34" charset="0"/>
                <a:ea typeface="Inter" pitchFamily="34" charset="-122"/>
                <a:cs typeface="Inter" pitchFamily="34" charset="-120"/>
              </a:rPr>
              <a:t>Γεγονός</a:t>
            </a:r>
            <a:endParaRPr lang="en-US" sz="1750" dirty="0"/>
          </a:p>
        </p:txBody>
      </p:sp>
      <p:sp>
        <p:nvSpPr>
          <p:cNvPr id="9" name="Text 6"/>
          <p:cNvSpPr/>
          <p:nvPr/>
        </p:nvSpPr>
        <p:spPr>
          <a:xfrm>
            <a:off x="9717286" y="2666881"/>
            <a:ext cx="3900964" cy="356711"/>
          </a:xfrm>
          <a:prstGeom prst="rect">
            <a:avLst/>
          </a:prstGeom>
          <a:noFill/>
          <a:ln/>
        </p:spPr>
        <p:txBody>
          <a:bodyPr wrap="none" lIns="0" tIns="0" rIns="0" bIns="0" rtlCol="0" anchor="t"/>
          <a:lstStyle/>
          <a:p>
            <a:pPr algn="l" indent="0" marL="0">
              <a:lnSpc>
                <a:spcPts val="2800"/>
              </a:lnSpc>
              <a:buNone/>
            </a:pPr>
            <a:r>
              <a:rPr lang="en-US" sz="1750" dirty="0">
                <a:solidFill>
                  <a:srgbClr val="272525"/>
                </a:solidFill>
                <a:latin typeface="Inter" pitchFamily="34" charset="0"/>
                <a:ea typeface="Inter" pitchFamily="34" charset="-122"/>
                <a:cs typeface="Inter" pitchFamily="34" charset="-120"/>
              </a:rPr>
              <a:t>Σημασία</a:t>
            </a:r>
            <a:endParaRPr lang="en-US" sz="1750" dirty="0"/>
          </a:p>
        </p:txBody>
      </p:sp>
      <p:sp>
        <p:nvSpPr>
          <p:cNvPr id="10" name="Shape 7"/>
          <p:cNvSpPr/>
          <p:nvPr/>
        </p:nvSpPr>
        <p:spPr>
          <a:xfrm>
            <a:off x="787956" y="3164919"/>
            <a:ext cx="13053179" cy="639366"/>
          </a:xfrm>
          <a:prstGeom prst="rect">
            <a:avLst/>
          </a:prstGeom>
          <a:solidFill>
            <a:srgbClr val="000000">
              <a:alpha val="4000"/>
            </a:srgbClr>
          </a:solidFill>
          <a:ln/>
        </p:spPr>
      </p:sp>
      <p:sp>
        <p:nvSpPr>
          <p:cNvPr id="11" name="Text 8"/>
          <p:cNvSpPr/>
          <p:nvPr/>
        </p:nvSpPr>
        <p:spPr>
          <a:xfrm>
            <a:off x="1012388" y="3306247"/>
            <a:ext cx="3900964" cy="356711"/>
          </a:xfrm>
          <a:prstGeom prst="rect">
            <a:avLst/>
          </a:prstGeom>
          <a:noFill/>
          <a:ln/>
        </p:spPr>
        <p:txBody>
          <a:bodyPr wrap="none" lIns="0" tIns="0" rIns="0" bIns="0" rtlCol="0" anchor="t"/>
          <a:lstStyle/>
          <a:p>
            <a:pPr algn="l" indent="0" marL="0">
              <a:lnSpc>
                <a:spcPts val="2800"/>
              </a:lnSpc>
              <a:buNone/>
            </a:pPr>
            <a:r>
              <a:rPr lang="en-US" sz="1750" dirty="0">
                <a:solidFill>
                  <a:srgbClr val="272525"/>
                </a:solidFill>
                <a:latin typeface="Inter" pitchFamily="34" charset="0"/>
                <a:ea typeface="Inter" pitchFamily="34" charset="-122"/>
                <a:cs typeface="Inter" pitchFamily="34" charset="-120"/>
              </a:rPr>
              <a:t>753 π.Χ.</a:t>
            </a:r>
            <a:endParaRPr lang="en-US" sz="1750" dirty="0"/>
          </a:p>
        </p:txBody>
      </p:sp>
      <p:sp>
        <p:nvSpPr>
          <p:cNvPr id="12" name="Text 9"/>
          <p:cNvSpPr/>
          <p:nvPr/>
        </p:nvSpPr>
        <p:spPr>
          <a:xfrm>
            <a:off x="5366742" y="3306247"/>
            <a:ext cx="3897154" cy="356711"/>
          </a:xfrm>
          <a:prstGeom prst="rect">
            <a:avLst/>
          </a:prstGeom>
          <a:noFill/>
          <a:ln/>
        </p:spPr>
        <p:txBody>
          <a:bodyPr wrap="none" lIns="0" tIns="0" rIns="0" bIns="0" rtlCol="0" anchor="t"/>
          <a:lstStyle/>
          <a:p>
            <a:pPr algn="l" indent="0" marL="0">
              <a:lnSpc>
                <a:spcPts val="2800"/>
              </a:lnSpc>
              <a:buNone/>
            </a:pPr>
            <a:r>
              <a:rPr lang="en-US" sz="1750" dirty="0">
                <a:solidFill>
                  <a:srgbClr val="272525"/>
                </a:solidFill>
                <a:latin typeface="Inter" pitchFamily="34" charset="0"/>
                <a:ea typeface="Inter" pitchFamily="34" charset="-122"/>
                <a:cs typeface="Inter" pitchFamily="34" charset="-120"/>
              </a:rPr>
              <a:t>Ίδρυση της Ρώμης</a:t>
            </a:r>
            <a:endParaRPr lang="en-US" sz="1750" dirty="0"/>
          </a:p>
        </p:txBody>
      </p:sp>
      <p:sp>
        <p:nvSpPr>
          <p:cNvPr id="13" name="Text 10"/>
          <p:cNvSpPr/>
          <p:nvPr/>
        </p:nvSpPr>
        <p:spPr>
          <a:xfrm>
            <a:off x="9717286" y="3306247"/>
            <a:ext cx="3900964" cy="356711"/>
          </a:xfrm>
          <a:prstGeom prst="rect">
            <a:avLst/>
          </a:prstGeom>
          <a:noFill/>
          <a:ln/>
        </p:spPr>
        <p:txBody>
          <a:bodyPr wrap="none" lIns="0" tIns="0" rIns="0" bIns="0" rtlCol="0" anchor="t"/>
          <a:lstStyle/>
          <a:p>
            <a:pPr algn="l" indent="0" marL="0">
              <a:lnSpc>
                <a:spcPts val="2800"/>
              </a:lnSpc>
              <a:buNone/>
            </a:pPr>
            <a:r>
              <a:rPr lang="en-US" sz="1750" dirty="0">
                <a:solidFill>
                  <a:srgbClr val="272525"/>
                </a:solidFill>
                <a:latin typeface="Inter" pitchFamily="34" charset="0"/>
                <a:ea typeface="Inter" pitchFamily="34" charset="-122"/>
                <a:cs typeface="Inter" pitchFamily="34" charset="-120"/>
              </a:rPr>
              <a:t>Αρχή της ρωμαϊκής ιστορίας</a:t>
            </a:r>
            <a:endParaRPr lang="en-US" sz="1750" dirty="0"/>
          </a:p>
        </p:txBody>
      </p:sp>
      <p:sp>
        <p:nvSpPr>
          <p:cNvPr id="14" name="Shape 11"/>
          <p:cNvSpPr/>
          <p:nvPr/>
        </p:nvSpPr>
        <p:spPr>
          <a:xfrm>
            <a:off x="787956" y="3804285"/>
            <a:ext cx="13053179" cy="639366"/>
          </a:xfrm>
          <a:prstGeom prst="rect">
            <a:avLst/>
          </a:prstGeom>
          <a:solidFill>
            <a:srgbClr val="FFFFFF">
              <a:alpha val="4000"/>
            </a:srgbClr>
          </a:solidFill>
          <a:ln/>
        </p:spPr>
      </p:sp>
      <p:sp>
        <p:nvSpPr>
          <p:cNvPr id="15" name="Text 12"/>
          <p:cNvSpPr/>
          <p:nvPr/>
        </p:nvSpPr>
        <p:spPr>
          <a:xfrm>
            <a:off x="1012388" y="3945612"/>
            <a:ext cx="3900964" cy="356711"/>
          </a:xfrm>
          <a:prstGeom prst="rect">
            <a:avLst/>
          </a:prstGeom>
          <a:noFill/>
          <a:ln/>
        </p:spPr>
        <p:txBody>
          <a:bodyPr wrap="none" lIns="0" tIns="0" rIns="0" bIns="0" rtlCol="0" anchor="t"/>
          <a:lstStyle/>
          <a:p>
            <a:pPr algn="l" indent="0" marL="0">
              <a:lnSpc>
                <a:spcPts val="2800"/>
              </a:lnSpc>
              <a:buNone/>
            </a:pPr>
            <a:r>
              <a:rPr lang="en-US" sz="1750" dirty="0">
                <a:solidFill>
                  <a:srgbClr val="272525"/>
                </a:solidFill>
                <a:latin typeface="Inter" pitchFamily="34" charset="0"/>
                <a:ea typeface="Inter" pitchFamily="34" charset="-122"/>
                <a:cs typeface="Inter" pitchFamily="34" charset="-120"/>
              </a:rPr>
              <a:t>509 π.Χ.</a:t>
            </a:r>
            <a:endParaRPr lang="en-US" sz="1750" dirty="0"/>
          </a:p>
        </p:txBody>
      </p:sp>
      <p:sp>
        <p:nvSpPr>
          <p:cNvPr id="16" name="Text 13"/>
          <p:cNvSpPr/>
          <p:nvPr/>
        </p:nvSpPr>
        <p:spPr>
          <a:xfrm>
            <a:off x="5366742" y="3945612"/>
            <a:ext cx="3897154" cy="356711"/>
          </a:xfrm>
          <a:prstGeom prst="rect">
            <a:avLst/>
          </a:prstGeom>
          <a:noFill/>
          <a:ln/>
        </p:spPr>
        <p:txBody>
          <a:bodyPr wrap="none" lIns="0" tIns="0" rIns="0" bIns="0" rtlCol="0" anchor="t"/>
          <a:lstStyle/>
          <a:p>
            <a:pPr algn="l" indent="0" marL="0">
              <a:lnSpc>
                <a:spcPts val="2800"/>
              </a:lnSpc>
              <a:buNone/>
            </a:pPr>
            <a:r>
              <a:rPr lang="en-US" sz="1750" dirty="0">
                <a:solidFill>
                  <a:srgbClr val="272525"/>
                </a:solidFill>
                <a:latin typeface="Inter" pitchFamily="34" charset="0"/>
                <a:ea typeface="Inter" pitchFamily="34" charset="-122"/>
                <a:cs typeface="Inter" pitchFamily="34" charset="-120"/>
              </a:rPr>
              <a:t>Αρχή Ρωμαϊκής Δημοκρατίας</a:t>
            </a:r>
            <a:endParaRPr lang="en-US" sz="1750" dirty="0"/>
          </a:p>
        </p:txBody>
      </p:sp>
      <p:sp>
        <p:nvSpPr>
          <p:cNvPr id="17" name="Text 14"/>
          <p:cNvSpPr/>
          <p:nvPr/>
        </p:nvSpPr>
        <p:spPr>
          <a:xfrm>
            <a:off x="9717286" y="3945612"/>
            <a:ext cx="3900964" cy="356711"/>
          </a:xfrm>
          <a:prstGeom prst="rect">
            <a:avLst/>
          </a:prstGeom>
          <a:noFill/>
          <a:ln/>
        </p:spPr>
        <p:txBody>
          <a:bodyPr wrap="none" lIns="0" tIns="0" rIns="0" bIns="0" rtlCol="0" anchor="t"/>
          <a:lstStyle/>
          <a:p>
            <a:pPr algn="l" indent="0" marL="0">
              <a:lnSpc>
                <a:spcPts val="2800"/>
              </a:lnSpc>
              <a:buNone/>
            </a:pPr>
            <a:r>
              <a:rPr lang="en-US" sz="1750" dirty="0">
                <a:solidFill>
                  <a:srgbClr val="272525"/>
                </a:solidFill>
                <a:latin typeface="Inter" pitchFamily="34" charset="0"/>
                <a:ea typeface="Inter" pitchFamily="34" charset="-122"/>
                <a:cs typeface="Inter" pitchFamily="34" charset="-120"/>
              </a:rPr>
              <a:t>Κατάργηση της βασιλείας στη Ρώμη</a:t>
            </a:r>
            <a:endParaRPr lang="en-US" sz="1750" dirty="0"/>
          </a:p>
        </p:txBody>
      </p:sp>
      <p:sp>
        <p:nvSpPr>
          <p:cNvPr id="18" name="Shape 15"/>
          <p:cNvSpPr/>
          <p:nvPr/>
        </p:nvSpPr>
        <p:spPr>
          <a:xfrm>
            <a:off x="787956" y="4443651"/>
            <a:ext cx="13053179" cy="996077"/>
          </a:xfrm>
          <a:prstGeom prst="rect">
            <a:avLst/>
          </a:prstGeom>
          <a:solidFill>
            <a:srgbClr val="000000">
              <a:alpha val="4000"/>
            </a:srgbClr>
          </a:solidFill>
          <a:ln/>
        </p:spPr>
      </p:sp>
      <p:sp>
        <p:nvSpPr>
          <p:cNvPr id="19" name="Text 16"/>
          <p:cNvSpPr/>
          <p:nvPr/>
        </p:nvSpPr>
        <p:spPr>
          <a:xfrm>
            <a:off x="1012388" y="4584978"/>
            <a:ext cx="3900964" cy="356711"/>
          </a:xfrm>
          <a:prstGeom prst="rect">
            <a:avLst/>
          </a:prstGeom>
          <a:noFill/>
          <a:ln/>
        </p:spPr>
        <p:txBody>
          <a:bodyPr wrap="none" lIns="0" tIns="0" rIns="0" bIns="0" rtlCol="0" anchor="t"/>
          <a:lstStyle/>
          <a:p>
            <a:pPr algn="l" indent="0" marL="0">
              <a:lnSpc>
                <a:spcPts val="2800"/>
              </a:lnSpc>
              <a:buNone/>
            </a:pPr>
            <a:r>
              <a:rPr lang="en-US" sz="1750" dirty="0">
                <a:solidFill>
                  <a:srgbClr val="272525"/>
                </a:solidFill>
                <a:latin typeface="Inter" pitchFamily="34" charset="0"/>
                <a:ea typeface="Inter" pitchFamily="34" charset="-122"/>
                <a:cs typeface="Inter" pitchFamily="34" charset="-120"/>
              </a:rPr>
              <a:t>490 π.Χ.</a:t>
            </a:r>
            <a:endParaRPr lang="en-US" sz="1750" dirty="0"/>
          </a:p>
        </p:txBody>
      </p:sp>
      <p:sp>
        <p:nvSpPr>
          <p:cNvPr id="20" name="Text 17"/>
          <p:cNvSpPr/>
          <p:nvPr/>
        </p:nvSpPr>
        <p:spPr>
          <a:xfrm>
            <a:off x="5366742" y="4584978"/>
            <a:ext cx="3897154" cy="356711"/>
          </a:xfrm>
          <a:prstGeom prst="rect">
            <a:avLst/>
          </a:prstGeom>
          <a:noFill/>
          <a:ln/>
        </p:spPr>
        <p:txBody>
          <a:bodyPr wrap="none" lIns="0" tIns="0" rIns="0" bIns="0" rtlCol="0" anchor="t"/>
          <a:lstStyle/>
          <a:p>
            <a:pPr algn="l" indent="0" marL="0">
              <a:lnSpc>
                <a:spcPts val="2800"/>
              </a:lnSpc>
              <a:buNone/>
            </a:pPr>
            <a:r>
              <a:rPr lang="en-US" sz="1750" dirty="0">
                <a:solidFill>
                  <a:srgbClr val="272525"/>
                </a:solidFill>
                <a:latin typeface="Inter" pitchFamily="34" charset="0"/>
                <a:ea typeface="Inter" pitchFamily="34" charset="-122"/>
                <a:cs typeface="Inter" pitchFamily="34" charset="-120"/>
              </a:rPr>
              <a:t>Μάχη του Μαραθώνα</a:t>
            </a:r>
            <a:endParaRPr lang="en-US" sz="1750" dirty="0"/>
          </a:p>
        </p:txBody>
      </p:sp>
      <p:sp>
        <p:nvSpPr>
          <p:cNvPr id="21" name="Text 18"/>
          <p:cNvSpPr/>
          <p:nvPr/>
        </p:nvSpPr>
        <p:spPr>
          <a:xfrm>
            <a:off x="9717286" y="4584978"/>
            <a:ext cx="3900964" cy="713422"/>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Inter" pitchFamily="34" charset="0"/>
                <a:ea typeface="Inter" pitchFamily="34" charset="-122"/>
                <a:cs typeface="Inter" pitchFamily="34" charset="-120"/>
              </a:rPr>
              <a:t>Νίκη των Αθηναίων κατά των Περσών</a:t>
            </a:r>
            <a:endParaRPr lang="en-US" sz="1750" dirty="0"/>
          </a:p>
        </p:txBody>
      </p:sp>
      <p:sp>
        <p:nvSpPr>
          <p:cNvPr id="22" name="Shape 19"/>
          <p:cNvSpPr/>
          <p:nvPr/>
        </p:nvSpPr>
        <p:spPr>
          <a:xfrm>
            <a:off x="787956" y="5439728"/>
            <a:ext cx="13053179" cy="996077"/>
          </a:xfrm>
          <a:prstGeom prst="rect">
            <a:avLst/>
          </a:prstGeom>
          <a:solidFill>
            <a:srgbClr val="FFFFFF">
              <a:alpha val="4000"/>
            </a:srgbClr>
          </a:solidFill>
          <a:ln/>
        </p:spPr>
      </p:sp>
      <p:sp>
        <p:nvSpPr>
          <p:cNvPr id="23" name="Text 20"/>
          <p:cNvSpPr/>
          <p:nvPr/>
        </p:nvSpPr>
        <p:spPr>
          <a:xfrm>
            <a:off x="1012388" y="5581055"/>
            <a:ext cx="3900964" cy="356711"/>
          </a:xfrm>
          <a:prstGeom prst="rect">
            <a:avLst/>
          </a:prstGeom>
          <a:noFill/>
          <a:ln/>
        </p:spPr>
        <p:txBody>
          <a:bodyPr wrap="none" lIns="0" tIns="0" rIns="0" bIns="0" rtlCol="0" anchor="t"/>
          <a:lstStyle/>
          <a:p>
            <a:pPr algn="l" indent="0" marL="0">
              <a:lnSpc>
                <a:spcPts val="2800"/>
              </a:lnSpc>
              <a:buNone/>
            </a:pPr>
            <a:r>
              <a:rPr lang="en-US" sz="1750" dirty="0">
                <a:solidFill>
                  <a:srgbClr val="272525"/>
                </a:solidFill>
                <a:latin typeface="Inter" pitchFamily="34" charset="0"/>
                <a:ea typeface="Inter" pitchFamily="34" charset="-122"/>
                <a:cs typeface="Inter" pitchFamily="34" charset="-120"/>
              </a:rPr>
              <a:t>480 π.Χ.</a:t>
            </a:r>
            <a:endParaRPr lang="en-US" sz="1750" dirty="0"/>
          </a:p>
        </p:txBody>
      </p:sp>
      <p:sp>
        <p:nvSpPr>
          <p:cNvPr id="24" name="Text 21"/>
          <p:cNvSpPr/>
          <p:nvPr/>
        </p:nvSpPr>
        <p:spPr>
          <a:xfrm>
            <a:off x="5366742" y="5581055"/>
            <a:ext cx="3897154" cy="356711"/>
          </a:xfrm>
          <a:prstGeom prst="rect">
            <a:avLst/>
          </a:prstGeom>
          <a:noFill/>
          <a:ln/>
        </p:spPr>
        <p:txBody>
          <a:bodyPr wrap="none" lIns="0" tIns="0" rIns="0" bIns="0" rtlCol="0" anchor="t"/>
          <a:lstStyle/>
          <a:p>
            <a:pPr algn="l" indent="0" marL="0">
              <a:lnSpc>
                <a:spcPts val="2800"/>
              </a:lnSpc>
              <a:buNone/>
            </a:pPr>
            <a:r>
              <a:rPr lang="en-US" sz="1750" dirty="0">
                <a:solidFill>
                  <a:srgbClr val="272525"/>
                </a:solidFill>
                <a:latin typeface="Inter" pitchFamily="34" charset="0"/>
                <a:ea typeface="Inter" pitchFamily="34" charset="-122"/>
                <a:cs typeface="Inter" pitchFamily="34" charset="-120"/>
              </a:rPr>
              <a:t>Ναυμαχία της Σαλαμίνας</a:t>
            </a:r>
            <a:endParaRPr lang="en-US" sz="1750" dirty="0"/>
          </a:p>
        </p:txBody>
      </p:sp>
      <p:sp>
        <p:nvSpPr>
          <p:cNvPr id="25" name="Text 22"/>
          <p:cNvSpPr/>
          <p:nvPr/>
        </p:nvSpPr>
        <p:spPr>
          <a:xfrm>
            <a:off x="9717286" y="5581055"/>
            <a:ext cx="3900964" cy="713422"/>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Inter" pitchFamily="34" charset="0"/>
                <a:ea typeface="Inter" pitchFamily="34" charset="-122"/>
                <a:cs typeface="Inter" pitchFamily="34" charset="-120"/>
              </a:rPr>
              <a:t>Καθοριστική νίκη των Ελλήνων στους Περσικούς Πολέμους</a:t>
            </a:r>
            <a:endParaRPr lang="en-US" sz="1750" dirty="0"/>
          </a:p>
        </p:txBody>
      </p:sp>
      <p:sp>
        <p:nvSpPr>
          <p:cNvPr id="26" name="Shape 23"/>
          <p:cNvSpPr/>
          <p:nvPr/>
        </p:nvSpPr>
        <p:spPr>
          <a:xfrm>
            <a:off x="787956" y="6435804"/>
            <a:ext cx="13053179" cy="996077"/>
          </a:xfrm>
          <a:prstGeom prst="rect">
            <a:avLst/>
          </a:prstGeom>
          <a:solidFill>
            <a:srgbClr val="000000">
              <a:alpha val="4000"/>
            </a:srgbClr>
          </a:solidFill>
          <a:ln/>
        </p:spPr>
      </p:sp>
      <p:sp>
        <p:nvSpPr>
          <p:cNvPr id="27" name="Text 24"/>
          <p:cNvSpPr/>
          <p:nvPr/>
        </p:nvSpPr>
        <p:spPr>
          <a:xfrm>
            <a:off x="1012388" y="6577132"/>
            <a:ext cx="3900964" cy="356711"/>
          </a:xfrm>
          <a:prstGeom prst="rect">
            <a:avLst/>
          </a:prstGeom>
          <a:noFill/>
          <a:ln/>
        </p:spPr>
        <p:txBody>
          <a:bodyPr wrap="none" lIns="0" tIns="0" rIns="0" bIns="0" rtlCol="0" anchor="t"/>
          <a:lstStyle/>
          <a:p>
            <a:pPr algn="l" indent="0" marL="0">
              <a:lnSpc>
                <a:spcPts val="2800"/>
              </a:lnSpc>
              <a:buNone/>
            </a:pPr>
            <a:r>
              <a:rPr lang="en-US" sz="1750" dirty="0">
                <a:solidFill>
                  <a:srgbClr val="272525"/>
                </a:solidFill>
                <a:latin typeface="Inter" pitchFamily="34" charset="0"/>
                <a:ea typeface="Inter" pitchFamily="34" charset="-122"/>
                <a:cs typeface="Inter" pitchFamily="34" charset="-120"/>
              </a:rPr>
              <a:t>431-404 π.Χ.</a:t>
            </a:r>
            <a:endParaRPr lang="en-US" sz="1750" dirty="0"/>
          </a:p>
        </p:txBody>
      </p:sp>
      <p:sp>
        <p:nvSpPr>
          <p:cNvPr id="28" name="Text 25"/>
          <p:cNvSpPr/>
          <p:nvPr/>
        </p:nvSpPr>
        <p:spPr>
          <a:xfrm>
            <a:off x="5366742" y="6577132"/>
            <a:ext cx="3897154" cy="356711"/>
          </a:xfrm>
          <a:prstGeom prst="rect">
            <a:avLst/>
          </a:prstGeom>
          <a:noFill/>
          <a:ln/>
        </p:spPr>
        <p:txBody>
          <a:bodyPr wrap="none" lIns="0" tIns="0" rIns="0" bIns="0" rtlCol="0" anchor="t"/>
          <a:lstStyle/>
          <a:p>
            <a:pPr algn="l" indent="0" marL="0">
              <a:lnSpc>
                <a:spcPts val="2800"/>
              </a:lnSpc>
              <a:buNone/>
            </a:pPr>
            <a:r>
              <a:rPr lang="en-US" sz="1750" dirty="0">
                <a:solidFill>
                  <a:srgbClr val="272525"/>
                </a:solidFill>
                <a:latin typeface="Inter" pitchFamily="34" charset="0"/>
                <a:ea typeface="Inter" pitchFamily="34" charset="-122"/>
                <a:cs typeface="Inter" pitchFamily="34" charset="-120"/>
              </a:rPr>
              <a:t>Πελοποννησιακός Πόλεμος</a:t>
            </a:r>
            <a:endParaRPr lang="en-US" sz="1750" dirty="0"/>
          </a:p>
        </p:txBody>
      </p:sp>
      <p:sp>
        <p:nvSpPr>
          <p:cNvPr id="29" name="Text 26"/>
          <p:cNvSpPr/>
          <p:nvPr/>
        </p:nvSpPr>
        <p:spPr>
          <a:xfrm>
            <a:off x="9717286" y="6577132"/>
            <a:ext cx="3900964" cy="713422"/>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Inter" pitchFamily="34" charset="0"/>
                <a:ea typeface="Inter" pitchFamily="34" charset="-122"/>
                <a:cs typeface="Inter" pitchFamily="34" charset="-120"/>
              </a:rPr>
              <a:t>Σύγκρουση Αθήνας-Σπάρτης που άλλαξε τον ελληνικό κόσμο</a:t>
            </a:r>
            <a:endParaRPr lang="en-US" sz="17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686276" y="698183"/>
            <a:ext cx="9179481" cy="612815"/>
          </a:xfrm>
          <a:prstGeom prst="rect">
            <a:avLst/>
          </a:prstGeom>
          <a:noFill/>
          <a:ln/>
        </p:spPr>
        <p:txBody>
          <a:bodyPr wrap="none" lIns="0" tIns="0" rIns="0" bIns="0" rtlCol="0" anchor="t"/>
          <a:lstStyle/>
          <a:p>
            <a:pPr algn="l" indent="0" marL="0">
              <a:lnSpc>
                <a:spcPts val="4800"/>
              </a:lnSpc>
              <a:buNone/>
            </a:pPr>
            <a:r>
              <a:rPr lang="en-US" sz="3850" b="1" dirty="0">
                <a:solidFill>
                  <a:srgbClr val="000000"/>
                </a:solidFill>
                <a:latin typeface="Inter Bold" pitchFamily="34" charset="0"/>
                <a:ea typeface="Inter Bold" pitchFamily="34" charset="-122"/>
                <a:cs typeface="Inter Bold" pitchFamily="34" charset="-120"/>
              </a:rPr>
              <a:t>Η Εξέλιξη των Ελληνικών Συμμαχιών</a:t>
            </a:r>
            <a:endParaRPr lang="en-US" sz="3850" dirty="0"/>
          </a:p>
        </p:txBody>
      </p:sp>
      <p:pic>
        <p:nvPicPr>
          <p:cNvPr id="3" name="Image 0" descr="preencoded.png">    </p:cNvPr>
          <p:cNvPicPr>
            <a:picLocks noChangeAspect="1"/>
          </p:cNvPicPr>
          <p:nvPr/>
        </p:nvPicPr>
        <p:blipFill>
          <a:blip r:embed="rId1"/>
          <a:stretch>
            <a:fillRect/>
          </a:stretch>
        </p:blipFill>
        <p:spPr>
          <a:xfrm>
            <a:off x="3180398" y="1703189"/>
            <a:ext cx="1640562" cy="1129903"/>
          </a:xfrm>
          <a:prstGeom prst="rect">
            <a:avLst/>
          </a:prstGeom>
        </p:spPr>
      </p:pic>
      <p:pic>
        <p:nvPicPr>
          <p:cNvPr id="4" name="Image 1" descr="preencoded.png">    </p:cNvPr>
          <p:cNvPicPr>
            <a:picLocks noChangeAspect="1"/>
          </p:cNvPicPr>
          <p:nvPr/>
        </p:nvPicPr>
        <p:blipFill>
          <a:blip r:embed="rId2"/>
          <a:stretch>
            <a:fillRect/>
          </a:stretch>
        </p:blipFill>
        <p:spPr>
          <a:xfrm>
            <a:off x="3862745" y="2235756"/>
            <a:ext cx="275749" cy="344686"/>
          </a:xfrm>
          <a:prstGeom prst="rect">
            <a:avLst/>
          </a:prstGeom>
        </p:spPr>
      </p:pic>
      <p:sp>
        <p:nvSpPr>
          <p:cNvPr id="5" name="Text 1"/>
          <p:cNvSpPr/>
          <p:nvPr/>
        </p:nvSpPr>
        <p:spPr>
          <a:xfrm>
            <a:off x="5017056" y="1899285"/>
            <a:ext cx="6539270" cy="306348"/>
          </a:xfrm>
          <a:prstGeom prst="rect">
            <a:avLst/>
          </a:prstGeom>
          <a:noFill/>
          <a:ln/>
        </p:spPr>
        <p:txBody>
          <a:bodyPr wrap="none" lIns="0" tIns="0" rIns="0" bIns="0" rtlCol="0" anchor="t"/>
          <a:lstStyle/>
          <a:p>
            <a:pPr algn="l" indent="0" marL="0">
              <a:lnSpc>
                <a:spcPts val="2400"/>
              </a:lnSpc>
              <a:buNone/>
            </a:pPr>
            <a:r>
              <a:rPr lang="en-US" sz="1900" b="1" dirty="0">
                <a:solidFill>
                  <a:srgbClr val="272525"/>
                </a:solidFill>
                <a:latin typeface="Inter Bold" pitchFamily="34" charset="0"/>
                <a:ea typeface="Inter Bold" pitchFamily="34" charset="-122"/>
                <a:cs typeface="Inter Bold" pitchFamily="34" charset="-120"/>
              </a:rPr>
              <a:t>Συνέδριο της Κορίνθου υπό τον Αλέξανδρο (324 π.Χ.)</a:t>
            </a:r>
            <a:endParaRPr lang="en-US" sz="1900" dirty="0"/>
          </a:p>
        </p:txBody>
      </p:sp>
      <p:sp>
        <p:nvSpPr>
          <p:cNvPr id="6" name="Text 2"/>
          <p:cNvSpPr/>
          <p:nvPr/>
        </p:nvSpPr>
        <p:spPr>
          <a:xfrm>
            <a:off x="5017056" y="2323267"/>
            <a:ext cx="6539270" cy="313730"/>
          </a:xfrm>
          <a:prstGeom prst="rect">
            <a:avLst/>
          </a:prstGeom>
          <a:noFill/>
          <a:ln/>
        </p:spPr>
        <p:txBody>
          <a:bodyPr wrap="none" lIns="0" tIns="0" rIns="0" bIns="0" rtlCol="0" anchor="t"/>
          <a:lstStyle/>
          <a:p>
            <a:pPr algn="l" indent="0" marL="0">
              <a:lnSpc>
                <a:spcPts val="2450"/>
              </a:lnSpc>
              <a:buNone/>
            </a:pPr>
            <a:r>
              <a:rPr lang="en-US" sz="1500" dirty="0">
                <a:solidFill>
                  <a:srgbClr val="272525"/>
                </a:solidFill>
                <a:latin typeface="Inter" pitchFamily="34" charset="0"/>
                <a:ea typeface="Inter" pitchFamily="34" charset="-122"/>
                <a:cs typeface="Inter" pitchFamily="34" charset="-120"/>
              </a:rPr>
              <a:t>Επιβεβαίωση της πανελλήνιας ενότητας υπό μακεδονική ηγεσία</a:t>
            </a:r>
            <a:endParaRPr lang="en-US" sz="1500" dirty="0"/>
          </a:p>
        </p:txBody>
      </p:sp>
      <p:sp>
        <p:nvSpPr>
          <p:cNvPr id="7" name="Shape 3"/>
          <p:cNvSpPr/>
          <p:nvPr/>
        </p:nvSpPr>
        <p:spPr>
          <a:xfrm>
            <a:off x="4869894" y="2847975"/>
            <a:ext cx="9025295" cy="11430"/>
          </a:xfrm>
          <a:prstGeom prst="roundRect">
            <a:avLst>
              <a:gd name="adj" fmla="val 720571"/>
            </a:avLst>
          </a:prstGeom>
          <a:solidFill>
            <a:srgbClr val="C0C1D7"/>
          </a:solidFill>
          <a:ln/>
        </p:spPr>
      </p:sp>
      <p:pic>
        <p:nvPicPr>
          <p:cNvPr id="8" name="Image 2" descr="preencoded.png">    </p:cNvPr>
          <p:cNvPicPr>
            <a:picLocks noChangeAspect="1"/>
          </p:cNvPicPr>
          <p:nvPr/>
        </p:nvPicPr>
        <p:blipFill>
          <a:blip r:embed="rId3"/>
          <a:stretch>
            <a:fillRect/>
          </a:stretch>
        </p:blipFill>
        <p:spPr>
          <a:xfrm>
            <a:off x="2360057" y="2882027"/>
            <a:ext cx="3281243" cy="1129903"/>
          </a:xfrm>
          <a:prstGeom prst="rect">
            <a:avLst/>
          </a:prstGeom>
        </p:spPr>
      </p:pic>
      <p:pic>
        <p:nvPicPr>
          <p:cNvPr id="9" name="Image 3" descr="preencoded.png">    </p:cNvPr>
          <p:cNvPicPr>
            <a:picLocks noChangeAspect="1"/>
          </p:cNvPicPr>
          <p:nvPr/>
        </p:nvPicPr>
        <p:blipFill>
          <a:blip r:embed="rId4"/>
          <a:stretch>
            <a:fillRect/>
          </a:stretch>
        </p:blipFill>
        <p:spPr>
          <a:xfrm>
            <a:off x="3862745" y="3274576"/>
            <a:ext cx="275749" cy="344686"/>
          </a:xfrm>
          <a:prstGeom prst="rect">
            <a:avLst/>
          </a:prstGeom>
        </p:spPr>
      </p:pic>
      <p:sp>
        <p:nvSpPr>
          <p:cNvPr id="10" name="Text 4"/>
          <p:cNvSpPr/>
          <p:nvPr/>
        </p:nvSpPr>
        <p:spPr>
          <a:xfrm>
            <a:off x="5837396" y="3078123"/>
            <a:ext cx="6438662" cy="306348"/>
          </a:xfrm>
          <a:prstGeom prst="rect">
            <a:avLst/>
          </a:prstGeom>
          <a:noFill/>
          <a:ln/>
        </p:spPr>
        <p:txBody>
          <a:bodyPr wrap="none" lIns="0" tIns="0" rIns="0" bIns="0" rtlCol="0" anchor="t"/>
          <a:lstStyle/>
          <a:p>
            <a:pPr algn="l" indent="0" marL="0">
              <a:lnSpc>
                <a:spcPts val="2400"/>
              </a:lnSpc>
              <a:buNone/>
            </a:pPr>
            <a:r>
              <a:rPr lang="en-US" sz="1900" b="1" dirty="0">
                <a:solidFill>
                  <a:srgbClr val="272525"/>
                </a:solidFill>
                <a:latin typeface="Inter Bold" pitchFamily="34" charset="0"/>
                <a:ea typeface="Inter Bold" pitchFamily="34" charset="-122"/>
                <a:cs typeface="Inter Bold" pitchFamily="34" charset="-120"/>
              </a:rPr>
              <a:t>Συνέδριο της Κορίνθου υπό τον Φίλιππο Β΄ (337 π.Χ.)</a:t>
            </a:r>
            <a:endParaRPr lang="en-US" sz="1900" dirty="0"/>
          </a:p>
        </p:txBody>
      </p:sp>
      <p:sp>
        <p:nvSpPr>
          <p:cNvPr id="11" name="Text 5"/>
          <p:cNvSpPr/>
          <p:nvPr/>
        </p:nvSpPr>
        <p:spPr>
          <a:xfrm>
            <a:off x="5837396" y="3502104"/>
            <a:ext cx="6438662" cy="313730"/>
          </a:xfrm>
          <a:prstGeom prst="rect">
            <a:avLst/>
          </a:prstGeom>
          <a:noFill/>
          <a:ln/>
        </p:spPr>
        <p:txBody>
          <a:bodyPr wrap="none" lIns="0" tIns="0" rIns="0" bIns="0" rtlCol="0" anchor="t"/>
          <a:lstStyle/>
          <a:p>
            <a:pPr algn="l" indent="0" marL="0">
              <a:lnSpc>
                <a:spcPts val="2450"/>
              </a:lnSpc>
              <a:buNone/>
            </a:pPr>
            <a:r>
              <a:rPr lang="en-US" sz="1500" dirty="0">
                <a:solidFill>
                  <a:srgbClr val="272525"/>
                </a:solidFill>
                <a:latin typeface="Inter" pitchFamily="34" charset="0"/>
                <a:ea typeface="Inter" pitchFamily="34" charset="-122"/>
                <a:cs typeface="Inter" pitchFamily="34" charset="-120"/>
              </a:rPr>
              <a:t>Αμυντική-Επιθετική Συμμαχία κατά των Περσών</a:t>
            </a:r>
            <a:endParaRPr lang="en-US" sz="1500" dirty="0"/>
          </a:p>
        </p:txBody>
      </p:sp>
      <p:sp>
        <p:nvSpPr>
          <p:cNvPr id="12" name="Shape 6"/>
          <p:cNvSpPr/>
          <p:nvPr/>
        </p:nvSpPr>
        <p:spPr>
          <a:xfrm>
            <a:off x="5690235" y="4026813"/>
            <a:ext cx="8204954" cy="11430"/>
          </a:xfrm>
          <a:prstGeom prst="roundRect">
            <a:avLst>
              <a:gd name="adj" fmla="val 720571"/>
            </a:avLst>
          </a:prstGeom>
          <a:solidFill>
            <a:srgbClr val="C0C1D7"/>
          </a:solidFill>
          <a:ln/>
        </p:spPr>
      </p:sp>
      <p:pic>
        <p:nvPicPr>
          <p:cNvPr id="13" name="Image 4" descr="preencoded.png">    </p:cNvPr>
          <p:cNvPicPr>
            <a:picLocks noChangeAspect="1"/>
          </p:cNvPicPr>
          <p:nvPr/>
        </p:nvPicPr>
        <p:blipFill>
          <a:blip r:embed="rId5"/>
          <a:stretch>
            <a:fillRect/>
          </a:stretch>
        </p:blipFill>
        <p:spPr>
          <a:xfrm>
            <a:off x="1539716" y="4060865"/>
            <a:ext cx="4921925" cy="1129903"/>
          </a:xfrm>
          <a:prstGeom prst="rect">
            <a:avLst/>
          </a:prstGeom>
        </p:spPr>
      </p:pic>
      <p:pic>
        <p:nvPicPr>
          <p:cNvPr id="14" name="Image 5" descr="preencoded.png">    </p:cNvPr>
          <p:cNvPicPr>
            <a:picLocks noChangeAspect="1"/>
          </p:cNvPicPr>
          <p:nvPr/>
        </p:nvPicPr>
        <p:blipFill>
          <a:blip r:embed="rId6"/>
          <a:stretch>
            <a:fillRect/>
          </a:stretch>
        </p:blipFill>
        <p:spPr>
          <a:xfrm>
            <a:off x="3862745" y="4453414"/>
            <a:ext cx="275749" cy="344686"/>
          </a:xfrm>
          <a:prstGeom prst="rect">
            <a:avLst/>
          </a:prstGeom>
        </p:spPr>
      </p:pic>
      <p:sp>
        <p:nvSpPr>
          <p:cNvPr id="15" name="Text 7"/>
          <p:cNvSpPr/>
          <p:nvPr/>
        </p:nvSpPr>
        <p:spPr>
          <a:xfrm>
            <a:off x="6657737" y="4256961"/>
            <a:ext cx="3982283" cy="306348"/>
          </a:xfrm>
          <a:prstGeom prst="rect">
            <a:avLst/>
          </a:prstGeom>
          <a:noFill/>
          <a:ln/>
        </p:spPr>
        <p:txBody>
          <a:bodyPr wrap="none" lIns="0" tIns="0" rIns="0" bIns="0" rtlCol="0" anchor="t"/>
          <a:lstStyle/>
          <a:p>
            <a:pPr algn="l" indent="0" marL="0">
              <a:lnSpc>
                <a:spcPts val="2400"/>
              </a:lnSpc>
              <a:buNone/>
            </a:pPr>
            <a:r>
              <a:rPr lang="en-US" sz="1900" b="1" dirty="0">
                <a:solidFill>
                  <a:srgbClr val="272525"/>
                </a:solidFill>
                <a:latin typeface="Inter Bold" pitchFamily="34" charset="0"/>
                <a:ea typeface="Inter Bold" pitchFamily="34" charset="-122"/>
                <a:cs typeface="Inter Bold" pitchFamily="34" charset="-120"/>
              </a:rPr>
              <a:t>Β΄ Αθηναϊκή Συμμαχία (377 π.Χ.)</a:t>
            </a:r>
            <a:endParaRPr lang="en-US" sz="1900" dirty="0"/>
          </a:p>
        </p:txBody>
      </p:sp>
      <p:sp>
        <p:nvSpPr>
          <p:cNvPr id="16" name="Text 8"/>
          <p:cNvSpPr/>
          <p:nvPr/>
        </p:nvSpPr>
        <p:spPr>
          <a:xfrm>
            <a:off x="6657737" y="4680942"/>
            <a:ext cx="4725472" cy="313730"/>
          </a:xfrm>
          <a:prstGeom prst="rect">
            <a:avLst/>
          </a:prstGeom>
          <a:noFill/>
          <a:ln/>
        </p:spPr>
        <p:txBody>
          <a:bodyPr wrap="none" lIns="0" tIns="0" rIns="0" bIns="0" rtlCol="0" anchor="t"/>
          <a:lstStyle/>
          <a:p>
            <a:pPr algn="l" indent="0" marL="0">
              <a:lnSpc>
                <a:spcPts val="2450"/>
              </a:lnSpc>
              <a:buNone/>
            </a:pPr>
            <a:r>
              <a:rPr lang="en-US" sz="1500" dirty="0">
                <a:solidFill>
                  <a:srgbClr val="272525"/>
                </a:solidFill>
                <a:latin typeface="Inter" pitchFamily="34" charset="0"/>
                <a:ea typeface="Inter" pitchFamily="34" charset="-122"/>
                <a:cs typeface="Inter" pitchFamily="34" charset="-120"/>
              </a:rPr>
              <a:t>Προσπάθεια αναβίωσης της αθηναϊκής ηγεμονίας</a:t>
            </a:r>
            <a:endParaRPr lang="en-US" sz="1500" dirty="0"/>
          </a:p>
        </p:txBody>
      </p:sp>
      <p:sp>
        <p:nvSpPr>
          <p:cNvPr id="17" name="Shape 9"/>
          <p:cNvSpPr/>
          <p:nvPr/>
        </p:nvSpPr>
        <p:spPr>
          <a:xfrm>
            <a:off x="6510576" y="5205651"/>
            <a:ext cx="7384613" cy="11430"/>
          </a:xfrm>
          <a:prstGeom prst="roundRect">
            <a:avLst>
              <a:gd name="adj" fmla="val 720571"/>
            </a:avLst>
          </a:prstGeom>
          <a:solidFill>
            <a:srgbClr val="C0C1D7"/>
          </a:solidFill>
          <a:ln/>
        </p:spPr>
      </p:sp>
      <p:pic>
        <p:nvPicPr>
          <p:cNvPr id="18" name="Image 6" descr="preencoded.png">    </p:cNvPr>
          <p:cNvPicPr>
            <a:picLocks noChangeAspect="1"/>
          </p:cNvPicPr>
          <p:nvPr/>
        </p:nvPicPr>
        <p:blipFill>
          <a:blip r:embed="rId7"/>
          <a:stretch>
            <a:fillRect/>
          </a:stretch>
        </p:blipFill>
        <p:spPr>
          <a:xfrm>
            <a:off x="719376" y="5239703"/>
            <a:ext cx="6562606" cy="1129903"/>
          </a:xfrm>
          <a:prstGeom prst="rect">
            <a:avLst/>
          </a:prstGeom>
        </p:spPr>
      </p:pic>
      <p:pic>
        <p:nvPicPr>
          <p:cNvPr id="19" name="Image 7" descr="preencoded.png">    </p:cNvPr>
          <p:cNvPicPr>
            <a:picLocks noChangeAspect="1"/>
          </p:cNvPicPr>
          <p:nvPr/>
        </p:nvPicPr>
        <p:blipFill>
          <a:blip r:embed="rId8"/>
          <a:stretch>
            <a:fillRect/>
          </a:stretch>
        </p:blipFill>
        <p:spPr>
          <a:xfrm>
            <a:off x="3862745" y="5632252"/>
            <a:ext cx="275749" cy="344686"/>
          </a:xfrm>
          <a:prstGeom prst="rect">
            <a:avLst/>
          </a:prstGeom>
        </p:spPr>
      </p:pic>
      <p:sp>
        <p:nvSpPr>
          <p:cNvPr id="20" name="Text 10"/>
          <p:cNvSpPr/>
          <p:nvPr/>
        </p:nvSpPr>
        <p:spPr>
          <a:xfrm>
            <a:off x="7478078" y="5435798"/>
            <a:ext cx="4019431" cy="306348"/>
          </a:xfrm>
          <a:prstGeom prst="rect">
            <a:avLst/>
          </a:prstGeom>
          <a:noFill/>
          <a:ln/>
        </p:spPr>
        <p:txBody>
          <a:bodyPr wrap="none" lIns="0" tIns="0" rIns="0" bIns="0" rtlCol="0" anchor="t"/>
          <a:lstStyle/>
          <a:p>
            <a:pPr algn="l" indent="0" marL="0">
              <a:lnSpc>
                <a:spcPts val="2400"/>
              </a:lnSpc>
              <a:buNone/>
            </a:pPr>
            <a:r>
              <a:rPr lang="en-US" sz="1900" b="1" dirty="0">
                <a:solidFill>
                  <a:srgbClr val="272525"/>
                </a:solidFill>
                <a:latin typeface="Inter Bold" pitchFamily="34" charset="0"/>
                <a:ea typeface="Inter Bold" pitchFamily="34" charset="-122"/>
                <a:cs typeface="Inter Bold" pitchFamily="34" charset="-120"/>
              </a:rPr>
              <a:t>Α΄ Αθηναϊκή Συμμαχία (478 π.Χ.)</a:t>
            </a:r>
            <a:endParaRPr lang="en-US" sz="1900" dirty="0"/>
          </a:p>
        </p:txBody>
      </p:sp>
      <p:sp>
        <p:nvSpPr>
          <p:cNvPr id="21" name="Text 11"/>
          <p:cNvSpPr/>
          <p:nvPr/>
        </p:nvSpPr>
        <p:spPr>
          <a:xfrm>
            <a:off x="7478078" y="5859780"/>
            <a:ext cx="4369951" cy="313730"/>
          </a:xfrm>
          <a:prstGeom prst="rect">
            <a:avLst/>
          </a:prstGeom>
          <a:noFill/>
          <a:ln/>
        </p:spPr>
        <p:txBody>
          <a:bodyPr wrap="none" lIns="0" tIns="0" rIns="0" bIns="0" rtlCol="0" anchor="t"/>
          <a:lstStyle/>
          <a:p>
            <a:pPr algn="l" indent="0" marL="0">
              <a:lnSpc>
                <a:spcPts val="2450"/>
              </a:lnSpc>
              <a:buNone/>
            </a:pPr>
            <a:r>
              <a:rPr lang="en-US" sz="1500" dirty="0">
                <a:solidFill>
                  <a:srgbClr val="272525"/>
                </a:solidFill>
                <a:latin typeface="Inter" pitchFamily="34" charset="0"/>
                <a:ea typeface="Inter" pitchFamily="34" charset="-122"/>
                <a:cs typeface="Inter" pitchFamily="34" charset="-120"/>
              </a:rPr>
              <a:t>Συμμαχία για την προστασία από τους Πέρσες</a:t>
            </a:r>
            <a:endParaRPr lang="en-US" sz="1500" dirty="0"/>
          </a:p>
        </p:txBody>
      </p:sp>
      <p:sp>
        <p:nvSpPr>
          <p:cNvPr id="22" name="Text 12"/>
          <p:cNvSpPr/>
          <p:nvPr/>
        </p:nvSpPr>
        <p:spPr>
          <a:xfrm>
            <a:off x="686276" y="6590109"/>
            <a:ext cx="13257848" cy="941189"/>
          </a:xfrm>
          <a:prstGeom prst="rect">
            <a:avLst/>
          </a:prstGeom>
          <a:noFill/>
          <a:ln/>
        </p:spPr>
        <p:txBody>
          <a:bodyPr wrap="square" lIns="0" tIns="0" rIns="0" bIns="0" rtlCol="0" anchor="t"/>
          <a:lstStyle/>
          <a:p>
            <a:pPr algn="l" indent="0" marL="0">
              <a:lnSpc>
                <a:spcPts val="2450"/>
              </a:lnSpc>
              <a:buNone/>
            </a:pPr>
            <a:r>
              <a:rPr lang="en-US" sz="1500" dirty="0">
                <a:solidFill>
                  <a:srgbClr val="272525"/>
                </a:solidFill>
                <a:latin typeface="Inter" pitchFamily="34" charset="0"/>
                <a:ea typeface="Inter" pitchFamily="34" charset="-122"/>
                <a:cs typeface="Inter" pitchFamily="34" charset="-120"/>
              </a:rPr>
              <a:t>Η εξέλιξη των ελληνικών συμμαχιών αντικατοπτρίζει τις μεταβαλλόμενες δυναμικές ισχύος στον αρχαίο ελληνικό κόσμο, από την αθηναϊκή θαλασσοκρατία μετά τους Περσικούς Πολέμους έως την τελική ενοποίηση υπό μακεδονική ηγεσία. Κάθε συμμαχία αντιπροσώπευε μια διαφορετική προσέγγιση στην οργάνωση των ελληνικών πόλεων-κρατών και στην αντιμετώπιση εξωτερικών απειλών.</a:t>
            </a:r>
            <a:endParaRPr lang="en-US" sz="15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693182" y="546140"/>
            <a:ext cx="10615851" cy="618887"/>
          </a:xfrm>
          <a:prstGeom prst="rect">
            <a:avLst/>
          </a:prstGeom>
          <a:noFill/>
          <a:ln/>
        </p:spPr>
        <p:txBody>
          <a:bodyPr wrap="none" lIns="0" tIns="0" rIns="0" bIns="0" rtlCol="0" anchor="t"/>
          <a:lstStyle/>
          <a:p>
            <a:pPr algn="l" indent="0" marL="0">
              <a:lnSpc>
                <a:spcPts val="4850"/>
              </a:lnSpc>
              <a:buNone/>
            </a:pPr>
            <a:r>
              <a:rPr lang="en-US" sz="3850" b="1" dirty="0">
                <a:solidFill>
                  <a:srgbClr val="000000"/>
                </a:solidFill>
                <a:latin typeface="Inter Bold" pitchFamily="34" charset="0"/>
                <a:ea typeface="Inter Bold" pitchFamily="34" charset="-122"/>
                <a:cs typeface="Inter Bold" pitchFamily="34" charset="-120"/>
              </a:rPr>
              <a:t>Από την Αρχαιότητα στη Σύγχρονη Έρευνα</a:t>
            </a:r>
            <a:endParaRPr lang="en-US" sz="3850" dirty="0"/>
          </a:p>
        </p:txBody>
      </p:sp>
      <p:sp>
        <p:nvSpPr>
          <p:cNvPr id="3" name="Shape 1"/>
          <p:cNvSpPr/>
          <p:nvPr/>
        </p:nvSpPr>
        <p:spPr>
          <a:xfrm>
            <a:off x="7303770" y="1561148"/>
            <a:ext cx="22860" cy="6122313"/>
          </a:xfrm>
          <a:prstGeom prst="roundRect">
            <a:avLst>
              <a:gd name="adj" fmla="val 363923"/>
            </a:avLst>
          </a:prstGeom>
          <a:solidFill>
            <a:srgbClr val="C0C1D7"/>
          </a:solidFill>
          <a:ln/>
        </p:spPr>
      </p:sp>
      <p:sp>
        <p:nvSpPr>
          <p:cNvPr id="4" name="Shape 2"/>
          <p:cNvSpPr/>
          <p:nvPr/>
        </p:nvSpPr>
        <p:spPr>
          <a:xfrm>
            <a:off x="6521113" y="1772483"/>
            <a:ext cx="594122" cy="22860"/>
          </a:xfrm>
          <a:prstGeom prst="roundRect">
            <a:avLst>
              <a:gd name="adj" fmla="val 363923"/>
            </a:avLst>
          </a:prstGeom>
          <a:solidFill>
            <a:srgbClr val="C0C1D7"/>
          </a:solidFill>
          <a:ln/>
        </p:spPr>
      </p:sp>
      <p:sp>
        <p:nvSpPr>
          <p:cNvPr id="5" name="Shape 3"/>
          <p:cNvSpPr/>
          <p:nvPr/>
        </p:nvSpPr>
        <p:spPr>
          <a:xfrm>
            <a:off x="7092375" y="1561148"/>
            <a:ext cx="445651" cy="445651"/>
          </a:xfrm>
          <a:prstGeom prst="roundRect">
            <a:avLst>
              <a:gd name="adj" fmla="val 18668"/>
            </a:avLst>
          </a:prstGeom>
          <a:solidFill>
            <a:srgbClr val="DADBF1"/>
          </a:solidFill>
          <a:ln w="7620">
            <a:solidFill>
              <a:srgbClr val="C0C1D7"/>
            </a:solidFill>
            <a:prstDash val="solid"/>
          </a:ln>
        </p:spPr>
      </p:sp>
      <p:sp>
        <p:nvSpPr>
          <p:cNvPr id="6" name="Text 4"/>
          <p:cNvSpPr/>
          <p:nvPr/>
        </p:nvSpPr>
        <p:spPr>
          <a:xfrm>
            <a:off x="7166610" y="1598235"/>
            <a:ext cx="297061" cy="371356"/>
          </a:xfrm>
          <a:prstGeom prst="rect">
            <a:avLst/>
          </a:prstGeom>
          <a:noFill/>
          <a:ln/>
        </p:spPr>
        <p:txBody>
          <a:bodyPr wrap="none" lIns="0" tIns="0" rIns="0" bIns="0" rtlCol="0" anchor="t"/>
          <a:lstStyle/>
          <a:p>
            <a:pPr algn="ctr" indent="0" marL="0">
              <a:lnSpc>
                <a:spcPts val="2300"/>
              </a:lnSpc>
              <a:buNone/>
            </a:pPr>
            <a:r>
              <a:rPr lang="en-US" sz="2300" b="1" dirty="0">
                <a:solidFill>
                  <a:srgbClr val="272525"/>
                </a:solidFill>
                <a:latin typeface="Inter Bold" pitchFamily="34" charset="0"/>
                <a:ea typeface="Inter Bold" pitchFamily="34" charset="-122"/>
                <a:cs typeface="Inter Bold" pitchFamily="34" charset="-120"/>
              </a:rPr>
              <a:t>1</a:t>
            </a:r>
            <a:endParaRPr lang="en-US" sz="2300" dirty="0"/>
          </a:p>
        </p:txBody>
      </p:sp>
      <p:sp>
        <p:nvSpPr>
          <p:cNvPr id="7" name="Text 5"/>
          <p:cNvSpPr/>
          <p:nvPr/>
        </p:nvSpPr>
        <p:spPr>
          <a:xfrm>
            <a:off x="2800112" y="1629132"/>
            <a:ext cx="3524726" cy="309563"/>
          </a:xfrm>
          <a:prstGeom prst="rect">
            <a:avLst/>
          </a:prstGeom>
          <a:noFill/>
          <a:ln/>
        </p:spPr>
        <p:txBody>
          <a:bodyPr wrap="none" lIns="0" tIns="0" rIns="0" bIns="0" rtlCol="0" anchor="t"/>
          <a:lstStyle/>
          <a:p>
            <a:pPr algn="r" indent="0" marL="0">
              <a:lnSpc>
                <a:spcPts val="2400"/>
              </a:lnSpc>
              <a:buNone/>
            </a:pPr>
            <a:r>
              <a:rPr lang="en-US" sz="1900" b="1" dirty="0">
                <a:solidFill>
                  <a:srgbClr val="272525"/>
                </a:solidFill>
                <a:latin typeface="Inter Bold" pitchFamily="34" charset="0"/>
                <a:ea typeface="Inter Bold" pitchFamily="34" charset="-122"/>
                <a:cs typeface="Inter Bold" pitchFamily="34" charset="-120"/>
              </a:rPr>
              <a:t>Ίδρυση της Ρώμης (753 π.Χ.)</a:t>
            </a:r>
            <a:endParaRPr lang="en-US" sz="1900" dirty="0"/>
          </a:p>
        </p:txBody>
      </p:sp>
      <p:sp>
        <p:nvSpPr>
          <p:cNvPr id="8" name="Text 6"/>
          <p:cNvSpPr/>
          <p:nvPr/>
        </p:nvSpPr>
        <p:spPr>
          <a:xfrm>
            <a:off x="693182" y="2057519"/>
            <a:ext cx="5631656" cy="950833"/>
          </a:xfrm>
          <a:prstGeom prst="rect">
            <a:avLst/>
          </a:prstGeom>
          <a:noFill/>
          <a:ln/>
        </p:spPr>
        <p:txBody>
          <a:bodyPr wrap="square" lIns="0" tIns="0" rIns="0" bIns="0" rtlCol="0" anchor="t"/>
          <a:lstStyle/>
          <a:p>
            <a:pPr algn="r" indent="0" marL="0">
              <a:lnSpc>
                <a:spcPts val="2450"/>
              </a:lnSpc>
              <a:buNone/>
            </a:pPr>
            <a:r>
              <a:rPr lang="en-US" sz="1550" dirty="0">
                <a:solidFill>
                  <a:srgbClr val="272525"/>
                </a:solidFill>
                <a:latin typeface="Inter" pitchFamily="34" charset="0"/>
                <a:ea typeface="Inter" pitchFamily="34" charset="-122"/>
                <a:cs typeface="Inter" pitchFamily="34" charset="-120"/>
              </a:rPr>
              <a:t>Η παραδοσιακή ημερομηνία ίδρυσης της Ρώμης από τον Ρωμύλο, που αποτέλεσε την αρχή μιας από τις σημαντικότερες αυτοκρατορίες στην ιστορία.</a:t>
            </a:r>
            <a:endParaRPr lang="en-US" sz="1550" dirty="0"/>
          </a:p>
        </p:txBody>
      </p:sp>
      <p:sp>
        <p:nvSpPr>
          <p:cNvPr id="9" name="Shape 7"/>
          <p:cNvSpPr/>
          <p:nvPr/>
        </p:nvSpPr>
        <p:spPr>
          <a:xfrm>
            <a:off x="7515165" y="2960846"/>
            <a:ext cx="594122" cy="22860"/>
          </a:xfrm>
          <a:prstGeom prst="roundRect">
            <a:avLst>
              <a:gd name="adj" fmla="val 363923"/>
            </a:avLst>
          </a:prstGeom>
          <a:solidFill>
            <a:srgbClr val="C0C1D7"/>
          </a:solidFill>
          <a:ln/>
        </p:spPr>
      </p:sp>
      <p:sp>
        <p:nvSpPr>
          <p:cNvPr id="10" name="Shape 8"/>
          <p:cNvSpPr/>
          <p:nvPr/>
        </p:nvSpPr>
        <p:spPr>
          <a:xfrm>
            <a:off x="7092375" y="2749510"/>
            <a:ext cx="445651" cy="445651"/>
          </a:xfrm>
          <a:prstGeom prst="roundRect">
            <a:avLst>
              <a:gd name="adj" fmla="val 18668"/>
            </a:avLst>
          </a:prstGeom>
          <a:solidFill>
            <a:srgbClr val="DADBF1"/>
          </a:solidFill>
          <a:ln w="7620">
            <a:solidFill>
              <a:srgbClr val="C0C1D7"/>
            </a:solidFill>
            <a:prstDash val="solid"/>
          </a:ln>
        </p:spPr>
      </p:sp>
      <p:sp>
        <p:nvSpPr>
          <p:cNvPr id="11" name="Text 9"/>
          <p:cNvSpPr/>
          <p:nvPr/>
        </p:nvSpPr>
        <p:spPr>
          <a:xfrm>
            <a:off x="7166610" y="2786598"/>
            <a:ext cx="297061" cy="371356"/>
          </a:xfrm>
          <a:prstGeom prst="rect">
            <a:avLst/>
          </a:prstGeom>
          <a:noFill/>
          <a:ln/>
        </p:spPr>
        <p:txBody>
          <a:bodyPr wrap="none" lIns="0" tIns="0" rIns="0" bIns="0" rtlCol="0" anchor="t"/>
          <a:lstStyle/>
          <a:p>
            <a:pPr algn="ctr" indent="0" marL="0">
              <a:lnSpc>
                <a:spcPts val="2300"/>
              </a:lnSpc>
              <a:buNone/>
            </a:pPr>
            <a:r>
              <a:rPr lang="en-US" sz="2300" b="1" dirty="0">
                <a:solidFill>
                  <a:srgbClr val="272525"/>
                </a:solidFill>
                <a:latin typeface="Inter Bold" pitchFamily="34" charset="0"/>
                <a:ea typeface="Inter Bold" pitchFamily="34" charset="-122"/>
                <a:cs typeface="Inter Bold" pitchFamily="34" charset="-120"/>
              </a:rPr>
              <a:t>2</a:t>
            </a:r>
            <a:endParaRPr lang="en-US" sz="2300" dirty="0"/>
          </a:p>
        </p:txBody>
      </p:sp>
      <p:sp>
        <p:nvSpPr>
          <p:cNvPr id="12" name="Text 10"/>
          <p:cNvSpPr/>
          <p:nvPr/>
        </p:nvSpPr>
        <p:spPr>
          <a:xfrm>
            <a:off x="8305562" y="2817495"/>
            <a:ext cx="4058007" cy="309563"/>
          </a:xfrm>
          <a:prstGeom prst="rect">
            <a:avLst/>
          </a:prstGeom>
          <a:noFill/>
          <a:ln/>
        </p:spPr>
        <p:txBody>
          <a:bodyPr wrap="none" lIns="0" tIns="0" rIns="0" bIns="0" rtlCol="0" anchor="t"/>
          <a:lstStyle/>
          <a:p>
            <a:pPr algn="l" indent="0" marL="0">
              <a:lnSpc>
                <a:spcPts val="2400"/>
              </a:lnSpc>
              <a:buNone/>
            </a:pPr>
            <a:r>
              <a:rPr lang="en-US" sz="1900" b="1" dirty="0">
                <a:solidFill>
                  <a:srgbClr val="272525"/>
                </a:solidFill>
                <a:latin typeface="Inter Bold" pitchFamily="34" charset="0"/>
                <a:ea typeface="Inter Bold" pitchFamily="34" charset="-122"/>
                <a:cs typeface="Inter Bold" pitchFamily="34" charset="-120"/>
              </a:rPr>
              <a:t>Περσικοί Πόλεμοι (499-479 π.Χ.)</a:t>
            </a:r>
            <a:endParaRPr lang="en-US" sz="1900" dirty="0"/>
          </a:p>
        </p:txBody>
      </p:sp>
      <p:sp>
        <p:nvSpPr>
          <p:cNvPr id="13" name="Text 11"/>
          <p:cNvSpPr/>
          <p:nvPr/>
        </p:nvSpPr>
        <p:spPr>
          <a:xfrm>
            <a:off x="8305562" y="3245882"/>
            <a:ext cx="5631656" cy="950833"/>
          </a:xfrm>
          <a:prstGeom prst="rect">
            <a:avLst/>
          </a:prstGeom>
          <a:noFill/>
          <a:ln/>
        </p:spPr>
        <p:txBody>
          <a:bodyPr wrap="square" lIns="0" tIns="0" rIns="0" bIns="0" rtlCol="0" anchor="t"/>
          <a:lstStyle/>
          <a:p>
            <a:pPr algn="l" indent="0" marL="0">
              <a:lnSpc>
                <a:spcPts val="2450"/>
              </a:lnSpc>
              <a:buNone/>
            </a:pPr>
            <a:r>
              <a:rPr lang="en-US" sz="1550" dirty="0">
                <a:solidFill>
                  <a:srgbClr val="272525"/>
                </a:solidFill>
                <a:latin typeface="Inter" pitchFamily="34" charset="0"/>
                <a:ea typeface="Inter" pitchFamily="34" charset="-122"/>
                <a:cs typeface="Inter" pitchFamily="34" charset="-120"/>
              </a:rPr>
              <a:t>Η σύγκρουση μεταξύ των ελληνικών πόλεων-κρατών και της Περσικής Αυτοκρατορίας, που διαμόρφωσε την πορεία της ελληνικής ιστορίας.</a:t>
            </a:r>
            <a:endParaRPr lang="en-US" sz="1550" dirty="0"/>
          </a:p>
        </p:txBody>
      </p:sp>
      <p:sp>
        <p:nvSpPr>
          <p:cNvPr id="14" name="Shape 12"/>
          <p:cNvSpPr/>
          <p:nvPr/>
        </p:nvSpPr>
        <p:spPr>
          <a:xfrm>
            <a:off x="6521113" y="3985141"/>
            <a:ext cx="594122" cy="22860"/>
          </a:xfrm>
          <a:prstGeom prst="roundRect">
            <a:avLst>
              <a:gd name="adj" fmla="val 363923"/>
            </a:avLst>
          </a:prstGeom>
          <a:solidFill>
            <a:srgbClr val="C0C1D7"/>
          </a:solidFill>
          <a:ln/>
        </p:spPr>
      </p:sp>
      <p:sp>
        <p:nvSpPr>
          <p:cNvPr id="15" name="Shape 13"/>
          <p:cNvSpPr/>
          <p:nvPr/>
        </p:nvSpPr>
        <p:spPr>
          <a:xfrm>
            <a:off x="7092375" y="3773805"/>
            <a:ext cx="445651" cy="445651"/>
          </a:xfrm>
          <a:prstGeom prst="roundRect">
            <a:avLst>
              <a:gd name="adj" fmla="val 18668"/>
            </a:avLst>
          </a:prstGeom>
          <a:solidFill>
            <a:srgbClr val="DADBF1"/>
          </a:solidFill>
          <a:ln w="7620">
            <a:solidFill>
              <a:srgbClr val="C0C1D7"/>
            </a:solidFill>
            <a:prstDash val="solid"/>
          </a:ln>
        </p:spPr>
      </p:sp>
      <p:sp>
        <p:nvSpPr>
          <p:cNvPr id="16" name="Text 14"/>
          <p:cNvSpPr/>
          <p:nvPr/>
        </p:nvSpPr>
        <p:spPr>
          <a:xfrm>
            <a:off x="7166610" y="3810893"/>
            <a:ext cx="297061" cy="371356"/>
          </a:xfrm>
          <a:prstGeom prst="rect">
            <a:avLst/>
          </a:prstGeom>
          <a:noFill/>
          <a:ln/>
        </p:spPr>
        <p:txBody>
          <a:bodyPr wrap="none" lIns="0" tIns="0" rIns="0" bIns="0" rtlCol="0" anchor="t"/>
          <a:lstStyle/>
          <a:p>
            <a:pPr algn="ctr" indent="0" marL="0">
              <a:lnSpc>
                <a:spcPts val="2300"/>
              </a:lnSpc>
              <a:buNone/>
            </a:pPr>
            <a:r>
              <a:rPr lang="en-US" sz="2300" b="1" dirty="0">
                <a:solidFill>
                  <a:srgbClr val="272525"/>
                </a:solidFill>
                <a:latin typeface="Inter Bold" pitchFamily="34" charset="0"/>
                <a:ea typeface="Inter Bold" pitchFamily="34" charset="-122"/>
                <a:cs typeface="Inter Bold" pitchFamily="34" charset="-120"/>
              </a:rPr>
              <a:t>3</a:t>
            </a:r>
            <a:endParaRPr lang="en-US" sz="2300" dirty="0"/>
          </a:p>
        </p:txBody>
      </p:sp>
      <p:sp>
        <p:nvSpPr>
          <p:cNvPr id="17" name="Text 15"/>
          <p:cNvSpPr/>
          <p:nvPr/>
        </p:nvSpPr>
        <p:spPr>
          <a:xfrm>
            <a:off x="693182" y="3841790"/>
            <a:ext cx="5631656" cy="619125"/>
          </a:xfrm>
          <a:prstGeom prst="rect">
            <a:avLst/>
          </a:prstGeom>
          <a:noFill/>
          <a:ln/>
        </p:spPr>
        <p:txBody>
          <a:bodyPr wrap="square" lIns="0" tIns="0" rIns="0" bIns="0" rtlCol="0" anchor="t"/>
          <a:lstStyle/>
          <a:p>
            <a:pPr algn="r" indent="0" marL="0">
              <a:lnSpc>
                <a:spcPts val="2400"/>
              </a:lnSpc>
              <a:buNone/>
            </a:pPr>
            <a:r>
              <a:rPr lang="en-US" sz="1900" b="1" dirty="0">
                <a:solidFill>
                  <a:srgbClr val="272525"/>
                </a:solidFill>
                <a:latin typeface="Inter Bold" pitchFamily="34" charset="0"/>
                <a:ea typeface="Inter Bold" pitchFamily="34" charset="-122"/>
                <a:cs typeface="Inter Bold" pitchFamily="34" charset="-120"/>
              </a:rPr>
              <a:t>Εκστρατεία Μεγάλου Αλεξάνδρου (334-323 π.Χ.)</a:t>
            </a:r>
            <a:endParaRPr lang="en-US" sz="1900" dirty="0"/>
          </a:p>
        </p:txBody>
      </p:sp>
      <p:sp>
        <p:nvSpPr>
          <p:cNvPr id="18" name="Text 16"/>
          <p:cNvSpPr/>
          <p:nvPr/>
        </p:nvSpPr>
        <p:spPr>
          <a:xfrm>
            <a:off x="693182" y="4579739"/>
            <a:ext cx="5631656" cy="950833"/>
          </a:xfrm>
          <a:prstGeom prst="rect">
            <a:avLst/>
          </a:prstGeom>
          <a:noFill/>
          <a:ln/>
        </p:spPr>
        <p:txBody>
          <a:bodyPr wrap="square" lIns="0" tIns="0" rIns="0" bIns="0" rtlCol="0" anchor="t"/>
          <a:lstStyle/>
          <a:p>
            <a:pPr algn="r" indent="0" marL="0">
              <a:lnSpc>
                <a:spcPts val="2450"/>
              </a:lnSpc>
              <a:buNone/>
            </a:pPr>
            <a:r>
              <a:rPr lang="en-US" sz="1550" dirty="0">
                <a:solidFill>
                  <a:srgbClr val="272525"/>
                </a:solidFill>
                <a:latin typeface="Inter" pitchFamily="34" charset="0"/>
                <a:ea typeface="Inter" pitchFamily="34" charset="-122"/>
                <a:cs typeface="Inter" pitchFamily="34" charset="-120"/>
              </a:rPr>
              <a:t>Η κατάκτηση της Περσικής Αυτοκρατορίας από τον Αλέξανδρο και η διάδοση του ελληνικού πολιτισμού στην Ανατολή.</a:t>
            </a:r>
            <a:endParaRPr lang="en-US" sz="1550" dirty="0"/>
          </a:p>
        </p:txBody>
      </p:sp>
      <p:sp>
        <p:nvSpPr>
          <p:cNvPr id="19" name="Shape 17"/>
          <p:cNvSpPr/>
          <p:nvPr/>
        </p:nvSpPr>
        <p:spPr>
          <a:xfrm>
            <a:off x="7515165" y="5061585"/>
            <a:ext cx="594122" cy="22860"/>
          </a:xfrm>
          <a:prstGeom prst="roundRect">
            <a:avLst>
              <a:gd name="adj" fmla="val 363923"/>
            </a:avLst>
          </a:prstGeom>
          <a:solidFill>
            <a:srgbClr val="C0C1D7"/>
          </a:solidFill>
          <a:ln/>
        </p:spPr>
      </p:sp>
      <p:sp>
        <p:nvSpPr>
          <p:cNvPr id="20" name="Shape 18"/>
          <p:cNvSpPr/>
          <p:nvPr/>
        </p:nvSpPr>
        <p:spPr>
          <a:xfrm>
            <a:off x="7092375" y="4850249"/>
            <a:ext cx="445651" cy="445651"/>
          </a:xfrm>
          <a:prstGeom prst="roundRect">
            <a:avLst>
              <a:gd name="adj" fmla="val 18668"/>
            </a:avLst>
          </a:prstGeom>
          <a:solidFill>
            <a:srgbClr val="DADBF1"/>
          </a:solidFill>
          <a:ln w="7620">
            <a:solidFill>
              <a:srgbClr val="C0C1D7"/>
            </a:solidFill>
            <a:prstDash val="solid"/>
          </a:ln>
        </p:spPr>
      </p:sp>
      <p:sp>
        <p:nvSpPr>
          <p:cNvPr id="21" name="Text 19"/>
          <p:cNvSpPr/>
          <p:nvPr/>
        </p:nvSpPr>
        <p:spPr>
          <a:xfrm>
            <a:off x="7166610" y="4887337"/>
            <a:ext cx="297061" cy="371356"/>
          </a:xfrm>
          <a:prstGeom prst="rect">
            <a:avLst/>
          </a:prstGeom>
          <a:noFill/>
          <a:ln/>
        </p:spPr>
        <p:txBody>
          <a:bodyPr wrap="none" lIns="0" tIns="0" rIns="0" bIns="0" rtlCol="0" anchor="t"/>
          <a:lstStyle/>
          <a:p>
            <a:pPr algn="ctr" indent="0" marL="0">
              <a:lnSpc>
                <a:spcPts val="2300"/>
              </a:lnSpc>
              <a:buNone/>
            </a:pPr>
            <a:r>
              <a:rPr lang="en-US" sz="2300" b="1" dirty="0">
                <a:solidFill>
                  <a:srgbClr val="272525"/>
                </a:solidFill>
                <a:latin typeface="Inter Bold" pitchFamily="34" charset="0"/>
                <a:ea typeface="Inter Bold" pitchFamily="34" charset="-122"/>
                <a:cs typeface="Inter Bold" pitchFamily="34" charset="-120"/>
              </a:rPr>
              <a:t>4</a:t>
            </a:r>
            <a:endParaRPr lang="en-US" sz="2300" dirty="0"/>
          </a:p>
        </p:txBody>
      </p:sp>
      <p:sp>
        <p:nvSpPr>
          <p:cNvPr id="22" name="Text 20"/>
          <p:cNvSpPr/>
          <p:nvPr/>
        </p:nvSpPr>
        <p:spPr>
          <a:xfrm>
            <a:off x="8305562" y="4918234"/>
            <a:ext cx="4987290" cy="309563"/>
          </a:xfrm>
          <a:prstGeom prst="rect">
            <a:avLst/>
          </a:prstGeom>
          <a:noFill/>
          <a:ln/>
        </p:spPr>
        <p:txBody>
          <a:bodyPr wrap="none" lIns="0" tIns="0" rIns="0" bIns="0" rtlCol="0" anchor="t"/>
          <a:lstStyle/>
          <a:p>
            <a:pPr algn="l" indent="0" marL="0">
              <a:lnSpc>
                <a:spcPts val="2400"/>
              </a:lnSpc>
              <a:buNone/>
            </a:pPr>
            <a:r>
              <a:rPr lang="en-US" sz="1900" b="1" dirty="0">
                <a:solidFill>
                  <a:srgbClr val="272525"/>
                </a:solidFill>
                <a:latin typeface="Inter Bold" pitchFamily="34" charset="0"/>
                <a:ea typeface="Inter Bold" pitchFamily="34" charset="-122"/>
                <a:cs typeface="Inter Bold" pitchFamily="34" charset="-120"/>
              </a:rPr>
              <a:t>Αρχή Ρωμαϊκής Αυτοκρατορίας (27 π.Χ.)</a:t>
            </a:r>
            <a:endParaRPr lang="en-US" sz="1900" dirty="0"/>
          </a:p>
        </p:txBody>
      </p:sp>
      <p:sp>
        <p:nvSpPr>
          <p:cNvPr id="23" name="Text 21"/>
          <p:cNvSpPr/>
          <p:nvPr/>
        </p:nvSpPr>
        <p:spPr>
          <a:xfrm>
            <a:off x="8305562" y="5346621"/>
            <a:ext cx="5631656" cy="633889"/>
          </a:xfrm>
          <a:prstGeom prst="rect">
            <a:avLst/>
          </a:prstGeom>
          <a:noFill/>
          <a:ln/>
        </p:spPr>
        <p:txBody>
          <a:bodyPr wrap="square" lIns="0" tIns="0" rIns="0" bIns="0" rtlCol="0" anchor="t"/>
          <a:lstStyle/>
          <a:p>
            <a:pPr algn="l" indent="0" marL="0">
              <a:lnSpc>
                <a:spcPts val="2450"/>
              </a:lnSpc>
              <a:buNone/>
            </a:pPr>
            <a:r>
              <a:rPr lang="en-US" sz="1550" dirty="0">
                <a:solidFill>
                  <a:srgbClr val="272525"/>
                </a:solidFill>
                <a:latin typeface="Inter" pitchFamily="34" charset="0"/>
                <a:ea typeface="Inter" pitchFamily="34" charset="-122"/>
                <a:cs typeface="Inter" pitchFamily="34" charset="-120"/>
              </a:rPr>
              <a:t>Η μετάβαση από τη Ρωμαϊκή Δημοκρατία στην Αυτοκρατορία υπό τον Οκταβιανό Αύγουστο.</a:t>
            </a:r>
            <a:endParaRPr lang="en-US" sz="1550" dirty="0"/>
          </a:p>
        </p:txBody>
      </p:sp>
      <p:sp>
        <p:nvSpPr>
          <p:cNvPr id="24" name="Shape 22"/>
          <p:cNvSpPr/>
          <p:nvPr/>
        </p:nvSpPr>
        <p:spPr>
          <a:xfrm>
            <a:off x="6521113" y="6138029"/>
            <a:ext cx="594122" cy="22860"/>
          </a:xfrm>
          <a:prstGeom prst="roundRect">
            <a:avLst>
              <a:gd name="adj" fmla="val 363923"/>
            </a:avLst>
          </a:prstGeom>
          <a:solidFill>
            <a:srgbClr val="C0C1D7"/>
          </a:solidFill>
          <a:ln/>
        </p:spPr>
      </p:sp>
      <p:sp>
        <p:nvSpPr>
          <p:cNvPr id="25" name="Shape 23"/>
          <p:cNvSpPr/>
          <p:nvPr/>
        </p:nvSpPr>
        <p:spPr>
          <a:xfrm>
            <a:off x="7092375" y="5926693"/>
            <a:ext cx="445651" cy="445651"/>
          </a:xfrm>
          <a:prstGeom prst="roundRect">
            <a:avLst>
              <a:gd name="adj" fmla="val 18668"/>
            </a:avLst>
          </a:prstGeom>
          <a:solidFill>
            <a:srgbClr val="DADBF1"/>
          </a:solidFill>
          <a:ln w="7620">
            <a:solidFill>
              <a:srgbClr val="C0C1D7"/>
            </a:solidFill>
            <a:prstDash val="solid"/>
          </a:ln>
        </p:spPr>
      </p:sp>
      <p:sp>
        <p:nvSpPr>
          <p:cNvPr id="26" name="Text 24"/>
          <p:cNvSpPr/>
          <p:nvPr/>
        </p:nvSpPr>
        <p:spPr>
          <a:xfrm>
            <a:off x="7166610" y="5963781"/>
            <a:ext cx="297061" cy="371356"/>
          </a:xfrm>
          <a:prstGeom prst="rect">
            <a:avLst/>
          </a:prstGeom>
          <a:noFill/>
          <a:ln/>
        </p:spPr>
        <p:txBody>
          <a:bodyPr wrap="none" lIns="0" tIns="0" rIns="0" bIns="0" rtlCol="0" anchor="t"/>
          <a:lstStyle/>
          <a:p>
            <a:pPr algn="ctr" indent="0" marL="0">
              <a:lnSpc>
                <a:spcPts val="2300"/>
              </a:lnSpc>
              <a:buNone/>
            </a:pPr>
            <a:r>
              <a:rPr lang="en-US" sz="2300" b="1" dirty="0">
                <a:solidFill>
                  <a:srgbClr val="272525"/>
                </a:solidFill>
                <a:latin typeface="Inter Bold" pitchFamily="34" charset="0"/>
                <a:ea typeface="Inter Bold" pitchFamily="34" charset="-122"/>
                <a:cs typeface="Inter Bold" pitchFamily="34" charset="-120"/>
              </a:rPr>
              <a:t>5</a:t>
            </a:r>
            <a:endParaRPr lang="en-US" sz="2300" dirty="0"/>
          </a:p>
        </p:txBody>
      </p:sp>
      <p:sp>
        <p:nvSpPr>
          <p:cNvPr id="27" name="Text 25"/>
          <p:cNvSpPr/>
          <p:nvPr/>
        </p:nvSpPr>
        <p:spPr>
          <a:xfrm>
            <a:off x="693182" y="5994678"/>
            <a:ext cx="5631656" cy="619125"/>
          </a:xfrm>
          <a:prstGeom prst="rect">
            <a:avLst/>
          </a:prstGeom>
          <a:noFill/>
          <a:ln/>
        </p:spPr>
        <p:txBody>
          <a:bodyPr wrap="square" lIns="0" tIns="0" rIns="0" bIns="0" rtlCol="0" anchor="t"/>
          <a:lstStyle/>
          <a:p>
            <a:pPr algn="r" indent="0" marL="0">
              <a:lnSpc>
                <a:spcPts val="2400"/>
              </a:lnSpc>
              <a:buNone/>
            </a:pPr>
            <a:r>
              <a:rPr lang="en-US" sz="1900" b="1" dirty="0">
                <a:solidFill>
                  <a:srgbClr val="272525"/>
                </a:solidFill>
                <a:latin typeface="Inter Bold" pitchFamily="34" charset="0"/>
                <a:ea typeface="Inter Bold" pitchFamily="34" charset="-122"/>
                <a:cs typeface="Inter Bold" pitchFamily="34" charset="-120"/>
              </a:rPr>
              <a:t>Αποκρυπτογράφηση της Γραμμικής Β΄ (1952 μ.Χ.)</a:t>
            </a:r>
            <a:endParaRPr lang="en-US" sz="1900" dirty="0"/>
          </a:p>
        </p:txBody>
      </p:sp>
      <p:sp>
        <p:nvSpPr>
          <p:cNvPr id="28" name="Text 26"/>
          <p:cNvSpPr/>
          <p:nvPr/>
        </p:nvSpPr>
        <p:spPr>
          <a:xfrm>
            <a:off x="693182" y="6732627"/>
            <a:ext cx="5631656" cy="950833"/>
          </a:xfrm>
          <a:prstGeom prst="rect">
            <a:avLst/>
          </a:prstGeom>
          <a:noFill/>
          <a:ln/>
        </p:spPr>
        <p:txBody>
          <a:bodyPr wrap="square" lIns="0" tIns="0" rIns="0" bIns="0" rtlCol="0" anchor="t"/>
          <a:lstStyle/>
          <a:p>
            <a:pPr algn="r" indent="0" marL="0">
              <a:lnSpc>
                <a:spcPts val="2450"/>
              </a:lnSpc>
              <a:buNone/>
            </a:pPr>
            <a:r>
              <a:rPr lang="en-US" sz="1550" dirty="0">
                <a:solidFill>
                  <a:srgbClr val="272525"/>
                </a:solidFill>
                <a:latin typeface="Inter" pitchFamily="34" charset="0"/>
                <a:ea typeface="Inter" pitchFamily="34" charset="-122"/>
                <a:cs typeface="Inter" pitchFamily="34" charset="-120"/>
              </a:rPr>
              <a:t>Η αποκρυπτογράφηση της μυκηναϊκής γραφής από τον Μάικλ Βέντρις, που άνοιξε νέους ορίζοντες στη μελέτη της πρώιμης ελληνικής ιστορίας.</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864037" y="1619726"/>
            <a:ext cx="12902327" cy="1543050"/>
          </a:xfrm>
          <a:prstGeom prst="rect">
            <a:avLst/>
          </a:prstGeom>
          <a:noFill/>
          <a:ln/>
        </p:spPr>
        <p:txBody>
          <a:bodyPr wrap="square" lIns="0" tIns="0" rIns="0" bIns="0" rtlCol="0" anchor="t"/>
          <a:lstStyle/>
          <a:p>
            <a:pPr algn="l" indent="0" marL="0">
              <a:lnSpc>
                <a:spcPts val="6050"/>
              </a:lnSpc>
              <a:buNone/>
            </a:pPr>
            <a:r>
              <a:rPr lang="en-US" sz="4850" b="1" dirty="0">
                <a:solidFill>
                  <a:srgbClr val="000000"/>
                </a:solidFill>
                <a:latin typeface="Inter Bold" pitchFamily="34" charset="0"/>
                <a:ea typeface="Inter Bold" pitchFamily="34" charset="-122"/>
                <a:cs typeface="Inter Bold" pitchFamily="34" charset="-120"/>
              </a:rPr>
              <a:t>Πρώτος και Δεύτερος Ελληνικός Αποικισμός</a:t>
            </a:r>
            <a:endParaRPr lang="en-US" sz="4850" dirty="0"/>
          </a:p>
        </p:txBody>
      </p:sp>
      <p:sp>
        <p:nvSpPr>
          <p:cNvPr id="5" name="Text 2"/>
          <p:cNvSpPr/>
          <p:nvPr/>
        </p:nvSpPr>
        <p:spPr>
          <a:xfrm>
            <a:off x="864037" y="3779877"/>
            <a:ext cx="4705707" cy="385763"/>
          </a:xfrm>
          <a:prstGeom prst="rect">
            <a:avLst/>
          </a:prstGeom>
          <a:noFill/>
          <a:ln/>
        </p:spPr>
        <p:txBody>
          <a:bodyPr wrap="none" lIns="0" tIns="0" rIns="0" bIns="0" rtlCol="0" anchor="t"/>
          <a:lstStyle/>
          <a:p>
            <a:pPr algn="l" indent="0" marL="0">
              <a:lnSpc>
                <a:spcPts val="3000"/>
              </a:lnSpc>
              <a:buNone/>
            </a:pPr>
            <a:r>
              <a:rPr lang="en-US" sz="2400" b="1" dirty="0">
                <a:solidFill>
                  <a:srgbClr val="000000"/>
                </a:solidFill>
                <a:latin typeface="Inter Bold" pitchFamily="34" charset="0"/>
                <a:ea typeface="Inter Bold" pitchFamily="34" charset="-122"/>
                <a:cs typeface="Inter Bold" pitchFamily="34" charset="-120"/>
              </a:rPr>
              <a:t>Πρώτος ελληνικός αποικισμός</a:t>
            </a:r>
            <a:endParaRPr lang="en-US" sz="2400" dirty="0"/>
          </a:p>
        </p:txBody>
      </p:sp>
      <p:sp>
        <p:nvSpPr>
          <p:cNvPr id="6" name="Text 3"/>
          <p:cNvSpPr/>
          <p:nvPr/>
        </p:nvSpPr>
        <p:spPr>
          <a:xfrm>
            <a:off x="864037" y="4412456"/>
            <a:ext cx="6150054" cy="158019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Inter" pitchFamily="34" charset="0"/>
                <a:ea typeface="Inter" pitchFamily="34" charset="-122"/>
                <a:cs typeface="Inter" pitchFamily="34" charset="-120"/>
              </a:rPr>
              <a:t>Περίπου τον 8ο αιώνα π.Χ., οι αρχαίοι Έλληνες ξεκίνησαν το πρώτο κύμα αποικισμού, επεκτείνοντας την παρουσία τους σε διάφορες περιοχές της Μεσογείου.</a:t>
            </a:r>
            <a:endParaRPr lang="en-US" sz="1900" dirty="0"/>
          </a:p>
        </p:txBody>
      </p:sp>
      <p:sp>
        <p:nvSpPr>
          <p:cNvPr id="7" name="Text 4"/>
          <p:cNvSpPr/>
          <p:nvPr/>
        </p:nvSpPr>
        <p:spPr>
          <a:xfrm>
            <a:off x="7623929" y="3779877"/>
            <a:ext cx="4987409" cy="385763"/>
          </a:xfrm>
          <a:prstGeom prst="rect">
            <a:avLst/>
          </a:prstGeom>
          <a:noFill/>
          <a:ln/>
        </p:spPr>
        <p:txBody>
          <a:bodyPr wrap="none" lIns="0" tIns="0" rIns="0" bIns="0" rtlCol="0" anchor="t"/>
          <a:lstStyle/>
          <a:p>
            <a:pPr algn="l" indent="0" marL="0">
              <a:lnSpc>
                <a:spcPts val="3000"/>
              </a:lnSpc>
              <a:buNone/>
            </a:pPr>
            <a:r>
              <a:rPr lang="en-US" sz="2400" b="1" dirty="0">
                <a:solidFill>
                  <a:srgbClr val="000000"/>
                </a:solidFill>
                <a:latin typeface="Inter Bold" pitchFamily="34" charset="0"/>
                <a:ea typeface="Inter Bold" pitchFamily="34" charset="-122"/>
                <a:cs typeface="Inter Bold" pitchFamily="34" charset="-120"/>
              </a:rPr>
              <a:t>Δεύτερος ελληνικός αποικισμός</a:t>
            </a:r>
            <a:endParaRPr lang="en-US" sz="2400" dirty="0"/>
          </a:p>
        </p:txBody>
      </p:sp>
      <p:sp>
        <p:nvSpPr>
          <p:cNvPr id="8" name="Text 5"/>
          <p:cNvSpPr/>
          <p:nvPr/>
        </p:nvSpPr>
        <p:spPr>
          <a:xfrm>
            <a:off x="7623929" y="4412456"/>
            <a:ext cx="6150054" cy="1975247"/>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Inter" pitchFamily="34" charset="0"/>
                <a:ea typeface="Inter" pitchFamily="34" charset="-122"/>
                <a:cs typeface="Inter" pitchFamily="34" charset="-120"/>
              </a:rPr>
              <a:t>Από τον 8ο έως τον 6ο αιώνα π.Χ., πραγματοποιήθηκε ο δεύτερος ελληνικός αποικισμός, με τους Έλληνες να ιδρύουν νέες πόλεις-κράτη σε ολόκληρη τη Μεσόγειο και τη Μαύρη Θάλασσα.</a:t>
            </a:r>
            <a:endParaRPr lang="en-US" sz="19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84146" y="1120735"/>
            <a:ext cx="11366897" cy="700207"/>
          </a:xfrm>
          <a:prstGeom prst="rect">
            <a:avLst/>
          </a:prstGeom>
          <a:noFill/>
          <a:ln/>
        </p:spPr>
        <p:txBody>
          <a:bodyPr wrap="none" lIns="0" tIns="0" rIns="0" bIns="0" rtlCol="0" anchor="t"/>
          <a:lstStyle/>
          <a:p>
            <a:pPr algn="l" indent="0" marL="0">
              <a:lnSpc>
                <a:spcPts val="5500"/>
              </a:lnSpc>
              <a:buNone/>
            </a:pPr>
            <a:r>
              <a:rPr lang="en-US" sz="4400" b="1" dirty="0">
                <a:solidFill>
                  <a:srgbClr val="000000"/>
                </a:solidFill>
                <a:latin typeface="Inter Bold" pitchFamily="34" charset="0"/>
                <a:ea typeface="Inter Bold" pitchFamily="34" charset="-122"/>
                <a:cs typeface="Inter Bold" pitchFamily="34" charset="-120"/>
              </a:rPr>
              <a:t>Ίδρυση της Ρώμης και Ρωμαϊκή Βασιλεία</a:t>
            </a:r>
            <a:endParaRPr lang="en-US" sz="4400" dirty="0"/>
          </a:p>
        </p:txBody>
      </p:sp>
      <p:sp>
        <p:nvSpPr>
          <p:cNvPr id="3" name="Shape 1"/>
          <p:cNvSpPr/>
          <p:nvPr/>
        </p:nvSpPr>
        <p:spPr>
          <a:xfrm>
            <a:off x="7299960" y="2268974"/>
            <a:ext cx="30480" cy="4839891"/>
          </a:xfrm>
          <a:prstGeom prst="roundRect">
            <a:avLst>
              <a:gd name="adj" fmla="val 308754"/>
            </a:avLst>
          </a:prstGeom>
          <a:solidFill>
            <a:srgbClr val="C0C1D7"/>
          </a:solidFill>
          <a:ln/>
        </p:spPr>
      </p:sp>
      <p:sp>
        <p:nvSpPr>
          <p:cNvPr id="4" name="Shape 2"/>
          <p:cNvSpPr/>
          <p:nvPr/>
        </p:nvSpPr>
        <p:spPr>
          <a:xfrm>
            <a:off x="6421517" y="2505789"/>
            <a:ext cx="672108" cy="30480"/>
          </a:xfrm>
          <a:prstGeom prst="roundRect">
            <a:avLst>
              <a:gd name="adj" fmla="val 308754"/>
            </a:avLst>
          </a:prstGeom>
          <a:solidFill>
            <a:srgbClr val="C0C1D7"/>
          </a:solidFill>
          <a:ln/>
        </p:spPr>
      </p:sp>
      <p:sp>
        <p:nvSpPr>
          <p:cNvPr id="5" name="Shape 3"/>
          <p:cNvSpPr/>
          <p:nvPr/>
        </p:nvSpPr>
        <p:spPr>
          <a:xfrm>
            <a:off x="7063145" y="2268974"/>
            <a:ext cx="504111" cy="504111"/>
          </a:xfrm>
          <a:prstGeom prst="roundRect">
            <a:avLst>
              <a:gd name="adj" fmla="val 18668"/>
            </a:avLst>
          </a:prstGeom>
          <a:solidFill>
            <a:srgbClr val="DADBF1"/>
          </a:solidFill>
          <a:ln w="7620">
            <a:solidFill>
              <a:srgbClr val="C0C1D7"/>
            </a:solidFill>
            <a:prstDash val="solid"/>
          </a:ln>
        </p:spPr>
      </p:sp>
      <p:sp>
        <p:nvSpPr>
          <p:cNvPr id="6" name="Text 4"/>
          <p:cNvSpPr/>
          <p:nvPr/>
        </p:nvSpPr>
        <p:spPr>
          <a:xfrm>
            <a:off x="7147203" y="2311003"/>
            <a:ext cx="335994" cy="420053"/>
          </a:xfrm>
          <a:prstGeom prst="rect">
            <a:avLst/>
          </a:prstGeom>
          <a:noFill/>
          <a:ln/>
        </p:spPr>
        <p:txBody>
          <a:bodyPr wrap="none" lIns="0" tIns="0" rIns="0" bIns="0" rtlCol="0" anchor="t"/>
          <a:lstStyle/>
          <a:p>
            <a:pPr algn="ctr" indent="0" marL="0">
              <a:lnSpc>
                <a:spcPts val="2600"/>
              </a:lnSpc>
              <a:buNone/>
            </a:pPr>
            <a:r>
              <a:rPr lang="en-US" sz="2600" b="1" dirty="0">
                <a:solidFill>
                  <a:srgbClr val="272525"/>
                </a:solidFill>
                <a:latin typeface="Inter Bold" pitchFamily="34" charset="0"/>
                <a:ea typeface="Inter Bold" pitchFamily="34" charset="-122"/>
                <a:cs typeface="Inter Bold" pitchFamily="34" charset="-120"/>
              </a:rPr>
              <a:t>1</a:t>
            </a:r>
            <a:endParaRPr lang="en-US" sz="2600" dirty="0"/>
          </a:p>
        </p:txBody>
      </p:sp>
      <p:sp>
        <p:nvSpPr>
          <p:cNvPr id="7" name="Text 5"/>
          <p:cNvSpPr/>
          <p:nvPr/>
        </p:nvSpPr>
        <p:spPr>
          <a:xfrm>
            <a:off x="2207419" y="2345888"/>
            <a:ext cx="3987522" cy="350044"/>
          </a:xfrm>
          <a:prstGeom prst="rect">
            <a:avLst/>
          </a:prstGeom>
          <a:noFill/>
          <a:ln/>
        </p:spPr>
        <p:txBody>
          <a:bodyPr wrap="none" lIns="0" tIns="0" rIns="0" bIns="0" rtlCol="0" anchor="t"/>
          <a:lstStyle/>
          <a:p>
            <a:pPr algn="r" indent="0" marL="0">
              <a:lnSpc>
                <a:spcPts val="2750"/>
              </a:lnSpc>
              <a:buNone/>
            </a:pPr>
            <a:r>
              <a:rPr lang="en-US" sz="2200" b="1" dirty="0">
                <a:solidFill>
                  <a:srgbClr val="272525"/>
                </a:solidFill>
                <a:latin typeface="Inter Bold" pitchFamily="34" charset="0"/>
                <a:ea typeface="Inter Bold" pitchFamily="34" charset="-122"/>
                <a:cs typeface="Inter Bold" pitchFamily="34" charset="-120"/>
              </a:rPr>
              <a:t>Ίδρυση της Ρώμης (753 π.Χ.)</a:t>
            </a:r>
            <a:endParaRPr lang="en-US" sz="2200" dirty="0"/>
          </a:p>
        </p:txBody>
      </p:sp>
      <p:sp>
        <p:nvSpPr>
          <p:cNvPr id="8" name="Text 6"/>
          <p:cNvSpPr/>
          <p:nvPr/>
        </p:nvSpPr>
        <p:spPr>
          <a:xfrm>
            <a:off x="784146" y="2830354"/>
            <a:ext cx="5410795" cy="1433989"/>
          </a:xfrm>
          <a:prstGeom prst="rect">
            <a:avLst/>
          </a:prstGeom>
          <a:noFill/>
          <a:ln/>
        </p:spPr>
        <p:txBody>
          <a:bodyPr wrap="square" lIns="0" tIns="0" rIns="0" bIns="0" rtlCol="0" anchor="t"/>
          <a:lstStyle/>
          <a:p>
            <a:pPr algn="r" indent="0" marL="0">
              <a:lnSpc>
                <a:spcPts val="2800"/>
              </a:lnSpc>
              <a:buNone/>
            </a:pPr>
            <a:r>
              <a:rPr lang="en-US" sz="1750" dirty="0">
                <a:solidFill>
                  <a:srgbClr val="272525"/>
                </a:solidFill>
                <a:latin typeface="Inter" pitchFamily="34" charset="0"/>
                <a:ea typeface="Inter" pitchFamily="34" charset="-122"/>
                <a:cs typeface="Inter" pitchFamily="34" charset="-120"/>
              </a:rPr>
              <a:t>Σύμφωνα με την παράδοση, η Ρώμη ιδρύθηκε από τον Ρωμύλο το 753 π.Χ., σηματοδοτώντας την αρχή μιας από τις σημαντικότερες αυτοκρατορίες στην ιστορία.</a:t>
            </a:r>
            <a:endParaRPr lang="en-US" sz="1750" dirty="0"/>
          </a:p>
        </p:txBody>
      </p:sp>
      <p:sp>
        <p:nvSpPr>
          <p:cNvPr id="9" name="Shape 7"/>
          <p:cNvSpPr/>
          <p:nvPr/>
        </p:nvSpPr>
        <p:spPr>
          <a:xfrm>
            <a:off x="7536775" y="3850005"/>
            <a:ext cx="672108" cy="30480"/>
          </a:xfrm>
          <a:prstGeom prst="roundRect">
            <a:avLst>
              <a:gd name="adj" fmla="val 308754"/>
            </a:avLst>
          </a:prstGeom>
          <a:solidFill>
            <a:srgbClr val="C0C1D7"/>
          </a:solidFill>
          <a:ln/>
        </p:spPr>
      </p:sp>
      <p:sp>
        <p:nvSpPr>
          <p:cNvPr id="10" name="Shape 8"/>
          <p:cNvSpPr/>
          <p:nvPr/>
        </p:nvSpPr>
        <p:spPr>
          <a:xfrm>
            <a:off x="7063145" y="3613190"/>
            <a:ext cx="504111" cy="504111"/>
          </a:xfrm>
          <a:prstGeom prst="roundRect">
            <a:avLst>
              <a:gd name="adj" fmla="val 18668"/>
            </a:avLst>
          </a:prstGeom>
          <a:solidFill>
            <a:srgbClr val="DADBF1"/>
          </a:solidFill>
          <a:ln w="7620">
            <a:solidFill>
              <a:srgbClr val="C0C1D7"/>
            </a:solidFill>
            <a:prstDash val="solid"/>
          </a:ln>
        </p:spPr>
      </p:sp>
      <p:sp>
        <p:nvSpPr>
          <p:cNvPr id="11" name="Text 9"/>
          <p:cNvSpPr/>
          <p:nvPr/>
        </p:nvSpPr>
        <p:spPr>
          <a:xfrm>
            <a:off x="7147203" y="3655219"/>
            <a:ext cx="335994" cy="420053"/>
          </a:xfrm>
          <a:prstGeom prst="rect">
            <a:avLst/>
          </a:prstGeom>
          <a:noFill/>
          <a:ln/>
        </p:spPr>
        <p:txBody>
          <a:bodyPr wrap="none" lIns="0" tIns="0" rIns="0" bIns="0" rtlCol="0" anchor="t"/>
          <a:lstStyle/>
          <a:p>
            <a:pPr algn="ctr" indent="0" marL="0">
              <a:lnSpc>
                <a:spcPts val="2600"/>
              </a:lnSpc>
              <a:buNone/>
            </a:pPr>
            <a:r>
              <a:rPr lang="en-US" sz="2600" b="1" dirty="0">
                <a:solidFill>
                  <a:srgbClr val="272525"/>
                </a:solidFill>
                <a:latin typeface="Inter Bold" pitchFamily="34" charset="0"/>
                <a:ea typeface="Inter Bold" pitchFamily="34" charset="-122"/>
                <a:cs typeface="Inter Bold" pitchFamily="34" charset="-120"/>
              </a:rPr>
              <a:t>2</a:t>
            </a:r>
            <a:endParaRPr lang="en-US" sz="2600" dirty="0"/>
          </a:p>
        </p:txBody>
      </p:sp>
      <p:sp>
        <p:nvSpPr>
          <p:cNvPr id="12" name="Text 10"/>
          <p:cNvSpPr/>
          <p:nvPr/>
        </p:nvSpPr>
        <p:spPr>
          <a:xfrm>
            <a:off x="8435459" y="3690104"/>
            <a:ext cx="4841319" cy="350044"/>
          </a:xfrm>
          <a:prstGeom prst="rect">
            <a:avLst/>
          </a:prstGeom>
          <a:noFill/>
          <a:ln/>
        </p:spPr>
        <p:txBody>
          <a:bodyPr wrap="none" lIns="0" tIns="0" rIns="0" bIns="0" rtlCol="0" anchor="t"/>
          <a:lstStyle/>
          <a:p>
            <a:pPr algn="l" indent="0" marL="0">
              <a:lnSpc>
                <a:spcPts val="2750"/>
              </a:lnSpc>
              <a:buNone/>
            </a:pPr>
            <a:r>
              <a:rPr lang="en-US" sz="2200" b="1" dirty="0">
                <a:solidFill>
                  <a:srgbClr val="272525"/>
                </a:solidFill>
                <a:latin typeface="Inter Bold" pitchFamily="34" charset="0"/>
                <a:ea typeface="Inter Bold" pitchFamily="34" charset="-122"/>
                <a:cs typeface="Inter Bold" pitchFamily="34" charset="-120"/>
              </a:rPr>
              <a:t>Ρωμαϊκή Βασιλεία (μέχρι 509 π.Χ.)</a:t>
            </a:r>
            <a:endParaRPr lang="en-US" sz="2200" dirty="0"/>
          </a:p>
        </p:txBody>
      </p:sp>
      <p:sp>
        <p:nvSpPr>
          <p:cNvPr id="13" name="Text 11"/>
          <p:cNvSpPr/>
          <p:nvPr/>
        </p:nvSpPr>
        <p:spPr>
          <a:xfrm>
            <a:off x="8435459" y="4174569"/>
            <a:ext cx="5410795" cy="1075492"/>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Inter" pitchFamily="34" charset="0"/>
                <a:ea typeface="Inter" pitchFamily="34" charset="-122"/>
                <a:cs typeface="Inter" pitchFamily="34" charset="-120"/>
              </a:rPr>
              <a:t>Η περίοδος της Ρωμαϊκής Βασιλείας διήρκεσε από την ίδρυση της Ρώμης μέχρι το 509 π.Χ., με επτά βασιλείς να κυβερνούν διαδοχικά την πόλη.</a:t>
            </a:r>
            <a:endParaRPr lang="en-US" sz="1750" dirty="0"/>
          </a:p>
        </p:txBody>
      </p:sp>
      <p:sp>
        <p:nvSpPr>
          <p:cNvPr id="14" name="Shape 12"/>
          <p:cNvSpPr/>
          <p:nvPr/>
        </p:nvSpPr>
        <p:spPr>
          <a:xfrm>
            <a:off x="6421517" y="5008721"/>
            <a:ext cx="672108" cy="30480"/>
          </a:xfrm>
          <a:prstGeom prst="roundRect">
            <a:avLst>
              <a:gd name="adj" fmla="val 308754"/>
            </a:avLst>
          </a:prstGeom>
          <a:solidFill>
            <a:srgbClr val="C0C1D7"/>
          </a:solidFill>
          <a:ln/>
        </p:spPr>
      </p:sp>
      <p:sp>
        <p:nvSpPr>
          <p:cNvPr id="15" name="Shape 13"/>
          <p:cNvSpPr/>
          <p:nvPr/>
        </p:nvSpPr>
        <p:spPr>
          <a:xfrm>
            <a:off x="7063145" y="4771906"/>
            <a:ext cx="504111" cy="504111"/>
          </a:xfrm>
          <a:prstGeom prst="roundRect">
            <a:avLst>
              <a:gd name="adj" fmla="val 18668"/>
            </a:avLst>
          </a:prstGeom>
          <a:solidFill>
            <a:srgbClr val="DADBF1"/>
          </a:solidFill>
          <a:ln w="7620">
            <a:solidFill>
              <a:srgbClr val="C0C1D7"/>
            </a:solidFill>
            <a:prstDash val="solid"/>
          </a:ln>
        </p:spPr>
      </p:sp>
      <p:sp>
        <p:nvSpPr>
          <p:cNvPr id="16" name="Text 14"/>
          <p:cNvSpPr/>
          <p:nvPr/>
        </p:nvSpPr>
        <p:spPr>
          <a:xfrm>
            <a:off x="7147203" y="4813935"/>
            <a:ext cx="335994" cy="420053"/>
          </a:xfrm>
          <a:prstGeom prst="rect">
            <a:avLst/>
          </a:prstGeom>
          <a:noFill/>
          <a:ln/>
        </p:spPr>
        <p:txBody>
          <a:bodyPr wrap="none" lIns="0" tIns="0" rIns="0" bIns="0" rtlCol="0" anchor="t"/>
          <a:lstStyle/>
          <a:p>
            <a:pPr algn="ctr" indent="0" marL="0">
              <a:lnSpc>
                <a:spcPts val="2600"/>
              </a:lnSpc>
              <a:buNone/>
            </a:pPr>
            <a:r>
              <a:rPr lang="en-US" sz="2600" b="1" dirty="0">
                <a:solidFill>
                  <a:srgbClr val="272525"/>
                </a:solidFill>
                <a:latin typeface="Inter Bold" pitchFamily="34" charset="0"/>
                <a:ea typeface="Inter Bold" pitchFamily="34" charset="-122"/>
                <a:cs typeface="Inter Bold" pitchFamily="34" charset="-120"/>
              </a:rPr>
              <a:t>3</a:t>
            </a:r>
            <a:endParaRPr lang="en-US" sz="2600" dirty="0"/>
          </a:p>
        </p:txBody>
      </p:sp>
      <p:sp>
        <p:nvSpPr>
          <p:cNvPr id="17" name="Text 15"/>
          <p:cNvSpPr/>
          <p:nvPr/>
        </p:nvSpPr>
        <p:spPr>
          <a:xfrm>
            <a:off x="784146" y="4848820"/>
            <a:ext cx="5410795" cy="1050131"/>
          </a:xfrm>
          <a:prstGeom prst="rect">
            <a:avLst/>
          </a:prstGeom>
          <a:noFill/>
          <a:ln/>
        </p:spPr>
        <p:txBody>
          <a:bodyPr wrap="square" lIns="0" tIns="0" rIns="0" bIns="0" rtlCol="0" anchor="t"/>
          <a:lstStyle/>
          <a:p>
            <a:pPr algn="r" indent="0" marL="0">
              <a:lnSpc>
                <a:spcPts val="2750"/>
              </a:lnSpc>
              <a:buNone/>
            </a:pPr>
            <a:r>
              <a:rPr lang="en-US" sz="2200" b="1" dirty="0">
                <a:solidFill>
                  <a:srgbClr val="272525"/>
                </a:solidFill>
                <a:latin typeface="Inter Bold" pitchFamily="34" charset="0"/>
                <a:ea typeface="Inter Bold" pitchFamily="34" charset="-122"/>
                <a:cs typeface="Inter Bold" pitchFamily="34" charset="-120"/>
              </a:rPr>
              <a:t>Κατάργηση της βασιλείας στη Ρώμη / Αρχή Ρωμαϊκής Δημοκρατίας (Res Publica) (509 π.Χ.)</a:t>
            </a:r>
            <a:endParaRPr lang="en-US" sz="2200" dirty="0"/>
          </a:p>
        </p:txBody>
      </p:sp>
      <p:sp>
        <p:nvSpPr>
          <p:cNvPr id="18" name="Text 16"/>
          <p:cNvSpPr/>
          <p:nvPr/>
        </p:nvSpPr>
        <p:spPr>
          <a:xfrm>
            <a:off x="784146" y="6033373"/>
            <a:ext cx="5410795" cy="1075492"/>
          </a:xfrm>
          <a:prstGeom prst="rect">
            <a:avLst/>
          </a:prstGeom>
          <a:noFill/>
          <a:ln/>
        </p:spPr>
        <p:txBody>
          <a:bodyPr wrap="square" lIns="0" tIns="0" rIns="0" bIns="0" rtlCol="0" anchor="t"/>
          <a:lstStyle/>
          <a:p>
            <a:pPr algn="r" indent="0" marL="0">
              <a:lnSpc>
                <a:spcPts val="2800"/>
              </a:lnSpc>
              <a:buNone/>
            </a:pPr>
            <a:r>
              <a:rPr lang="en-US" sz="1750" dirty="0">
                <a:solidFill>
                  <a:srgbClr val="272525"/>
                </a:solidFill>
                <a:latin typeface="Inter" pitchFamily="34" charset="0"/>
                <a:ea typeface="Inter" pitchFamily="34" charset="-122"/>
                <a:cs typeface="Inter" pitchFamily="34" charset="-120"/>
              </a:rPr>
              <a:t>Το 509 π.Χ., η βασιλεία καταργήθηκε και ιδρύθηκε η Ρωμαϊκή Δημοκρατία (Res Publica), ένα νέο πολιτικό σύστημα που θα διαρκούσε για αιώνες.</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753785" y="592693"/>
            <a:ext cx="5384244" cy="672941"/>
          </a:xfrm>
          <a:prstGeom prst="rect">
            <a:avLst/>
          </a:prstGeom>
          <a:noFill/>
          <a:ln/>
        </p:spPr>
        <p:txBody>
          <a:bodyPr wrap="none" lIns="0" tIns="0" rIns="0" bIns="0" rtlCol="0" anchor="t"/>
          <a:lstStyle/>
          <a:p>
            <a:pPr algn="l" indent="0" marL="0">
              <a:lnSpc>
                <a:spcPts val="5250"/>
              </a:lnSpc>
              <a:buNone/>
            </a:pPr>
            <a:r>
              <a:rPr lang="en-US" sz="4200" b="1" dirty="0">
                <a:solidFill>
                  <a:srgbClr val="000000"/>
                </a:solidFill>
                <a:latin typeface="Inter Bold" pitchFamily="34" charset="0"/>
                <a:ea typeface="Inter Bold" pitchFamily="34" charset="-122"/>
                <a:cs typeface="Inter Bold" pitchFamily="34" charset="-120"/>
              </a:rPr>
              <a:t>Περσικοί Πόλεμοι</a:t>
            </a:r>
            <a:endParaRPr lang="en-US" sz="4200" dirty="0"/>
          </a:p>
        </p:txBody>
      </p:sp>
      <p:pic>
        <p:nvPicPr>
          <p:cNvPr id="5" name="Image 1" descr="preencoded.png">    </p:cNvPr>
          <p:cNvPicPr>
            <a:picLocks noChangeAspect="1"/>
          </p:cNvPicPr>
          <p:nvPr/>
        </p:nvPicPr>
        <p:blipFill>
          <a:blip r:embed="rId2"/>
          <a:stretch>
            <a:fillRect/>
          </a:stretch>
        </p:blipFill>
        <p:spPr>
          <a:xfrm>
            <a:off x="753785" y="1588651"/>
            <a:ext cx="1076801" cy="1585317"/>
          </a:xfrm>
          <a:prstGeom prst="rect">
            <a:avLst/>
          </a:prstGeom>
        </p:spPr>
      </p:pic>
      <p:sp>
        <p:nvSpPr>
          <p:cNvPr id="6" name="Text 2"/>
          <p:cNvSpPr/>
          <p:nvPr/>
        </p:nvSpPr>
        <p:spPr>
          <a:xfrm>
            <a:off x="2153603" y="1803916"/>
            <a:ext cx="4718685" cy="336471"/>
          </a:xfrm>
          <a:prstGeom prst="rect">
            <a:avLst/>
          </a:prstGeom>
          <a:noFill/>
          <a:ln/>
        </p:spPr>
        <p:txBody>
          <a:bodyPr wrap="none" lIns="0" tIns="0" rIns="0" bIns="0" rtlCol="0" anchor="t"/>
          <a:lstStyle/>
          <a:p>
            <a:pPr algn="l" indent="0" marL="0">
              <a:lnSpc>
                <a:spcPts val="2600"/>
              </a:lnSpc>
              <a:buNone/>
            </a:pPr>
            <a:r>
              <a:rPr lang="en-US" sz="2100" b="1" dirty="0">
                <a:solidFill>
                  <a:srgbClr val="272525"/>
                </a:solidFill>
                <a:latin typeface="Inter Bold" pitchFamily="34" charset="0"/>
                <a:ea typeface="Inter Bold" pitchFamily="34" charset="-122"/>
                <a:cs typeface="Inter Bold" pitchFamily="34" charset="-120"/>
              </a:rPr>
              <a:t>Ιωνική επανάσταση (499–494 π.Χ.)</a:t>
            </a:r>
            <a:endParaRPr lang="en-US" sz="2100" dirty="0"/>
          </a:p>
        </p:txBody>
      </p:sp>
      <p:sp>
        <p:nvSpPr>
          <p:cNvPr id="7" name="Text 3"/>
          <p:cNvSpPr/>
          <p:nvPr/>
        </p:nvSpPr>
        <p:spPr>
          <a:xfrm>
            <a:off x="2153603" y="2269569"/>
            <a:ext cx="11723013" cy="689134"/>
          </a:xfrm>
          <a:prstGeom prst="rect">
            <a:avLst/>
          </a:prstGeom>
          <a:noFill/>
          <a:ln/>
        </p:spPr>
        <p:txBody>
          <a:bodyPr wrap="square" lIns="0" tIns="0" rIns="0" bIns="0" rtlCol="0" anchor="t"/>
          <a:lstStyle/>
          <a:p>
            <a:pPr algn="l" indent="0" marL="0">
              <a:lnSpc>
                <a:spcPts val="2700"/>
              </a:lnSpc>
              <a:buNone/>
            </a:pPr>
            <a:r>
              <a:rPr lang="en-US" sz="1650" dirty="0">
                <a:solidFill>
                  <a:srgbClr val="272525"/>
                </a:solidFill>
                <a:latin typeface="Inter" pitchFamily="34" charset="0"/>
                <a:ea typeface="Inter" pitchFamily="34" charset="-122"/>
                <a:cs typeface="Inter" pitchFamily="34" charset="-120"/>
              </a:rPr>
              <a:t>Οι ελληνικές πόλεις της Ιωνίας επαναστάτησαν εναντίον της περσικής κυριαρχίας, πυροδοτώντας μια σειρά συγκρούσεων μεταξύ Ελλήνων και Περσών.</a:t>
            </a:r>
            <a:endParaRPr lang="en-US" sz="1650" dirty="0"/>
          </a:p>
        </p:txBody>
      </p:sp>
      <p:pic>
        <p:nvPicPr>
          <p:cNvPr id="8" name="Image 2" descr="preencoded.png">    </p:cNvPr>
          <p:cNvPicPr>
            <a:picLocks noChangeAspect="1"/>
          </p:cNvPicPr>
          <p:nvPr/>
        </p:nvPicPr>
        <p:blipFill>
          <a:blip r:embed="rId3"/>
          <a:stretch>
            <a:fillRect/>
          </a:stretch>
        </p:blipFill>
        <p:spPr>
          <a:xfrm>
            <a:off x="753785" y="3173968"/>
            <a:ext cx="1076801" cy="1585317"/>
          </a:xfrm>
          <a:prstGeom prst="rect">
            <a:avLst/>
          </a:prstGeom>
        </p:spPr>
      </p:pic>
      <p:sp>
        <p:nvSpPr>
          <p:cNvPr id="9" name="Text 4"/>
          <p:cNvSpPr/>
          <p:nvPr/>
        </p:nvSpPr>
        <p:spPr>
          <a:xfrm>
            <a:off x="2153603" y="3389233"/>
            <a:ext cx="4310301" cy="336471"/>
          </a:xfrm>
          <a:prstGeom prst="rect">
            <a:avLst/>
          </a:prstGeom>
          <a:noFill/>
          <a:ln/>
        </p:spPr>
        <p:txBody>
          <a:bodyPr wrap="none" lIns="0" tIns="0" rIns="0" bIns="0" rtlCol="0" anchor="t"/>
          <a:lstStyle/>
          <a:p>
            <a:pPr algn="l" indent="0" marL="0">
              <a:lnSpc>
                <a:spcPts val="2600"/>
              </a:lnSpc>
              <a:buNone/>
            </a:pPr>
            <a:r>
              <a:rPr lang="en-US" sz="2100" b="1" dirty="0">
                <a:solidFill>
                  <a:srgbClr val="272525"/>
                </a:solidFill>
                <a:latin typeface="Inter Bold" pitchFamily="34" charset="0"/>
                <a:ea typeface="Inter Bold" pitchFamily="34" charset="-122"/>
                <a:cs typeface="Inter Bold" pitchFamily="34" charset="-120"/>
              </a:rPr>
              <a:t>Μάχη του Μαραθώνα (490 π.Χ.)</a:t>
            </a:r>
            <a:endParaRPr lang="en-US" sz="2100" dirty="0"/>
          </a:p>
        </p:txBody>
      </p:sp>
      <p:sp>
        <p:nvSpPr>
          <p:cNvPr id="10" name="Text 5"/>
          <p:cNvSpPr/>
          <p:nvPr/>
        </p:nvSpPr>
        <p:spPr>
          <a:xfrm>
            <a:off x="2153603" y="3854887"/>
            <a:ext cx="11723013" cy="689134"/>
          </a:xfrm>
          <a:prstGeom prst="rect">
            <a:avLst/>
          </a:prstGeom>
          <a:noFill/>
          <a:ln/>
        </p:spPr>
        <p:txBody>
          <a:bodyPr wrap="square" lIns="0" tIns="0" rIns="0" bIns="0" rtlCol="0" anchor="t"/>
          <a:lstStyle/>
          <a:p>
            <a:pPr algn="l" indent="0" marL="0">
              <a:lnSpc>
                <a:spcPts val="2700"/>
              </a:lnSpc>
              <a:buNone/>
            </a:pPr>
            <a:r>
              <a:rPr lang="en-US" sz="1650" dirty="0">
                <a:solidFill>
                  <a:srgbClr val="272525"/>
                </a:solidFill>
                <a:latin typeface="Inter" pitchFamily="34" charset="0"/>
                <a:ea typeface="Inter" pitchFamily="34" charset="-122"/>
                <a:cs typeface="Inter" pitchFamily="34" charset="-120"/>
              </a:rPr>
              <a:t>Οι Αθηναίοι και οι Πλαταιείς νίκησαν τους Πέρσες στον Μαραθώνα, αποτρέποντας την πρώτη περσική εισβολή στην ηπειρωτική Ελλάδα.</a:t>
            </a:r>
            <a:endParaRPr lang="en-US" sz="1650" dirty="0"/>
          </a:p>
        </p:txBody>
      </p:sp>
      <p:pic>
        <p:nvPicPr>
          <p:cNvPr id="11" name="Image 3" descr="preencoded.png">    </p:cNvPr>
          <p:cNvPicPr>
            <a:picLocks noChangeAspect="1"/>
          </p:cNvPicPr>
          <p:nvPr/>
        </p:nvPicPr>
        <p:blipFill>
          <a:blip r:embed="rId4"/>
          <a:stretch>
            <a:fillRect/>
          </a:stretch>
        </p:blipFill>
        <p:spPr>
          <a:xfrm>
            <a:off x="753785" y="4759285"/>
            <a:ext cx="1076801" cy="1585317"/>
          </a:xfrm>
          <a:prstGeom prst="rect">
            <a:avLst/>
          </a:prstGeom>
        </p:spPr>
      </p:pic>
      <p:sp>
        <p:nvSpPr>
          <p:cNvPr id="12" name="Text 6"/>
          <p:cNvSpPr/>
          <p:nvPr/>
        </p:nvSpPr>
        <p:spPr>
          <a:xfrm>
            <a:off x="2153603" y="4974550"/>
            <a:ext cx="4853226" cy="336471"/>
          </a:xfrm>
          <a:prstGeom prst="rect">
            <a:avLst/>
          </a:prstGeom>
          <a:noFill/>
          <a:ln/>
        </p:spPr>
        <p:txBody>
          <a:bodyPr wrap="none" lIns="0" tIns="0" rIns="0" bIns="0" rtlCol="0" anchor="t"/>
          <a:lstStyle/>
          <a:p>
            <a:pPr algn="l" indent="0" marL="0">
              <a:lnSpc>
                <a:spcPts val="2600"/>
              </a:lnSpc>
              <a:buNone/>
            </a:pPr>
            <a:r>
              <a:rPr lang="en-US" sz="2100" b="1" dirty="0">
                <a:solidFill>
                  <a:srgbClr val="272525"/>
                </a:solidFill>
                <a:latin typeface="Inter Bold" pitchFamily="34" charset="0"/>
                <a:ea typeface="Inter Bold" pitchFamily="34" charset="-122"/>
                <a:cs typeface="Inter Bold" pitchFamily="34" charset="-120"/>
              </a:rPr>
              <a:t>Ναυμαχία της Σαλαμίνας (480 π.Χ.)</a:t>
            </a:r>
            <a:endParaRPr lang="en-US" sz="2100" dirty="0"/>
          </a:p>
        </p:txBody>
      </p:sp>
      <p:sp>
        <p:nvSpPr>
          <p:cNvPr id="13" name="Text 7"/>
          <p:cNvSpPr/>
          <p:nvPr/>
        </p:nvSpPr>
        <p:spPr>
          <a:xfrm>
            <a:off x="2153603" y="5440204"/>
            <a:ext cx="11723013" cy="689134"/>
          </a:xfrm>
          <a:prstGeom prst="rect">
            <a:avLst/>
          </a:prstGeom>
          <a:noFill/>
          <a:ln/>
        </p:spPr>
        <p:txBody>
          <a:bodyPr wrap="square" lIns="0" tIns="0" rIns="0" bIns="0" rtlCol="0" anchor="t"/>
          <a:lstStyle/>
          <a:p>
            <a:pPr algn="l" indent="0" marL="0">
              <a:lnSpc>
                <a:spcPts val="2700"/>
              </a:lnSpc>
              <a:buNone/>
            </a:pPr>
            <a:r>
              <a:rPr lang="en-US" sz="1650" dirty="0">
                <a:solidFill>
                  <a:srgbClr val="272525"/>
                </a:solidFill>
                <a:latin typeface="Inter" pitchFamily="34" charset="0"/>
                <a:ea typeface="Inter" pitchFamily="34" charset="-122"/>
                <a:cs typeface="Inter" pitchFamily="34" charset="-120"/>
              </a:rPr>
              <a:t>Η αποφασιστική ναυτική νίκη των Ελλήνων υπό την ηγεσία του Θεμιστοκλή κατά του περσικού στόλου στο στενό της Σαλαμίνας.</a:t>
            </a:r>
            <a:endParaRPr lang="en-US" sz="1650" dirty="0"/>
          </a:p>
        </p:txBody>
      </p:sp>
      <p:pic>
        <p:nvPicPr>
          <p:cNvPr id="14" name="Image 4" descr="preencoded.png">    </p:cNvPr>
          <p:cNvPicPr>
            <a:picLocks noChangeAspect="1"/>
          </p:cNvPicPr>
          <p:nvPr/>
        </p:nvPicPr>
        <p:blipFill>
          <a:blip r:embed="rId5"/>
          <a:stretch>
            <a:fillRect/>
          </a:stretch>
        </p:blipFill>
        <p:spPr>
          <a:xfrm>
            <a:off x="753785" y="6344603"/>
            <a:ext cx="1076801" cy="1292185"/>
          </a:xfrm>
          <a:prstGeom prst="rect">
            <a:avLst/>
          </a:prstGeom>
        </p:spPr>
      </p:pic>
      <p:sp>
        <p:nvSpPr>
          <p:cNvPr id="15" name="Text 8"/>
          <p:cNvSpPr/>
          <p:nvPr/>
        </p:nvSpPr>
        <p:spPr>
          <a:xfrm>
            <a:off x="2153603" y="6559868"/>
            <a:ext cx="4779407" cy="336471"/>
          </a:xfrm>
          <a:prstGeom prst="rect">
            <a:avLst/>
          </a:prstGeom>
          <a:noFill/>
          <a:ln/>
        </p:spPr>
        <p:txBody>
          <a:bodyPr wrap="none" lIns="0" tIns="0" rIns="0" bIns="0" rtlCol="0" anchor="t"/>
          <a:lstStyle/>
          <a:p>
            <a:pPr algn="l" indent="0" marL="0">
              <a:lnSpc>
                <a:spcPts val="2600"/>
              </a:lnSpc>
              <a:buNone/>
            </a:pPr>
            <a:r>
              <a:rPr lang="en-US" sz="2100" b="1" dirty="0">
                <a:solidFill>
                  <a:srgbClr val="272525"/>
                </a:solidFill>
                <a:latin typeface="Inter Bold" pitchFamily="34" charset="0"/>
                <a:ea typeface="Inter Bold" pitchFamily="34" charset="-122"/>
                <a:cs typeface="Inter Bold" pitchFamily="34" charset="-120"/>
              </a:rPr>
              <a:t>Περσικοί πόλεμοι – Τέλος (479 π.Χ.)</a:t>
            </a:r>
            <a:endParaRPr lang="en-US" sz="2100" dirty="0"/>
          </a:p>
        </p:txBody>
      </p:sp>
      <p:sp>
        <p:nvSpPr>
          <p:cNvPr id="16" name="Text 9"/>
          <p:cNvSpPr/>
          <p:nvPr/>
        </p:nvSpPr>
        <p:spPr>
          <a:xfrm>
            <a:off x="2153603" y="7025521"/>
            <a:ext cx="11723013" cy="344567"/>
          </a:xfrm>
          <a:prstGeom prst="rect">
            <a:avLst/>
          </a:prstGeom>
          <a:noFill/>
          <a:ln/>
        </p:spPr>
        <p:txBody>
          <a:bodyPr wrap="none" lIns="0" tIns="0" rIns="0" bIns="0" rtlCol="0" anchor="t"/>
          <a:lstStyle/>
          <a:p>
            <a:pPr algn="l" indent="0" marL="0">
              <a:lnSpc>
                <a:spcPts val="2700"/>
              </a:lnSpc>
              <a:buNone/>
            </a:pPr>
            <a:r>
              <a:rPr lang="en-US" sz="1650" dirty="0">
                <a:solidFill>
                  <a:srgbClr val="272525"/>
                </a:solidFill>
                <a:latin typeface="Inter" pitchFamily="34" charset="0"/>
                <a:ea typeface="Inter" pitchFamily="34" charset="-122"/>
                <a:cs typeface="Inter" pitchFamily="34" charset="-120"/>
              </a:rPr>
              <a:t>Οι Περσικοί Πόλεμοι έληξαν το 479 π.Χ. με τις ελληνικές νίκες στις μάχες των Πλαταιών και της Μυκάλης.</a:t>
            </a:r>
            <a:endParaRPr lang="en-US" sz="16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81764" y="741045"/>
            <a:ext cx="10303788" cy="697944"/>
          </a:xfrm>
          <a:prstGeom prst="rect">
            <a:avLst/>
          </a:prstGeom>
          <a:noFill/>
          <a:ln/>
        </p:spPr>
        <p:txBody>
          <a:bodyPr wrap="none" lIns="0" tIns="0" rIns="0" bIns="0" rtlCol="0" anchor="t"/>
          <a:lstStyle/>
          <a:p>
            <a:pPr algn="l" indent="0" marL="0">
              <a:lnSpc>
                <a:spcPts val="5450"/>
              </a:lnSpc>
              <a:buNone/>
            </a:pPr>
            <a:r>
              <a:rPr lang="en-US" sz="4350" b="1" dirty="0">
                <a:solidFill>
                  <a:srgbClr val="000000"/>
                </a:solidFill>
                <a:latin typeface="Inter Bold" pitchFamily="34" charset="0"/>
                <a:ea typeface="Inter Bold" pitchFamily="34" charset="-122"/>
                <a:cs typeface="Inter Bold" pitchFamily="34" charset="-120"/>
              </a:rPr>
              <a:t>Αθηναϊκή Δημοκρατία και Συμμαχίες</a:t>
            </a:r>
            <a:endParaRPr lang="en-US" sz="4350" dirty="0"/>
          </a:p>
        </p:txBody>
      </p:sp>
      <p:sp>
        <p:nvSpPr>
          <p:cNvPr id="3" name="Shape 1"/>
          <p:cNvSpPr/>
          <p:nvPr/>
        </p:nvSpPr>
        <p:spPr>
          <a:xfrm>
            <a:off x="781764" y="5040273"/>
            <a:ext cx="13066871" cy="30480"/>
          </a:xfrm>
          <a:prstGeom prst="roundRect">
            <a:avLst>
              <a:gd name="adj" fmla="val 307800"/>
            </a:avLst>
          </a:prstGeom>
          <a:solidFill>
            <a:srgbClr val="C0C1D7"/>
          </a:solidFill>
          <a:ln/>
        </p:spPr>
      </p:sp>
      <p:sp>
        <p:nvSpPr>
          <p:cNvPr id="4" name="Shape 2"/>
          <p:cNvSpPr/>
          <p:nvPr/>
        </p:nvSpPr>
        <p:spPr>
          <a:xfrm>
            <a:off x="3963233" y="4370249"/>
            <a:ext cx="30480" cy="670084"/>
          </a:xfrm>
          <a:prstGeom prst="roundRect">
            <a:avLst>
              <a:gd name="adj" fmla="val 307800"/>
            </a:avLst>
          </a:prstGeom>
          <a:solidFill>
            <a:srgbClr val="C0C1D7"/>
          </a:solidFill>
          <a:ln/>
        </p:spPr>
      </p:sp>
      <p:sp>
        <p:nvSpPr>
          <p:cNvPr id="5" name="Shape 3"/>
          <p:cNvSpPr/>
          <p:nvPr/>
        </p:nvSpPr>
        <p:spPr>
          <a:xfrm>
            <a:off x="3727252" y="4788991"/>
            <a:ext cx="502563" cy="502563"/>
          </a:xfrm>
          <a:prstGeom prst="roundRect">
            <a:avLst>
              <a:gd name="adj" fmla="val 18668"/>
            </a:avLst>
          </a:prstGeom>
          <a:solidFill>
            <a:srgbClr val="DADBF1"/>
          </a:solidFill>
          <a:ln w="7620">
            <a:solidFill>
              <a:srgbClr val="C0C1D7"/>
            </a:solidFill>
            <a:prstDash val="solid"/>
          </a:ln>
        </p:spPr>
      </p:sp>
      <p:sp>
        <p:nvSpPr>
          <p:cNvPr id="6" name="Text 4"/>
          <p:cNvSpPr/>
          <p:nvPr/>
        </p:nvSpPr>
        <p:spPr>
          <a:xfrm>
            <a:off x="3810953" y="4830842"/>
            <a:ext cx="335042" cy="418743"/>
          </a:xfrm>
          <a:prstGeom prst="rect">
            <a:avLst/>
          </a:prstGeom>
          <a:noFill/>
          <a:ln/>
        </p:spPr>
        <p:txBody>
          <a:bodyPr wrap="none" lIns="0" tIns="0" rIns="0" bIns="0" rtlCol="0" anchor="t"/>
          <a:lstStyle/>
          <a:p>
            <a:pPr algn="ctr" indent="0" marL="0">
              <a:lnSpc>
                <a:spcPts val="2600"/>
              </a:lnSpc>
              <a:buNone/>
            </a:pPr>
            <a:r>
              <a:rPr lang="en-US" sz="2600" b="1" dirty="0">
                <a:solidFill>
                  <a:srgbClr val="272525"/>
                </a:solidFill>
                <a:latin typeface="Inter Bold" pitchFamily="34" charset="0"/>
                <a:ea typeface="Inter Bold" pitchFamily="34" charset="-122"/>
                <a:cs typeface="Inter Bold" pitchFamily="34" charset="-120"/>
              </a:rPr>
              <a:t>1</a:t>
            </a:r>
            <a:endParaRPr lang="en-US" sz="2600" dirty="0"/>
          </a:p>
        </p:txBody>
      </p:sp>
      <p:sp>
        <p:nvSpPr>
          <p:cNvPr id="7" name="Text 5"/>
          <p:cNvSpPr/>
          <p:nvPr/>
        </p:nvSpPr>
        <p:spPr>
          <a:xfrm>
            <a:off x="1005126" y="1885712"/>
            <a:ext cx="5947053" cy="697944"/>
          </a:xfrm>
          <a:prstGeom prst="rect">
            <a:avLst/>
          </a:prstGeom>
          <a:noFill/>
          <a:ln/>
        </p:spPr>
        <p:txBody>
          <a:bodyPr wrap="square" lIns="0" tIns="0" rIns="0" bIns="0" rtlCol="0" anchor="t"/>
          <a:lstStyle/>
          <a:p>
            <a:pPr algn="ctr" indent="0" marL="0">
              <a:lnSpc>
                <a:spcPts val="2700"/>
              </a:lnSpc>
              <a:buNone/>
            </a:pPr>
            <a:r>
              <a:rPr lang="en-US" sz="2150" b="1" dirty="0">
                <a:solidFill>
                  <a:srgbClr val="272525"/>
                </a:solidFill>
                <a:latin typeface="Inter Bold" pitchFamily="34" charset="0"/>
                <a:ea typeface="Inter Bold" pitchFamily="34" charset="-122"/>
                <a:cs typeface="Inter Bold" pitchFamily="34" charset="-120"/>
              </a:rPr>
              <a:t>Ίδρυση Α΄ Αθηναϊκής Συμμαχίας (478 π.Χ.)</a:t>
            </a:r>
            <a:endParaRPr lang="en-US" sz="2150" dirty="0"/>
          </a:p>
        </p:txBody>
      </p:sp>
      <p:sp>
        <p:nvSpPr>
          <p:cNvPr id="8" name="Text 6"/>
          <p:cNvSpPr/>
          <p:nvPr/>
        </p:nvSpPr>
        <p:spPr>
          <a:xfrm>
            <a:off x="1005126" y="2717602"/>
            <a:ext cx="5947053" cy="1429226"/>
          </a:xfrm>
          <a:prstGeom prst="rect">
            <a:avLst/>
          </a:prstGeom>
          <a:noFill/>
          <a:ln/>
        </p:spPr>
        <p:txBody>
          <a:bodyPr wrap="square" lIns="0" tIns="0" rIns="0" bIns="0" rtlCol="0" anchor="t"/>
          <a:lstStyle/>
          <a:p>
            <a:pPr algn="ctr" indent="0" marL="0">
              <a:lnSpc>
                <a:spcPts val="2800"/>
              </a:lnSpc>
              <a:buNone/>
            </a:pPr>
            <a:r>
              <a:rPr lang="en-US" sz="1750" dirty="0">
                <a:solidFill>
                  <a:srgbClr val="272525"/>
                </a:solidFill>
                <a:latin typeface="Inter" pitchFamily="34" charset="0"/>
                <a:ea typeface="Inter" pitchFamily="34" charset="-122"/>
                <a:cs typeface="Inter" pitchFamily="34" charset="-120"/>
              </a:rPr>
              <a:t>Μετά τους Περσικούς Πολέμους, η Αθήνα ίδρυσε την Α΄ Αθηναϊκή Συμμαχία (Δηλιακή Συμμαχία) για την προστασία των ελληνικών πόλεων από μελλοντικές περσικές επιθέσεις.</a:t>
            </a:r>
            <a:endParaRPr lang="en-US" sz="1750" dirty="0"/>
          </a:p>
        </p:txBody>
      </p:sp>
      <p:sp>
        <p:nvSpPr>
          <p:cNvPr id="9" name="Shape 7"/>
          <p:cNvSpPr/>
          <p:nvPr/>
        </p:nvSpPr>
        <p:spPr>
          <a:xfrm>
            <a:off x="7299722" y="5040213"/>
            <a:ext cx="30480" cy="670084"/>
          </a:xfrm>
          <a:prstGeom prst="roundRect">
            <a:avLst>
              <a:gd name="adj" fmla="val 307800"/>
            </a:avLst>
          </a:prstGeom>
          <a:solidFill>
            <a:srgbClr val="C0C1D7"/>
          </a:solidFill>
          <a:ln/>
        </p:spPr>
      </p:sp>
      <p:sp>
        <p:nvSpPr>
          <p:cNvPr id="10" name="Shape 8"/>
          <p:cNvSpPr/>
          <p:nvPr/>
        </p:nvSpPr>
        <p:spPr>
          <a:xfrm>
            <a:off x="7063740" y="4788991"/>
            <a:ext cx="502563" cy="502563"/>
          </a:xfrm>
          <a:prstGeom prst="roundRect">
            <a:avLst>
              <a:gd name="adj" fmla="val 18668"/>
            </a:avLst>
          </a:prstGeom>
          <a:solidFill>
            <a:srgbClr val="DADBF1"/>
          </a:solidFill>
          <a:ln w="7620">
            <a:solidFill>
              <a:srgbClr val="C0C1D7"/>
            </a:solidFill>
            <a:prstDash val="solid"/>
          </a:ln>
        </p:spPr>
      </p:sp>
      <p:sp>
        <p:nvSpPr>
          <p:cNvPr id="11" name="Text 9"/>
          <p:cNvSpPr/>
          <p:nvPr/>
        </p:nvSpPr>
        <p:spPr>
          <a:xfrm>
            <a:off x="7147441" y="4830842"/>
            <a:ext cx="335042" cy="418743"/>
          </a:xfrm>
          <a:prstGeom prst="rect">
            <a:avLst/>
          </a:prstGeom>
          <a:noFill/>
          <a:ln/>
        </p:spPr>
        <p:txBody>
          <a:bodyPr wrap="none" lIns="0" tIns="0" rIns="0" bIns="0" rtlCol="0" anchor="t"/>
          <a:lstStyle/>
          <a:p>
            <a:pPr algn="ctr" indent="0" marL="0">
              <a:lnSpc>
                <a:spcPts val="2600"/>
              </a:lnSpc>
              <a:buNone/>
            </a:pPr>
            <a:r>
              <a:rPr lang="en-US" sz="2600" b="1" dirty="0">
                <a:solidFill>
                  <a:srgbClr val="272525"/>
                </a:solidFill>
                <a:latin typeface="Inter Bold" pitchFamily="34" charset="0"/>
                <a:ea typeface="Inter Bold" pitchFamily="34" charset="-122"/>
                <a:cs typeface="Inter Bold" pitchFamily="34" charset="-120"/>
              </a:rPr>
              <a:t>2</a:t>
            </a:r>
            <a:endParaRPr lang="en-US" sz="2600" dirty="0"/>
          </a:p>
        </p:txBody>
      </p:sp>
      <p:sp>
        <p:nvSpPr>
          <p:cNvPr id="12" name="Text 10"/>
          <p:cNvSpPr/>
          <p:nvPr/>
        </p:nvSpPr>
        <p:spPr>
          <a:xfrm>
            <a:off x="4555093" y="5933718"/>
            <a:ext cx="5519976" cy="348972"/>
          </a:xfrm>
          <a:prstGeom prst="rect">
            <a:avLst/>
          </a:prstGeom>
          <a:noFill/>
          <a:ln/>
        </p:spPr>
        <p:txBody>
          <a:bodyPr wrap="none" lIns="0" tIns="0" rIns="0" bIns="0" rtlCol="0" anchor="t"/>
          <a:lstStyle/>
          <a:p>
            <a:pPr algn="ctr" indent="0" marL="0">
              <a:lnSpc>
                <a:spcPts val="2700"/>
              </a:lnSpc>
              <a:buNone/>
            </a:pPr>
            <a:r>
              <a:rPr lang="en-US" sz="2150" b="1" dirty="0">
                <a:solidFill>
                  <a:srgbClr val="272525"/>
                </a:solidFill>
                <a:latin typeface="Inter Bold" pitchFamily="34" charset="0"/>
                <a:ea typeface="Inter Bold" pitchFamily="34" charset="-122"/>
                <a:cs typeface="Inter Bold" pitchFamily="34" charset="-120"/>
              </a:rPr>
              <a:t>Μεταρρυθμίσεις του Εφιάλτη (462 π.Χ.)</a:t>
            </a:r>
            <a:endParaRPr lang="en-US" sz="2150" dirty="0"/>
          </a:p>
        </p:txBody>
      </p:sp>
      <p:sp>
        <p:nvSpPr>
          <p:cNvPr id="13" name="Text 11"/>
          <p:cNvSpPr/>
          <p:nvPr/>
        </p:nvSpPr>
        <p:spPr>
          <a:xfrm>
            <a:off x="4341614" y="6416635"/>
            <a:ext cx="5947053" cy="1071920"/>
          </a:xfrm>
          <a:prstGeom prst="rect">
            <a:avLst/>
          </a:prstGeom>
          <a:noFill/>
          <a:ln/>
        </p:spPr>
        <p:txBody>
          <a:bodyPr wrap="square" lIns="0" tIns="0" rIns="0" bIns="0" rtlCol="0" anchor="t"/>
          <a:lstStyle/>
          <a:p>
            <a:pPr algn="ctr" indent="0" marL="0">
              <a:lnSpc>
                <a:spcPts val="2800"/>
              </a:lnSpc>
              <a:buNone/>
            </a:pPr>
            <a:r>
              <a:rPr lang="en-US" sz="1750" dirty="0">
                <a:solidFill>
                  <a:srgbClr val="272525"/>
                </a:solidFill>
                <a:latin typeface="Inter" pitchFamily="34" charset="0"/>
                <a:ea typeface="Inter" pitchFamily="34" charset="-122"/>
                <a:cs typeface="Inter" pitchFamily="34" charset="-120"/>
              </a:rPr>
              <a:t>Ο Εφιάλτης εισήγαγε σημαντικές μεταρρυθμίσεις που περιόρισαν τις εξουσίες του Αρείου Πάγου και ενίσχυσαν τη δημοκρατία στην Αθήνα.</a:t>
            </a:r>
            <a:endParaRPr lang="en-US" sz="1750" dirty="0"/>
          </a:p>
        </p:txBody>
      </p:sp>
      <p:sp>
        <p:nvSpPr>
          <p:cNvPr id="14" name="Shape 12"/>
          <p:cNvSpPr/>
          <p:nvPr/>
        </p:nvSpPr>
        <p:spPr>
          <a:xfrm>
            <a:off x="10636329" y="4370249"/>
            <a:ext cx="30480" cy="670084"/>
          </a:xfrm>
          <a:prstGeom prst="roundRect">
            <a:avLst>
              <a:gd name="adj" fmla="val 307800"/>
            </a:avLst>
          </a:prstGeom>
          <a:solidFill>
            <a:srgbClr val="C0C1D7"/>
          </a:solidFill>
          <a:ln/>
        </p:spPr>
      </p:sp>
      <p:sp>
        <p:nvSpPr>
          <p:cNvPr id="15" name="Shape 13"/>
          <p:cNvSpPr/>
          <p:nvPr/>
        </p:nvSpPr>
        <p:spPr>
          <a:xfrm>
            <a:off x="10400348" y="4788991"/>
            <a:ext cx="502563" cy="502563"/>
          </a:xfrm>
          <a:prstGeom prst="roundRect">
            <a:avLst>
              <a:gd name="adj" fmla="val 18668"/>
            </a:avLst>
          </a:prstGeom>
          <a:solidFill>
            <a:srgbClr val="DADBF1"/>
          </a:solidFill>
          <a:ln w="7620">
            <a:solidFill>
              <a:srgbClr val="C0C1D7"/>
            </a:solidFill>
            <a:prstDash val="solid"/>
          </a:ln>
        </p:spPr>
      </p:sp>
      <p:sp>
        <p:nvSpPr>
          <p:cNvPr id="16" name="Text 14"/>
          <p:cNvSpPr/>
          <p:nvPr/>
        </p:nvSpPr>
        <p:spPr>
          <a:xfrm>
            <a:off x="10484048" y="4830842"/>
            <a:ext cx="335042" cy="418743"/>
          </a:xfrm>
          <a:prstGeom prst="rect">
            <a:avLst/>
          </a:prstGeom>
          <a:noFill/>
          <a:ln/>
        </p:spPr>
        <p:txBody>
          <a:bodyPr wrap="none" lIns="0" tIns="0" rIns="0" bIns="0" rtlCol="0" anchor="t"/>
          <a:lstStyle/>
          <a:p>
            <a:pPr algn="ctr" indent="0" marL="0">
              <a:lnSpc>
                <a:spcPts val="2600"/>
              </a:lnSpc>
              <a:buNone/>
            </a:pPr>
            <a:r>
              <a:rPr lang="en-US" sz="2600" b="1" dirty="0">
                <a:solidFill>
                  <a:srgbClr val="272525"/>
                </a:solidFill>
                <a:latin typeface="Inter Bold" pitchFamily="34" charset="0"/>
                <a:ea typeface="Inter Bold" pitchFamily="34" charset="-122"/>
                <a:cs typeface="Inter Bold" pitchFamily="34" charset="-120"/>
              </a:rPr>
              <a:t>3</a:t>
            </a:r>
            <a:endParaRPr lang="en-US" sz="2600" dirty="0"/>
          </a:p>
        </p:txBody>
      </p:sp>
      <p:sp>
        <p:nvSpPr>
          <p:cNvPr id="17" name="Text 15"/>
          <p:cNvSpPr/>
          <p:nvPr/>
        </p:nvSpPr>
        <p:spPr>
          <a:xfrm>
            <a:off x="7678103" y="2243018"/>
            <a:ext cx="5947172" cy="697944"/>
          </a:xfrm>
          <a:prstGeom prst="rect">
            <a:avLst/>
          </a:prstGeom>
          <a:noFill/>
          <a:ln/>
        </p:spPr>
        <p:txBody>
          <a:bodyPr wrap="square" lIns="0" tIns="0" rIns="0" bIns="0" rtlCol="0" anchor="t"/>
          <a:lstStyle/>
          <a:p>
            <a:pPr algn="ctr" indent="0" marL="0">
              <a:lnSpc>
                <a:spcPts val="2700"/>
              </a:lnSpc>
              <a:buNone/>
            </a:pPr>
            <a:r>
              <a:rPr lang="en-US" sz="2150" b="1" dirty="0">
                <a:solidFill>
                  <a:srgbClr val="272525"/>
                </a:solidFill>
                <a:latin typeface="Inter Bold" pitchFamily="34" charset="0"/>
                <a:ea typeface="Inter Bold" pitchFamily="34" charset="-122"/>
                <a:cs typeface="Inter Bold" pitchFamily="34" charset="-120"/>
              </a:rPr>
              <a:t>Ειρήνη των Τριάκοντα Ετών (446/445 π.Χ.)</a:t>
            </a:r>
            <a:endParaRPr lang="en-US" sz="2150" dirty="0"/>
          </a:p>
        </p:txBody>
      </p:sp>
      <p:sp>
        <p:nvSpPr>
          <p:cNvPr id="18" name="Text 16"/>
          <p:cNvSpPr/>
          <p:nvPr/>
        </p:nvSpPr>
        <p:spPr>
          <a:xfrm>
            <a:off x="7678103" y="3074908"/>
            <a:ext cx="5947172" cy="1071920"/>
          </a:xfrm>
          <a:prstGeom prst="rect">
            <a:avLst/>
          </a:prstGeom>
          <a:noFill/>
          <a:ln/>
        </p:spPr>
        <p:txBody>
          <a:bodyPr wrap="square" lIns="0" tIns="0" rIns="0" bIns="0" rtlCol="0" anchor="t"/>
          <a:lstStyle/>
          <a:p>
            <a:pPr algn="ctr" indent="0" marL="0">
              <a:lnSpc>
                <a:spcPts val="2800"/>
              </a:lnSpc>
              <a:buNone/>
            </a:pPr>
            <a:r>
              <a:rPr lang="en-US" sz="1750" dirty="0">
                <a:solidFill>
                  <a:srgbClr val="272525"/>
                </a:solidFill>
                <a:latin typeface="Inter" pitchFamily="34" charset="0"/>
                <a:ea typeface="Inter" pitchFamily="34" charset="-122"/>
                <a:cs typeface="Inter" pitchFamily="34" charset="-120"/>
              </a:rPr>
              <a:t>Συνθήκη ειρήνης μεταξύ Αθήνας και Σπάρτης που υποτίθεται ότι θα διαρκούσε 30 χρόνια, αλλά τελικά διακόπηκε από τον Πελοποννησιακό Πόλεμο.</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06529" y="633770"/>
            <a:ext cx="7920395" cy="720090"/>
          </a:xfrm>
          <a:prstGeom prst="rect">
            <a:avLst/>
          </a:prstGeom>
          <a:noFill/>
          <a:ln/>
        </p:spPr>
        <p:txBody>
          <a:bodyPr wrap="none" lIns="0" tIns="0" rIns="0" bIns="0" rtlCol="0" anchor="t"/>
          <a:lstStyle/>
          <a:p>
            <a:pPr algn="l" indent="0" marL="0">
              <a:lnSpc>
                <a:spcPts val="5650"/>
              </a:lnSpc>
              <a:buNone/>
            </a:pPr>
            <a:r>
              <a:rPr lang="en-US" sz="4500" b="1" dirty="0">
                <a:solidFill>
                  <a:srgbClr val="000000"/>
                </a:solidFill>
                <a:latin typeface="Inter Bold" pitchFamily="34" charset="0"/>
                <a:ea typeface="Inter Bold" pitchFamily="34" charset="-122"/>
                <a:cs typeface="Inter Bold" pitchFamily="34" charset="-120"/>
              </a:rPr>
              <a:t>Πελοποννησιακός Πόλεμος</a:t>
            </a:r>
            <a:endParaRPr lang="en-US" sz="4500" dirty="0"/>
          </a:p>
        </p:txBody>
      </p:sp>
      <p:sp>
        <p:nvSpPr>
          <p:cNvPr id="3" name="Shape 1"/>
          <p:cNvSpPr/>
          <p:nvPr/>
        </p:nvSpPr>
        <p:spPr>
          <a:xfrm>
            <a:off x="806529" y="2851785"/>
            <a:ext cx="2995017" cy="230386"/>
          </a:xfrm>
          <a:prstGeom prst="roundRect">
            <a:avLst>
              <a:gd name="adj" fmla="val 42013"/>
            </a:avLst>
          </a:prstGeom>
          <a:solidFill>
            <a:srgbClr val="DADBF1"/>
          </a:solidFill>
          <a:ln w="7620">
            <a:solidFill>
              <a:srgbClr val="C0C1D7"/>
            </a:solidFill>
            <a:prstDash val="solid"/>
          </a:ln>
        </p:spPr>
      </p:sp>
      <p:sp>
        <p:nvSpPr>
          <p:cNvPr id="4" name="Text 2"/>
          <p:cNvSpPr/>
          <p:nvPr/>
        </p:nvSpPr>
        <p:spPr>
          <a:xfrm>
            <a:off x="806529" y="3427809"/>
            <a:ext cx="2995017" cy="1079778"/>
          </a:xfrm>
          <a:prstGeom prst="rect">
            <a:avLst/>
          </a:prstGeom>
          <a:noFill/>
          <a:ln/>
        </p:spPr>
        <p:txBody>
          <a:bodyPr wrap="square" lIns="0" tIns="0" rIns="0" bIns="0" rtlCol="0" anchor="t"/>
          <a:lstStyle/>
          <a:p>
            <a:pPr algn="l" indent="0" marL="0">
              <a:lnSpc>
                <a:spcPts val="2800"/>
              </a:lnSpc>
              <a:buNone/>
            </a:pPr>
            <a:r>
              <a:rPr lang="en-US" sz="2250" b="1" dirty="0">
                <a:solidFill>
                  <a:srgbClr val="272525"/>
                </a:solidFill>
                <a:latin typeface="Inter Bold" pitchFamily="34" charset="0"/>
                <a:ea typeface="Inter Bold" pitchFamily="34" charset="-122"/>
                <a:cs typeface="Inter Bold" pitchFamily="34" charset="-120"/>
              </a:rPr>
              <a:t>Πελοποννησιακός πόλεμος (431–404 π.Χ.)</a:t>
            </a:r>
            <a:endParaRPr lang="en-US" sz="2250" dirty="0"/>
          </a:p>
        </p:txBody>
      </p:sp>
      <p:sp>
        <p:nvSpPr>
          <p:cNvPr id="5" name="Text 3"/>
          <p:cNvSpPr/>
          <p:nvPr/>
        </p:nvSpPr>
        <p:spPr>
          <a:xfrm>
            <a:off x="806529" y="4645819"/>
            <a:ext cx="2995017" cy="2949893"/>
          </a:xfrm>
          <a:prstGeom prst="rect">
            <a:avLst/>
          </a:prstGeom>
          <a:noFill/>
          <a:ln/>
        </p:spPr>
        <p:txBody>
          <a:bodyPr wrap="square" lIns="0" tIns="0" rIns="0" bIns="0" rtlCol="0" anchor="t"/>
          <a:lstStyle/>
          <a:p>
            <a:pPr algn="l" indent="0" marL="0">
              <a:lnSpc>
                <a:spcPts val="2900"/>
              </a:lnSpc>
              <a:buNone/>
            </a:pPr>
            <a:r>
              <a:rPr lang="en-US" sz="1800" dirty="0">
                <a:solidFill>
                  <a:srgbClr val="272525"/>
                </a:solidFill>
                <a:latin typeface="Inter" pitchFamily="34" charset="0"/>
                <a:ea typeface="Inter" pitchFamily="34" charset="-122"/>
                <a:cs typeface="Inter" pitchFamily="34" charset="-120"/>
              </a:rPr>
              <a:t>Η μακροχρόνια σύγκρουση μεταξύ των δύο κυρίαρχων πόλεων-κρατών της αρχαίας Ελλάδας, της Αθήνας και της Σπάρτης, μαζί με τους συμμάχους τους, που διήρκεσε 27 χρόνια.</a:t>
            </a:r>
            <a:endParaRPr lang="en-US" sz="1800" dirty="0"/>
          </a:p>
        </p:txBody>
      </p:sp>
      <p:sp>
        <p:nvSpPr>
          <p:cNvPr id="6" name="Shape 4"/>
          <p:cNvSpPr/>
          <p:nvPr/>
        </p:nvSpPr>
        <p:spPr>
          <a:xfrm>
            <a:off x="4147185" y="2506028"/>
            <a:ext cx="2995136" cy="230386"/>
          </a:xfrm>
          <a:prstGeom prst="roundRect">
            <a:avLst>
              <a:gd name="adj" fmla="val 42013"/>
            </a:avLst>
          </a:prstGeom>
          <a:solidFill>
            <a:srgbClr val="DADBF1"/>
          </a:solidFill>
          <a:ln w="7620">
            <a:solidFill>
              <a:srgbClr val="C0C1D7"/>
            </a:solidFill>
            <a:prstDash val="solid"/>
          </a:ln>
        </p:spPr>
      </p:sp>
      <p:sp>
        <p:nvSpPr>
          <p:cNvPr id="7" name="Text 5"/>
          <p:cNvSpPr/>
          <p:nvPr/>
        </p:nvSpPr>
        <p:spPr>
          <a:xfrm>
            <a:off x="4147185" y="3082052"/>
            <a:ext cx="2995136" cy="1079778"/>
          </a:xfrm>
          <a:prstGeom prst="rect">
            <a:avLst/>
          </a:prstGeom>
          <a:noFill/>
          <a:ln/>
        </p:spPr>
        <p:txBody>
          <a:bodyPr wrap="square" lIns="0" tIns="0" rIns="0" bIns="0" rtlCol="0" anchor="t"/>
          <a:lstStyle/>
          <a:p>
            <a:pPr algn="l" indent="0" marL="0">
              <a:lnSpc>
                <a:spcPts val="2800"/>
              </a:lnSpc>
              <a:buNone/>
            </a:pPr>
            <a:r>
              <a:rPr lang="en-US" sz="2250" b="1" dirty="0">
                <a:solidFill>
                  <a:srgbClr val="272525"/>
                </a:solidFill>
                <a:latin typeface="Inter Bold" pitchFamily="34" charset="0"/>
                <a:ea typeface="Inter Bold" pitchFamily="34" charset="-122"/>
                <a:cs typeface="Inter Bold" pitchFamily="34" charset="-120"/>
              </a:rPr>
              <a:t>Αρχιδάμειος ή Δεκαετής πόλεμος (431–421 π.Χ.)</a:t>
            </a:r>
            <a:endParaRPr lang="en-US" sz="2250" dirty="0"/>
          </a:p>
        </p:txBody>
      </p:sp>
      <p:sp>
        <p:nvSpPr>
          <p:cNvPr id="8" name="Text 6"/>
          <p:cNvSpPr/>
          <p:nvPr/>
        </p:nvSpPr>
        <p:spPr>
          <a:xfrm>
            <a:off x="4147185" y="4300061"/>
            <a:ext cx="2995136" cy="2581156"/>
          </a:xfrm>
          <a:prstGeom prst="rect">
            <a:avLst/>
          </a:prstGeom>
          <a:noFill/>
          <a:ln/>
        </p:spPr>
        <p:txBody>
          <a:bodyPr wrap="square" lIns="0" tIns="0" rIns="0" bIns="0" rtlCol="0" anchor="t"/>
          <a:lstStyle/>
          <a:p>
            <a:pPr algn="l" indent="0" marL="0">
              <a:lnSpc>
                <a:spcPts val="2900"/>
              </a:lnSpc>
              <a:buNone/>
            </a:pPr>
            <a:r>
              <a:rPr lang="en-US" sz="1800" dirty="0">
                <a:solidFill>
                  <a:srgbClr val="272525"/>
                </a:solidFill>
                <a:latin typeface="Inter" pitchFamily="34" charset="0"/>
                <a:ea typeface="Inter" pitchFamily="34" charset="-122"/>
                <a:cs typeface="Inter" pitchFamily="34" charset="-120"/>
              </a:rPr>
              <a:t>Η πρώτη φάση του Πελοποννησιακού Πολέμου, που πήρε το όνομά της από τον βασιλιά της Σπάρτης Αρχίδαμο Β΄, και έληξε με την Ειρήνη του Νικία.</a:t>
            </a:r>
            <a:endParaRPr lang="en-US" sz="1800" dirty="0"/>
          </a:p>
        </p:txBody>
      </p:sp>
      <p:sp>
        <p:nvSpPr>
          <p:cNvPr id="9" name="Shape 7"/>
          <p:cNvSpPr/>
          <p:nvPr/>
        </p:nvSpPr>
        <p:spPr>
          <a:xfrm>
            <a:off x="7487960" y="2160389"/>
            <a:ext cx="2995136" cy="230386"/>
          </a:xfrm>
          <a:prstGeom prst="roundRect">
            <a:avLst>
              <a:gd name="adj" fmla="val 42013"/>
            </a:avLst>
          </a:prstGeom>
          <a:solidFill>
            <a:srgbClr val="DADBF1"/>
          </a:solidFill>
          <a:ln w="7620">
            <a:solidFill>
              <a:srgbClr val="C0C1D7"/>
            </a:solidFill>
            <a:prstDash val="solid"/>
          </a:ln>
        </p:spPr>
      </p:sp>
      <p:sp>
        <p:nvSpPr>
          <p:cNvPr id="10" name="Text 8"/>
          <p:cNvSpPr/>
          <p:nvPr/>
        </p:nvSpPr>
        <p:spPr>
          <a:xfrm>
            <a:off x="7487960" y="2736413"/>
            <a:ext cx="2995136" cy="719852"/>
          </a:xfrm>
          <a:prstGeom prst="rect">
            <a:avLst/>
          </a:prstGeom>
          <a:noFill/>
          <a:ln/>
        </p:spPr>
        <p:txBody>
          <a:bodyPr wrap="square" lIns="0" tIns="0" rIns="0" bIns="0" rtlCol="0" anchor="t"/>
          <a:lstStyle/>
          <a:p>
            <a:pPr algn="l" indent="0" marL="0">
              <a:lnSpc>
                <a:spcPts val="2800"/>
              </a:lnSpc>
              <a:buNone/>
            </a:pPr>
            <a:r>
              <a:rPr lang="en-US" sz="2250" b="1" dirty="0">
                <a:solidFill>
                  <a:srgbClr val="272525"/>
                </a:solidFill>
                <a:latin typeface="Inter Bold" pitchFamily="34" charset="0"/>
                <a:ea typeface="Inter Bold" pitchFamily="34" charset="-122"/>
                <a:cs typeface="Inter Bold" pitchFamily="34" charset="-120"/>
              </a:rPr>
              <a:t>Σικελική εκστρατεία (415–413 π.Χ.)</a:t>
            </a:r>
            <a:endParaRPr lang="en-US" sz="2250" dirty="0"/>
          </a:p>
        </p:txBody>
      </p:sp>
      <p:sp>
        <p:nvSpPr>
          <p:cNvPr id="11" name="Text 9"/>
          <p:cNvSpPr/>
          <p:nvPr/>
        </p:nvSpPr>
        <p:spPr>
          <a:xfrm>
            <a:off x="7487960" y="3594497"/>
            <a:ext cx="2995136" cy="2212419"/>
          </a:xfrm>
          <a:prstGeom prst="rect">
            <a:avLst/>
          </a:prstGeom>
          <a:noFill/>
          <a:ln/>
        </p:spPr>
        <p:txBody>
          <a:bodyPr wrap="square" lIns="0" tIns="0" rIns="0" bIns="0" rtlCol="0" anchor="t"/>
          <a:lstStyle/>
          <a:p>
            <a:pPr algn="l" indent="0" marL="0">
              <a:lnSpc>
                <a:spcPts val="2900"/>
              </a:lnSpc>
              <a:buNone/>
            </a:pPr>
            <a:r>
              <a:rPr lang="en-US" sz="1800" dirty="0">
                <a:solidFill>
                  <a:srgbClr val="272525"/>
                </a:solidFill>
                <a:latin typeface="Inter" pitchFamily="34" charset="0"/>
                <a:ea typeface="Inter" pitchFamily="34" charset="-122"/>
                <a:cs typeface="Inter" pitchFamily="34" charset="-120"/>
              </a:rPr>
              <a:t>Η αποτυχημένη αθηναϊκή εκστρατεία στη Σικελία που οδήγησε σε καταστροφική ήττα και σημαντική απώλεια δυνάμεων για την Αθήνα.</a:t>
            </a:r>
            <a:endParaRPr lang="en-US" sz="1800" dirty="0"/>
          </a:p>
        </p:txBody>
      </p:sp>
      <p:sp>
        <p:nvSpPr>
          <p:cNvPr id="12" name="Shape 10"/>
          <p:cNvSpPr/>
          <p:nvPr/>
        </p:nvSpPr>
        <p:spPr>
          <a:xfrm>
            <a:off x="10828734" y="1814751"/>
            <a:ext cx="2995136" cy="230386"/>
          </a:xfrm>
          <a:prstGeom prst="roundRect">
            <a:avLst>
              <a:gd name="adj" fmla="val 42013"/>
            </a:avLst>
          </a:prstGeom>
          <a:solidFill>
            <a:srgbClr val="DADBF1"/>
          </a:solidFill>
          <a:ln w="7620">
            <a:solidFill>
              <a:srgbClr val="C0C1D7"/>
            </a:solidFill>
            <a:prstDash val="solid"/>
          </a:ln>
        </p:spPr>
      </p:sp>
      <p:sp>
        <p:nvSpPr>
          <p:cNvPr id="13" name="Text 11"/>
          <p:cNvSpPr/>
          <p:nvPr/>
        </p:nvSpPr>
        <p:spPr>
          <a:xfrm>
            <a:off x="10828734" y="2390775"/>
            <a:ext cx="2995136" cy="1079778"/>
          </a:xfrm>
          <a:prstGeom prst="rect">
            <a:avLst/>
          </a:prstGeom>
          <a:noFill/>
          <a:ln/>
        </p:spPr>
        <p:txBody>
          <a:bodyPr wrap="square" lIns="0" tIns="0" rIns="0" bIns="0" rtlCol="0" anchor="t"/>
          <a:lstStyle/>
          <a:p>
            <a:pPr algn="l" indent="0" marL="0">
              <a:lnSpc>
                <a:spcPts val="2800"/>
              </a:lnSpc>
              <a:buNone/>
            </a:pPr>
            <a:r>
              <a:rPr lang="en-US" sz="2250" b="1" dirty="0">
                <a:solidFill>
                  <a:srgbClr val="272525"/>
                </a:solidFill>
                <a:latin typeface="Inter Bold" pitchFamily="34" charset="0"/>
                <a:ea typeface="Inter Bold" pitchFamily="34" charset="-122"/>
                <a:cs typeface="Inter Bold" pitchFamily="34" charset="-120"/>
              </a:rPr>
              <a:t>Δεκελεικός ή Ιωνικός πόλεμος (413–404 π.Χ.)</a:t>
            </a:r>
            <a:endParaRPr lang="en-US" sz="2250" dirty="0"/>
          </a:p>
        </p:txBody>
      </p:sp>
      <p:sp>
        <p:nvSpPr>
          <p:cNvPr id="14" name="Text 12"/>
          <p:cNvSpPr/>
          <p:nvPr/>
        </p:nvSpPr>
        <p:spPr>
          <a:xfrm>
            <a:off x="10828734" y="3608784"/>
            <a:ext cx="2995136" cy="2581156"/>
          </a:xfrm>
          <a:prstGeom prst="rect">
            <a:avLst/>
          </a:prstGeom>
          <a:noFill/>
          <a:ln/>
        </p:spPr>
        <p:txBody>
          <a:bodyPr wrap="square" lIns="0" tIns="0" rIns="0" bIns="0" rtlCol="0" anchor="t"/>
          <a:lstStyle/>
          <a:p>
            <a:pPr algn="l" indent="0" marL="0">
              <a:lnSpc>
                <a:spcPts val="2900"/>
              </a:lnSpc>
              <a:buNone/>
            </a:pPr>
            <a:r>
              <a:rPr lang="en-US" sz="1800" dirty="0">
                <a:solidFill>
                  <a:srgbClr val="272525"/>
                </a:solidFill>
                <a:latin typeface="Inter" pitchFamily="34" charset="0"/>
                <a:ea typeface="Inter" pitchFamily="34" charset="-122"/>
                <a:cs typeface="Inter" pitchFamily="34" charset="-120"/>
              </a:rPr>
              <a:t>Η τελική φάση του Πελοποννησιακού Πολέμου, που ονομάστηκε έτσι από την κατάληψη της Δεκέλειας από τους Σπαρτιάτες, και κατέληξε στην ήττα της Αθήνας.</a:t>
            </a:r>
            <a:endParaRPr lang="en-US" sz="1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47606" y="667107"/>
            <a:ext cx="6294953" cy="756761"/>
          </a:xfrm>
          <a:prstGeom prst="rect">
            <a:avLst/>
          </a:prstGeom>
          <a:noFill/>
          <a:ln/>
        </p:spPr>
        <p:txBody>
          <a:bodyPr wrap="none" lIns="0" tIns="0" rIns="0" bIns="0" rtlCol="0" anchor="t"/>
          <a:lstStyle/>
          <a:p>
            <a:pPr algn="l" indent="0" marL="0">
              <a:lnSpc>
                <a:spcPts val="5950"/>
              </a:lnSpc>
              <a:buNone/>
            </a:pPr>
            <a:r>
              <a:rPr lang="en-US" sz="4750" b="1" dirty="0">
                <a:solidFill>
                  <a:srgbClr val="000000"/>
                </a:solidFill>
                <a:latin typeface="Inter Bold" pitchFamily="34" charset="0"/>
                <a:ea typeface="Inter Bold" pitchFamily="34" charset="-122"/>
                <a:cs typeface="Inter Bold" pitchFamily="34" charset="-120"/>
              </a:rPr>
              <a:t>Περίοδος Ηγεμονιών</a:t>
            </a:r>
            <a:endParaRPr lang="en-US" sz="4750" dirty="0"/>
          </a:p>
        </p:txBody>
      </p:sp>
      <p:sp>
        <p:nvSpPr>
          <p:cNvPr id="3" name="Text 1"/>
          <p:cNvSpPr/>
          <p:nvPr/>
        </p:nvSpPr>
        <p:spPr>
          <a:xfrm>
            <a:off x="847606" y="1908215"/>
            <a:ext cx="3840718" cy="756761"/>
          </a:xfrm>
          <a:prstGeom prst="rect">
            <a:avLst/>
          </a:prstGeom>
          <a:noFill/>
          <a:ln/>
        </p:spPr>
        <p:txBody>
          <a:bodyPr wrap="square" lIns="0" tIns="0" rIns="0" bIns="0" rtlCol="0" anchor="t"/>
          <a:lstStyle/>
          <a:p>
            <a:pPr algn="r" indent="0" marL="0">
              <a:lnSpc>
                <a:spcPts val="2950"/>
              </a:lnSpc>
              <a:buNone/>
            </a:pPr>
            <a:r>
              <a:rPr lang="en-US" sz="2350" b="1" dirty="0">
                <a:solidFill>
                  <a:srgbClr val="272525"/>
                </a:solidFill>
                <a:latin typeface="Inter Bold" pitchFamily="34" charset="0"/>
                <a:ea typeface="Inter Bold" pitchFamily="34" charset="-122"/>
                <a:cs typeface="Inter Bold" pitchFamily="34" charset="-120"/>
              </a:rPr>
              <a:t>Σπαρτιατική ηγεμονία (404–371 π.Χ.)</a:t>
            </a:r>
            <a:endParaRPr lang="en-US" sz="2350" dirty="0"/>
          </a:p>
        </p:txBody>
      </p:sp>
      <p:sp>
        <p:nvSpPr>
          <p:cNvPr id="4" name="Text 2"/>
          <p:cNvSpPr/>
          <p:nvPr/>
        </p:nvSpPr>
        <p:spPr>
          <a:xfrm>
            <a:off x="847606" y="2810232"/>
            <a:ext cx="3840718" cy="1549718"/>
          </a:xfrm>
          <a:prstGeom prst="rect">
            <a:avLst/>
          </a:prstGeom>
          <a:noFill/>
          <a:ln/>
        </p:spPr>
        <p:txBody>
          <a:bodyPr wrap="square" lIns="0" tIns="0" rIns="0" bIns="0" rtlCol="0" anchor="t"/>
          <a:lstStyle/>
          <a:p>
            <a:pPr algn="r" indent="0" marL="0">
              <a:lnSpc>
                <a:spcPts val="3050"/>
              </a:lnSpc>
              <a:buNone/>
            </a:pPr>
            <a:r>
              <a:rPr lang="en-US" sz="1900" dirty="0">
                <a:solidFill>
                  <a:srgbClr val="272525"/>
                </a:solidFill>
                <a:latin typeface="Inter" pitchFamily="34" charset="0"/>
                <a:ea typeface="Inter" pitchFamily="34" charset="-122"/>
                <a:cs typeface="Inter" pitchFamily="34" charset="-120"/>
              </a:rPr>
              <a:t>Μετά τη νίκη της στον Πελοποννησιακό Πόλεμο, η Σπάρτη έγινε η κυρίαρχη δύναμη στην Ελλάδα.</a:t>
            </a:r>
            <a:endParaRPr lang="en-US" sz="1900" dirty="0"/>
          </a:p>
        </p:txBody>
      </p:sp>
      <p:pic>
        <p:nvPicPr>
          <p:cNvPr id="5" name="Image 0" descr="preencoded.png">    </p:cNvPr>
          <p:cNvPicPr>
            <a:picLocks noChangeAspect="1"/>
          </p:cNvPicPr>
          <p:nvPr/>
        </p:nvPicPr>
        <p:blipFill>
          <a:blip r:embed="rId1"/>
          <a:stretch>
            <a:fillRect/>
          </a:stretch>
        </p:blipFill>
        <p:spPr>
          <a:xfrm>
            <a:off x="5051584" y="2471618"/>
            <a:ext cx="4527233" cy="4527233"/>
          </a:xfrm>
          <a:prstGeom prst="rect">
            <a:avLst/>
          </a:prstGeom>
        </p:spPr>
      </p:pic>
      <p:pic>
        <p:nvPicPr>
          <p:cNvPr id="6" name="Image 1" descr="preencoded.png">    </p:cNvPr>
          <p:cNvPicPr>
            <a:picLocks noChangeAspect="1"/>
          </p:cNvPicPr>
          <p:nvPr/>
        </p:nvPicPr>
        <p:blipFill>
          <a:blip r:embed="rId2"/>
          <a:stretch>
            <a:fillRect/>
          </a:stretch>
        </p:blipFill>
        <p:spPr>
          <a:xfrm>
            <a:off x="6222861" y="3212247"/>
            <a:ext cx="362307" cy="452914"/>
          </a:xfrm>
          <a:prstGeom prst="rect">
            <a:avLst/>
          </a:prstGeom>
        </p:spPr>
      </p:pic>
      <p:sp>
        <p:nvSpPr>
          <p:cNvPr id="7" name="Text 3"/>
          <p:cNvSpPr/>
          <p:nvPr/>
        </p:nvSpPr>
        <p:spPr>
          <a:xfrm>
            <a:off x="9942076" y="1912739"/>
            <a:ext cx="3840718" cy="1135142"/>
          </a:xfrm>
          <a:prstGeom prst="rect">
            <a:avLst/>
          </a:prstGeom>
          <a:noFill/>
          <a:ln/>
        </p:spPr>
        <p:txBody>
          <a:bodyPr wrap="square" lIns="0" tIns="0" rIns="0" bIns="0" rtlCol="0" anchor="t"/>
          <a:lstStyle/>
          <a:p>
            <a:pPr algn="l" indent="0" marL="0">
              <a:lnSpc>
                <a:spcPts val="2950"/>
              </a:lnSpc>
              <a:buNone/>
            </a:pPr>
            <a:r>
              <a:rPr lang="en-US" sz="2350" b="1" dirty="0">
                <a:solidFill>
                  <a:srgbClr val="272525"/>
                </a:solidFill>
                <a:latin typeface="Inter Bold" pitchFamily="34" charset="0"/>
                <a:ea typeface="Inter Bold" pitchFamily="34" charset="-122"/>
                <a:cs typeface="Inter Bold" pitchFamily="34" charset="-120"/>
              </a:rPr>
              <a:t>Αθηναϊκή ηγεμονία (Β΄ Αθηναϊκή Συμμαχία) (περ. 377 π.Χ.)</a:t>
            </a:r>
            <a:endParaRPr lang="en-US" sz="2350" dirty="0"/>
          </a:p>
        </p:txBody>
      </p:sp>
      <p:sp>
        <p:nvSpPr>
          <p:cNvPr id="8" name="Text 4"/>
          <p:cNvSpPr/>
          <p:nvPr/>
        </p:nvSpPr>
        <p:spPr>
          <a:xfrm>
            <a:off x="9942076" y="3193137"/>
            <a:ext cx="3840718" cy="1162288"/>
          </a:xfrm>
          <a:prstGeom prst="rect">
            <a:avLst/>
          </a:prstGeom>
          <a:noFill/>
          <a:ln/>
        </p:spPr>
        <p:txBody>
          <a:bodyPr wrap="square" lIns="0" tIns="0" rIns="0" bIns="0" rtlCol="0" anchor="t"/>
          <a:lstStyle/>
          <a:p>
            <a:pPr algn="l" indent="0" marL="0">
              <a:lnSpc>
                <a:spcPts val="3050"/>
              </a:lnSpc>
              <a:buNone/>
            </a:pPr>
            <a:r>
              <a:rPr lang="en-US" sz="1900" dirty="0">
                <a:solidFill>
                  <a:srgbClr val="272525"/>
                </a:solidFill>
                <a:latin typeface="Inter" pitchFamily="34" charset="0"/>
                <a:ea typeface="Inter" pitchFamily="34" charset="-122"/>
                <a:cs typeface="Inter" pitchFamily="34" charset="-120"/>
              </a:rPr>
              <a:t>Η Αθήνα ανέκτησε μέρος της δύναμής της με την ίδρυση της Β΄ Αθηναϊκής Συμμαχίας.</a:t>
            </a:r>
            <a:endParaRPr lang="en-US" sz="1900" dirty="0"/>
          </a:p>
        </p:txBody>
      </p:sp>
      <p:pic>
        <p:nvPicPr>
          <p:cNvPr id="9" name="Image 2" descr="preencoded.png">    </p:cNvPr>
          <p:cNvPicPr>
            <a:picLocks noChangeAspect="1"/>
          </p:cNvPicPr>
          <p:nvPr/>
        </p:nvPicPr>
        <p:blipFill>
          <a:blip r:embed="rId3"/>
          <a:stretch>
            <a:fillRect/>
          </a:stretch>
        </p:blipFill>
        <p:spPr>
          <a:xfrm>
            <a:off x="5051584" y="2471618"/>
            <a:ext cx="4527233" cy="4527233"/>
          </a:xfrm>
          <a:prstGeom prst="rect">
            <a:avLst/>
          </a:prstGeom>
        </p:spPr>
      </p:pic>
      <p:pic>
        <p:nvPicPr>
          <p:cNvPr id="10" name="Image 3" descr="preencoded.png">    </p:cNvPr>
          <p:cNvPicPr>
            <a:picLocks noChangeAspect="1"/>
          </p:cNvPicPr>
          <p:nvPr/>
        </p:nvPicPr>
        <p:blipFill>
          <a:blip r:embed="rId4"/>
          <a:stretch>
            <a:fillRect/>
          </a:stretch>
        </p:blipFill>
        <p:spPr>
          <a:xfrm>
            <a:off x="8430399" y="3597533"/>
            <a:ext cx="362307" cy="452914"/>
          </a:xfrm>
          <a:prstGeom prst="rect">
            <a:avLst/>
          </a:prstGeom>
        </p:spPr>
      </p:pic>
      <p:sp>
        <p:nvSpPr>
          <p:cNvPr id="11" name="Text 5"/>
          <p:cNvSpPr/>
          <p:nvPr/>
        </p:nvSpPr>
        <p:spPr>
          <a:xfrm>
            <a:off x="9942076" y="4723209"/>
            <a:ext cx="3840718" cy="756761"/>
          </a:xfrm>
          <a:prstGeom prst="rect">
            <a:avLst/>
          </a:prstGeom>
          <a:noFill/>
          <a:ln/>
        </p:spPr>
        <p:txBody>
          <a:bodyPr wrap="square" lIns="0" tIns="0" rIns="0" bIns="0" rtlCol="0" anchor="t"/>
          <a:lstStyle/>
          <a:p>
            <a:pPr algn="l" indent="0" marL="0">
              <a:lnSpc>
                <a:spcPts val="2950"/>
              </a:lnSpc>
              <a:buNone/>
            </a:pPr>
            <a:r>
              <a:rPr lang="en-US" sz="2350" b="1" dirty="0">
                <a:solidFill>
                  <a:srgbClr val="272525"/>
                </a:solidFill>
                <a:latin typeface="Inter Bold" pitchFamily="34" charset="0"/>
                <a:ea typeface="Inter Bold" pitchFamily="34" charset="-122"/>
                <a:cs typeface="Inter Bold" pitchFamily="34" charset="-120"/>
              </a:rPr>
              <a:t>Θηβαϊκή ηγεμονία (371–362 π.Χ.)</a:t>
            </a:r>
            <a:endParaRPr lang="en-US" sz="2350" dirty="0"/>
          </a:p>
        </p:txBody>
      </p:sp>
      <p:sp>
        <p:nvSpPr>
          <p:cNvPr id="12" name="Text 6"/>
          <p:cNvSpPr/>
          <p:nvPr/>
        </p:nvSpPr>
        <p:spPr>
          <a:xfrm>
            <a:off x="9942076" y="5625227"/>
            <a:ext cx="3840718" cy="1937147"/>
          </a:xfrm>
          <a:prstGeom prst="rect">
            <a:avLst/>
          </a:prstGeom>
          <a:noFill/>
          <a:ln/>
        </p:spPr>
        <p:txBody>
          <a:bodyPr wrap="square" lIns="0" tIns="0" rIns="0" bIns="0" rtlCol="0" anchor="t"/>
          <a:lstStyle/>
          <a:p>
            <a:pPr algn="l" indent="0" marL="0">
              <a:lnSpc>
                <a:spcPts val="3050"/>
              </a:lnSpc>
              <a:buNone/>
            </a:pPr>
            <a:r>
              <a:rPr lang="en-US" sz="1900" dirty="0">
                <a:solidFill>
                  <a:srgbClr val="272525"/>
                </a:solidFill>
                <a:latin typeface="Inter" pitchFamily="34" charset="0"/>
                <a:ea typeface="Inter" pitchFamily="34" charset="-122"/>
                <a:cs typeface="Inter" pitchFamily="34" charset="-120"/>
              </a:rPr>
              <a:t>Μετά τη νίκη της στη μάχη των Λεύκτρων, η Θήβα έγινε η κυρίαρχη δύναμη στην Ελλάδα υπό την ηγεσία του Επαμεινώνδα και του Πελοπίδα.</a:t>
            </a:r>
            <a:endParaRPr lang="en-US" sz="1900" dirty="0"/>
          </a:p>
        </p:txBody>
      </p:sp>
      <p:pic>
        <p:nvPicPr>
          <p:cNvPr id="13" name="Image 4" descr="preencoded.png">    </p:cNvPr>
          <p:cNvPicPr>
            <a:picLocks noChangeAspect="1"/>
          </p:cNvPicPr>
          <p:nvPr/>
        </p:nvPicPr>
        <p:blipFill>
          <a:blip r:embed="rId5"/>
          <a:stretch>
            <a:fillRect/>
          </a:stretch>
        </p:blipFill>
        <p:spPr>
          <a:xfrm>
            <a:off x="5051584" y="2471618"/>
            <a:ext cx="4527233" cy="4527233"/>
          </a:xfrm>
          <a:prstGeom prst="rect">
            <a:avLst/>
          </a:prstGeom>
        </p:spPr>
      </p:pic>
      <p:pic>
        <p:nvPicPr>
          <p:cNvPr id="14" name="Image 5" descr="preencoded.png">    </p:cNvPr>
          <p:cNvPicPr>
            <a:picLocks noChangeAspect="1"/>
          </p:cNvPicPr>
          <p:nvPr/>
        </p:nvPicPr>
        <p:blipFill>
          <a:blip r:embed="rId6"/>
          <a:stretch>
            <a:fillRect/>
          </a:stretch>
        </p:blipFill>
        <p:spPr>
          <a:xfrm>
            <a:off x="8045113" y="5805071"/>
            <a:ext cx="362307" cy="452914"/>
          </a:xfrm>
          <a:prstGeom prst="rect">
            <a:avLst/>
          </a:prstGeom>
        </p:spPr>
      </p:pic>
      <p:sp>
        <p:nvSpPr>
          <p:cNvPr id="15" name="Text 7"/>
          <p:cNvSpPr/>
          <p:nvPr/>
        </p:nvSpPr>
        <p:spPr>
          <a:xfrm>
            <a:off x="847606" y="4723209"/>
            <a:ext cx="3840718" cy="756761"/>
          </a:xfrm>
          <a:prstGeom prst="rect">
            <a:avLst/>
          </a:prstGeom>
          <a:noFill/>
          <a:ln/>
        </p:spPr>
        <p:txBody>
          <a:bodyPr wrap="square" lIns="0" tIns="0" rIns="0" bIns="0" rtlCol="0" anchor="t"/>
          <a:lstStyle/>
          <a:p>
            <a:pPr algn="r" indent="0" marL="0">
              <a:lnSpc>
                <a:spcPts val="2950"/>
              </a:lnSpc>
              <a:buNone/>
            </a:pPr>
            <a:r>
              <a:rPr lang="en-US" sz="2350" b="1" dirty="0">
                <a:solidFill>
                  <a:srgbClr val="272525"/>
                </a:solidFill>
                <a:latin typeface="Inter Bold" pitchFamily="34" charset="0"/>
                <a:ea typeface="Inter Bold" pitchFamily="34" charset="-122"/>
                <a:cs typeface="Inter Bold" pitchFamily="34" charset="-120"/>
              </a:rPr>
              <a:t>Βοιωτικός ή Κορινθιακός πόλεμος (395–387 π.Χ.)</a:t>
            </a:r>
            <a:endParaRPr lang="en-US" sz="2350" dirty="0"/>
          </a:p>
        </p:txBody>
      </p:sp>
      <p:sp>
        <p:nvSpPr>
          <p:cNvPr id="16" name="Text 8"/>
          <p:cNvSpPr/>
          <p:nvPr/>
        </p:nvSpPr>
        <p:spPr>
          <a:xfrm>
            <a:off x="847606" y="5625227"/>
            <a:ext cx="3840718" cy="1937147"/>
          </a:xfrm>
          <a:prstGeom prst="rect">
            <a:avLst/>
          </a:prstGeom>
          <a:noFill/>
          <a:ln/>
        </p:spPr>
        <p:txBody>
          <a:bodyPr wrap="square" lIns="0" tIns="0" rIns="0" bIns="0" rtlCol="0" anchor="t"/>
          <a:lstStyle/>
          <a:p>
            <a:pPr algn="r" indent="0" marL="0">
              <a:lnSpc>
                <a:spcPts val="3050"/>
              </a:lnSpc>
              <a:buNone/>
            </a:pPr>
            <a:r>
              <a:rPr lang="en-US" sz="1900" dirty="0">
                <a:solidFill>
                  <a:srgbClr val="272525"/>
                </a:solidFill>
                <a:latin typeface="Inter" pitchFamily="34" charset="0"/>
                <a:ea typeface="Inter" pitchFamily="34" charset="-122"/>
                <a:cs typeface="Inter" pitchFamily="34" charset="-120"/>
              </a:rPr>
              <a:t>Σύγκρουση μεταξύ της Σπάρτης και μιας συμμαχίας που περιλάμβανε τη Θήβα, την Αθήνα, την Κόρινθο και το Άργος.</a:t>
            </a:r>
            <a:endParaRPr lang="en-US" sz="1900" dirty="0"/>
          </a:p>
        </p:txBody>
      </p:sp>
      <p:pic>
        <p:nvPicPr>
          <p:cNvPr id="17" name="Image 6" descr="preencoded.png">    </p:cNvPr>
          <p:cNvPicPr>
            <a:picLocks noChangeAspect="1"/>
          </p:cNvPicPr>
          <p:nvPr/>
        </p:nvPicPr>
        <p:blipFill>
          <a:blip r:embed="rId7"/>
          <a:stretch>
            <a:fillRect/>
          </a:stretch>
        </p:blipFill>
        <p:spPr>
          <a:xfrm>
            <a:off x="5051584" y="2471618"/>
            <a:ext cx="4527233" cy="4527233"/>
          </a:xfrm>
          <a:prstGeom prst="rect">
            <a:avLst/>
          </a:prstGeom>
        </p:spPr>
      </p:pic>
      <p:pic>
        <p:nvPicPr>
          <p:cNvPr id="18" name="Image 7" descr="preencoded.png">    </p:cNvPr>
          <p:cNvPicPr>
            <a:picLocks noChangeAspect="1"/>
          </p:cNvPicPr>
          <p:nvPr/>
        </p:nvPicPr>
        <p:blipFill>
          <a:blip r:embed="rId8"/>
          <a:stretch>
            <a:fillRect/>
          </a:stretch>
        </p:blipFill>
        <p:spPr>
          <a:xfrm>
            <a:off x="5837575" y="5419785"/>
            <a:ext cx="362307" cy="45291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864037" y="1108948"/>
            <a:ext cx="8057317" cy="771525"/>
          </a:xfrm>
          <a:prstGeom prst="rect">
            <a:avLst/>
          </a:prstGeom>
          <a:noFill/>
          <a:ln/>
        </p:spPr>
        <p:txBody>
          <a:bodyPr wrap="none" lIns="0" tIns="0" rIns="0" bIns="0" rtlCol="0" anchor="t"/>
          <a:lstStyle/>
          <a:p>
            <a:pPr algn="l" indent="0" marL="0">
              <a:lnSpc>
                <a:spcPts val="6050"/>
              </a:lnSpc>
              <a:buNone/>
            </a:pPr>
            <a:r>
              <a:rPr lang="en-US" sz="4850" b="1" dirty="0">
                <a:solidFill>
                  <a:srgbClr val="000000"/>
                </a:solidFill>
                <a:latin typeface="Inter Bold" pitchFamily="34" charset="0"/>
                <a:ea typeface="Inter Bold" pitchFamily="34" charset="-122"/>
                <a:cs typeface="Inter Bold" pitchFamily="34" charset="-120"/>
              </a:rPr>
              <a:t>Η Άνοδος της Μακεδονίας</a:t>
            </a:r>
            <a:endParaRPr lang="en-US" sz="4850" dirty="0"/>
          </a:p>
        </p:txBody>
      </p:sp>
      <p:sp>
        <p:nvSpPr>
          <p:cNvPr id="5" name="Text 2"/>
          <p:cNvSpPr/>
          <p:nvPr/>
        </p:nvSpPr>
        <p:spPr>
          <a:xfrm>
            <a:off x="864037" y="2497574"/>
            <a:ext cx="6150054" cy="771525"/>
          </a:xfrm>
          <a:prstGeom prst="rect">
            <a:avLst/>
          </a:prstGeom>
          <a:noFill/>
          <a:ln/>
        </p:spPr>
        <p:txBody>
          <a:bodyPr wrap="square" lIns="0" tIns="0" rIns="0" bIns="0" rtlCol="0" anchor="t"/>
          <a:lstStyle/>
          <a:p>
            <a:pPr algn="l" indent="0" marL="0">
              <a:lnSpc>
                <a:spcPts val="3000"/>
              </a:lnSpc>
              <a:buNone/>
            </a:pPr>
            <a:r>
              <a:rPr lang="en-US" sz="2400" b="1" dirty="0">
                <a:solidFill>
                  <a:srgbClr val="000000"/>
                </a:solidFill>
                <a:latin typeface="Inter Bold" pitchFamily="34" charset="0"/>
                <a:ea typeface="Inter Bold" pitchFamily="34" charset="-122"/>
                <a:cs typeface="Inter Bold" pitchFamily="34" charset="-120"/>
              </a:rPr>
              <a:t>Συνέδριο της Κορίνθου (κατά των Περσών) (περ. 337 π.Χ.)</a:t>
            </a:r>
            <a:endParaRPr lang="en-US" sz="2400" dirty="0"/>
          </a:p>
        </p:txBody>
      </p:sp>
      <p:sp>
        <p:nvSpPr>
          <p:cNvPr id="6" name="Text 3"/>
          <p:cNvSpPr/>
          <p:nvPr/>
        </p:nvSpPr>
        <p:spPr>
          <a:xfrm>
            <a:off x="864037" y="3515916"/>
            <a:ext cx="6150054" cy="158019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Inter" pitchFamily="34" charset="0"/>
                <a:ea typeface="Inter" pitchFamily="34" charset="-122"/>
                <a:cs typeface="Inter" pitchFamily="34" charset="-120"/>
              </a:rPr>
              <a:t>Υπό την ηγεσία του Φιλίππου Β΄ της Μακεδονίας, οι ελληνικές πόλεις-κράτη (εκτός της Σπάρτης) συμφώνησαν σε μια αμυντική-επιθετική συμμαχία κατά των Περσών.</a:t>
            </a:r>
            <a:endParaRPr lang="en-US" sz="1900" dirty="0"/>
          </a:p>
        </p:txBody>
      </p:sp>
      <p:sp>
        <p:nvSpPr>
          <p:cNvPr id="7" name="Text 4"/>
          <p:cNvSpPr/>
          <p:nvPr/>
        </p:nvSpPr>
        <p:spPr>
          <a:xfrm>
            <a:off x="864037" y="5318284"/>
            <a:ext cx="6150054" cy="158019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Inter" pitchFamily="34" charset="0"/>
                <a:ea typeface="Inter" pitchFamily="34" charset="-122"/>
                <a:cs typeface="Inter" pitchFamily="34" charset="-120"/>
              </a:rPr>
              <a:t>Αυτό το συνέδριο σηματοδότησε την επίσημη αναγνώριση της μακεδονικής ηγεμονίας στον ελληνικό κόσμο και έθεσε τις βάσεις για την εκστρατεία του Μεγάλου Αλεξάνδρου στην Ασία.</a:t>
            </a:r>
            <a:endParaRPr lang="en-US" sz="1900" dirty="0"/>
          </a:p>
        </p:txBody>
      </p:sp>
      <p:sp>
        <p:nvSpPr>
          <p:cNvPr id="8" name="Text 5"/>
          <p:cNvSpPr/>
          <p:nvPr/>
        </p:nvSpPr>
        <p:spPr>
          <a:xfrm>
            <a:off x="7623929" y="2472928"/>
            <a:ext cx="6150054" cy="1975247"/>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Inter" pitchFamily="34" charset="0"/>
                <a:ea typeface="Inter" pitchFamily="34" charset="-122"/>
                <a:cs typeface="Inter" pitchFamily="34" charset="-120"/>
              </a:rPr>
              <a:t>Το Συνέδριο της Κορίνθου αποτέλεσε σημείο καμπής στην ελληνική ιστορία, καθώς ένωσε τις ελληνικές πόλεις-κράτη υπό μακεδονική ηγεσία και προετοίμασε το έδαφος για την εκστρατεία κατά της Περσικής Αυτοκρατορίας.</a:t>
            </a:r>
            <a:endParaRPr lang="en-US" sz="19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779621" y="1140262"/>
            <a:ext cx="11978402" cy="696039"/>
          </a:xfrm>
          <a:prstGeom prst="rect">
            <a:avLst/>
          </a:prstGeom>
          <a:noFill/>
          <a:ln/>
        </p:spPr>
        <p:txBody>
          <a:bodyPr wrap="none" lIns="0" tIns="0" rIns="0" bIns="0" rtlCol="0" anchor="t"/>
          <a:lstStyle/>
          <a:p>
            <a:pPr algn="l" indent="0" marL="0">
              <a:lnSpc>
                <a:spcPts val="5450"/>
              </a:lnSpc>
              <a:buNone/>
            </a:pPr>
            <a:r>
              <a:rPr lang="en-US" sz="4350" b="1" dirty="0">
                <a:solidFill>
                  <a:srgbClr val="000000"/>
                </a:solidFill>
                <a:latin typeface="Inter Bold" pitchFamily="34" charset="0"/>
                <a:ea typeface="Inter Bold" pitchFamily="34" charset="-122"/>
                <a:cs typeface="Inter Bold" pitchFamily="34" charset="-120"/>
              </a:rPr>
              <a:t>Ο Μέγας Αλέξανδρος και η Εκστρατεία του</a:t>
            </a:r>
            <a:endParaRPr lang="en-US" sz="4350" dirty="0"/>
          </a:p>
        </p:txBody>
      </p:sp>
      <p:pic>
        <p:nvPicPr>
          <p:cNvPr id="5" name="Image 1" descr="preencoded.png">    </p:cNvPr>
          <p:cNvPicPr>
            <a:picLocks noChangeAspect="1"/>
          </p:cNvPicPr>
          <p:nvPr/>
        </p:nvPicPr>
        <p:blipFill>
          <a:blip r:embed="rId2"/>
          <a:stretch>
            <a:fillRect/>
          </a:stretch>
        </p:blipFill>
        <p:spPr>
          <a:xfrm>
            <a:off x="779621" y="2170390"/>
            <a:ext cx="1113711" cy="1639610"/>
          </a:xfrm>
          <a:prstGeom prst="rect">
            <a:avLst/>
          </a:prstGeom>
        </p:spPr>
      </p:pic>
      <p:sp>
        <p:nvSpPr>
          <p:cNvPr id="6" name="Text 2"/>
          <p:cNvSpPr/>
          <p:nvPr/>
        </p:nvSpPr>
        <p:spPr>
          <a:xfrm>
            <a:off x="2227421" y="2393037"/>
            <a:ext cx="6922294" cy="348020"/>
          </a:xfrm>
          <a:prstGeom prst="rect">
            <a:avLst/>
          </a:prstGeom>
          <a:noFill/>
          <a:ln/>
        </p:spPr>
        <p:txBody>
          <a:bodyPr wrap="none" lIns="0" tIns="0" rIns="0" bIns="0" rtlCol="0" anchor="t"/>
          <a:lstStyle/>
          <a:p>
            <a:pPr algn="l" indent="0" marL="0">
              <a:lnSpc>
                <a:spcPts val="2700"/>
              </a:lnSpc>
              <a:buNone/>
            </a:pPr>
            <a:r>
              <a:rPr lang="en-US" sz="2150" b="1" dirty="0">
                <a:solidFill>
                  <a:srgbClr val="272525"/>
                </a:solidFill>
                <a:latin typeface="Inter Bold" pitchFamily="34" charset="0"/>
                <a:ea typeface="Inter Bold" pitchFamily="34" charset="-122"/>
                <a:cs typeface="Inter Bold" pitchFamily="34" charset="-120"/>
              </a:rPr>
              <a:t>Εκστρατεία Μεγάλου Αλεξάνδρου (334–323 π.Χ.)</a:t>
            </a:r>
            <a:endParaRPr lang="en-US" sz="2150" dirty="0"/>
          </a:p>
        </p:txBody>
      </p:sp>
      <p:sp>
        <p:nvSpPr>
          <p:cNvPr id="7" name="Text 3"/>
          <p:cNvSpPr/>
          <p:nvPr/>
        </p:nvSpPr>
        <p:spPr>
          <a:xfrm>
            <a:off x="2227421" y="2874645"/>
            <a:ext cx="11623358" cy="712708"/>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Inter" pitchFamily="34" charset="0"/>
                <a:ea typeface="Inter" pitchFamily="34" charset="-122"/>
                <a:cs typeface="Inter" pitchFamily="34" charset="-120"/>
              </a:rPr>
              <a:t>Η εκστρατεία του Αλεξάνδρου στην Ασία που οδήγησε στην κατάκτηση της Περσικής Αυτοκρατορίας και στη δημιουργία μιας από τις μεγαλύτερες αυτοκρατορίες του αρχαίου κόσμου.</a:t>
            </a:r>
            <a:endParaRPr lang="en-US" sz="1750" dirty="0"/>
          </a:p>
        </p:txBody>
      </p:sp>
      <p:pic>
        <p:nvPicPr>
          <p:cNvPr id="8" name="Image 2" descr="preencoded.png">    </p:cNvPr>
          <p:cNvPicPr>
            <a:picLocks noChangeAspect="1"/>
          </p:cNvPicPr>
          <p:nvPr/>
        </p:nvPicPr>
        <p:blipFill>
          <a:blip r:embed="rId3"/>
          <a:stretch>
            <a:fillRect/>
          </a:stretch>
        </p:blipFill>
        <p:spPr>
          <a:xfrm>
            <a:off x="779621" y="3810000"/>
            <a:ext cx="1113711" cy="1639610"/>
          </a:xfrm>
          <a:prstGeom prst="rect">
            <a:avLst/>
          </a:prstGeom>
        </p:spPr>
      </p:pic>
      <p:sp>
        <p:nvSpPr>
          <p:cNvPr id="9" name="Text 4"/>
          <p:cNvSpPr/>
          <p:nvPr/>
        </p:nvSpPr>
        <p:spPr>
          <a:xfrm>
            <a:off x="2227421" y="4032647"/>
            <a:ext cx="5008959" cy="348020"/>
          </a:xfrm>
          <a:prstGeom prst="rect">
            <a:avLst/>
          </a:prstGeom>
          <a:noFill/>
          <a:ln/>
        </p:spPr>
        <p:txBody>
          <a:bodyPr wrap="none" lIns="0" tIns="0" rIns="0" bIns="0" rtlCol="0" anchor="t"/>
          <a:lstStyle/>
          <a:p>
            <a:pPr algn="l" indent="0" marL="0">
              <a:lnSpc>
                <a:spcPts val="2700"/>
              </a:lnSpc>
              <a:buNone/>
            </a:pPr>
            <a:r>
              <a:rPr lang="en-US" sz="2150" b="1" dirty="0">
                <a:solidFill>
                  <a:srgbClr val="272525"/>
                </a:solidFill>
                <a:latin typeface="Inter Bold" pitchFamily="34" charset="0"/>
                <a:ea typeface="Inter Bold" pitchFamily="34" charset="-122"/>
                <a:cs typeface="Inter Bold" pitchFamily="34" charset="-120"/>
              </a:rPr>
              <a:t>Ίδρυση της Αλεξάνδρειας (331 π.Χ.)</a:t>
            </a:r>
            <a:endParaRPr lang="en-US" sz="2150" dirty="0"/>
          </a:p>
        </p:txBody>
      </p:sp>
      <p:sp>
        <p:nvSpPr>
          <p:cNvPr id="10" name="Text 5"/>
          <p:cNvSpPr/>
          <p:nvPr/>
        </p:nvSpPr>
        <p:spPr>
          <a:xfrm>
            <a:off x="2227421" y="4514255"/>
            <a:ext cx="11623358" cy="712708"/>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Inter" pitchFamily="34" charset="0"/>
                <a:ea typeface="Inter" pitchFamily="34" charset="-122"/>
                <a:cs typeface="Inter" pitchFamily="34" charset="-120"/>
              </a:rPr>
              <a:t>Ο Αλέξανδρος ίδρυσε την πόλη της Αλεξάνδρειας στην Αίγυπτο, που θα εξελισσόταν σε σημαντικό κέντρο ελληνιστικού πολιτισμού και μάθησης.</a:t>
            </a:r>
            <a:endParaRPr lang="en-US" sz="1750" dirty="0"/>
          </a:p>
        </p:txBody>
      </p:sp>
      <p:pic>
        <p:nvPicPr>
          <p:cNvPr id="11" name="Image 3" descr="preencoded.png">    </p:cNvPr>
          <p:cNvPicPr>
            <a:picLocks noChangeAspect="1"/>
          </p:cNvPicPr>
          <p:nvPr/>
        </p:nvPicPr>
        <p:blipFill>
          <a:blip r:embed="rId4"/>
          <a:stretch>
            <a:fillRect/>
          </a:stretch>
        </p:blipFill>
        <p:spPr>
          <a:xfrm>
            <a:off x="779621" y="5449610"/>
            <a:ext cx="1113711" cy="1639610"/>
          </a:xfrm>
          <a:prstGeom prst="rect">
            <a:avLst/>
          </a:prstGeom>
        </p:spPr>
      </p:pic>
      <p:sp>
        <p:nvSpPr>
          <p:cNvPr id="12" name="Text 6"/>
          <p:cNvSpPr/>
          <p:nvPr/>
        </p:nvSpPr>
        <p:spPr>
          <a:xfrm>
            <a:off x="2227421" y="5672257"/>
            <a:ext cx="7429024" cy="348020"/>
          </a:xfrm>
          <a:prstGeom prst="rect">
            <a:avLst/>
          </a:prstGeom>
          <a:noFill/>
          <a:ln/>
        </p:spPr>
        <p:txBody>
          <a:bodyPr wrap="none" lIns="0" tIns="0" rIns="0" bIns="0" rtlCol="0" anchor="t"/>
          <a:lstStyle/>
          <a:p>
            <a:pPr algn="l" indent="0" marL="0">
              <a:lnSpc>
                <a:spcPts val="2700"/>
              </a:lnSpc>
              <a:buNone/>
            </a:pPr>
            <a:r>
              <a:rPr lang="en-US" sz="2150" b="1" dirty="0">
                <a:solidFill>
                  <a:srgbClr val="272525"/>
                </a:solidFill>
                <a:latin typeface="Inter Bold" pitchFamily="34" charset="0"/>
                <a:ea typeface="Inter Bold" pitchFamily="34" charset="-122"/>
                <a:cs typeface="Inter Bold" pitchFamily="34" charset="-120"/>
              </a:rPr>
              <a:t>Συνέδριο της Κορίνθου υπό τον Αλέξανδρο (324 π.Χ.)</a:t>
            </a:r>
            <a:endParaRPr lang="en-US" sz="2150" dirty="0"/>
          </a:p>
        </p:txBody>
      </p:sp>
      <p:sp>
        <p:nvSpPr>
          <p:cNvPr id="13" name="Text 7"/>
          <p:cNvSpPr/>
          <p:nvPr/>
        </p:nvSpPr>
        <p:spPr>
          <a:xfrm>
            <a:off x="2227421" y="6153864"/>
            <a:ext cx="11623358" cy="712708"/>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Inter" pitchFamily="34" charset="0"/>
                <a:ea typeface="Inter" pitchFamily="34" charset="-122"/>
                <a:cs typeface="Inter" pitchFamily="34" charset="-120"/>
              </a:rPr>
              <a:t>Ο Αλέξανδρος συγκάλεσε νέο συνέδριο στην Κόρινθο για να επιβεβαιώσει την ηγεμονία του και να προωθήσει τα σχέδιά του.</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15</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2025-04-29T19:46:42Z</dcterms:created>
  <dcterms:modified xsi:type="dcterms:W3CDTF">2025-04-29T19:46:42Z</dcterms:modified>
</cp:coreProperties>
</file>