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80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</p:sldMasterIdLst>
  <p:notesMasterIdLst>
    <p:notesMasterId r:id="rId17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</p:sldIdLst>
  <p:sldSz cx="14630400" cy="18288000"/>
  <p:notesSz cx="182880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notesMaster" Target="notesMasters/notesMaster1.xml"/><Relationship Id="rId18" Type="http://schemas.openxmlformats.org/officeDocument/2006/relationships/slide" Target="slides/slide1.xml"/><Relationship Id="rId19" Type="http://schemas.openxmlformats.org/officeDocument/2006/relationships/slide" Target="slides/slide2.xml"/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slide" Target="slides/slide6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26" Type="http://schemas.openxmlformats.org/officeDocument/2006/relationships/slide" Target="slides/slide9.xml"/><Relationship Id="rId27" Type="http://schemas.openxmlformats.org/officeDocument/2006/relationships/slide" Target="slides/slide10.xml"/><Relationship Id="rId28" Type="http://schemas.openxmlformats.org/officeDocument/2006/relationships/slide" Target="slides/slide11.xml"/><Relationship Id="rId29" Type="http://schemas.openxmlformats.org/officeDocument/2006/relationships/slide" Target="slides/slide12.xml"/><Relationship Id="rId30" Type="http://schemas.openxmlformats.org/officeDocument/2006/relationships/slide" Target="slides/slide13.xml"/><Relationship Id="rId31" Type="http://schemas.openxmlformats.org/officeDocument/2006/relationships/slide" Target="slides/slide14.xml"/><Relationship Id="rId32" Type="http://schemas.openxmlformats.org/officeDocument/2006/relationships/slide" Target="slides/slide15.xml"/><Relationship Id="rId33" Type="http://schemas.openxmlformats.org/officeDocument/2006/relationships/slide" Target="slides/slide16.xml"/><Relationship Id="rId3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0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603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604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605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B93E4DCA-F015-4ABA-BE28-A9216D1C0DBE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0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83C0138-A278-48C5-9727-3743C40899DE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32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B546B6D-804C-4F12-9EB8-AA7292CFE37F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35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6D84153-6066-4D49-9133-2F4A56C888AD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38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8D38654-8B1B-4A6D-BE64-4FB27F5BA9AC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41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121AB-AA4B-4AB4-9211-C1F5BE4F198A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44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A7CD311-7636-47AE-AC9C-C54BA74BB133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47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E7A9BF9-1E0A-4B9D-A149-5243C9DFCEAB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08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2AD04AE-7386-42A7-AA78-122DEEEAA4C6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11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0BF68BA-A62D-474B-B28F-6F1436B53DBB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14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A54BADC-F12F-4096-BCD8-F7F7BEB61C77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17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7645E29-6EF6-4315-BE39-902F0B77C286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20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A87928A-D661-418A-88AF-D5476E06ED67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23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6C25834-4344-4A9F-9ED5-18B7704F400A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26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8F05A21-0750-47A5-905A-6D9488DE9D44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29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579C4F6-551C-4954-A499-D5B6BB959E00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subTitle"/>
          </p:nvPr>
        </p:nvSpPr>
        <p:spPr>
          <a:xfrm>
            <a:off x="731520" y="729360"/>
            <a:ext cx="13167000" cy="1415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2" name="PlaceHolder 5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518328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963504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7" name="PlaceHolder 5"/>
          <p:cNvSpPr>
            <a:spLocks noGrp="1"/>
          </p:cNvSpPr>
          <p:nvPr>
            <p:ph/>
          </p:nvPr>
        </p:nvSpPr>
        <p:spPr>
          <a:xfrm>
            <a:off x="73152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8" name="PlaceHolder 6"/>
          <p:cNvSpPr>
            <a:spLocks noGrp="1"/>
          </p:cNvSpPr>
          <p:nvPr>
            <p:ph/>
          </p:nvPr>
        </p:nvSpPr>
        <p:spPr>
          <a:xfrm>
            <a:off x="518328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9" name="PlaceHolder 7"/>
          <p:cNvSpPr>
            <a:spLocks noGrp="1"/>
          </p:cNvSpPr>
          <p:nvPr>
            <p:ph/>
          </p:nvPr>
        </p:nvSpPr>
        <p:spPr>
          <a:xfrm>
            <a:off x="963504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subTitle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ubTitle"/>
          </p:nvPr>
        </p:nvSpPr>
        <p:spPr>
          <a:xfrm>
            <a:off x="731520" y="729360"/>
            <a:ext cx="13167000" cy="1415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2" name="PlaceHolder 5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18328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963504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73152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518328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963504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/>
          </p:nvPr>
        </p:nvSpPr>
        <p:spPr>
          <a:xfrm>
            <a:off x="518328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/>
          </p:nvPr>
        </p:nvSpPr>
        <p:spPr>
          <a:xfrm>
            <a:off x="963504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7" name="PlaceHolder 5"/>
          <p:cNvSpPr>
            <a:spLocks noGrp="1"/>
          </p:cNvSpPr>
          <p:nvPr>
            <p:ph/>
          </p:nvPr>
        </p:nvSpPr>
        <p:spPr>
          <a:xfrm>
            <a:off x="73152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8" name="PlaceHolder 6"/>
          <p:cNvSpPr>
            <a:spLocks noGrp="1"/>
          </p:cNvSpPr>
          <p:nvPr>
            <p:ph/>
          </p:nvPr>
        </p:nvSpPr>
        <p:spPr>
          <a:xfrm>
            <a:off x="518328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9" name="PlaceHolder 7"/>
          <p:cNvSpPr>
            <a:spLocks noGrp="1"/>
          </p:cNvSpPr>
          <p:nvPr>
            <p:ph/>
          </p:nvPr>
        </p:nvSpPr>
        <p:spPr>
          <a:xfrm>
            <a:off x="963504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subTitle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subTitle"/>
          </p:nvPr>
        </p:nvSpPr>
        <p:spPr>
          <a:xfrm>
            <a:off x="731520" y="729360"/>
            <a:ext cx="13167000" cy="1415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6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0" name="PlaceHolder 4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2" name="PlaceHolder 5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/>
          </p:nvPr>
        </p:nvSpPr>
        <p:spPr>
          <a:xfrm>
            <a:off x="518328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/>
          </p:nvPr>
        </p:nvSpPr>
        <p:spPr>
          <a:xfrm>
            <a:off x="963504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7" name="PlaceHolder 5"/>
          <p:cNvSpPr>
            <a:spLocks noGrp="1"/>
          </p:cNvSpPr>
          <p:nvPr>
            <p:ph/>
          </p:nvPr>
        </p:nvSpPr>
        <p:spPr>
          <a:xfrm>
            <a:off x="73152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8" name="PlaceHolder 6"/>
          <p:cNvSpPr>
            <a:spLocks noGrp="1"/>
          </p:cNvSpPr>
          <p:nvPr>
            <p:ph/>
          </p:nvPr>
        </p:nvSpPr>
        <p:spPr>
          <a:xfrm>
            <a:off x="518328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9" name="PlaceHolder 7"/>
          <p:cNvSpPr>
            <a:spLocks noGrp="1"/>
          </p:cNvSpPr>
          <p:nvPr>
            <p:ph/>
          </p:nvPr>
        </p:nvSpPr>
        <p:spPr>
          <a:xfrm>
            <a:off x="963504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subTitle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subTitle"/>
          </p:nvPr>
        </p:nvSpPr>
        <p:spPr>
          <a:xfrm>
            <a:off x="731520" y="729360"/>
            <a:ext cx="13167000" cy="1415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6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0" name="PlaceHolder 4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2" name="PlaceHolder 5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/>
          </p:nvPr>
        </p:nvSpPr>
        <p:spPr>
          <a:xfrm>
            <a:off x="518328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/>
          </p:nvPr>
        </p:nvSpPr>
        <p:spPr>
          <a:xfrm>
            <a:off x="963504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7" name="PlaceHolder 5"/>
          <p:cNvSpPr>
            <a:spLocks noGrp="1"/>
          </p:cNvSpPr>
          <p:nvPr>
            <p:ph/>
          </p:nvPr>
        </p:nvSpPr>
        <p:spPr>
          <a:xfrm>
            <a:off x="73152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8" name="PlaceHolder 6"/>
          <p:cNvSpPr>
            <a:spLocks noGrp="1"/>
          </p:cNvSpPr>
          <p:nvPr>
            <p:ph/>
          </p:nvPr>
        </p:nvSpPr>
        <p:spPr>
          <a:xfrm>
            <a:off x="518328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9" name="PlaceHolder 7"/>
          <p:cNvSpPr>
            <a:spLocks noGrp="1"/>
          </p:cNvSpPr>
          <p:nvPr>
            <p:ph/>
          </p:nvPr>
        </p:nvSpPr>
        <p:spPr>
          <a:xfrm>
            <a:off x="963504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subTitle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subTitle"/>
          </p:nvPr>
        </p:nvSpPr>
        <p:spPr>
          <a:xfrm>
            <a:off x="731520" y="729360"/>
            <a:ext cx="13167000" cy="1415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6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0" name="PlaceHolder 4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2" name="PlaceHolder 5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518328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/>
          </p:nvPr>
        </p:nvSpPr>
        <p:spPr>
          <a:xfrm>
            <a:off x="963504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7" name="PlaceHolder 5"/>
          <p:cNvSpPr>
            <a:spLocks noGrp="1"/>
          </p:cNvSpPr>
          <p:nvPr>
            <p:ph/>
          </p:nvPr>
        </p:nvSpPr>
        <p:spPr>
          <a:xfrm>
            <a:off x="73152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8" name="PlaceHolder 6"/>
          <p:cNvSpPr>
            <a:spLocks noGrp="1"/>
          </p:cNvSpPr>
          <p:nvPr>
            <p:ph/>
          </p:nvPr>
        </p:nvSpPr>
        <p:spPr>
          <a:xfrm>
            <a:off x="518328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9" name="PlaceHolder 7"/>
          <p:cNvSpPr>
            <a:spLocks noGrp="1"/>
          </p:cNvSpPr>
          <p:nvPr>
            <p:ph/>
          </p:nvPr>
        </p:nvSpPr>
        <p:spPr>
          <a:xfrm>
            <a:off x="963504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subTitle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subTitle"/>
          </p:nvPr>
        </p:nvSpPr>
        <p:spPr>
          <a:xfrm>
            <a:off x="731520" y="729360"/>
            <a:ext cx="13167000" cy="1415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0" name="PlaceHolder 4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4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1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2" name="PlaceHolder 5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/>
          </p:nvPr>
        </p:nvSpPr>
        <p:spPr>
          <a:xfrm>
            <a:off x="518328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6" name="PlaceHolder 4"/>
          <p:cNvSpPr>
            <a:spLocks noGrp="1"/>
          </p:cNvSpPr>
          <p:nvPr>
            <p:ph/>
          </p:nvPr>
        </p:nvSpPr>
        <p:spPr>
          <a:xfrm>
            <a:off x="963504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7" name="PlaceHolder 5"/>
          <p:cNvSpPr>
            <a:spLocks noGrp="1"/>
          </p:cNvSpPr>
          <p:nvPr>
            <p:ph/>
          </p:nvPr>
        </p:nvSpPr>
        <p:spPr>
          <a:xfrm>
            <a:off x="73152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8" name="PlaceHolder 6"/>
          <p:cNvSpPr>
            <a:spLocks noGrp="1"/>
          </p:cNvSpPr>
          <p:nvPr>
            <p:ph/>
          </p:nvPr>
        </p:nvSpPr>
        <p:spPr>
          <a:xfrm>
            <a:off x="518328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9" name="PlaceHolder 7"/>
          <p:cNvSpPr>
            <a:spLocks noGrp="1"/>
          </p:cNvSpPr>
          <p:nvPr>
            <p:ph/>
          </p:nvPr>
        </p:nvSpPr>
        <p:spPr>
          <a:xfrm>
            <a:off x="963504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 type="subTitle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subTitle"/>
          </p:nvPr>
        </p:nvSpPr>
        <p:spPr>
          <a:xfrm>
            <a:off x="731520" y="729360"/>
            <a:ext cx="13167000" cy="1415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5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6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78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9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0" name="PlaceHolder 4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3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4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7" name="PlaceHolder 3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8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1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2" name="PlaceHolder 5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731520" y="729360"/>
            <a:ext cx="13167000" cy="1415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5" name="PlaceHolder 3"/>
          <p:cNvSpPr>
            <a:spLocks noGrp="1"/>
          </p:cNvSpPr>
          <p:nvPr>
            <p:ph/>
          </p:nvPr>
        </p:nvSpPr>
        <p:spPr>
          <a:xfrm>
            <a:off x="518328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6" name="PlaceHolder 4"/>
          <p:cNvSpPr>
            <a:spLocks noGrp="1"/>
          </p:cNvSpPr>
          <p:nvPr>
            <p:ph/>
          </p:nvPr>
        </p:nvSpPr>
        <p:spPr>
          <a:xfrm>
            <a:off x="963504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7" name="PlaceHolder 5"/>
          <p:cNvSpPr>
            <a:spLocks noGrp="1"/>
          </p:cNvSpPr>
          <p:nvPr>
            <p:ph/>
          </p:nvPr>
        </p:nvSpPr>
        <p:spPr>
          <a:xfrm>
            <a:off x="73152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8" name="PlaceHolder 6"/>
          <p:cNvSpPr>
            <a:spLocks noGrp="1"/>
          </p:cNvSpPr>
          <p:nvPr>
            <p:ph/>
          </p:nvPr>
        </p:nvSpPr>
        <p:spPr>
          <a:xfrm>
            <a:off x="518328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9" name="PlaceHolder 7"/>
          <p:cNvSpPr>
            <a:spLocks noGrp="1"/>
          </p:cNvSpPr>
          <p:nvPr>
            <p:ph/>
          </p:nvPr>
        </p:nvSpPr>
        <p:spPr>
          <a:xfrm>
            <a:off x="963504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518328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963504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73152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518328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963504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731520" y="729360"/>
            <a:ext cx="13167000" cy="1415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18328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963504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73152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518328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963504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731520" y="729360"/>
            <a:ext cx="13167000" cy="1415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518328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963504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73152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/>
          </p:nvPr>
        </p:nvSpPr>
        <p:spPr>
          <a:xfrm>
            <a:off x="518328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/>
          </p:nvPr>
        </p:nvSpPr>
        <p:spPr>
          <a:xfrm>
            <a:off x="963504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731520" y="729360"/>
            <a:ext cx="13167000" cy="1415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731520" y="729360"/>
            <a:ext cx="13167000" cy="1415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518328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963504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73152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/>
          </p:nvPr>
        </p:nvSpPr>
        <p:spPr>
          <a:xfrm>
            <a:off x="518328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/>
          </p:nvPr>
        </p:nvSpPr>
        <p:spPr>
          <a:xfrm>
            <a:off x="963504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ubTitle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ubTitle"/>
          </p:nvPr>
        </p:nvSpPr>
        <p:spPr>
          <a:xfrm>
            <a:off x="731520" y="729360"/>
            <a:ext cx="13167000" cy="1415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518328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963504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/>
          </p:nvPr>
        </p:nvSpPr>
        <p:spPr>
          <a:xfrm>
            <a:off x="73152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8" name="PlaceHolder 6"/>
          <p:cNvSpPr>
            <a:spLocks noGrp="1"/>
          </p:cNvSpPr>
          <p:nvPr>
            <p:ph/>
          </p:nvPr>
        </p:nvSpPr>
        <p:spPr>
          <a:xfrm>
            <a:off x="518328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9" name="PlaceHolder 7"/>
          <p:cNvSpPr>
            <a:spLocks noGrp="1"/>
          </p:cNvSpPr>
          <p:nvPr>
            <p:ph/>
          </p:nvPr>
        </p:nvSpPr>
        <p:spPr>
          <a:xfrm>
            <a:off x="963504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ubTitle"/>
          </p:nvPr>
        </p:nvSpPr>
        <p:spPr>
          <a:xfrm>
            <a:off x="731520" y="729360"/>
            <a:ext cx="13167000" cy="1415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518328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963504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/>
          </p:nvPr>
        </p:nvSpPr>
        <p:spPr>
          <a:xfrm>
            <a:off x="73152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8" name="PlaceHolder 6"/>
          <p:cNvSpPr>
            <a:spLocks noGrp="1"/>
          </p:cNvSpPr>
          <p:nvPr>
            <p:ph/>
          </p:nvPr>
        </p:nvSpPr>
        <p:spPr>
          <a:xfrm>
            <a:off x="518328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9" name="PlaceHolder 7"/>
          <p:cNvSpPr>
            <a:spLocks noGrp="1"/>
          </p:cNvSpPr>
          <p:nvPr>
            <p:ph/>
          </p:nvPr>
        </p:nvSpPr>
        <p:spPr>
          <a:xfrm>
            <a:off x="963504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subTitle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ubTitle"/>
          </p:nvPr>
        </p:nvSpPr>
        <p:spPr>
          <a:xfrm>
            <a:off x="731520" y="729360"/>
            <a:ext cx="13167000" cy="1415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731520" y="9819360"/>
            <a:ext cx="1316700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7478280" y="427932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73152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/>
          </p:nvPr>
        </p:nvSpPr>
        <p:spPr>
          <a:xfrm>
            <a:off x="7478280" y="9819360"/>
            <a:ext cx="642528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518328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/>
          </p:nvPr>
        </p:nvSpPr>
        <p:spPr>
          <a:xfrm>
            <a:off x="9635040" y="427932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/>
          </p:nvPr>
        </p:nvSpPr>
        <p:spPr>
          <a:xfrm>
            <a:off x="73152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8" name="PlaceHolder 6"/>
          <p:cNvSpPr>
            <a:spLocks noGrp="1"/>
          </p:cNvSpPr>
          <p:nvPr>
            <p:ph/>
          </p:nvPr>
        </p:nvSpPr>
        <p:spPr>
          <a:xfrm>
            <a:off x="518328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9" name="PlaceHolder 7"/>
          <p:cNvSpPr>
            <a:spLocks noGrp="1"/>
          </p:cNvSpPr>
          <p:nvPr>
            <p:ph/>
          </p:nvPr>
        </p:nvSpPr>
        <p:spPr>
          <a:xfrm>
            <a:off x="9635040" y="9819360"/>
            <a:ext cx="4239360" cy="50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subTitle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Shape 0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6f4f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Shape 1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0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6f4f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Shape 1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0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6f4f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Shape 1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0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6f4f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Shape 1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0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6f4f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Shape 1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0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6f4f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1" name="Shape 1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0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6f4f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1" name="Shape 1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63" name="PlaceHolder 2"/>
          <p:cNvSpPr>
            <a:spLocks noGrp="1"/>
          </p:cNvSpPr>
          <p:nvPr>
            <p:ph type="body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0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6f4f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Shape 1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0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6f4f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Shape 1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0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6f4f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Shape 1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0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6f4f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Shape 1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0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6f4f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Shape 1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0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6f4f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Shape 1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0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6f4f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Shape 1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0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6f4f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Shape 1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731520" y="729360"/>
            <a:ext cx="13167000" cy="305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731520" y="4279320"/>
            <a:ext cx="13167000" cy="106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09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21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slideLayout" Target="../slideLayouts/slideLayout133.xml"/><Relationship Id="rId7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45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slideLayout" Target="../slideLayouts/slideLayout157.xml"/><Relationship Id="rId6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9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s://saferinternet4kids.gr/parousiaseis/digital_marketing_t/" TargetMode="External"/><Relationship Id="rId2" Type="http://schemas.openxmlformats.org/officeDocument/2006/relationships/hyperlink" Target="https://saferinternet4kids.gr/parousiaseis/e-commerce/" TargetMode="External"/><Relationship Id="rId3" Type="http://schemas.openxmlformats.org/officeDocument/2006/relationships/hyperlink" Target="https://saferinternet4kids.gr/back-to-school/back-to-school-2021/quiz-apates/" TargetMode="External"/><Relationship Id="rId4" Type="http://schemas.openxmlformats.org/officeDocument/2006/relationships/hyperlink" Target="https://saferinternet4kids.gr/video/video-adwiseonline/" TargetMode="External"/><Relationship Id="rId5" Type="http://schemas.openxmlformats.org/officeDocument/2006/relationships/hyperlink" Target="https://saferinternet4kids.gr/quiz/online-advs/" TargetMode="External"/><Relationship Id="rId6" Type="http://schemas.openxmlformats.org/officeDocument/2006/relationships/slideLayout" Target="../slideLayouts/slideLayout16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25.xml"/><Relationship Id="rId7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61.xml"/><Relationship Id="rId7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73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85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97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Text 0"/>
          <p:cNvSpPr/>
          <p:nvPr/>
        </p:nvSpPr>
        <p:spPr>
          <a:xfrm>
            <a:off x="1383840" y="10515600"/>
            <a:ext cx="11862000" cy="333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8751"/>
              </a:lnSpc>
              <a:buNone/>
              <a:tabLst>
                <a:tab algn="l" pos="0"/>
              </a:tabLst>
            </a:pPr>
            <a:r>
              <a:rPr b="1" lang="en-US" sz="7000" spc="-211" strike="noStrike">
                <a:solidFill>
                  <a:srgbClr val="000000"/>
                </a:solidFill>
                <a:latin typeface="Inter Bold"/>
                <a:ea typeface="Inter Bold"/>
              </a:rPr>
              <a:t>Ανακαλύψτε τα Μυστικά του Οικογενειακού Προϋπολογισμού!</a:t>
            </a:r>
            <a:endParaRPr b="0" lang="en-US" sz="7000" spc="-1" strike="noStrike">
              <a:latin typeface="Arial"/>
            </a:endParaRPr>
          </a:p>
        </p:txBody>
      </p:sp>
      <p:sp>
        <p:nvSpPr>
          <p:cNvPr id="607" name="Text 1"/>
          <p:cNvSpPr/>
          <p:nvPr/>
        </p:nvSpPr>
        <p:spPr>
          <a:xfrm>
            <a:off x="1383840" y="12344400"/>
            <a:ext cx="11862000" cy="431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601"/>
              </a:lnSpc>
              <a:buNone/>
              <a:tabLst>
                <a:tab algn="l" pos="0"/>
              </a:tabLst>
            </a:pPr>
            <a:r>
              <a:rPr b="0" lang="en-US" sz="4000" spc="-72" strike="noStrike">
                <a:solidFill>
                  <a:srgbClr val="272525"/>
                </a:solidFill>
                <a:latin typeface="Inter"/>
                <a:ea typeface="Inter"/>
              </a:rPr>
              <a:t>Θέλετε να μάθετε πώς να διαχειρίζεστε καλύτερα τα οικονομικά του νοικοκυριού σας; Συνεχίστε να σκρολάρετε για να ανακαλύψετε 15 βασικά σημεία για έναν επιτυχημένο οικογενειακό προϋπολογισμό!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608" name=""/>
          <p:cNvSpPr/>
          <p:nvPr/>
        </p:nvSpPr>
        <p:spPr>
          <a:xfrm>
            <a:off x="1050840" y="6813360"/>
            <a:ext cx="12893400" cy="438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8000" spc="-211" strike="noStrike">
                <a:solidFill>
                  <a:srgbClr val="000000"/>
                </a:solidFill>
                <a:latin typeface="Inter Bold"/>
                <a:ea typeface="Inter Bold"/>
              </a:rPr>
              <a:t>Ανακαλύψτε τα Μυστικά του Οικογενειακού Προϋπολογισμού!</a:t>
            </a:r>
            <a:endParaRPr b="0" lang="en-US" sz="8000" spc="-1" strike="noStrike">
              <a:latin typeface="Arial"/>
            </a:endParaRPr>
          </a:p>
        </p:txBody>
      </p:sp>
      <p:pic>
        <p:nvPicPr>
          <p:cNvPr id="60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4630040" cy="708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29680" cy="7413480"/>
          </a:xfrm>
          <a:prstGeom prst="rect">
            <a:avLst/>
          </a:prstGeom>
          <a:ln w="0">
            <a:noFill/>
          </a:ln>
        </p:spPr>
      </p:pic>
      <p:sp>
        <p:nvSpPr>
          <p:cNvPr id="713" name="Text 0"/>
          <p:cNvSpPr/>
          <p:nvPr/>
        </p:nvSpPr>
        <p:spPr>
          <a:xfrm>
            <a:off x="1383840" y="9078840"/>
            <a:ext cx="11862000" cy="197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7750"/>
              </a:lnSpc>
              <a:buNone/>
              <a:tabLst>
                <a:tab algn="l" pos="0"/>
              </a:tabLst>
            </a:pPr>
            <a:r>
              <a:rPr b="1" lang="en-US" sz="5400" spc="-188" strike="noStrike">
                <a:solidFill>
                  <a:srgbClr val="000000"/>
                </a:solidFill>
                <a:latin typeface="Inter Bold"/>
                <a:ea typeface="Inter Bold"/>
              </a:rPr>
              <a:t>Παράδειγμα Ορθής Διαχείρισης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714" name="Shape 1"/>
          <p:cNvSpPr/>
          <p:nvPr/>
        </p:nvSpPr>
        <p:spPr>
          <a:xfrm>
            <a:off x="1383840" y="11500560"/>
            <a:ext cx="11862000" cy="3411360"/>
          </a:xfrm>
          <a:prstGeom prst="roundRect">
            <a:avLst>
              <a:gd name="adj" fmla="val 4867"/>
            </a:avLst>
          </a:prstGeom>
          <a:noFill/>
          <a:ln w="22860">
            <a:solidFill>
              <a:srgbClr val="000000">
                <a:alpha val="8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5" name="Shape 2"/>
          <p:cNvSpPr/>
          <p:nvPr/>
        </p:nvSpPr>
        <p:spPr>
          <a:xfrm>
            <a:off x="1406880" y="11523600"/>
            <a:ext cx="11816280" cy="1121400"/>
          </a:xfrm>
          <a:prstGeom prst="rect">
            <a:avLst/>
          </a:prstGeom>
          <a:solidFill>
            <a:srgbClr val="ffffff">
              <a:alpha val="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6" name="Text 3"/>
          <p:cNvSpPr/>
          <p:nvPr/>
        </p:nvSpPr>
        <p:spPr>
          <a:xfrm>
            <a:off x="1802160" y="11768400"/>
            <a:ext cx="5113080" cy="6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949"/>
              </a:lnSpc>
              <a:buNone/>
              <a:tabLst>
                <a:tab algn="l" pos="0"/>
              </a:tabLst>
            </a:pPr>
            <a:r>
              <a:rPr b="0" lang="en-US" sz="4000" spc="-63" strike="noStrike">
                <a:solidFill>
                  <a:srgbClr val="272525"/>
                </a:solidFill>
                <a:latin typeface="Inter"/>
                <a:ea typeface="Inter"/>
              </a:rPr>
              <a:t>Έσοδα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17" name="Text 4"/>
          <p:cNvSpPr/>
          <p:nvPr/>
        </p:nvSpPr>
        <p:spPr>
          <a:xfrm>
            <a:off x="7714440" y="11768400"/>
            <a:ext cx="5113080" cy="6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949"/>
              </a:lnSpc>
              <a:buNone/>
              <a:tabLst>
                <a:tab algn="l" pos="0"/>
              </a:tabLst>
            </a:pPr>
            <a:r>
              <a:rPr b="0" lang="en-US" sz="4000" spc="-63" strike="noStrike">
                <a:solidFill>
                  <a:srgbClr val="272525"/>
                </a:solidFill>
                <a:latin typeface="Inter"/>
                <a:ea typeface="Inter"/>
              </a:rPr>
              <a:t>Έξοδα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18" name="Shape 5"/>
          <p:cNvSpPr/>
          <p:nvPr/>
        </p:nvSpPr>
        <p:spPr>
          <a:xfrm>
            <a:off x="1406880" y="12645720"/>
            <a:ext cx="11816280" cy="1121400"/>
          </a:xfrm>
          <a:prstGeom prst="rect">
            <a:avLst/>
          </a:prstGeom>
          <a:solidFill>
            <a:srgbClr val="000000">
              <a:alpha val="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9" name="Text 6"/>
          <p:cNvSpPr/>
          <p:nvPr/>
        </p:nvSpPr>
        <p:spPr>
          <a:xfrm>
            <a:off x="1802160" y="12890520"/>
            <a:ext cx="5113080" cy="6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949"/>
              </a:lnSpc>
              <a:buNone/>
              <a:tabLst>
                <a:tab algn="l" pos="0"/>
              </a:tabLst>
            </a:pPr>
            <a:r>
              <a:rPr b="0" lang="en-US" sz="4000" spc="-63" strike="noStrike">
                <a:solidFill>
                  <a:srgbClr val="272525"/>
                </a:solidFill>
                <a:latin typeface="Inter"/>
                <a:ea typeface="Inter"/>
              </a:rPr>
              <a:t>Μισθός: 1200 €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20" name="Text 7"/>
          <p:cNvSpPr/>
          <p:nvPr/>
        </p:nvSpPr>
        <p:spPr>
          <a:xfrm>
            <a:off x="7714440" y="12890520"/>
            <a:ext cx="5113080" cy="6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949"/>
              </a:lnSpc>
              <a:buNone/>
              <a:tabLst>
                <a:tab algn="l" pos="0"/>
              </a:tabLst>
            </a:pPr>
            <a:r>
              <a:rPr b="0" lang="en-US" sz="4000" spc="-63" strike="noStrike">
                <a:solidFill>
                  <a:srgbClr val="272525"/>
                </a:solidFill>
                <a:latin typeface="Inter"/>
                <a:ea typeface="Inter"/>
              </a:rPr>
              <a:t>Σύνολο: 1000 €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21" name="Shape 8"/>
          <p:cNvSpPr/>
          <p:nvPr/>
        </p:nvSpPr>
        <p:spPr>
          <a:xfrm>
            <a:off x="1406880" y="13767840"/>
            <a:ext cx="11816280" cy="1121400"/>
          </a:xfrm>
          <a:prstGeom prst="rect">
            <a:avLst/>
          </a:prstGeom>
          <a:solidFill>
            <a:srgbClr val="ffffff">
              <a:alpha val="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2" name="Text 9"/>
          <p:cNvSpPr/>
          <p:nvPr/>
        </p:nvSpPr>
        <p:spPr>
          <a:xfrm>
            <a:off x="1802160" y="14012640"/>
            <a:ext cx="5113080" cy="6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949"/>
              </a:lnSpc>
              <a:buNone/>
              <a:tabLst>
                <a:tab algn="l" pos="0"/>
              </a:tabLst>
            </a:pPr>
            <a:r>
              <a:rPr b="0" lang="en-US" sz="4000" spc="-63" strike="noStrike">
                <a:solidFill>
                  <a:srgbClr val="272525"/>
                </a:solidFill>
                <a:latin typeface="Inter"/>
                <a:ea typeface="Inter"/>
              </a:rPr>
              <a:t>Πλεόνασμα: 200 €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23" name="Text 10"/>
          <p:cNvSpPr/>
          <p:nvPr/>
        </p:nvSpPr>
        <p:spPr>
          <a:xfrm>
            <a:off x="7714440" y="14012640"/>
            <a:ext cx="5113080" cy="6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4" name="Text 11"/>
          <p:cNvSpPr/>
          <p:nvPr/>
        </p:nvSpPr>
        <p:spPr>
          <a:xfrm>
            <a:off x="1383840" y="15357600"/>
            <a:ext cx="11862000" cy="12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4949"/>
              </a:lnSpc>
              <a:buNone/>
              <a:tabLst>
                <a:tab algn="l" pos="0"/>
              </a:tabLst>
            </a:pPr>
            <a:r>
              <a:rPr b="0" lang="en-US" sz="4000" spc="-63" strike="noStrike">
                <a:solidFill>
                  <a:srgbClr val="272525"/>
                </a:solidFill>
                <a:latin typeface="Inter"/>
                <a:ea typeface="Inter"/>
              </a:rPr>
              <a:t>Η ορθή διαχείριση οδηγεί σε πλεόνασμα, επιτρέποντας αποταμίευση ή επιπλέον επενδύσεις.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29680" cy="7413480"/>
          </a:xfrm>
          <a:prstGeom prst="rect">
            <a:avLst/>
          </a:prstGeom>
          <a:ln w="0">
            <a:noFill/>
          </a:ln>
        </p:spPr>
      </p:pic>
      <p:sp>
        <p:nvSpPr>
          <p:cNvPr id="726" name="Text 0"/>
          <p:cNvSpPr/>
          <p:nvPr/>
        </p:nvSpPr>
        <p:spPr>
          <a:xfrm>
            <a:off x="1383840" y="9078840"/>
            <a:ext cx="11862000" cy="197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7750"/>
              </a:lnSpc>
              <a:buNone/>
              <a:tabLst>
                <a:tab algn="l" pos="0"/>
              </a:tabLst>
            </a:pPr>
            <a:r>
              <a:rPr b="1" lang="en-US" sz="6200" spc="-188" strike="noStrike">
                <a:solidFill>
                  <a:srgbClr val="000000"/>
                </a:solidFill>
                <a:latin typeface="Inter Bold"/>
                <a:ea typeface="Inter Bold"/>
              </a:rPr>
              <a:t>Παράδειγμα Λανθασμένης Διαχείρισης</a:t>
            </a:r>
            <a:endParaRPr b="0" lang="en-US" sz="6200" spc="-1" strike="noStrike">
              <a:latin typeface="Arial"/>
            </a:endParaRPr>
          </a:p>
        </p:txBody>
      </p:sp>
      <p:sp>
        <p:nvSpPr>
          <p:cNvPr id="727" name="Shape 1"/>
          <p:cNvSpPr/>
          <p:nvPr/>
        </p:nvSpPr>
        <p:spPr>
          <a:xfrm>
            <a:off x="1383840" y="11500560"/>
            <a:ext cx="11862000" cy="3411360"/>
          </a:xfrm>
          <a:prstGeom prst="roundRect">
            <a:avLst>
              <a:gd name="adj" fmla="val 4867"/>
            </a:avLst>
          </a:prstGeom>
          <a:noFill/>
          <a:ln w="22860">
            <a:solidFill>
              <a:srgbClr val="000000">
                <a:alpha val="8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8" name="Shape 2"/>
          <p:cNvSpPr/>
          <p:nvPr/>
        </p:nvSpPr>
        <p:spPr>
          <a:xfrm>
            <a:off x="1406880" y="11523600"/>
            <a:ext cx="11816280" cy="1121400"/>
          </a:xfrm>
          <a:prstGeom prst="rect">
            <a:avLst/>
          </a:prstGeom>
          <a:solidFill>
            <a:srgbClr val="ffffff">
              <a:alpha val="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9" name="Text 3"/>
          <p:cNvSpPr/>
          <p:nvPr/>
        </p:nvSpPr>
        <p:spPr>
          <a:xfrm>
            <a:off x="1802160" y="11768400"/>
            <a:ext cx="5113080" cy="6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949"/>
              </a:lnSpc>
              <a:buNone/>
              <a:tabLst>
                <a:tab algn="l" pos="0"/>
              </a:tabLst>
            </a:pPr>
            <a:r>
              <a:rPr b="0" lang="en-US" sz="4000" spc="-63" strike="noStrike">
                <a:solidFill>
                  <a:srgbClr val="272525"/>
                </a:solidFill>
                <a:latin typeface="Inter"/>
                <a:ea typeface="Inter"/>
              </a:rPr>
              <a:t>Έσοδα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30" name="Text 4"/>
          <p:cNvSpPr/>
          <p:nvPr/>
        </p:nvSpPr>
        <p:spPr>
          <a:xfrm>
            <a:off x="7714440" y="11768400"/>
            <a:ext cx="5113080" cy="6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949"/>
              </a:lnSpc>
              <a:buNone/>
              <a:tabLst>
                <a:tab algn="l" pos="0"/>
              </a:tabLst>
            </a:pPr>
            <a:r>
              <a:rPr b="0" lang="en-US" sz="4200" spc="-63" strike="noStrike">
                <a:solidFill>
                  <a:srgbClr val="272525"/>
                </a:solidFill>
                <a:latin typeface="Inter"/>
                <a:ea typeface="Inter"/>
              </a:rPr>
              <a:t>Έξοδα</a:t>
            </a:r>
            <a:endParaRPr b="0" lang="en-US" sz="4200" spc="-1" strike="noStrike">
              <a:latin typeface="Arial"/>
            </a:endParaRPr>
          </a:p>
        </p:txBody>
      </p:sp>
      <p:sp>
        <p:nvSpPr>
          <p:cNvPr id="731" name="Shape 5"/>
          <p:cNvSpPr/>
          <p:nvPr/>
        </p:nvSpPr>
        <p:spPr>
          <a:xfrm>
            <a:off x="1406880" y="12645720"/>
            <a:ext cx="11816280" cy="1121400"/>
          </a:xfrm>
          <a:prstGeom prst="rect">
            <a:avLst/>
          </a:prstGeom>
          <a:solidFill>
            <a:srgbClr val="000000">
              <a:alpha val="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2" name="Text 6"/>
          <p:cNvSpPr/>
          <p:nvPr/>
        </p:nvSpPr>
        <p:spPr>
          <a:xfrm>
            <a:off x="1802160" y="12890520"/>
            <a:ext cx="5113080" cy="6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949"/>
              </a:lnSpc>
              <a:buNone/>
              <a:tabLst>
                <a:tab algn="l" pos="0"/>
              </a:tabLst>
            </a:pPr>
            <a:r>
              <a:rPr b="0" lang="en-US" sz="4000" spc="-63" strike="noStrike">
                <a:solidFill>
                  <a:srgbClr val="272525"/>
                </a:solidFill>
                <a:latin typeface="Inter"/>
                <a:ea typeface="Inter"/>
              </a:rPr>
              <a:t>Μισθός: 1200 €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33" name="Text 7"/>
          <p:cNvSpPr/>
          <p:nvPr/>
        </p:nvSpPr>
        <p:spPr>
          <a:xfrm>
            <a:off x="7714440" y="12890520"/>
            <a:ext cx="5113080" cy="6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949"/>
              </a:lnSpc>
              <a:buNone/>
              <a:tabLst>
                <a:tab algn="l" pos="0"/>
              </a:tabLst>
            </a:pPr>
            <a:r>
              <a:rPr b="0" lang="en-US" sz="4000" spc="-63" strike="noStrike">
                <a:solidFill>
                  <a:srgbClr val="272525"/>
                </a:solidFill>
                <a:latin typeface="Inter"/>
                <a:ea typeface="Inter"/>
              </a:rPr>
              <a:t>Σύνολο: 1300 €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34" name="Shape 8"/>
          <p:cNvSpPr/>
          <p:nvPr/>
        </p:nvSpPr>
        <p:spPr>
          <a:xfrm>
            <a:off x="1406880" y="13767840"/>
            <a:ext cx="11816280" cy="1121400"/>
          </a:xfrm>
          <a:prstGeom prst="rect">
            <a:avLst/>
          </a:prstGeom>
          <a:solidFill>
            <a:srgbClr val="ffffff">
              <a:alpha val="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5" name="Text 9"/>
          <p:cNvSpPr/>
          <p:nvPr/>
        </p:nvSpPr>
        <p:spPr>
          <a:xfrm>
            <a:off x="1802160" y="14012640"/>
            <a:ext cx="5113080" cy="6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949"/>
              </a:lnSpc>
              <a:buNone/>
              <a:tabLst>
                <a:tab algn="l" pos="0"/>
              </a:tabLst>
            </a:pPr>
            <a:r>
              <a:rPr b="0" lang="en-US" sz="4000" spc="-63" strike="noStrike">
                <a:solidFill>
                  <a:srgbClr val="272525"/>
                </a:solidFill>
                <a:latin typeface="Inter"/>
                <a:ea typeface="Inter"/>
              </a:rPr>
              <a:t>Έλλειμμα: 100 €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36" name="Text 10"/>
          <p:cNvSpPr/>
          <p:nvPr/>
        </p:nvSpPr>
        <p:spPr>
          <a:xfrm>
            <a:off x="7714440" y="14012640"/>
            <a:ext cx="5113080" cy="6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7" name="Text 11"/>
          <p:cNvSpPr/>
          <p:nvPr/>
        </p:nvSpPr>
        <p:spPr>
          <a:xfrm>
            <a:off x="1383840" y="15357600"/>
            <a:ext cx="11862000" cy="12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4949"/>
              </a:lnSpc>
              <a:buNone/>
              <a:tabLst>
                <a:tab algn="l" pos="0"/>
              </a:tabLst>
            </a:pPr>
            <a:r>
              <a:rPr b="0" lang="en-US" sz="4000" spc="-63" strike="noStrike">
                <a:solidFill>
                  <a:srgbClr val="272525"/>
                </a:solidFill>
                <a:latin typeface="Inter"/>
                <a:ea typeface="Inter"/>
              </a:rPr>
              <a:t>Η λανθασμένη διαχείριση οδηγεί σε έλλειμμα, δημιουργώντας χρέη και οικονομική πίεση.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29680" cy="6486480"/>
          </a:xfrm>
          <a:prstGeom prst="rect">
            <a:avLst/>
          </a:prstGeom>
          <a:ln w="0">
            <a:noFill/>
          </a:ln>
        </p:spPr>
      </p:pic>
      <p:sp>
        <p:nvSpPr>
          <p:cNvPr id="739" name="Text 0"/>
          <p:cNvSpPr/>
          <p:nvPr/>
        </p:nvSpPr>
        <p:spPr>
          <a:xfrm>
            <a:off x="1383840" y="8175600"/>
            <a:ext cx="11716560" cy="86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6800"/>
              </a:lnSpc>
              <a:buNone/>
              <a:tabLst>
                <a:tab algn="l" pos="0"/>
              </a:tabLst>
            </a:pPr>
            <a:r>
              <a:rPr b="1" lang="en-US" sz="5400" spc="-165" strike="noStrike">
                <a:solidFill>
                  <a:srgbClr val="000000"/>
                </a:solidFill>
                <a:latin typeface="Inter Bold"/>
                <a:ea typeface="Inter Bold"/>
              </a:rPr>
              <a:t>Κλειδιά για Επιτυχημένη Διαχείριση</a:t>
            </a:r>
            <a:endParaRPr b="0" lang="en-US" sz="5400" spc="-1" strike="noStrike">
              <a:latin typeface="Arial"/>
            </a:endParaRPr>
          </a:p>
        </p:txBody>
      </p:sp>
      <p:pic>
        <p:nvPicPr>
          <p:cNvPr id="740" name="Image 1" descr="preencoded.png"/>
          <p:cNvPicPr/>
          <p:nvPr/>
        </p:nvPicPr>
        <p:blipFill>
          <a:blip r:embed="rId2"/>
          <a:stretch/>
        </p:blipFill>
        <p:spPr>
          <a:xfrm>
            <a:off x="1383840" y="9429840"/>
            <a:ext cx="864000" cy="864000"/>
          </a:xfrm>
          <a:prstGeom prst="rect">
            <a:avLst/>
          </a:prstGeom>
          <a:ln w="0">
            <a:noFill/>
          </a:ln>
        </p:spPr>
      </p:pic>
      <p:sp>
        <p:nvSpPr>
          <p:cNvPr id="741" name="Text 1"/>
          <p:cNvSpPr/>
          <p:nvPr/>
        </p:nvSpPr>
        <p:spPr>
          <a:xfrm>
            <a:off x="1383840" y="10640520"/>
            <a:ext cx="4323960" cy="5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249"/>
              </a:lnSpc>
              <a:buNone/>
              <a:tabLst>
                <a:tab algn="l" pos="0"/>
              </a:tabLst>
            </a:pPr>
            <a:r>
              <a:rPr b="1" lang="en-US" sz="3400" spc="-103" strike="noStrike">
                <a:solidFill>
                  <a:srgbClr val="272525"/>
                </a:solidFill>
                <a:latin typeface="Inter Bold"/>
                <a:ea typeface="Inter Bold"/>
              </a:rPr>
              <a:t>Συνεργασία</a:t>
            </a:r>
            <a:endParaRPr b="0" lang="en-US" sz="3400" spc="-1" strike="noStrike">
              <a:latin typeface="Arial"/>
            </a:endParaRPr>
          </a:p>
        </p:txBody>
      </p:sp>
      <p:sp>
        <p:nvSpPr>
          <p:cNvPr id="742" name="Text 2"/>
          <p:cNvSpPr/>
          <p:nvPr/>
        </p:nvSpPr>
        <p:spPr>
          <a:xfrm>
            <a:off x="1383840" y="11388600"/>
            <a:ext cx="5671080" cy="110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4351"/>
              </a:lnSpc>
              <a:buNone/>
              <a:tabLst>
                <a:tab algn="l" pos="0"/>
              </a:tabLst>
            </a:pPr>
            <a:r>
              <a:rPr b="0" lang="en-US" sz="2700" spc="-55" strike="noStrike">
                <a:solidFill>
                  <a:srgbClr val="272525"/>
                </a:solidFill>
                <a:latin typeface="Inter"/>
                <a:ea typeface="Inter"/>
              </a:rPr>
              <a:t>Όλα τα μέλη συμβάλλουν στις εργασίες του σπιτιού.</a:t>
            </a:r>
            <a:endParaRPr b="0" lang="en-US" sz="2700" spc="-1" strike="noStrike">
              <a:latin typeface="Arial"/>
            </a:endParaRPr>
          </a:p>
        </p:txBody>
      </p:sp>
      <p:pic>
        <p:nvPicPr>
          <p:cNvPr id="743" name="Image 2" descr="preencoded.png"/>
          <p:cNvPicPr/>
          <p:nvPr/>
        </p:nvPicPr>
        <p:blipFill>
          <a:blip r:embed="rId3"/>
          <a:stretch/>
        </p:blipFill>
        <p:spPr>
          <a:xfrm>
            <a:off x="7574760" y="9429840"/>
            <a:ext cx="864000" cy="864000"/>
          </a:xfrm>
          <a:prstGeom prst="rect">
            <a:avLst/>
          </a:prstGeom>
          <a:ln w="0">
            <a:noFill/>
          </a:ln>
        </p:spPr>
      </p:pic>
      <p:sp>
        <p:nvSpPr>
          <p:cNvPr id="744" name="Text 3"/>
          <p:cNvSpPr/>
          <p:nvPr/>
        </p:nvSpPr>
        <p:spPr>
          <a:xfrm>
            <a:off x="7574760" y="10640520"/>
            <a:ext cx="4323960" cy="5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249"/>
              </a:lnSpc>
              <a:buNone/>
              <a:tabLst>
                <a:tab algn="l" pos="0"/>
              </a:tabLst>
            </a:pPr>
            <a:r>
              <a:rPr b="1" lang="en-US" sz="3400" spc="-103" strike="noStrike">
                <a:solidFill>
                  <a:srgbClr val="272525"/>
                </a:solidFill>
                <a:latin typeface="Inter Bold"/>
                <a:ea typeface="Inter Bold"/>
              </a:rPr>
              <a:t>Διάλογος</a:t>
            </a:r>
            <a:endParaRPr b="0" lang="en-US" sz="3400" spc="-1" strike="noStrike">
              <a:latin typeface="Arial"/>
            </a:endParaRPr>
          </a:p>
        </p:txBody>
      </p:sp>
      <p:sp>
        <p:nvSpPr>
          <p:cNvPr id="745" name="Text 4"/>
          <p:cNvSpPr/>
          <p:nvPr/>
        </p:nvSpPr>
        <p:spPr>
          <a:xfrm>
            <a:off x="7574760" y="11388600"/>
            <a:ext cx="5671080" cy="110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4351"/>
              </a:lnSpc>
              <a:buNone/>
              <a:tabLst>
                <a:tab algn="l" pos="0"/>
              </a:tabLst>
            </a:pPr>
            <a:r>
              <a:rPr b="0" lang="en-US" sz="2700" spc="-55" strike="noStrike">
                <a:solidFill>
                  <a:srgbClr val="272525"/>
                </a:solidFill>
                <a:latin typeface="Inter"/>
                <a:ea typeface="Inter"/>
              </a:rPr>
              <a:t>Ανοιχτή επικοινωνία για οικονομικά θέματα.</a:t>
            </a:r>
            <a:endParaRPr b="0" lang="en-US" sz="2700" spc="-1" strike="noStrike">
              <a:latin typeface="Arial"/>
            </a:endParaRPr>
          </a:p>
        </p:txBody>
      </p:sp>
      <p:pic>
        <p:nvPicPr>
          <p:cNvPr id="746" name="Image 3" descr="preencoded.png"/>
          <p:cNvPicPr/>
          <p:nvPr/>
        </p:nvPicPr>
        <p:blipFill>
          <a:blip r:embed="rId4"/>
          <a:stretch/>
        </p:blipFill>
        <p:spPr>
          <a:xfrm>
            <a:off x="1383840" y="13533480"/>
            <a:ext cx="864000" cy="864000"/>
          </a:xfrm>
          <a:prstGeom prst="rect">
            <a:avLst/>
          </a:prstGeom>
          <a:ln w="0">
            <a:noFill/>
          </a:ln>
        </p:spPr>
      </p:pic>
      <p:sp>
        <p:nvSpPr>
          <p:cNvPr id="747" name="Text 5"/>
          <p:cNvSpPr/>
          <p:nvPr/>
        </p:nvSpPr>
        <p:spPr>
          <a:xfrm>
            <a:off x="1383840" y="14744520"/>
            <a:ext cx="4323960" cy="5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249"/>
              </a:lnSpc>
              <a:buNone/>
              <a:tabLst>
                <a:tab algn="l" pos="0"/>
              </a:tabLst>
            </a:pPr>
            <a:r>
              <a:rPr b="1" lang="en-US" sz="3400" spc="-103" strike="noStrike">
                <a:solidFill>
                  <a:srgbClr val="272525"/>
                </a:solidFill>
                <a:latin typeface="Inter Bold"/>
                <a:ea typeface="Inter Bold"/>
              </a:rPr>
              <a:t>Κατανόηση</a:t>
            </a:r>
            <a:endParaRPr b="0" lang="en-US" sz="3400" spc="-1" strike="noStrike">
              <a:latin typeface="Arial"/>
            </a:endParaRPr>
          </a:p>
        </p:txBody>
      </p:sp>
      <p:sp>
        <p:nvSpPr>
          <p:cNvPr id="748" name="Text 6"/>
          <p:cNvSpPr/>
          <p:nvPr/>
        </p:nvSpPr>
        <p:spPr>
          <a:xfrm>
            <a:off x="1383840" y="15492240"/>
            <a:ext cx="5671080" cy="110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4351"/>
              </a:lnSpc>
              <a:buNone/>
              <a:tabLst>
                <a:tab algn="l" pos="0"/>
              </a:tabLst>
            </a:pPr>
            <a:r>
              <a:rPr b="0" lang="en-US" sz="2700" spc="-55" strike="noStrike">
                <a:solidFill>
                  <a:srgbClr val="272525"/>
                </a:solidFill>
                <a:latin typeface="Inter"/>
                <a:ea typeface="Inter"/>
              </a:rPr>
              <a:t>Αμοιβαία υποστήριξη στις οικονομικές αποφάσεις.</a:t>
            </a:r>
            <a:endParaRPr b="0" lang="en-US" sz="2700" spc="-1" strike="noStrike">
              <a:latin typeface="Arial"/>
            </a:endParaRPr>
          </a:p>
        </p:txBody>
      </p:sp>
      <p:pic>
        <p:nvPicPr>
          <p:cNvPr id="749" name="Image 4" descr="preencoded.png"/>
          <p:cNvPicPr/>
          <p:nvPr/>
        </p:nvPicPr>
        <p:blipFill>
          <a:blip r:embed="rId5"/>
          <a:stretch/>
        </p:blipFill>
        <p:spPr>
          <a:xfrm>
            <a:off x="7574760" y="13533480"/>
            <a:ext cx="864000" cy="864000"/>
          </a:xfrm>
          <a:prstGeom prst="rect">
            <a:avLst/>
          </a:prstGeom>
          <a:ln w="0">
            <a:noFill/>
          </a:ln>
        </p:spPr>
      </p:pic>
      <p:sp>
        <p:nvSpPr>
          <p:cNvPr id="750" name="Text 7"/>
          <p:cNvSpPr/>
          <p:nvPr/>
        </p:nvSpPr>
        <p:spPr>
          <a:xfrm>
            <a:off x="7574760" y="14744520"/>
            <a:ext cx="4323960" cy="5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249"/>
              </a:lnSpc>
              <a:buNone/>
              <a:tabLst>
                <a:tab algn="l" pos="0"/>
              </a:tabLst>
            </a:pPr>
            <a:r>
              <a:rPr b="1" lang="en-US" sz="3400" spc="-103" strike="noStrike">
                <a:solidFill>
                  <a:srgbClr val="272525"/>
                </a:solidFill>
                <a:latin typeface="Inter Bold"/>
                <a:ea typeface="Inter Bold"/>
              </a:rPr>
              <a:t>Εκπαίδευση</a:t>
            </a:r>
            <a:endParaRPr b="0" lang="en-US" sz="3400" spc="-1" strike="noStrike">
              <a:latin typeface="Arial"/>
            </a:endParaRPr>
          </a:p>
        </p:txBody>
      </p:sp>
      <p:sp>
        <p:nvSpPr>
          <p:cNvPr id="751" name="Text 8"/>
          <p:cNvSpPr/>
          <p:nvPr/>
        </p:nvSpPr>
        <p:spPr>
          <a:xfrm>
            <a:off x="7574760" y="15492240"/>
            <a:ext cx="5671080" cy="110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4351"/>
              </a:lnSpc>
              <a:buNone/>
              <a:tabLst>
                <a:tab algn="l" pos="0"/>
              </a:tabLst>
            </a:pPr>
            <a:r>
              <a:rPr b="0" lang="en-US" sz="2700" spc="-55" strike="noStrike">
                <a:solidFill>
                  <a:srgbClr val="272525"/>
                </a:solidFill>
                <a:latin typeface="Inter"/>
                <a:ea typeface="Inter"/>
              </a:rPr>
              <a:t>Διδασκαλία οικονομικής διαχείρισης στα παιδιά.</a:t>
            </a:r>
            <a:endParaRPr b="0" lang="en-US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Text 0"/>
          <p:cNvSpPr/>
          <p:nvPr/>
        </p:nvSpPr>
        <p:spPr>
          <a:xfrm>
            <a:off x="0" y="6858000"/>
            <a:ext cx="11426040" cy="80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6301"/>
              </a:lnSpc>
              <a:buNone/>
              <a:tabLst>
                <a:tab algn="l" pos="0"/>
              </a:tabLst>
            </a:pPr>
            <a:r>
              <a:rPr b="1" lang="en-US" sz="6000" spc="-154" strike="noStrike">
                <a:solidFill>
                  <a:srgbClr val="000000"/>
                </a:solidFill>
                <a:latin typeface="Inter Bold"/>
                <a:ea typeface="Inter Bold"/>
              </a:rPr>
              <a:t>Σημασία της Ανατροφής των Παιδιών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753" name="Shape 1"/>
          <p:cNvSpPr/>
          <p:nvPr/>
        </p:nvSpPr>
        <p:spPr>
          <a:xfrm>
            <a:off x="1383840" y="9477720"/>
            <a:ext cx="722160" cy="722160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15240">
            <a:solidFill>
              <a:srgbClr val="c0c1d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4" name="Text 2"/>
          <p:cNvSpPr/>
          <p:nvPr/>
        </p:nvSpPr>
        <p:spPr>
          <a:xfrm>
            <a:off x="1648440" y="9597960"/>
            <a:ext cx="192600" cy="48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750"/>
              </a:lnSpc>
              <a:buNone/>
              <a:tabLst>
                <a:tab algn="l" pos="0"/>
              </a:tabLst>
            </a:pPr>
            <a:r>
              <a:rPr b="1" lang="en-US" sz="3750" spc="-114" strike="noStrike">
                <a:solidFill>
                  <a:srgbClr val="272525"/>
                </a:solidFill>
                <a:latin typeface="Inter Bold"/>
                <a:ea typeface="Inter Bold"/>
              </a:rPr>
              <a:t>1</a:t>
            </a:r>
            <a:endParaRPr b="0" lang="en-US" sz="3750" spc="-1" strike="noStrike">
              <a:latin typeface="Arial"/>
            </a:endParaRPr>
          </a:p>
        </p:txBody>
      </p:sp>
      <p:sp>
        <p:nvSpPr>
          <p:cNvPr id="755" name="Text 3"/>
          <p:cNvSpPr/>
          <p:nvPr/>
        </p:nvSpPr>
        <p:spPr>
          <a:xfrm>
            <a:off x="2427840" y="9477720"/>
            <a:ext cx="401508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949"/>
              </a:lnSpc>
              <a:buNone/>
              <a:tabLst>
                <a:tab algn="l" pos="0"/>
              </a:tabLst>
            </a:pPr>
            <a:r>
              <a:rPr b="1" lang="en-US" sz="4000" spc="-97" strike="noStrike">
                <a:solidFill>
                  <a:srgbClr val="272525"/>
                </a:solidFill>
                <a:latin typeface="Inter Bold"/>
                <a:ea typeface="Inter Bold"/>
              </a:rPr>
              <a:t>Αποταμίευση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56" name="Text 4"/>
          <p:cNvSpPr/>
          <p:nvPr/>
        </p:nvSpPr>
        <p:spPr>
          <a:xfrm>
            <a:off x="2427840" y="10172520"/>
            <a:ext cx="1081800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000"/>
              </a:lnSpc>
              <a:buNone/>
              <a:tabLst>
                <a:tab algn="l" pos="0"/>
              </a:tabLst>
            </a:pPr>
            <a:r>
              <a:rPr b="0" lang="en-US" sz="4000" spc="-52" strike="noStrike">
                <a:solidFill>
                  <a:srgbClr val="272525"/>
                </a:solidFill>
                <a:latin typeface="Inter"/>
                <a:ea typeface="Inter"/>
              </a:rPr>
              <a:t>Ενθάρρυνση των παιδιών</a:t>
            </a:r>
            <a:endParaRPr b="0" lang="en-US" sz="4000" spc="-1" strike="noStrike">
              <a:latin typeface="Arial"/>
            </a:endParaRPr>
          </a:p>
          <a:p>
            <a:pPr>
              <a:lnSpc>
                <a:spcPts val="4000"/>
              </a:lnSpc>
              <a:buNone/>
              <a:tabLst>
                <a:tab algn="l" pos="0"/>
              </a:tabLst>
            </a:pPr>
            <a:r>
              <a:rPr b="0" lang="en-US" sz="4000" spc="-52" strike="noStrike">
                <a:solidFill>
                  <a:srgbClr val="272525"/>
                </a:solidFill>
                <a:latin typeface="Inter"/>
                <a:ea typeface="Inter"/>
              </a:rPr>
              <a:t> </a:t>
            </a:r>
            <a:r>
              <a:rPr b="0" lang="en-US" sz="4000" spc="-52" strike="noStrike">
                <a:solidFill>
                  <a:srgbClr val="272525"/>
                </a:solidFill>
                <a:latin typeface="Inter"/>
                <a:ea typeface="Inter"/>
              </a:rPr>
              <a:t>να αποταμιεύουν από μικρή ηλικία.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57" name="Shape 5"/>
          <p:cNvSpPr/>
          <p:nvPr/>
        </p:nvSpPr>
        <p:spPr>
          <a:xfrm>
            <a:off x="1383840" y="11368800"/>
            <a:ext cx="722160" cy="722160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15240">
            <a:solidFill>
              <a:srgbClr val="c0c1d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8" name="Text 6"/>
          <p:cNvSpPr/>
          <p:nvPr/>
        </p:nvSpPr>
        <p:spPr>
          <a:xfrm>
            <a:off x="1600920" y="11489400"/>
            <a:ext cx="288000" cy="48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750"/>
              </a:lnSpc>
              <a:buNone/>
              <a:tabLst>
                <a:tab algn="l" pos="0"/>
              </a:tabLst>
            </a:pPr>
            <a:r>
              <a:rPr b="1" lang="en-US" sz="3750" spc="-114" strike="noStrike">
                <a:solidFill>
                  <a:srgbClr val="272525"/>
                </a:solidFill>
                <a:latin typeface="Inter Bold"/>
                <a:ea typeface="Inter Bold"/>
              </a:rPr>
              <a:t>2</a:t>
            </a:r>
            <a:endParaRPr b="0" lang="en-US" sz="3750" spc="-1" strike="noStrike">
              <a:latin typeface="Arial"/>
            </a:endParaRPr>
          </a:p>
        </p:txBody>
      </p:sp>
      <p:sp>
        <p:nvSpPr>
          <p:cNvPr id="759" name="Text 7"/>
          <p:cNvSpPr/>
          <p:nvPr/>
        </p:nvSpPr>
        <p:spPr>
          <a:xfrm>
            <a:off x="2427840" y="11368800"/>
            <a:ext cx="490968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949"/>
              </a:lnSpc>
              <a:buNone/>
              <a:tabLst>
                <a:tab algn="l" pos="0"/>
              </a:tabLst>
            </a:pPr>
            <a:r>
              <a:rPr b="1" lang="en-US" sz="4000" spc="-97" strike="noStrike">
                <a:solidFill>
                  <a:srgbClr val="272525"/>
                </a:solidFill>
                <a:latin typeface="Inter Bold"/>
                <a:ea typeface="Inter Bold"/>
              </a:rPr>
              <a:t>Καταναλωτική Συνείδηση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60" name="Text 8"/>
          <p:cNvSpPr/>
          <p:nvPr/>
        </p:nvSpPr>
        <p:spPr>
          <a:xfrm>
            <a:off x="2427840" y="12063600"/>
            <a:ext cx="1081800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000"/>
              </a:lnSpc>
              <a:buNone/>
              <a:tabLst>
                <a:tab algn="l" pos="0"/>
              </a:tabLst>
            </a:pPr>
            <a:r>
              <a:rPr b="0" lang="en-US" sz="4000" spc="-52" strike="noStrike">
                <a:solidFill>
                  <a:srgbClr val="272525"/>
                </a:solidFill>
                <a:latin typeface="Inter"/>
                <a:ea typeface="Inter"/>
              </a:rPr>
              <a:t>Ανάπτυξη υπεύθυνης καταναλωτικής συμπεριφοράς.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61" name="Shape 9"/>
          <p:cNvSpPr/>
          <p:nvPr/>
        </p:nvSpPr>
        <p:spPr>
          <a:xfrm>
            <a:off x="1383840" y="13260240"/>
            <a:ext cx="722160" cy="722160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15240">
            <a:solidFill>
              <a:srgbClr val="c0c1d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62" name="Text 10"/>
          <p:cNvSpPr/>
          <p:nvPr/>
        </p:nvSpPr>
        <p:spPr>
          <a:xfrm>
            <a:off x="1596960" y="13380480"/>
            <a:ext cx="295920" cy="48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750"/>
              </a:lnSpc>
              <a:buNone/>
              <a:tabLst>
                <a:tab algn="l" pos="0"/>
              </a:tabLst>
            </a:pPr>
            <a:r>
              <a:rPr b="1" lang="en-US" sz="3750" spc="-114" strike="noStrike">
                <a:solidFill>
                  <a:srgbClr val="272525"/>
                </a:solidFill>
                <a:latin typeface="Inter Bold"/>
                <a:ea typeface="Inter Bold"/>
              </a:rPr>
              <a:t>3</a:t>
            </a:r>
            <a:endParaRPr b="0" lang="en-US" sz="3750" spc="-1" strike="noStrike">
              <a:latin typeface="Arial"/>
            </a:endParaRPr>
          </a:p>
        </p:txBody>
      </p:sp>
      <p:sp>
        <p:nvSpPr>
          <p:cNvPr id="763" name="Text 11"/>
          <p:cNvSpPr/>
          <p:nvPr/>
        </p:nvSpPr>
        <p:spPr>
          <a:xfrm>
            <a:off x="2427840" y="13260240"/>
            <a:ext cx="401508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949"/>
              </a:lnSpc>
              <a:buNone/>
              <a:tabLst>
                <a:tab algn="l" pos="0"/>
              </a:tabLst>
            </a:pPr>
            <a:r>
              <a:rPr b="1" lang="en-US" sz="4000" spc="-97" strike="noStrike">
                <a:solidFill>
                  <a:srgbClr val="272525"/>
                </a:solidFill>
                <a:latin typeface="Inter Bold"/>
                <a:ea typeface="Inter Bold"/>
              </a:rPr>
              <a:t>Προσαρμοστικότητα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64" name="Text 12"/>
          <p:cNvSpPr/>
          <p:nvPr/>
        </p:nvSpPr>
        <p:spPr>
          <a:xfrm>
            <a:off x="2427840" y="13954680"/>
            <a:ext cx="1081800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000"/>
              </a:lnSpc>
              <a:buNone/>
              <a:tabLst>
                <a:tab algn="l" pos="0"/>
              </a:tabLst>
            </a:pPr>
            <a:r>
              <a:rPr b="0" lang="en-US" sz="4000" spc="-52" strike="noStrike">
                <a:solidFill>
                  <a:srgbClr val="272525"/>
                </a:solidFill>
                <a:latin typeface="Inter"/>
                <a:ea typeface="Inter"/>
              </a:rPr>
              <a:t>Εκπαίδευση στην αντιμετώπιση</a:t>
            </a:r>
            <a:endParaRPr b="0" lang="en-US" sz="4000" spc="-1" strike="noStrike">
              <a:latin typeface="Arial"/>
            </a:endParaRPr>
          </a:p>
          <a:p>
            <a:pPr>
              <a:lnSpc>
                <a:spcPts val="4000"/>
              </a:lnSpc>
              <a:buNone/>
              <a:tabLst>
                <a:tab algn="l" pos="0"/>
              </a:tabLst>
            </a:pPr>
            <a:r>
              <a:rPr b="0" lang="en-US" sz="4000" spc="-52" strike="noStrike">
                <a:solidFill>
                  <a:srgbClr val="272525"/>
                </a:solidFill>
                <a:latin typeface="Inter"/>
                <a:ea typeface="Inter"/>
              </a:rPr>
              <a:t> </a:t>
            </a:r>
            <a:r>
              <a:rPr b="0" lang="en-US" sz="4000" spc="-52" strike="noStrike">
                <a:solidFill>
                  <a:srgbClr val="272525"/>
                </a:solidFill>
                <a:latin typeface="Inter"/>
                <a:ea typeface="Inter"/>
              </a:rPr>
              <a:t>δύσκολων οικονομικών καταστάσεων.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65" name="Shape 13"/>
          <p:cNvSpPr/>
          <p:nvPr/>
        </p:nvSpPr>
        <p:spPr>
          <a:xfrm>
            <a:off x="1383840" y="15151320"/>
            <a:ext cx="722160" cy="722160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15240">
            <a:solidFill>
              <a:srgbClr val="c0c1d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66" name="Text 14"/>
          <p:cNvSpPr/>
          <p:nvPr/>
        </p:nvSpPr>
        <p:spPr>
          <a:xfrm>
            <a:off x="1589400" y="15271560"/>
            <a:ext cx="310680" cy="48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750"/>
              </a:lnSpc>
              <a:buNone/>
              <a:tabLst>
                <a:tab algn="l" pos="0"/>
              </a:tabLst>
            </a:pPr>
            <a:r>
              <a:rPr b="1" lang="en-US" sz="3750" spc="-114" strike="noStrike">
                <a:solidFill>
                  <a:srgbClr val="272525"/>
                </a:solidFill>
                <a:latin typeface="Inter Bold"/>
                <a:ea typeface="Inter Bold"/>
              </a:rPr>
              <a:t>4</a:t>
            </a:r>
            <a:endParaRPr b="0" lang="en-US" sz="3750" spc="-1" strike="noStrike">
              <a:latin typeface="Arial"/>
            </a:endParaRPr>
          </a:p>
        </p:txBody>
      </p:sp>
      <p:sp>
        <p:nvSpPr>
          <p:cNvPr id="767" name="Text 15"/>
          <p:cNvSpPr/>
          <p:nvPr/>
        </p:nvSpPr>
        <p:spPr>
          <a:xfrm>
            <a:off x="2427840" y="15151320"/>
            <a:ext cx="401508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949"/>
              </a:lnSpc>
              <a:buNone/>
              <a:tabLst>
                <a:tab algn="l" pos="0"/>
              </a:tabLst>
            </a:pPr>
            <a:r>
              <a:rPr b="1" lang="en-US" sz="4000" spc="-97" strike="noStrike">
                <a:solidFill>
                  <a:srgbClr val="272525"/>
                </a:solidFill>
                <a:latin typeface="Inter Bold"/>
                <a:ea typeface="Inter Bold"/>
              </a:rPr>
              <a:t>Γονεϊκό Παράδειγμα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68" name="Text 16"/>
          <p:cNvSpPr/>
          <p:nvPr/>
        </p:nvSpPr>
        <p:spPr>
          <a:xfrm>
            <a:off x="2427840" y="15846120"/>
            <a:ext cx="1081800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000"/>
              </a:lnSpc>
              <a:buNone/>
              <a:tabLst>
                <a:tab algn="l" pos="0"/>
              </a:tabLst>
            </a:pPr>
            <a:r>
              <a:rPr b="0" lang="en-US" sz="4000" spc="-52" strike="noStrike">
                <a:solidFill>
                  <a:srgbClr val="272525"/>
                </a:solidFill>
                <a:latin typeface="Inter"/>
                <a:ea typeface="Inter"/>
              </a:rPr>
              <a:t>Οι γονείς ως πρότυπα ορθής οικονομικής διαχείρισης.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769" name="" descr=""/>
          <p:cNvPicPr/>
          <p:nvPr/>
        </p:nvPicPr>
        <p:blipFill>
          <a:blip r:embed="rId1"/>
          <a:stretch/>
        </p:blipFill>
        <p:spPr>
          <a:xfrm>
            <a:off x="2286000" y="228600"/>
            <a:ext cx="9346320" cy="528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Text 0"/>
          <p:cNvSpPr/>
          <p:nvPr/>
        </p:nvSpPr>
        <p:spPr>
          <a:xfrm>
            <a:off x="1377720" y="1352880"/>
            <a:ext cx="8590320" cy="8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6749"/>
              </a:lnSpc>
              <a:buNone/>
              <a:tabLst>
                <a:tab algn="l" pos="0"/>
              </a:tabLst>
            </a:pPr>
            <a:r>
              <a:rPr b="1" lang="en-US" sz="5400" spc="-165" strike="noStrike">
                <a:solidFill>
                  <a:srgbClr val="000000"/>
                </a:solidFill>
                <a:latin typeface="Inter Bold"/>
                <a:ea typeface="Inter Bold"/>
              </a:rPr>
              <a:t>Οφέλη Ορθής Διαχείρισης</a:t>
            </a:r>
            <a:endParaRPr b="0" lang="en-US" sz="5400" spc="-1" strike="noStrike">
              <a:latin typeface="Arial"/>
            </a:endParaRPr>
          </a:p>
        </p:txBody>
      </p:sp>
      <p:pic>
        <p:nvPicPr>
          <p:cNvPr id="771" name="Image 0" descr="preencoded.png"/>
          <p:cNvPicPr/>
          <p:nvPr/>
        </p:nvPicPr>
        <p:blipFill>
          <a:blip r:embed="rId1"/>
          <a:stretch/>
        </p:blipFill>
        <p:spPr>
          <a:xfrm>
            <a:off x="4005360" y="2902680"/>
            <a:ext cx="6618960" cy="6618960"/>
          </a:xfrm>
          <a:prstGeom prst="rect">
            <a:avLst/>
          </a:prstGeom>
          <a:ln w="0">
            <a:noFill/>
          </a:ln>
        </p:spPr>
      </p:pic>
      <p:sp>
        <p:nvSpPr>
          <p:cNvPr id="772" name="Text 1"/>
          <p:cNvSpPr/>
          <p:nvPr/>
        </p:nvSpPr>
        <p:spPr>
          <a:xfrm>
            <a:off x="5896440" y="3972600"/>
            <a:ext cx="172080" cy="68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400"/>
              </a:lnSpc>
              <a:buNone/>
              <a:tabLst>
                <a:tab algn="l" pos="0"/>
              </a:tabLst>
            </a:pPr>
            <a:r>
              <a:rPr b="1" lang="en-US" sz="3350" spc="-103" strike="noStrike">
                <a:solidFill>
                  <a:srgbClr val="272525"/>
                </a:solidFill>
                <a:latin typeface="Inter Bold"/>
                <a:ea typeface="Inter Bold"/>
              </a:rPr>
              <a:t>1</a:t>
            </a:r>
            <a:endParaRPr b="0" lang="en-US" sz="3350" spc="-1" strike="noStrike">
              <a:latin typeface="Arial"/>
            </a:endParaRPr>
          </a:p>
        </p:txBody>
      </p:sp>
      <p:sp>
        <p:nvSpPr>
          <p:cNvPr id="773" name="Shape 2"/>
          <p:cNvSpPr/>
          <p:nvPr/>
        </p:nvSpPr>
        <p:spPr>
          <a:xfrm>
            <a:off x="1377720" y="10082160"/>
            <a:ext cx="687960" cy="687960"/>
          </a:xfrm>
          <a:prstGeom prst="roundRect">
            <a:avLst>
              <a:gd name="adj" fmla="val 21001"/>
            </a:avLst>
          </a:prstGeom>
          <a:solidFill>
            <a:srgbClr val="dadbf1"/>
          </a:solidFill>
          <a:ln w="15240">
            <a:solidFill>
              <a:srgbClr val="c0c1d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4" name="Text 3"/>
          <p:cNvSpPr/>
          <p:nvPr/>
        </p:nvSpPr>
        <p:spPr>
          <a:xfrm>
            <a:off x="1635480" y="10211040"/>
            <a:ext cx="172080" cy="42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351"/>
              </a:lnSpc>
              <a:buNone/>
              <a:tabLst>
                <a:tab algn="l" pos="0"/>
              </a:tabLst>
            </a:pPr>
            <a:r>
              <a:rPr b="1" lang="en-US" sz="4000" spc="-103" strike="noStrike">
                <a:solidFill>
                  <a:srgbClr val="272525"/>
                </a:solidFill>
                <a:latin typeface="Inter Bold"/>
                <a:ea typeface="Inter Bold"/>
              </a:rPr>
              <a:t>1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75" name="Text 4"/>
          <p:cNvSpPr/>
          <p:nvPr/>
        </p:nvSpPr>
        <p:spPr>
          <a:xfrm>
            <a:off x="2410560" y="10082160"/>
            <a:ext cx="5055480" cy="5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201"/>
              </a:lnSpc>
              <a:buNone/>
              <a:tabLst>
                <a:tab algn="l" pos="0"/>
              </a:tabLst>
            </a:pPr>
            <a:r>
              <a:rPr b="1" lang="en-US" sz="4000" spc="-103" strike="noStrike">
                <a:solidFill>
                  <a:srgbClr val="272525"/>
                </a:solidFill>
                <a:latin typeface="Inter Bold"/>
                <a:ea typeface="Inter Bold"/>
              </a:rPr>
              <a:t>Οικονομική Σταθερότητα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76" name="Text 5"/>
          <p:cNvSpPr/>
          <p:nvPr/>
        </p:nvSpPr>
        <p:spPr>
          <a:xfrm>
            <a:off x="2410560" y="10827000"/>
            <a:ext cx="10841400" cy="55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300"/>
              </a:lnSpc>
              <a:buNone/>
              <a:tabLst>
                <a:tab algn="l" pos="0"/>
              </a:tabLst>
            </a:pPr>
            <a:r>
              <a:rPr b="0" lang="en-US" sz="4000" spc="-55" strike="noStrike">
                <a:solidFill>
                  <a:srgbClr val="272525"/>
                </a:solidFill>
                <a:latin typeface="Inter"/>
                <a:ea typeface="Inter"/>
              </a:rPr>
              <a:t>Εξασφάλιση βασικών αναγκών και αποφυγή χρεών.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777" name="Image 1" descr="preencoded.png"/>
          <p:cNvPicPr/>
          <p:nvPr/>
        </p:nvPicPr>
        <p:blipFill>
          <a:blip r:embed="rId2"/>
          <a:stretch/>
        </p:blipFill>
        <p:spPr>
          <a:xfrm>
            <a:off x="4005360" y="2902680"/>
            <a:ext cx="6618960" cy="6618960"/>
          </a:xfrm>
          <a:prstGeom prst="rect">
            <a:avLst/>
          </a:prstGeom>
          <a:ln w="0">
            <a:noFill/>
          </a:ln>
        </p:spPr>
      </p:pic>
      <p:sp>
        <p:nvSpPr>
          <p:cNvPr id="778" name="Text 6"/>
          <p:cNvSpPr/>
          <p:nvPr/>
        </p:nvSpPr>
        <p:spPr>
          <a:xfrm>
            <a:off x="9081720" y="4536000"/>
            <a:ext cx="257400" cy="68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400"/>
              </a:lnSpc>
              <a:buNone/>
              <a:tabLst>
                <a:tab algn="l" pos="0"/>
              </a:tabLst>
            </a:pPr>
            <a:r>
              <a:rPr b="1" lang="en-US" sz="3350" spc="-103" strike="noStrike">
                <a:solidFill>
                  <a:srgbClr val="272525"/>
                </a:solidFill>
                <a:latin typeface="Inter Bold"/>
                <a:ea typeface="Inter Bold"/>
              </a:rPr>
              <a:t>2</a:t>
            </a:r>
            <a:endParaRPr b="0" lang="en-US" sz="3350" spc="-1" strike="noStrike">
              <a:latin typeface="Arial"/>
            </a:endParaRPr>
          </a:p>
        </p:txBody>
      </p:sp>
      <p:sp>
        <p:nvSpPr>
          <p:cNvPr id="779" name="Shape 7"/>
          <p:cNvSpPr/>
          <p:nvPr/>
        </p:nvSpPr>
        <p:spPr>
          <a:xfrm>
            <a:off x="1377720" y="11937600"/>
            <a:ext cx="687960" cy="687960"/>
          </a:xfrm>
          <a:prstGeom prst="roundRect">
            <a:avLst>
              <a:gd name="adj" fmla="val 21001"/>
            </a:avLst>
          </a:prstGeom>
          <a:solidFill>
            <a:srgbClr val="dadbf1"/>
          </a:solidFill>
          <a:ln w="15240">
            <a:solidFill>
              <a:srgbClr val="c0c1d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80" name="Text 8"/>
          <p:cNvSpPr/>
          <p:nvPr/>
        </p:nvSpPr>
        <p:spPr>
          <a:xfrm>
            <a:off x="1593000" y="12066480"/>
            <a:ext cx="257400" cy="42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351"/>
              </a:lnSpc>
              <a:buNone/>
              <a:tabLst>
                <a:tab algn="l" pos="0"/>
              </a:tabLst>
            </a:pPr>
            <a:r>
              <a:rPr b="1" lang="en-US" sz="4000" spc="-103" strike="noStrike">
                <a:solidFill>
                  <a:srgbClr val="272525"/>
                </a:solidFill>
                <a:latin typeface="Inter Bold"/>
                <a:ea typeface="Inter Bold"/>
              </a:rPr>
              <a:t>2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81" name="Text 9"/>
          <p:cNvSpPr/>
          <p:nvPr/>
        </p:nvSpPr>
        <p:spPr>
          <a:xfrm>
            <a:off x="2410560" y="11937600"/>
            <a:ext cx="4659840" cy="5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201"/>
              </a:lnSpc>
              <a:buNone/>
              <a:tabLst>
                <a:tab algn="l" pos="0"/>
              </a:tabLst>
            </a:pPr>
            <a:r>
              <a:rPr b="1" lang="en-US" sz="4000" spc="-103" strike="noStrike">
                <a:solidFill>
                  <a:srgbClr val="272525"/>
                </a:solidFill>
                <a:latin typeface="Inter Bold"/>
                <a:ea typeface="Inter Bold"/>
              </a:rPr>
              <a:t>Μελλοντική Ασφάλεια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82" name="Text 10"/>
          <p:cNvSpPr/>
          <p:nvPr/>
        </p:nvSpPr>
        <p:spPr>
          <a:xfrm>
            <a:off x="2410560" y="12682080"/>
            <a:ext cx="10841400" cy="55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300"/>
              </a:lnSpc>
              <a:buNone/>
              <a:tabLst>
                <a:tab algn="l" pos="0"/>
              </a:tabLst>
            </a:pPr>
            <a:r>
              <a:rPr b="0" lang="en-US" sz="4000" spc="-55" strike="noStrike">
                <a:solidFill>
                  <a:srgbClr val="272525"/>
                </a:solidFill>
                <a:latin typeface="Inter"/>
                <a:ea typeface="Inter"/>
              </a:rPr>
              <a:t>Δυνατότητα αποταμίευσης για μελλοντικούς στόχους.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783" name="Image 2" descr="preencoded.png"/>
          <p:cNvPicPr/>
          <p:nvPr/>
        </p:nvPicPr>
        <p:blipFill>
          <a:blip r:embed="rId3"/>
          <a:stretch/>
        </p:blipFill>
        <p:spPr>
          <a:xfrm>
            <a:off x="4005360" y="2902680"/>
            <a:ext cx="6618960" cy="6618960"/>
          </a:xfrm>
          <a:prstGeom prst="rect">
            <a:avLst/>
          </a:prstGeom>
          <a:ln w="0">
            <a:noFill/>
          </a:ln>
        </p:spPr>
      </p:pic>
      <p:sp>
        <p:nvSpPr>
          <p:cNvPr id="784" name="Text 11"/>
          <p:cNvSpPr/>
          <p:nvPr/>
        </p:nvSpPr>
        <p:spPr>
          <a:xfrm>
            <a:off x="8514720" y="7763760"/>
            <a:ext cx="264240" cy="68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400"/>
              </a:lnSpc>
              <a:buNone/>
              <a:tabLst>
                <a:tab algn="l" pos="0"/>
              </a:tabLst>
            </a:pPr>
            <a:r>
              <a:rPr b="1" lang="en-US" sz="3350" spc="-103" strike="noStrike">
                <a:solidFill>
                  <a:srgbClr val="272525"/>
                </a:solidFill>
                <a:latin typeface="Inter Bold"/>
                <a:ea typeface="Inter Bold"/>
              </a:rPr>
              <a:t>3</a:t>
            </a:r>
            <a:endParaRPr b="0" lang="en-US" sz="3350" spc="-1" strike="noStrike">
              <a:latin typeface="Arial"/>
            </a:endParaRPr>
          </a:p>
        </p:txBody>
      </p:sp>
      <p:sp>
        <p:nvSpPr>
          <p:cNvPr id="785" name="Shape 12"/>
          <p:cNvSpPr/>
          <p:nvPr/>
        </p:nvSpPr>
        <p:spPr>
          <a:xfrm>
            <a:off x="1377720" y="13792680"/>
            <a:ext cx="687960" cy="687960"/>
          </a:xfrm>
          <a:prstGeom prst="roundRect">
            <a:avLst>
              <a:gd name="adj" fmla="val 21001"/>
            </a:avLst>
          </a:prstGeom>
          <a:solidFill>
            <a:srgbClr val="dadbf1"/>
          </a:solidFill>
          <a:ln w="15240">
            <a:solidFill>
              <a:srgbClr val="c0c1d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86" name="Text 13"/>
          <p:cNvSpPr/>
          <p:nvPr/>
        </p:nvSpPr>
        <p:spPr>
          <a:xfrm>
            <a:off x="1589400" y="13921920"/>
            <a:ext cx="264240" cy="42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351"/>
              </a:lnSpc>
              <a:buNone/>
              <a:tabLst>
                <a:tab algn="l" pos="0"/>
              </a:tabLst>
            </a:pPr>
            <a:r>
              <a:rPr b="1" lang="en-US" sz="4000" spc="-103" strike="noStrike">
                <a:solidFill>
                  <a:srgbClr val="272525"/>
                </a:solidFill>
                <a:latin typeface="Inter Bold"/>
                <a:ea typeface="Inter Bold"/>
              </a:rPr>
              <a:t>3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87" name="Text 14"/>
          <p:cNvSpPr/>
          <p:nvPr/>
        </p:nvSpPr>
        <p:spPr>
          <a:xfrm>
            <a:off x="2410560" y="13792680"/>
            <a:ext cx="4594320" cy="5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201"/>
              </a:lnSpc>
              <a:buNone/>
              <a:tabLst>
                <a:tab algn="l" pos="0"/>
              </a:tabLst>
            </a:pPr>
            <a:r>
              <a:rPr b="1" lang="en-US" sz="4000" spc="-103" strike="noStrike">
                <a:solidFill>
                  <a:srgbClr val="272525"/>
                </a:solidFill>
                <a:latin typeface="Inter Bold"/>
                <a:ea typeface="Inter Bold"/>
              </a:rPr>
              <a:t>Οικογενειακή Αρμονία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88" name="Text 15"/>
          <p:cNvSpPr/>
          <p:nvPr/>
        </p:nvSpPr>
        <p:spPr>
          <a:xfrm>
            <a:off x="2410560" y="14537520"/>
            <a:ext cx="10841400" cy="55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300"/>
              </a:lnSpc>
              <a:buNone/>
              <a:tabLst>
                <a:tab algn="l" pos="0"/>
              </a:tabLst>
            </a:pPr>
            <a:r>
              <a:rPr b="0" lang="en-US" sz="4000" spc="-55" strike="noStrike">
                <a:solidFill>
                  <a:srgbClr val="272525"/>
                </a:solidFill>
                <a:latin typeface="Inter"/>
                <a:ea typeface="Inter"/>
              </a:rPr>
              <a:t>Λιγότερο άγχος και καλύτερες</a:t>
            </a:r>
            <a:endParaRPr b="0" lang="en-US" sz="4000" spc="-1" strike="noStrike">
              <a:latin typeface="Arial"/>
            </a:endParaRPr>
          </a:p>
          <a:p>
            <a:pPr>
              <a:lnSpc>
                <a:spcPts val="4300"/>
              </a:lnSpc>
              <a:buNone/>
              <a:tabLst>
                <a:tab algn="l" pos="0"/>
              </a:tabLst>
            </a:pPr>
            <a:r>
              <a:rPr b="0" lang="en-US" sz="4000" spc="-55" strike="noStrike">
                <a:solidFill>
                  <a:srgbClr val="272525"/>
                </a:solidFill>
                <a:latin typeface="Inter"/>
                <a:ea typeface="Inter"/>
              </a:rPr>
              <a:t> </a:t>
            </a:r>
            <a:r>
              <a:rPr b="0" lang="en-US" sz="4000" spc="-55" strike="noStrike">
                <a:solidFill>
                  <a:srgbClr val="272525"/>
                </a:solidFill>
                <a:latin typeface="Inter"/>
                <a:ea typeface="Inter"/>
              </a:rPr>
              <a:t>σχέσεις μεταξύ των μελών.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789" name="Image 3" descr="preencoded.png"/>
          <p:cNvPicPr/>
          <p:nvPr/>
        </p:nvPicPr>
        <p:blipFill>
          <a:blip r:embed="rId4"/>
          <a:stretch/>
        </p:blipFill>
        <p:spPr>
          <a:xfrm>
            <a:off x="4005360" y="2902680"/>
            <a:ext cx="6618960" cy="6618960"/>
          </a:xfrm>
          <a:prstGeom prst="rect">
            <a:avLst/>
          </a:prstGeom>
          <a:ln w="0">
            <a:noFill/>
          </a:ln>
        </p:spPr>
      </p:pic>
      <p:sp>
        <p:nvSpPr>
          <p:cNvPr id="790" name="Text 16"/>
          <p:cNvSpPr/>
          <p:nvPr/>
        </p:nvSpPr>
        <p:spPr>
          <a:xfrm>
            <a:off x="5280480" y="7200360"/>
            <a:ext cx="277560" cy="68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400"/>
              </a:lnSpc>
              <a:buNone/>
              <a:tabLst>
                <a:tab algn="l" pos="0"/>
              </a:tabLst>
            </a:pPr>
            <a:r>
              <a:rPr b="1" lang="en-US" sz="3350" spc="-103" strike="noStrike">
                <a:solidFill>
                  <a:srgbClr val="272525"/>
                </a:solidFill>
                <a:latin typeface="Inter Bold"/>
                <a:ea typeface="Inter Bold"/>
              </a:rPr>
              <a:t>4</a:t>
            </a:r>
            <a:endParaRPr b="0" lang="en-US" sz="3350" spc="-1" strike="noStrike">
              <a:latin typeface="Arial"/>
            </a:endParaRPr>
          </a:p>
        </p:txBody>
      </p:sp>
      <p:sp>
        <p:nvSpPr>
          <p:cNvPr id="791" name="Shape 17"/>
          <p:cNvSpPr/>
          <p:nvPr/>
        </p:nvSpPr>
        <p:spPr>
          <a:xfrm>
            <a:off x="1377720" y="15648120"/>
            <a:ext cx="687960" cy="687960"/>
          </a:xfrm>
          <a:prstGeom prst="roundRect">
            <a:avLst>
              <a:gd name="adj" fmla="val 21001"/>
            </a:avLst>
          </a:prstGeom>
          <a:solidFill>
            <a:srgbClr val="dadbf1"/>
          </a:solidFill>
          <a:ln w="15240">
            <a:solidFill>
              <a:srgbClr val="c0c1d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92" name="Text 18"/>
          <p:cNvSpPr/>
          <p:nvPr/>
        </p:nvSpPr>
        <p:spPr>
          <a:xfrm>
            <a:off x="1582920" y="15777360"/>
            <a:ext cx="277560" cy="42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351"/>
              </a:lnSpc>
              <a:buNone/>
              <a:tabLst>
                <a:tab algn="l" pos="0"/>
              </a:tabLst>
            </a:pPr>
            <a:r>
              <a:rPr b="1" lang="en-US" sz="4000" spc="-103" strike="noStrike">
                <a:solidFill>
                  <a:srgbClr val="272525"/>
                </a:solidFill>
                <a:latin typeface="Inter Bold"/>
                <a:ea typeface="Inter Bold"/>
              </a:rPr>
              <a:t>4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93" name="Text 19"/>
          <p:cNvSpPr/>
          <p:nvPr/>
        </p:nvSpPr>
        <p:spPr>
          <a:xfrm>
            <a:off x="2410560" y="15648120"/>
            <a:ext cx="4304520" cy="5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201"/>
              </a:lnSpc>
              <a:buNone/>
              <a:tabLst>
                <a:tab algn="l" pos="0"/>
              </a:tabLst>
            </a:pPr>
            <a:r>
              <a:rPr b="1" lang="en-US" sz="4000" spc="-103" strike="noStrike">
                <a:solidFill>
                  <a:srgbClr val="272525"/>
                </a:solidFill>
                <a:latin typeface="Inter Bold"/>
                <a:ea typeface="Inter Bold"/>
              </a:rPr>
              <a:t>Εκπαιδευτική Αξία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94" name="Text 20"/>
          <p:cNvSpPr/>
          <p:nvPr/>
        </p:nvSpPr>
        <p:spPr>
          <a:xfrm>
            <a:off x="2410560" y="16392960"/>
            <a:ext cx="10841400" cy="55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300"/>
              </a:lnSpc>
              <a:buNone/>
              <a:tabLst>
                <a:tab algn="l" pos="0"/>
              </a:tabLst>
            </a:pPr>
            <a:r>
              <a:rPr b="0" lang="en-US" sz="4000" spc="-55" strike="noStrike">
                <a:solidFill>
                  <a:srgbClr val="272525"/>
                </a:solidFill>
                <a:latin typeface="Inter"/>
                <a:ea typeface="Inter"/>
              </a:rPr>
              <a:t>Τα παιδιά μαθαίνουν</a:t>
            </a:r>
            <a:endParaRPr b="0" lang="en-US" sz="4000" spc="-1" strike="noStrike">
              <a:latin typeface="Arial"/>
            </a:endParaRPr>
          </a:p>
          <a:p>
            <a:pPr>
              <a:lnSpc>
                <a:spcPts val="4300"/>
              </a:lnSpc>
              <a:buNone/>
              <a:tabLst>
                <a:tab algn="l" pos="0"/>
              </a:tabLst>
            </a:pPr>
            <a:r>
              <a:rPr b="0" lang="en-US" sz="4000" spc="-55" strike="noStrike">
                <a:solidFill>
                  <a:srgbClr val="272525"/>
                </a:solidFill>
                <a:latin typeface="Inter"/>
                <a:ea typeface="Inter"/>
              </a:rPr>
              <a:t> </a:t>
            </a:r>
            <a:r>
              <a:rPr b="0" lang="en-US" sz="4000" spc="-55" strike="noStrike">
                <a:solidFill>
                  <a:srgbClr val="272525"/>
                </a:solidFill>
                <a:latin typeface="Inter"/>
                <a:ea typeface="Inter"/>
              </a:rPr>
              <a:t>υπεύθυνη οικονομική συμπεριφορά.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Text 0"/>
          <p:cNvSpPr/>
          <p:nvPr/>
        </p:nvSpPr>
        <p:spPr>
          <a:xfrm>
            <a:off x="1383840" y="3355560"/>
            <a:ext cx="11862000" cy="37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9700"/>
              </a:lnSpc>
              <a:buNone/>
              <a:tabLst>
                <a:tab algn="l" pos="0"/>
              </a:tabLst>
            </a:pPr>
            <a:r>
              <a:rPr b="1" lang="en-US" sz="7750" spc="-236" strike="noStrike">
                <a:solidFill>
                  <a:srgbClr val="000000"/>
                </a:solidFill>
                <a:latin typeface="Inter Bold"/>
                <a:ea typeface="Inter Bold"/>
              </a:rPr>
              <a:t>Ξεκινήστε Σήμερα τον Οικογενειακό Προϋπολογισμό!</a:t>
            </a:r>
            <a:endParaRPr b="0" lang="en-US" sz="7750" spc="-1" strike="noStrike">
              <a:latin typeface="Arial"/>
            </a:endParaRPr>
          </a:p>
        </p:txBody>
      </p:sp>
      <p:sp>
        <p:nvSpPr>
          <p:cNvPr id="796" name="Text 1"/>
          <p:cNvSpPr/>
          <p:nvPr/>
        </p:nvSpPr>
        <p:spPr>
          <a:xfrm>
            <a:off x="1383840" y="8051040"/>
            <a:ext cx="11862000" cy="395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6199"/>
              </a:lnSpc>
              <a:buNone/>
              <a:tabLst>
                <a:tab algn="l" pos="0"/>
              </a:tabLst>
            </a:pPr>
            <a:r>
              <a:rPr b="0" lang="en-US" sz="4000" spc="-80" strike="noStrike">
                <a:solidFill>
                  <a:srgbClr val="272525"/>
                </a:solidFill>
                <a:latin typeface="Inter"/>
                <a:ea typeface="Inter"/>
              </a:rPr>
              <a:t>Η ορθή διαχείριση του οικογενειακού προϋπολογισμού είναι το κλειδί για οικονομική ευημερία και οικογενειακή γαλήνη. Ξεκινήστε σήμερα να εφαρμόζετε αυτές τις συμβουλές και δείτε τη διαφορά στα οικονομικά σας!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97" name="Text 2"/>
          <p:cNvSpPr/>
          <p:nvPr/>
        </p:nvSpPr>
        <p:spPr>
          <a:xfrm>
            <a:off x="1383840" y="12560400"/>
            <a:ext cx="11862000" cy="237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6199"/>
              </a:lnSpc>
              <a:buNone/>
              <a:tabLst>
                <a:tab algn="l" pos="0"/>
              </a:tabLst>
            </a:pPr>
            <a:r>
              <a:rPr b="0" lang="en-US" sz="3850" spc="-80" strike="noStrike">
                <a:solidFill>
                  <a:srgbClr val="272525"/>
                </a:solidFill>
                <a:latin typeface="Inter"/>
                <a:ea typeface="Inter"/>
              </a:rPr>
              <a:t>Μοιραστείτε αυτές τις συμβουλές με φίλους και οικογένεια που θα μπορούσαν να επωφεληθούν από αυτές!</a:t>
            </a:r>
            <a:endParaRPr b="0" lang="en-US" sz="38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"/>
          <p:cNvSpPr txBox="1"/>
          <p:nvPr/>
        </p:nvSpPr>
        <p:spPr>
          <a:xfrm>
            <a:off x="2743200" y="2743200"/>
            <a:ext cx="753156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2400" spc="-1" strike="noStrike">
                <a:latin typeface="Times New Roman"/>
                <a:hlinkClick r:id="rId1"/>
              </a:rPr>
              <a:t>https://saferinternet4kids.gr/parousiaseis/digital_marketing_t/</a:t>
            </a:r>
            <a:endParaRPr b="0" lang="en-US" sz="2400" spc="-1" strike="noStrike">
              <a:latin typeface="Times New Roman"/>
            </a:endParaRPr>
          </a:p>
        </p:txBody>
      </p:sp>
      <p:sp>
        <p:nvSpPr>
          <p:cNvPr id="799" name=""/>
          <p:cNvSpPr txBox="1"/>
          <p:nvPr/>
        </p:nvSpPr>
        <p:spPr>
          <a:xfrm>
            <a:off x="2741760" y="5059080"/>
            <a:ext cx="663084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2400" spc="-1" strike="noStrike">
                <a:latin typeface="Times New Roman"/>
                <a:hlinkClick r:id="rId2"/>
              </a:rPr>
              <a:t>https://saferinternet4kids.gr/parousiaseis/e-commerce/</a:t>
            </a:r>
            <a:endParaRPr b="0" lang="en-US" sz="2400" spc="-1" strike="noStrike">
              <a:latin typeface="Times New Roman"/>
            </a:endParaRPr>
          </a:p>
        </p:txBody>
      </p:sp>
      <p:sp>
        <p:nvSpPr>
          <p:cNvPr id="800" name=""/>
          <p:cNvSpPr txBox="1"/>
          <p:nvPr/>
        </p:nvSpPr>
        <p:spPr>
          <a:xfrm>
            <a:off x="2212920" y="6887880"/>
            <a:ext cx="944568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2400" spc="-1" strike="noStrike">
                <a:latin typeface="Times New Roman"/>
                <a:hlinkClick r:id="rId3"/>
              </a:rPr>
              <a:t>https://saferinternet4kids.gr/back-to-school/back-to-school-2021/quiz-apates/</a:t>
            </a:r>
            <a:endParaRPr b="0" lang="en-US" sz="2400" spc="-1" strike="noStrike">
              <a:latin typeface="Times New Roman"/>
            </a:endParaRPr>
          </a:p>
        </p:txBody>
      </p:sp>
      <p:sp>
        <p:nvSpPr>
          <p:cNvPr id="801" name=""/>
          <p:cNvSpPr txBox="1"/>
          <p:nvPr/>
        </p:nvSpPr>
        <p:spPr>
          <a:xfrm>
            <a:off x="2447640" y="8259480"/>
            <a:ext cx="669636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2400" spc="-1" strike="noStrike">
                <a:latin typeface="Times New Roman"/>
                <a:hlinkClick r:id="rId4"/>
              </a:rPr>
              <a:t>https://saferinternet4kids.gr/video/video-adwiseonline/</a:t>
            </a:r>
            <a:endParaRPr b="0" lang="en-US" sz="2400" spc="-1" strike="noStrike">
              <a:latin typeface="Times New Roman"/>
            </a:endParaRPr>
          </a:p>
        </p:txBody>
      </p:sp>
      <p:sp>
        <p:nvSpPr>
          <p:cNvPr id="802" name=""/>
          <p:cNvSpPr txBox="1"/>
          <p:nvPr/>
        </p:nvSpPr>
        <p:spPr>
          <a:xfrm>
            <a:off x="2971800" y="9402480"/>
            <a:ext cx="557784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2400" spc="-1" strike="noStrike">
                <a:latin typeface="Times New Roman"/>
                <a:hlinkClick r:id="rId5"/>
              </a:rPr>
              <a:t>https://saferinternet4kids.gr/quiz/online-advs/</a:t>
            </a:r>
            <a:endParaRPr b="0" lang="en-US" sz="2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29680" cy="6915240"/>
          </a:xfrm>
          <a:prstGeom prst="rect">
            <a:avLst/>
          </a:prstGeom>
          <a:ln w="0">
            <a:noFill/>
          </a:ln>
        </p:spPr>
      </p:pic>
      <p:sp>
        <p:nvSpPr>
          <p:cNvPr id="611" name="Text 0"/>
          <p:cNvSpPr/>
          <p:nvPr/>
        </p:nvSpPr>
        <p:spPr>
          <a:xfrm>
            <a:off x="1377000" y="8270640"/>
            <a:ext cx="7818120" cy="92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7251"/>
              </a:lnSpc>
              <a:buNone/>
              <a:tabLst>
                <a:tab algn="l" pos="0"/>
              </a:tabLst>
            </a:pPr>
            <a:r>
              <a:rPr b="1" lang="en-US" sz="7200" spc="-174" strike="noStrike">
                <a:solidFill>
                  <a:srgbClr val="000000"/>
                </a:solidFill>
                <a:latin typeface="Inter Bold"/>
                <a:ea typeface="Inter Bold"/>
              </a:rPr>
              <a:t>Τι Είναι το Νοικοκυριό;</a:t>
            </a:r>
            <a:endParaRPr b="0" lang="en-US" sz="7200" spc="-1" strike="noStrike">
              <a:latin typeface="Arial"/>
            </a:endParaRPr>
          </a:p>
        </p:txBody>
      </p:sp>
      <p:sp>
        <p:nvSpPr>
          <p:cNvPr id="612" name="Shape 1"/>
          <p:cNvSpPr/>
          <p:nvPr/>
        </p:nvSpPr>
        <p:spPr>
          <a:xfrm>
            <a:off x="1377000" y="10022400"/>
            <a:ext cx="829080" cy="829080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22860">
            <a:solidFill>
              <a:srgbClr val="c0c1d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3" name="Text 2"/>
          <p:cNvSpPr/>
          <p:nvPr/>
        </p:nvSpPr>
        <p:spPr>
          <a:xfrm>
            <a:off x="1680840" y="10160640"/>
            <a:ext cx="221040" cy="55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4351"/>
              </a:lnSpc>
              <a:buNone/>
              <a:tabLst>
                <a:tab algn="l" pos="0"/>
              </a:tabLst>
            </a:pPr>
            <a:r>
              <a:rPr b="1" lang="en-US" sz="4350" spc="-131" strike="noStrike">
                <a:solidFill>
                  <a:srgbClr val="272525"/>
                </a:solidFill>
                <a:latin typeface="Inter Bold"/>
                <a:ea typeface="Inter Bold"/>
              </a:rPr>
              <a:t>1</a:t>
            </a:r>
            <a:endParaRPr b="0" lang="en-US" sz="4350" spc="-1" strike="noStrike">
              <a:latin typeface="Arial"/>
            </a:endParaRPr>
          </a:p>
        </p:txBody>
      </p:sp>
      <p:sp>
        <p:nvSpPr>
          <p:cNvPr id="614" name="Text 3"/>
          <p:cNvSpPr/>
          <p:nvPr/>
        </p:nvSpPr>
        <p:spPr>
          <a:xfrm>
            <a:off x="2575800" y="10022400"/>
            <a:ext cx="4609800" cy="5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501"/>
              </a:lnSpc>
              <a:buNone/>
              <a:tabLst>
                <a:tab algn="l" pos="0"/>
              </a:tabLst>
            </a:pPr>
            <a:r>
              <a:rPr b="1" lang="en-US" sz="4800" spc="-109" strike="noStrike">
                <a:solidFill>
                  <a:srgbClr val="272525"/>
                </a:solidFill>
                <a:latin typeface="Inter Bold"/>
                <a:ea typeface="Inter Bold"/>
              </a:rPr>
              <a:t>Ορισμός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615" name="Text 4"/>
          <p:cNvSpPr/>
          <p:nvPr/>
        </p:nvSpPr>
        <p:spPr>
          <a:xfrm>
            <a:off x="2575800" y="10820160"/>
            <a:ext cx="10676880" cy="11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4601"/>
              </a:lnSpc>
              <a:buNone/>
              <a:tabLst>
                <a:tab algn="l" pos="0"/>
              </a:tabLst>
            </a:pPr>
            <a:r>
              <a:rPr b="0" lang="en-US" sz="4000" spc="-58" strike="noStrike">
                <a:solidFill>
                  <a:srgbClr val="272525"/>
                </a:solidFill>
                <a:latin typeface="Inter"/>
                <a:ea typeface="Inter"/>
              </a:rPr>
              <a:t>Το νοικοκυριό μπορεί να αποτελείται από ένα άτομο, μια οικογένεια ή άτομα που συγκατοικούν.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616" name="Shape 5"/>
          <p:cNvSpPr/>
          <p:nvPr/>
        </p:nvSpPr>
        <p:spPr>
          <a:xfrm>
            <a:off x="1377000" y="12783960"/>
            <a:ext cx="829080" cy="829080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22860">
            <a:solidFill>
              <a:srgbClr val="c0c1d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7" name="Text 6"/>
          <p:cNvSpPr/>
          <p:nvPr/>
        </p:nvSpPr>
        <p:spPr>
          <a:xfrm>
            <a:off x="1626120" y="12922200"/>
            <a:ext cx="330840" cy="55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4351"/>
              </a:lnSpc>
              <a:buNone/>
              <a:tabLst>
                <a:tab algn="l" pos="0"/>
              </a:tabLst>
            </a:pPr>
            <a:r>
              <a:rPr b="1" lang="en-US" sz="4350" spc="-131" strike="noStrike">
                <a:solidFill>
                  <a:srgbClr val="272525"/>
                </a:solidFill>
                <a:latin typeface="Inter Bold"/>
                <a:ea typeface="Inter Bold"/>
              </a:rPr>
              <a:t>2</a:t>
            </a:r>
            <a:endParaRPr b="0" lang="en-US" sz="4350" spc="-1" strike="noStrike">
              <a:latin typeface="Arial"/>
            </a:endParaRPr>
          </a:p>
        </p:txBody>
      </p:sp>
      <p:sp>
        <p:nvSpPr>
          <p:cNvPr id="618" name="Text 7"/>
          <p:cNvSpPr/>
          <p:nvPr/>
        </p:nvSpPr>
        <p:spPr>
          <a:xfrm>
            <a:off x="2575800" y="12783960"/>
            <a:ext cx="4609800" cy="5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501"/>
              </a:lnSpc>
              <a:buNone/>
              <a:tabLst>
                <a:tab algn="l" pos="0"/>
              </a:tabLst>
            </a:pPr>
            <a:r>
              <a:rPr b="1" lang="en-US" sz="4800" spc="-109" strike="noStrike">
                <a:solidFill>
                  <a:srgbClr val="272525"/>
                </a:solidFill>
                <a:latin typeface="Inter Bold"/>
                <a:ea typeface="Inter Bold"/>
              </a:rPr>
              <a:t>Χαρακτηριστικό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619" name="Text 8"/>
          <p:cNvSpPr/>
          <p:nvPr/>
        </p:nvSpPr>
        <p:spPr>
          <a:xfrm>
            <a:off x="2575800" y="13581720"/>
            <a:ext cx="10676880" cy="11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4601"/>
              </a:lnSpc>
              <a:buNone/>
              <a:tabLst>
                <a:tab algn="l" pos="0"/>
              </a:tabLst>
            </a:pPr>
            <a:r>
              <a:rPr b="0" lang="en-US" sz="4000" spc="-58" strike="noStrike">
                <a:solidFill>
                  <a:srgbClr val="272525"/>
                </a:solidFill>
                <a:latin typeface="Inter"/>
                <a:ea typeface="Inter"/>
              </a:rPr>
              <a:t>Κύριο χαρακτηριστικό είναι η κοινή λήψη αποφάσεων για οικονομικά θέματα.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620" name="Shape 9"/>
          <p:cNvSpPr/>
          <p:nvPr/>
        </p:nvSpPr>
        <p:spPr>
          <a:xfrm>
            <a:off x="1377000" y="15545520"/>
            <a:ext cx="829080" cy="829080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22860">
            <a:solidFill>
              <a:srgbClr val="c0c1d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1" name="Text 10"/>
          <p:cNvSpPr/>
          <p:nvPr/>
        </p:nvSpPr>
        <p:spPr>
          <a:xfrm>
            <a:off x="1621800" y="15683760"/>
            <a:ext cx="339840" cy="55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4351"/>
              </a:lnSpc>
              <a:buNone/>
              <a:tabLst>
                <a:tab algn="l" pos="0"/>
              </a:tabLst>
            </a:pPr>
            <a:r>
              <a:rPr b="1" lang="en-US" sz="4350" spc="-131" strike="noStrike">
                <a:solidFill>
                  <a:srgbClr val="272525"/>
                </a:solidFill>
                <a:latin typeface="Inter Bold"/>
                <a:ea typeface="Inter Bold"/>
              </a:rPr>
              <a:t>3</a:t>
            </a:r>
            <a:endParaRPr b="0" lang="en-US" sz="4350" spc="-1" strike="noStrike">
              <a:latin typeface="Arial"/>
            </a:endParaRPr>
          </a:p>
        </p:txBody>
      </p:sp>
      <p:sp>
        <p:nvSpPr>
          <p:cNvPr id="622" name="Text 11"/>
          <p:cNvSpPr/>
          <p:nvPr/>
        </p:nvSpPr>
        <p:spPr>
          <a:xfrm>
            <a:off x="2575800" y="15545520"/>
            <a:ext cx="4609800" cy="5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501"/>
              </a:lnSpc>
              <a:buNone/>
              <a:tabLst>
                <a:tab algn="l" pos="0"/>
              </a:tabLst>
            </a:pPr>
            <a:r>
              <a:rPr b="1" lang="en-US" sz="4800" spc="-109" strike="noStrike">
                <a:solidFill>
                  <a:srgbClr val="272525"/>
                </a:solidFill>
                <a:latin typeface="Inter Bold"/>
                <a:ea typeface="Inter Bold"/>
              </a:rPr>
              <a:t>Διαφορά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623" name="Text 12"/>
          <p:cNvSpPr/>
          <p:nvPr/>
        </p:nvSpPr>
        <p:spPr>
          <a:xfrm>
            <a:off x="2575800" y="16343280"/>
            <a:ext cx="10676880" cy="58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601"/>
              </a:lnSpc>
              <a:buNone/>
              <a:tabLst>
                <a:tab algn="l" pos="0"/>
              </a:tabLst>
            </a:pPr>
            <a:r>
              <a:rPr b="0" lang="en-US" sz="4000" spc="-58" strike="noStrike">
                <a:solidFill>
                  <a:srgbClr val="272525"/>
                </a:solidFill>
                <a:latin typeface="Inter"/>
                <a:ea typeface="Inter"/>
              </a:rPr>
              <a:t>Οι όροι "νοικοκυριό" και "οικογένεια" δεν </a:t>
            </a:r>
            <a:endParaRPr b="0" lang="en-US" sz="4000" spc="-1" strike="noStrike">
              <a:latin typeface="Arial"/>
            </a:endParaRPr>
          </a:p>
          <a:p>
            <a:pPr>
              <a:lnSpc>
                <a:spcPts val="4601"/>
              </a:lnSpc>
              <a:buNone/>
              <a:tabLst>
                <a:tab algn="l" pos="0"/>
              </a:tabLst>
            </a:pPr>
            <a:r>
              <a:rPr b="0" lang="en-US" sz="4000" spc="-58" strike="noStrike">
                <a:solidFill>
                  <a:srgbClr val="272525"/>
                </a:solidFill>
                <a:latin typeface="Inter"/>
                <a:ea typeface="Inter"/>
              </a:rPr>
              <a:t>ταυτίζονται πάντα.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29680" cy="6486480"/>
          </a:xfrm>
          <a:prstGeom prst="rect">
            <a:avLst/>
          </a:prstGeom>
          <a:ln w="0">
            <a:noFill/>
          </a:ln>
        </p:spPr>
      </p:pic>
      <p:sp>
        <p:nvSpPr>
          <p:cNvPr id="625" name="Text 0"/>
          <p:cNvSpPr/>
          <p:nvPr/>
        </p:nvSpPr>
        <p:spPr>
          <a:xfrm>
            <a:off x="457200" y="7315200"/>
            <a:ext cx="11565360" cy="172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6800"/>
              </a:lnSpc>
              <a:buNone/>
              <a:tabLst>
                <a:tab algn="l" pos="0"/>
              </a:tabLst>
            </a:pPr>
            <a:r>
              <a:rPr b="1" lang="en-US" sz="6600" spc="-165" strike="noStrike">
                <a:solidFill>
                  <a:srgbClr val="000000"/>
                </a:solidFill>
                <a:latin typeface="Inter Bold"/>
                <a:ea typeface="Inter Bold"/>
              </a:rPr>
              <a:t>Πηγές Εισοδήματος Νοικοκυριού</a:t>
            </a:r>
            <a:endParaRPr b="0" lang="en-US" sz="6600" spc="-1" strike="noStrike">
              <a:latin typeface="Arial"/>
            </a:endParaRPr>
          </a:p>
        </p:txBody>
      </p:sp>
      <p:pic>
        <p:nvPicPr>
          <p:cNvPr id="626" name="Image 1" descr="preencoded.png"/>
          <p:cNvPicPr/>
          <p:nvPr/>
        </p:nvPicPr>
        <p:blipFill>
          <a:blip r:embed="rId2"/>
          <a:stretch/>
        </p:blipFill>
        <p:spPr>
          <a:xfrm>
            <a:off x="1383840" y="9429840"/>
            <a:ext cx="864000" cy="864000"/>
          </a:xfrm>
          <a:prstGeom prst="rect">
            <a:avLst/>
          </a:prstGeom>
          <a:ln w="0">
            <a:noFill/>
          </a:ln>
        </p:spPr>
      </p:pic>
      <p:sp>
        <p:nvSpPr>
          <p:cNvPr id="627" name="Text 1"/>
          <p:cNvSpPr/>
          <p:nvPr/>
        </p:nvSpPr>
        <p:spPr>
          <a:xfrm>
            <a:off x="1383840" y="10640520"/>
            <a:ext cx="4323960" cy="5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249"/>
              </a:lnSpc>
              <a:buNone/>
              <a:tabLst>
                <a:tab algn="l" pos="0"/>
              </a:tabLst>
            </a:pPr>
            <a:r>
              <a:rPr b="1" lang="en-US" sz="4400" spc="-103" strike="noStrike">
                <a:solidFill>
                  <a:srgbClr val="272525"/>
                </a:solidFill>
                <a:latin typeface="Inter Bold"/>
                <a:ea typeface="Inter Bold"/>
              </a:rPr>
              <a:t>Μισθός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28" name="Text 2"/>
          <p:cNvSpPr/>
          <p:nvPr/>
        </p:nvSpPr>
        <p:spPr>
          <a:xfrm>
            <a:off x="1383840" y="11388600"/>
            <a:ext cx="5671080" cy="110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4351"/>
              </a:lnSpc>
              <a:buNone/>
              <a:tabLst>
                <a:tab algn="l" pos="0"/>
              </a:tabLst>
            </a:pPr>
            <a:r>
              <a:rPr b="0" lang="en-US" sz="3600" spc="-55" strike="noStrike">
                <a:solidFill>
                  <a:srgbClr val="272525"/>
                </a:solidFill>
                <a:latin typeface="Inter"/>
                <a:ea typeface="Inter"/>
              </a:rPr>
              <a:t>Κύρια πηγή εισοδήματος για πολλά νοικοκυριά.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629" name="Image 2" descr="preencoded.png"/>
          <p:cNvPicPr/>
          <p:nvPr/>
        </p:nvPicPr>
        <p:blipFill>
          <a:blip r:embed="rId3"/>
          <a:stretch/>
        </p:blipFill>
        <p:spPr>
          <a:xfrm>
            <a:off x="7574760" y="9429840"/>
            <a:ext cx="864000" cy="864000"/>
          </a:xfrm>
          <a:prstGeom prst="rect">
            <a:avLst/>
          </a:prstGeom>
          <a:ln w="0">
            <a:noFill/>
          </a:ln>
        </p:spPr>
      </p:pic>
      <p:sp>
        <p:nvSpPr>
          <p:cNvPr id="630" name="Text 3"/>
          <p:cNvSpPr/>
          <p:nvPr/>
        </p:nvSpPr>
        <p:spPr>
          <a:xfrm>
            <a:off x="7574760" y="10640520"/>
            <a:ext cx="4323960" cy="5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249"/>
              </a:lnSpc>
              <a:buNone/>
              <a:tabLst>
                <a:tab algn="l" pos="0"/>
              </a:tabLst>
            </a:pPr>
            <a:r>
              <a:rPr b="1" lang="en-US" sz="4400" spc="-103" strike="noStrike">
                <a:solidFill>
                  <a:srgbClr val="272525"/>
                </a:solidFill>
                <a:latin typeface="Inter Bold"/>
                <a:ea typeface="Inter Bold"/>
              </a:rPr>
              <a:t>Σύνταξη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31" name="Text 4"/>
          <p:cNvSpPr/>
          <p:nvPr/>
        </p:nvSpPr>
        <p:spPr>
          <a:xfrm>
            <a:off x="7574760" y="11388600"/>
            <a:ext cx="5671080" cy="110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4351"/>
              </a:lnSpc>
              <a:buNone/>
              <a:tabLst>
                <a:tab algn="l" pos="0"/>
              </a:tabLst>
            </a:pPr>
            <a:r>
              <a:rPr b="0" lang="en-US" sz="3600" spc="-55" strike="noStrike">
                <a:solidFill>
                  <a:srgbClr val="272525"/>
                </a:solidFill>
                <a:latin typeface="Inter"/>
                <a:ea typeface="Inter"/>
              </a:rPr>
              <a:t>Σημαντική πηγή για συνταξιούχους.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632" name="Image 3" descr="preencoded.png"/>
          <p:cNvPicPr/>
          <p:nvPr/>
        </p:nvPicPr>
        <p:blipFill>
          <a:blip r:embed="rId4"/>
          <a:stretch/>
        </p:blipFill>
        <p:spPr>
          <a:xfrm>
            <a:off x="1383840" y="13533480"/>
            <a:ext cx="864000" cy="864000"/>
          </a:xfrm>
          <a:prstGeom prst="rect">
            <a:avLst/>
          </a:prstGeom>
          <a:ln w="0">
            <a:noFill/>
          </a:ln>
        </p:spPr>
      </p:pic>
      <p:sp>
        <p:nvSpPr>
          <p:cNvPr id="633" name="Text 5"/>
          <p:cNvSpPr/>
          <p:nvPr/>
        </p:nvSpPr>
        <p:spPr>
          <a:xfrm>
            <a:off x="1383840" y="14744520"/>
            <a:ext cx="4323960" cy="5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249"/>
              </a:lnSpc>
              <a:buNone/>
              <a:tabLst>
                <a:tab algn="l" pos="0"/>
              </a:tabLst>
            </a:pPr>
            <a:r>
              <a:rPr b="1" lang="en-US" sz="4400" spc="-103" strike="noStrike">
                <a:solidFill>
                  <a:srgbClr val="272525"/>
                </a:solidFill>
                <a:latin typeface="Inter Bold"/>
                <a:ea typeface="Inter Bold"/>
              </a:rPr>
              <a:t>Ενοίκια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34" name="Text 6"/>
          <p:cNvSpPr/>
          <p:nvPr/>
        </p:nvSpPr>
        <p:spPr>
          <a:xfrm>
            <a:off x="1383840" y="15492240"/>
            <a:ext cx="5671080" cy="55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351"/>
              </a:lnSpc>
              <a:buNone/>
              <a:tabLst>
                <a:tab algn="l" pos="0"/>
              </a:tabLst>
            </a:pPr>
            <a:r>
              <a:rPr b="0" lang="en-US" sz="3600" spc="-55" strike="noStrike">
                <a:solidFill>
                  <a:srgbClr val="272525"/>
                </a:solidFill>
                <a:latin typeface="Inter"/>
                <a:ea typeface="Inter"/>
              </a:rPr>
              <a:t>Εισόδημα από ακίνητη περιουσία.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635" name="Image 4" descr="preencoded.png"/>
          <p:cNvPicPr/>
          <p:nvPr/>
        </p:nvPicPr>
        <p:blipFill>
          <a:blip r:embed="rId5"/>
          <a:stretch/>
        </p:blipFill>
        <p:spPr>
          <a:xfrm>
            <a:off x="9372600" y="13487400"/>
            <a:ext cx="864000" cy="867960"/>
          </a:xfrm>
          <a:prstGeom prst="rect">
            <a:avLst/>
          </a:prstGeom>
          <a:ln w="0">
            <a:noFill/>
          </a:ln>
        </p:spPr>
      </p:pic>
      <p:sp>
        <p:nvSpPr>
          <p:cNvPr id="636" name="Text 7"/>
          <p:cNvSpPr/>
          <p:nvPr/>
        </p:nvSpPr>
        <p:spPr>
          <a:xfrm>
            <a:off x="8915400" y="14775840"/>
            <a:ext cx="4323960" cy="5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249"/>
              </a:lnSpc>
              <a:buNone/>
              <a:tabLst>
                <a:tab algn="l" pos="0"/>
              </a:tabLst>
            </a:pPr>
            <a:r>
              <a:rPr b="1" lang="en-US" sz="4400" spc="-103" strike="noStrike">
                <a:solidFill>
                  <a:srgbClr val="272525"/>
                </a:solidFill>
                <a:latin typeface="Inter Bold"/>
                <a:ea typeface="Inter Bold"/>
              </a:rPr>
              <a:t>Τόκοι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37" name="Text 8"/>
          <p:cNvSpPr/>
          <p:nvPr/>
        </p:nvSpPr>
        <p:spPr>
          <a:xfrm>
            <a:off x="8458200" y="15518520"/>
            <a:ext cx="5486040" cy="110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4351"/>
              </a:lnSpc>
              <a:buNone/>
              <a:tabLst>
                <a:tab algn="l" pos="0"/>
              </a:tabLst>
            </a:pPr>
            <a:r>
              <a:rPr b="0" lang="en-US" sz="3600" spc="-55" strike="noStrike">
                <a:solidFill>
                  <a:srgbClr val="272525"/>
                </a:solidFill>
                <a:latin typeface="Inter"/>
                <a:ea typeface="Inter"/>
              </a:rPr>
              <a:t>Έσοδα από αποταμιεύσεις ή επενδύσεις.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Text 0"/>
          <p:cNvSpPr/>
          <p:nvPr/>
        </p:nvSpPr>
        <p:spPr>
          <a:xfrm>
            <a:off x="1365120" y="8213760"/>
            <a:ext cx="941508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7149"/>
              </a:lnSpc>
              <a:buNone/>
              <a:tabLst>
                <a:tab algn="l" pos="0"/>
              </a:tabLst>
            </a:pPr>
            <a:r>
              <a:rPr b="1" lang="en-US" sz="6600" spc="-174" strike="noStrike">
                <a:solidFill>
                  <a:srgbClr val="000000"/>
                </a:solidFill>
                <a:latin typeface="Inter Bold"/>
                <a:ea typeface="Inter Bold"/>
              </a:rPr>
              <a:t>Άμεσο vs Έμμεσο Εισόδημα</a:t>
            </a:r>
            <a:endParaRPr b="0" lang="en-US" sz="6600" spc="-1" strike="noStrike">
              <a:latin typeface="Arial"/>
            </a:endParaRPr>
          </a:p>
        </p:txBody>
      </p:sp>
      <p:sp>
        <p:nvSpPr>
          <p:cNvPr id="639" name="Shape 1"/>
          <p:cNvSpPr/>
          <p:nvPr/>
        </p:nvSpPr>
        <p:spPr>
          <a:xfrm>
            <a:off x="1365120" y="9539280"/>
            <a:ext cx="11899440" cy="2721600"/>
          </a:xfrm>
          <a:prstGeom prst="roundRect">
            <a:avLst>
              <a:gd name="adj" fmla="val 5642"/>
            </a:avLst>
          </a:prstGeom>
          <a:solidFill>
            <a:srgbClr val="dadbf1"/>
          </a:solidFill>
          <a:ln w="15240">
            <a:solidFill>
              <a:srgbClr val="c0c1d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0" name="Text 2"/>
          <p:cNvSpPr/>
          <p:nvPr/>
        </p:nvSpPr>
        <p:spPr>
          <a:xfrm>
            <a:off x="1746000" y="9920160"/>
            <a:ext cx="4570200" cy="57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450"/>
              </a:lnSpc>
              <a:buNone/>
              <a:tabLst>
                <a:tab algn="l" pos="0"/>
              </a:tabLst>
            </a:pPr>
            <a:r>
              <a:rPr b="1" lang="en-US" sz="4800" spc="-109" strike="noStrike">
                <a:solidFill>
                  <a:srgbClr val="272525"/>
                </a:solidFill>
                <a:latin typeface="Inter Bold"/>
                <a:ea typeface="Inter Bold"/>
              </a:rPr>
              <a:t>Άμεσο Εισόδημα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641" name="Text 3"/>
          <p:cNvSpPr/>
          <p:nvPr/>
        </p:nvSpPr>
        <p:spPr>
          <a:xfrm>
            <a:off x="1746000" y="10710720"/>
            <a:ext cx="11137680" cy="116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4601"/>
              </a:lnSpc>
              <a:buNone/>
              <a:tabLst>
                <a:tab algn="l" pos="0"/>
              </a:tabLst>
            </a:pPr>
            <a:r>
              <a:rPr b="0" lang="en-US" sz="4000" spc="-58" strike="noStrike">
                <a:solidFill>
                  <a:srgbClr val="272525"/>
                </a:solidFill>
                <a:latin typeface="Inter"/>
                <a:ea typeface="Inter"/>
              </a:rPr>
              <a:t>Χρήματα που εισρέουν απευθείας στο νοικοκυριό (π.χ. μισθός, ενοίκια).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642" name="Shape 4"/>
          <p:cNvSpPr/>
          <p:nvPr/>
        </p:nvSpPr>
        <p:spPr>
          <a:xfrm>
            <a:off x="1365120" y="12627000"/>
            <a:ext cx="11899440" cy="2721600"/>
          </a:xfrm>
          <a:prstGeom prst="roundRect">
            <a:avLst>
              <a:gd name="adj" fmla="val 5642"/>
            </a:avLst>
          </a:prstGeom>
          <a:solidFill>
            <a:srgbClr val="dadbf1"/>
          </a:solidFill>
          <a:ln w="15240">
            <a:solidFill>
              <a:srgbClr val="c0c1d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3" name="Text 5"/>
          <p:cNvSpPr/>
          <p:nvPr/>
        </p:nvSpPr>
        <p:spPr>
          <a:xfrm>
            <a:off x="1746000" y="13007880"/>
            <a:ext cx="4570200" cy="57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450"/>
              </a:lnSpc>
              <a:buNone/>
              <a:tabLst>
                <a:tab algn="l" pos="0"/>
              </a:tabLst>
            </a:pPr>
            <a:r>
              <a:rPr b="1" lang="en-US" sz="4800" spc="-109" strike="noStrike">
                <a:solidFill>
                  <a:srgbClr val="272525"/>
                </a:solidFill>
                <a:latin typeface="Inter Bold"/>
                <a:ea typeface="Inter Bold"/>
              </a:rPr>
              <a:t>Έμμεσο Εισόδημα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644" name="Text 6"/>
          <p:cNvSpPr/>
          <p:nvPr/>
        </p:nvSpPr>
        <p:spPr>
          <a:xfrm>
            <a:off x="1746000" y="13798440"/>
            <a:ext cx="11137680" cy="116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4601"/>
              </a:lnSpc>
              <a:buNone/>
              <a:tabLst>
                <a:tab algn="l" pos="0"/>
              </a:tabLst>
            </a:pPr>
            <a:r>
              <a:rPr b="0" lang="en-US" sz="4000" spc="-58" strike="noStrike">
                <a:solidFill>
                  <a:srgbClr val="272525"/>
                </a:solidFill>
                <a:latin typeface="Inter"/>
                <a:ea typeface="Inter"/>
              </a:rPr>
              <a:t>Υπηρεσίες που προσφέρουν τα μέλη χωρίς αμοιβή (π.χ. μαγείρεμα, επιδιορθώσεις).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645" name="Text 7"/>
          <p:cNvSpPr/>
          <p:nvPr/>
        </p:nvSpPr>
        <p:spPr>
          <a:xfrm>
            <a:off x="1365120" y="15760800"/>
            <a:ext cx="11899440" cy="116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4601"/>
              </a:lnSpc>
              <a:buNone/>
              <a:tabLst>
                <a:tab algn="l" pos="0"/>
              </a:tabLst>
            </a:pPr>
            <a:r>
              <a:rPr b="0" lang="en-US" sz="4000" spc="-58" strike="noStrike">
                <a:solidFill>
                  <a:srgbClr val="272525"/>
                </a:solidFill>
                <a:latin typeface="Inter"/>
                <a:ea typeface="Inter"/>
              </a:rPr>
              <a:t>Το έμμεσο εισόδημα εξοικονομεί χρήματα που θα ξοδεύονταν σε εξωτερικές υπηρεσίες.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646" name="Image 5" descr="preencoded.png"/>
          <p:cNvPicPr/>
          <p:nvPr/>
        </p:nvPicPr>
        <p:blipFill>
          <a:blip r:embed="rId1"/>
          <a:stretch/>
        </p:blipFill>
        <p:spPr>
          <a:xfrm>
            <a:off x="360" y="0"/>
            <a:ext cx="14629680" cy="602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29680" cy="6023160"/>
          </a:xfrm>
          <a:prstGeom prst="rect">
            <a:avLst/>
          </a:prstGeom>
          <a:ln w="0">
            <a:noFill/>
          </a:ln>
        </p:spPr>
      </p:pic>
      <p:sp>
        <p:nvSpPr>
          <p:cNvPr id="648" name="Text 0"/>
          <p:cNvSpPr/>
          <p:nvPr/>
        </p:nvSpPr>
        <p:spPr>
          <a:xfrm>
            <a:off x="464760" y="7543800"/>
            <a:ext cx="10507680" cy="80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6301"/>
              </a:lnSpc>
              <a:buNone/>
              <a:tabLst>
                <a:tab algn="l" pos="0"/>
              </a:tabLst>
            </a:pPr>
            <a:r>
              <a:rPr b="1" lang="en-US" sz="6000" spc="-154" strike="noStrike">
                <a:solidFill>
                  <a:srgbClr val="000000"/>
                </a:solidFill>
                <a:latin typeface="Inter Bold"/>
                <a:ea typeface="Inter Bold"/>
              </a:rPr>
              <a:t>Στόχοι και Αποφάσεις Νοικοκυριού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649" name="Shape 1"/>
          <p:cNvSpPr/>
          <p:nvPr/>
        </p:nvSpPr>
        <p:spPr>
          <a:xfrm>
            <a:off x="1383840" y="9477720"/>
            <a:ext cx="722160" cy="722160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15240">
            <a:solidFill>
              <a:srgbClr val="c0c1d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0" name="Text 2"/>
          <p:cNvSpPr/>
          <p:nvPr/>
        </p:nvSpPr>
        <p:spPr>
          <a:xfrm>
            <a:off x="1648440" y="9597960"/>
            <a:ext cx="192600" cy="48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750"/>
              </a:lnSpc>
              <a:buNone/>
              <a:tabLst>
                <a:tab algn="l" pos="0"/>
              </a:tabLst>
            </a:pPr>
            <a:r>
              <a:rPr b="1" lang="en-US" sz="3750" spc="-114" strike="noStrike">
                <a:solidFill>
                  <a:srgbClr val="272525"/>
                </a:solidFill>
                <a:latin typeface="Inter Bold"/>
                <a:ea typeface="Inter Bold"/>
              </a:rPr>
              <a:t>1</a:t>
            </a:r>
            <a:endParaRPr b="0" lang="en-US" sz="3750" spc="-1" strike="noStrike">
              <a:latin typeface="Arial"/>
            </a:endParaRPr>
          </a:p>
        </p:txBody>
      </p:sp>
      <p:sp>
        <p:nvSpPr>
          <p:cNvPr id="651" name="Text 3"/>
          <p:cNvSpPr/>
          <p:nvPr/>
        </p:nvSpPr>
        <p:spPr>
          <a:xfrm>
            <a:off x="2427840" y="9477720"/>
            <a:ext cx="401508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949"/>
              </a:lnSpc>
              <a:buNone/>
              <a:tabLst>
                <a:tab algn="l" pos="0"/>
              </a:tabLst>
            </a:pPr>
            <a:r>
              <a:rPr b="1" lang="en-US" sz="4800" spc="-97" strike="noStrike">
                <a:solidFill>
                  <a:srgbClr val="272525"/>
                </a:solidFill>
                <a:latin typeface="Inter Bold"/>
                <a:ea typeface="Inter Bold"/>
              </a:rPr>
              <a:t>Κύριος Στόχος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652" name="Text 4"/>
          <p:cNvSpPr/>
          <p:nvPr/>
        </p:nvSpPr>
        <p:spPr>
          <a:xfrm>
            <a:off x="2427840" y="10172520"/>
            <a:ext cx="1081800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000"/>
              </a:lnSpc>
              <a:buNone/>
              <a:tabLst>
                <a:tab algn="l" pos="0"/>
              </a:tabLst>
            </a:pPr>
            <a:r>
              <a:rPr b="0" lang="en-US" sz="4000" spc="-52" strike="noStrike">
                <a:solidFill>
                  <a:srgbClr val="272525"/>
                </a:solidFill>
                <a:latin typeface="Inter"/>
                <a:ea typeface="Inter"/>
              </a:rPr>
              <a:t>Μεγιστοποίηση της ικανοποίησης αναγκών </a:t>
            </a:r>
            <a:endParaRPr b="0" lang="en-US" sz="4000" spc="-1" strike="noStrike">
              <a:latin typeface="Arial"/>
            </a:endParaRPr>
          </a:p>
          <a:p>
            <a:pPr>
              <a:lnSpc>
                <a:spcPts val="4000"/>
              </a:lnSpc>
              <a:buNone/>
              <a:tabLst>
                <a:tab algn="l" pos="0"/>
              </a:tabLst>
            </a:pPr>
            <a:r>
              <a:rPr b="0" lang="en-US" sz="4000" spc="-52" strike="noStrike">
                <a:solidFill>
                  <a:srgbClr val="272525"/>
                </a:solidFill>
                <a:latin typeface="Inter"/>
                <a:ea typeface="Inter"/>
              </a:rPr>
              <a:t>με το διαθέσιμο εισόδημα.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653" name="Shape 5"/>
          <p:cNvSpPr/>
          <p:nvPr/>
        </p:nvSpPr>
        <p:spPr>
          <a:xfrm>
            <a:off x="1383840" y="11368800"/>
            <a:ext cx="722160" cy="722160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15240">
            <a:solidFill>
              <a:srgbClr val="c0c1d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4" name="Text 6"/>
          <p:cNvSpPr/>
          <p:nvPr/>
        </p:nvSpPr>
        <p:spPr>
          <a:xfrm>
            <a:off x="1600920" y="11489400"/>
            <a:ext cx="288000" cy="48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750"/>
              </a:lnSpc>
              <a:buNone/>
              <a:tabLst>
                <a:tab algn="l" pos="0"/>
              </a:tabLst>
            </a:pPr>
            <a:r>
              <a:rPr b="1" lang="en-US" sz="3750" spc="-114" strike="noStrike">
                <a:solidFill>
                  <a:srgbClr val="272525"/>
                </a:solidFill>
                <a:latin typeface="Inter Bold"/>
                <a:ea typeface="Inter Bold"/>
              </a:rPr>
              <a:t>2</a:t>
            </a:r>
            <a:endParaRPr b="0" lang="en-US" sz="3750" spc="-1" strike="noStrike">
              <a:latin typeface="Arial"/>
            </a:endParaRPr>
          </a:p>
        </p:txBody>
      </p:sp>
      <p:sp>
        <p:nvSpPr>
          <p:cNvPr id="655" name="Text 7"/>
          <p:cNvSpPr/>
          <p:nvPr/>
        </p:nvSpPr>
        <p:spPr>
          <a:xfrm>
            <a:off x="2427840" y="11368800"/>
            <a:ext cx="443268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949"/>
              </a:lnSpc>
              <a:buNone/>
              <a:tabLst>
                <a:tab algn="l" pos="0"/>
              </a:tabLst>
            </a:pPr>
            <a:r>
              <a:rPr b="1" lang="en-US" sz="4800" spc="-97" strike="noStrike">
                <a:solidFill>
                  <a:srgbClr val="272525"/>
                </a:solidFill>
                <a:latin typeface="Inter Bold"/>
                <a:ea typeface="Inter Bold"/>
              </a:rPr>
              <a:t>Κατανομή Εισοδήματος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656" name="Text 8"/>
          <p:cNvSpPr/>
          <p:nvPr/>
        </p:nvSpPr>
        <p:spPr>
          <a:xfrm>
            <a:off x="2427840" y="12063600"/>
            <a:ext cx="1081800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000"/>
              </a:lnSpc>
              <a:buNone/>
              <a:tabLst>
                <a:tab algn="l" pos="0"/>
              </a:tabLst>
            </a:pPr>
            <a:r>
              <a:rPr b="0" lang="en-US" sz="4000" spc="-52" strike="noStrike">
                <a:solidFill>
                  <a:srgbClr val="272525"/>
                </a:solidFill>
                <a:latin typeface="Inter"/>
                <a:ea typeface="Inter"/>
              </a:rPr>
              <a:t>Απόφαση για το ποσό που </a:t>
            </a:r>
            <a:endParaRPr b="0" lang="en-US" sz="4000" spc="-1" strike="noStrike">
              <a:latin typeface="Arial"/>
            </a:endParaRPr>
          </a:p>
          <a:p>
            <a:pPr>
              <a:lnSpc>
                <a:spcPts val="4000"/>
              </a:lnSpc>
              <a:buNone/>
              <a:tabLst>
                <a:tab algn="l" pos="0"/>
              </a:tabLst>
            </a:pPr>
            <a:r>
              <a:rPr b="0" lang="en-US" sz="4000" spc="-52" strike="noStrike">
                <a:solidFill>
                  <a:srgbClr val="272525"/>
                </a:solidFill>
                <a:latin typeface="Inter"/>
                <a:ea typeface="Inter"/>
              </a:rPr>
              <a:t>θα καταναλωθεί και θα αποταμιευθεί.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657" name="Shape 9"/>
          <p:cNvSpPr/>
          <p:nvPr/>
        </p:nvSpPr>
        <p:spPr>
          <a:xfrm>
            <a:off x="1383840" y="13260240"/>
            <a:ext cx="722160" cy="722160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15240">
            <a:solidFill>
              <a:srgbClr val="c0c1d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8" name="Text 10"/>
          <p:cNvSpPr/>
          <p:nvPr/>
        </p:nvSpPr>
        <p:spPr>
          <a:xfrm>
            <a:off x="1596960" y="13380480"/>
            <a:ext cx="295920" cy="48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750"/>
              </a:lnSpc>
              <a:buNone/>
              <a:tabLst>
                <a:tab algn="l" pos="0"/>
              </a:tabLst>
            </a:pPr>
            <a:r>
              <a:rPr b="1" lang="en-US" sz="3750" spc="-114" strike="noStrike">
                <a:solidFill>
                  <a:srgbClr val="272525"/>
                </a:solidFill>
                <a:latin typeface="Inter Bold"/>
                <a:ea typeface="Inter Bold"/>
              </a:rPr>
              <a:t>3</a:t>
            </a:r>
            <a:endParaRPr b="0" lang="en-US" sz="3750" spc="-1" strike="noStrike">
              <a:latin typeface="Arial"/>
            </a:endParaRPr>
          </a:p>
        </p:txBody>
      </p:sp>
      <p:sp>
        <p:nvSpPr>
          <p:cNvPr id="659" name="Text 11"/>
          <p:cNvSpPr/>
          <p:nvPr/>
        </p:nvSpPr>
        <p:spPr>
          <a:xfrm>
            <a:off x="2427840" y="13260240"/>
            <a:ext cx="401508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949"/>
              </a:lnSpc>
              <a:buNone/>
              <a:tabLst>
                <a:tab algn="l" pos="0"/>
              </a:tabLst>
            </a:pPr>
            <a:r>
              <a:rPr b="1" lang="en-US" sz="4800" spc="-97" strike="noStrike">
                <a:solidFill>
                  <a:srgbClr val="272525"/>
                </a:solidFill>
                <a:latin typeface="Inter Bold"/>
                <a:ea typeface="Inter Bold"/>
              </a:rPr>
              <a:t>Επιλογή Αγαθών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660" name="Text 12"/>
          <p:cNvSpPr/>
          <p:nvPr/>
        </p:nvSpPr>
        <p:spPr>
          <a:xfrm>
            <a:off x="2427840" y="13954680"/>
            <a:ext cx="1081800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000"/>
              </a:lnSpc>
              <a:buNone/>
              <a:tabLst>
                <a:tab algn="l" pos="0"/>
              </a:tabLst>
            </a:pPr>
            <a:r>
              <a:rPr b="0" lang="en-US" sz="4000" spc="-52" strike="noStrike">
                <a:solidFill>
                  <a:srgbClr val="272525"/>
                </a:solidFill>
                <a:latin typeface="Inter"/>
                <a:ea typeface="Inter"/>
              </a:rPr>
              <a:t>Απόφαση για τα είδη και τις ποσότητες</a:t>
            </a:r>
            <a:endParaRPr b="0" lang="en-US" sz="4000" spc="-1" strike="noStrike">
              <a:latin typeface="Arial"/>
            </a:endParaRPr>
          </a:p>
          <a:p>
            <a:pPr>
              <a:lnSpc>
                <a:spcPts val="4000"/>
              </a:lnSpc>
              <a:buNone/>
              <a:tabLst>
                <a:tab algn="l" pos="0"/>
              </a:tabLst>
            </a:pPr>
            <a:r>
              <a:rPr b="0" lang="en-US" sz="4000" spc="-52" strike="noStrike">
                <a:solidFill>
                  <a:srgbClr val="272525"/>
                </a:solidFill>
                <a:latin typeface="Inter"/>
                <a:ea typeface="Inter"/>
              </a:rPr>
              <a:t> </a:t>
            </a:r>
            <a:r>
              <a:rPr b="0" lang="en-US" sz="4000" spc="-52" strike="noStrike">
                <a:solidFill>
                  <a:srgbClr val="272525"/>
                </a:solidFill>
                <a:latin typeface="Inter"/>
                <a:ea typeface="Inter"/>
              </a:rPr>
              <a:t>των αγαθών προς κατανάλωση.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661" name="Shape 13"/>
          <p:cNvSpPr/>
          <p:nvPr/>
        </p:nvSpPr>
        <p:spPr>
          <a:xfrm>
            <a:off x="1383840" y="15151320"/>
            <a:ext cx="722160" cy="722160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15240">
            <a:solidFill>
              <a:srgbClr val="c0c1d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2" name="Text 14"/>
          <p:cNvSpPr/>
          <p:nvPr/>
        </p:nvSpPr>
        <p:spPr>
          <a:xfrm>
            <a:off x="1589400" y="15271560"/>
            <a:ext cx="310680" cy="48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750"/>
              </a:lnSpc>
              <a:buNone/>
              <a:tabLst>
                <a:tab algn="l" pos="0"/>
              </a:tabLst>
            </a:pPr>
            <a:r>
              <a:rPr b="1" lang="en-US" sz="3750" spc="-114" strike="noStrike">
                <a:solidFill>
                  <a:srgbClr val="272525"/>
                </a:solidFill>
                <a:latin typeface="Inter Bold"/>
                <a:ea typeface="Inter Bold"/>
              </a:rPr>
              <a:t>4</a:t>
            </a:r>
            <a:endParaRPr b="0" lang="en-US" sz="3750" spc="-1" strike="noStrike">
              <a:latin typeface="Arial"/>
            </a:endParaRPr>
          </a:p>
        </p:txBody>
      </p:sp>
      <p:sp>
        <p:nvSpPr>
          <p:cNvPr id="663" name="Text 15"/>
          <p:cNvSpPr/>
          <p:nvPr/>
        </p:nvSpPr>
        <p:spPr>
          <a:xfrm>
            <a:off x="2427840" y="15151320"/>
            <a:ext cx="401508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949"/>
              </a:lnSpc>
              <a:buNone/>
              <a:tabLst>
                <a:tab algn="l" pos="0"/>
              </a:tabLst>
            </a:pPr>
            <a:r>
              <a:rPr b="1" lang="en-US" sz="4800" spc="-97" strike="noStrike">
                <a:solidFill>
                  <a:srgbClr val="272525"/>
                </a:solidFill>
                <a:latin typeface="Inter Bold"/>
                <a:ea typeface="Inter Bold"/>
              </a:rPr>
              <a:t>Αποταμίευση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664" name="Text 16"/>
          <p:cNvSpPr/>
          <p:nvPr/>
        </p:nvSpPr>
        <p:spPr>
          <a:xfrm>
            <a:off x="2427840" y="15846120"/>
            <a:ext cx="1081800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000"/>
              </a:lnSpc>
              <a:buNone/>
              <a:tabLst>
                <a:tab algn="l" pos="0"/>
              </a:tabLst>
            </a:pPr>
            <a:r>
              <a:rPr b="0" lang="en-US" sz="4000" spc="-52" strike="noStrike">
                <a:solidFill>
                  <a:srgbClr val="272525"/>
                </a:solidFill>
                <a:latin typeface="Inter"/>
                <a:ea typeface="Inter"/>
              </a:rPr>
              <a:t>Καθορισμός ποσού, διάρκειας και</a:t>
            </a:r>
            <a:endParaRPr b="0" lang="en-US" sz="4000" spc="-1" strike="noStrike">
              <a:latin typeface="Arial"/>
            </a:endParaRPr>
          </a:p>
          <a:p>
            <a:pPr>
              <a:lnSpc>
                <a:spcPts val="4000"/>
              </a:lnSpc>
              <a:buNone/>
              <a:tabLst>
                <a:tab algn="l" pos="0"/>
              </a:tabLst>
            </a:pPr>
            <a:r>
              <a:rPr b="0" lang="en-US" sz="4000" spc="-52" strike="noStrike">
                <a:solidFill>
                  <a:srgbClr val="272525"/>
                </a:solidFill>
                <a:latin typeface="Inter"/>
                <a:ea typeface="Inter"/>
              </a:rPr>
              <a:t> </a:t>
            </a:r>
            <a:r>
              <a:rPr b="0" lang="en-US" sz="4000" spc="-52" strike="noStrike">
                <a:solidFill>
                  <a:srgbClr val="272525"/>
                </a:solidFill>
                <a:latin typeface="Inter"/>
                <a:ea typeface="Inter"/>
              </a:rPr>
              <a:t>σκοπού της αποταμίευσης.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29680" cy="6414480"/>
          </a:xfrm>
          <a:prstGeom prst="rect">
            <a:avLst/>
          </a:prstGeom>
          <a:ln w="0">
            <a:noFill/>
          </a:ln>
        </p:spPr>
      </p:pic>
      <p:sp>
        <p:nvSpPr>
          <p:cNvPr id="666" name="Text 0"/>
          <p:cNvSpPr/>
          <p:nvPr/>
        </p:nvSpPr>
        <p:spPr>
          <a:xfrm>
            <a:off x="1368360" y="7759080"/>
            <a:ext cx="11892600" cy="170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6701"/>
              </a:lnSpc>
              <a:buNone/>
              <a:tabLst>
                <a:tab algn="l" pos="0"/>
              </a:tabLst>
            </a:pPr>
            <a:r>
              <a:rPr b="1" lang="en-US" sz="6000" spc="-162" strike="noStrike">
                <a:solidFill>
                  <a:srgbClr val="000000"/>
                </a:solidFill>
                <a:latin typeface="Inter Bold"/>
                <a:ea typeface="Inter Bold"/>
              </a:rPr>
              <a:t>Παράγοντες που Επηρεάζουν τις Αποφάσεις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667" name="Image 1" descr="preencoded.png"/>
          <p:cNvPicPr/>
          <p:nvPr/>
        </p:nvPicPr>
        <p:blipFill>
          <a:blip r:embed="rId2"/>
          <a:stretch/>
        </p:blipFill>
        <p:spPr>
          <a:xfrm>
            <a:off x="1368360" y="9854280"/>
            <a:ext cx="854640" cy="854640"/>
          </a:xfrm>
          <a:prstGeom prst="rect">
            <a:avLst/>
          </a:prstGeom>
          <a:ln w="0">
            <a:noFill/>
          </a:ln>
        </p:spPr>
      </p:pic>
      <p:sp>
        <p:nvSpPr>
          <p:cNvPr id="668" name="Text 1"/>
          <p:cNvSpPr/>
          <p:nvPr/>
        </p:nvSpPr>
        <p:spPr>
          <a:xfrm>
            <a:off x="1368360" y="11052000"/>
            <a:ext cx="4276080" cy="53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201"/>
              </a:lnSpc>
              <a:buNone/>
              <a:tabLst>
                <a:tab algn="l" pos="0"/>
              </a:tabLst>
            </a:pPr>
            <a:r>
              <a:rPr b="1" lang="en-US" sz="4800" spc="-103" strike="noStrike">
                <a:solidFill>
                  <a:srgbClr val="272525"/>
                </a:solidFill>
                <a:latin typeface="Inter Bold"/>
                <a:ea typeface="Inter Bold"/>
              </a:rPr>
              <a:t>Ύψος Εισοδήματος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669" name="Text 2"/>
          <p:cNvSpPr/>
          <p:nvPr/>
        </p:nvSpPr>
        <p:spPr>
          <a:xfrm>
            <a:off x="1368360" y="11791800"/>
            <a:ext cx="5689440" cy="109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4300"/>
              </a:lnSpc>
              <a:buNone/>
              <a:tabLst>
                <a:tab algn="l" pos="0"/>
              </a:tabLst>
            </a:pPr>
            <a:r>
              <a:rPr b="0" lang="en-US" sz="4000" spc="-55" strike="noStrike">
                <a:solidFill>
                  <a:srgbClr val="272525"/>
                </a:solidFill>
                <a:latin typeface="Inter"/>
                <a:ea typeface="Inter"/>
              </a:rPr>
              <a:t>Καθορίζει τις δυνατότητες κατανάλωσης και αποταμίευσης.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670" name="Image 2" descr="preencoded.png"/>
          <p:cNvPicPr/>
          <p:nvPr/>
        </p:nvPicPr>
        <p:blipFill>
          <a:blip r:embed="rId3"/>
          <a:stretch/>
        </p:blipFill>
        <p:spPr>
          <a:xfrm>
            <a:off x="7571880" y="9854280"/>
            <a:ext cx="854640" cy="854640"/>
          </a:xfrm>
          <a:prstGeom prst="rect">
            <a:avLst/>
          </a:prstGeom>
          <a:ln w="0">
            <a:noFill/>
          </a:ln>
        </p:spPr>
      </p:pic>
      <p:sp>
        <p:nvSpPr>
          <p:cNvPr id="671" name="Text 3"/>
          <p:cNvSpPr/>
          <p:nvPr/>
        </p:nvSpPr>
        <p:spPr>
          <a:xfrm>
            <a:off x="7571880" y="11052000"/>
            <a:ext cx="4449600" cy="53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201"/>
              </a:lnSpc>
              <a:buNone/>
              <a:tabLst>
                <a:tab algn="l" pos="0"/>
              </a:tabLst>
            </a:pPr>
            <a:r>
              <a:rPr b="1" lang="en-US" sz="4400" spc="-103" strike="noStrike">
                <a:solidFill>
                  <a:srgbClr val="272525"/>
                </a:solidFill>
                <a:latin typeface="Inter Bold"/>
                <a:ea typeface="Inter Bold"/>
              </a:rPr>
              <a:t>Μέγεθος Νοικοκυριού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72" name="Text 4"/>
          <p:cNvSpPr/>
          <p:nvPr/>
        </p:nvSpPr>
        <p:spPr>
          <a:xfrm>
            <a:off x="7571880" y="11791800"/>
            <a:ext cx="5689440" cy="109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4300"/>
              </a:lnSpc>
              <a:buNone/>
              <a:tabLst>
                <a:tab algn="l" pos="0"/>
              </a:tabLst>
            </a:pPr>
            <a:r>
              <a:rPr b="0" lang="en-US" sz="4000" spc="-55" strike="noStrike">
                <a:solidFill>
                  <a:srgbClr val="272525"/>
                </a:solidFill>
                <a:latin typeface="Inter"/>
                <a:ea typeface="Inter"/>
              </a:rPr>
              <a:t>Επηρεάζει τις ανάγκες και την κατανομή πόρων.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673" name="Image 3" descr="preencoded.png"/>
          <p:cNvPicPr/>
          <p:nvPr/>
        </p:nvPicPr>
        <p:blipFill>
          <a:blip r:embed="rId4"/>
          <a:stretch/>
        </p:blipFill>
        <p:spPr>
          <a:xfrm>
            <a:off x="1368360" y="13912920"/>
            <a:ext cx="854640" cy="854640"/>
          </a:xfrm>
          <a:prstGeom prst="rect">
            <a:avLst/>
          </a:prstGeom>
          <a:ln w="0">
            <a:noFill/>
          </a:ln>
        </p:spPr>
      </p:pic>
      <p:sp>
        <p:nvSpPr>
          <p:cNvPr id="674" name="Text 5"/>
          <p:cNvSpPr/>
          <p:nvPr/>
        </p:nvSpPr>
        <p:spPr>
          <a:xfrm>
            <a:off x="685800" y="15010560"/>
            <a:ext cx="5060160" cy="53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201"/>
              </a:lnSpc>
              <a:buNone/>
              <a:tabLst>
                <a:tab algn="l" pos="0"/>
              </a:tabLst>
            </a:pPr>
            <a:r>
              <a:rPr b="1" lang="en-US" sz="4200" spc="-103" strike="noStrike">
                <a:solidFill>
                  <a:srgbClr val="272525"/>
                </a:solidFill>
                <a:latin typeface="Inter Bold"/>
                <a:ea typeface="Inter Bold"/>
              </a:rPr>
              <a:t>Γεωγραφικό Περιβάλλον</a:t>
            </a:r>
            <a:endParaRPr b="0" lang="en-US" sz="4200" spc="-1" strike="noStrike">
              <a:latin typeface="Arial"/>
            </a:endParaRPr>
          </a:p>
        </p:txBody>
      </p:sp>
      <p:sp>
        <p:nvSpPr>
          <p:cNvPr id="675" name="Text 6"/>
          <p:cNvSpPr/>
          <p:nvPr/>
        </p:nvSpPr>
        <p:spPr>
          <a:xfrm>
            <a:off x="1368360" y="15850080"/>
            <a:ext cx="5689440" cy="109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4300"/>
              </a:lnSpc>
              <a:buNone/>
              <a:tabLst>
                <a:tab algn="l" pos="0"/>
              </a:tabLst>
            </a:pPr>
            <a:r>
              <a:rPr b="0" lang="en-US" sz="4000" spc="-55" strike="noStrike">
                <a:solidFill>
                  <a:srgbClr val="272525"/>
                </a:solidFill>
                <a:latin typeface="Inter"/>
                <a:ea typeface="Inter"/>
              </a:rPr>
              <a:t>Διαφορετικές ανάγκες σε ορεινές και πεδινές περιοχές.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676" name="Image 4" descr="preencoded.png"/>
          <p:cNvPicPr/>
          <p:nvPr/>
        </p:nvPicPr>
        <p:blipFill>
          <a:blip r:embed="rId5"/>
          <a:stretch/>
        </p:blipFill>
        <p:spPr>
          <a:xfrm>
            <a:off x="7571880" y="13912920"/>
            <a:ext cx="854640" cy="854640"/>
          </a:xfrm>
          <a:prstGeom prst="rect">
            <a:avLst/>
          </a:prstGeom>
          <a:ln w="0">
            <a:noFill/>
          </a:ln>
        </p:spPr>
      </p:pic>
      <p:sp>
        <p:nvSpPr>
          <p:cNvPr id="677" name="Text 7"/>
          <p:cNvSpPr/>
          <p:nvPr/>
        </p:nvSpPr>
        <p:spPr>
          <a:xfrm>
            <a:off x="7571880" y="15110280"/>
            <a:ext cx="4664160" cy="53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201"/>
              </a:lnSpc>
              <a:buNone/>
              <a:tabLst>
                <a:tab algn="l" pos="0"/>
              </a:tabLst>
            </a:pPr>
            <a:r>
              <a:rPr b="1" lang="en-US" sz="4400" spc="-103" strike="noStrike">
                <a:solidFill>
                  <a:srgbClr val="272525"/>
                </a:solidFill>
                <a:latin typeface="Inter Bold"/>
                <a:ea typeface="Inter Bold"/>
              </a:rPr>
              <a:t>Κοινωνικό Περιβάλλον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78" name="Text 8"/>
          <p:cNvSpPr/>
          <p:nvPr/>
        </p:nvSpPr>
        <p:spPr>
          <a:xfrm>
            <a:off x="7571880" y="15850080"/>
            <a:ext cx="5689440" cy="109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4300"/>
              </a:lnSpc>
              <a:buNone/>
              <a:tabLst>
                <a:tab algn="l" pos="0"/>
              </a:tabLst>
            </a:pPr>
            <a:r>
              <a:rPr b="0" lang="en-US" sz="4000" spc="-55" strike="noStrike">
                <a:solidFill>
                  <a:srgbClr val="272525"/>
                </a:solidFill>
                <a:latin typeface="Inter"/>
                <a:ea typeface="Inter"/>
              </a:rPr>
              <a:t>Διαφορές μεταξύ αστικών και αγροτικών περιοχών.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29680" cy="18287280"/>
          </a:xfrm>
          <a:prstGeom prst="rect">
            <a:avLst/>
          </a:prstGeom>
          <a:ln w="0">
            <a:noFill/>
          </a:ln>
        </p:spPr>
      </p:pic>
      <p:sp>
        <p:nvSpPr>
          <p:cNvPr id="680" name="Shape 0"/>
          <p:cNvSpPr/>
          <p:nvPr/>
        </p:nvSpPr>
        <p:spPr>
          <a:xfrm>
            <a:off x="0" y="0"/>
            <a:ext cx="14629680" cy="18287280"/>
          </a:xfrm>
          <a:prstGeom prst="rect">
            <a:avLst/>
          </a:prstGeom>
          <a:solidFill>
            <a:srgbClr val="000000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1" name="Text 1"/>
          <p:cNvSpPr/>
          <p:nvPr/>
        </p:nvSpPr>
        <p:spPr>
          <a:xfrm>
            <a:off x="1383840" y="2813760"/>
            <a:ext cx="11862000" cy="247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9700"/>
              </a:lnSpc>
              <a:buNone/>
              <a:tabLst>
                <a:tab algn="l" pos="0"/>
              </a:tabLst>
            </a:pPr>
            <a:r>
              <a:rPr b="1" lang="en-US" sz="7750" spc="-236" strike="noStrike">
                <a:solidFill>
                  <a:srgbClr val="ffffff"/>
                </a:solidFill>
                <a:latin typeface="Inter Bold"/>
                <a:ea typeface="Inter Bold"/>
              </a:rPr>
              <a:t>Παράδειγμα: Ανάγκες Θέρμανσης</a:t>
            </a:r>
            <a:endParaRPr b="0" lang="en-US" sz="7750" spc="-1" strike="noStrike">
              <a:latin typeface="Arial"/>
            </a:endParaRPr>
          </a:p>
        </p:txBody>
      </p:sp>
      <p:pic>
        <p:nvPicPr>
          <p:cNvPr id="682" name="Image 1" descr="preencoded.png"/>
          <p:cNvPicPr/>
          <p:nvPr/>
        </p:nvPicPr>
        <p:blipFill>
          <a:blip r:embed="rId2"/>
          <a:stretch/>
        </p:blipFill>
        <p:spPr>
          <a:xfrm>
            <a:off x="1383840" y="5841360"/>
            <a:ext cx="5559840" cy="3435840"/>
          </a:xfrm>
          <a:prstGeom prst="rect">
            <a:avLst/>
          </a:prstGeom>
          <a:ln w="0">
            <a:noFill/>
          </a:ln>
        </p:spPr>
      </p:pic>
      <p:sp>
        <p:nvSpPr>
          <p:cNvPr id="683" name="Text 2"/>
          <p:cNvSpPr/>
          <p:nvPr/>
        </p:nvSpPr>
        <p:spPr>
          <a:xfrm>
            <a:off x="1383840" y="9895680"/>
            <a:ext cx="5559840" cy="77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6049"/>
              </a:lnSpc>
              <a:buNone/>
              <a:tabLst>
                <a:tab algn="l" pos="0"/>
              </a:tabLst>
            </a:pPr>
            <a:r>
              <a:rPr b="1" lang="en-US" sz="4850" spc="-148" strike="noStrike">
                <a:solidFill>
                  <a:srgbClr val="ffffff"/>
                </a:solidFill>
                <a:latin typeface="Inter Bold"/>
                <a:ea typeface="Inter Bold"/>
              </a:rPr>
              <a:t>Φλώρινα</a:t>
            </a:r>
            <a:endParaRPr b="0" lang="en-US" sz="4850" spc="-1" strike="noStrike">
              <a:latin typeface="Arial"/>
            </a:endParaRPr>
          </a:p>
        </p:txBody>
      </p:sp>
      <p:sp>
        <p:nvSpPr>
          <p:cNvPr id="684" name="Text 3"/>
          <p:cNvSpPr/>
          <p:nvPr/>
        </p:nvSpPr>
        <p:spPr>
          <a:xfrm>
            <a:off x="1383840" y="10964520"/>
            <a:ext cx="5559840" cy="237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6199"/>
              </a:lnSpc>
              <a:buNone/>
              <a:tabLst>
                <a:tab algn="l" pos="0"/>
              </a:tabLst>
            </a:pPr>
            <a:r>
              <a:rPr b="0" lang="en-US" sz="3850" spc="-80" strike="noStrike">
                <a:solidFill>
                  <a:srgbClr val="ffffff"/>
                </a:solidFill>
                <a:latin typeface="Inter"/>
                <a:ea typeface="Inter"/>
              </a:rPr>
              <a:t>Υψηλές ανάγκες θέρμανσης λόγω ψυχρού κλίματος.</a:t>
            </a:r>
            <a:endParaRPr b="0" lang="en-US" sz="3850" spc="-1" strike="noStrike">
              <a:latin typeface="Arial"/>
            </a:endParaRPr>
          </a:p>
        </p:txBody>
      </p:sp>
      <p:pic>
        <p:nvPicPr>
          <p:cNvPr id="685" name="Image 2" descr="preencoded.png"/>
          <p:cNvPicPr/>
          <p:nvPr/>
        </p:nvPicPr>
        <p:blipFill>
          <a:blip r:embed="rId3"/>
          <a:stretch/>
        </p:blipFill>
        <p:spPr>
          <a:xfrm>
            <a:off x="7686000" y="5841360"/>
            <a:ext cx="5559840" cy="3435840"/>
          </a:xfrm>
          <a:prstGeom prst="rect">
            <a:avLst/>
          </a:prstGeom>
          <a:ln w="0">
            <a:noFill/>
          </a:ln>
        </p:spPr>
      </p:pic>
      <p:sp>
        <p:nvSpPr>
          <p:cNvPr id="686" name="Text 4"/>
          <p:cNvSpPr/>
          <p:nvPr/>
        </p:nvSpPr>
        <p:spPr>
          <a:xfrm>
            <a:off x="7686000" y="9895680"/>
            <a:ext cx="5559840" cy="77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6049"/>
              </a:lnSpc>
              <a:buNone/>
              <a:tabLst>
                <a:tab algn="l" pos="0"/>
              </a:tabLst>
            </a:pPr>
            <a:r>
              <a:rPr b="1" lang="en-US" sz="4850" spc="-148" strike="noStrike">
                <a:solidFill>
                  <a:srgbClr val="ffffff"/>
                </a:solidFill>
                <a:latin typeface="Inter Bold"/>
                <a:ea typeface="Inter Bold"/>
              </a:rPr>
              <a:t>Κρήτη</a:t>
            </a:r>
            <a:endParaRPr b="0" lang="en-US" sz="4850" spc="-1" strike="noStrike">
              <a:latin typeface="Arial"/>
            </a:endParaRPr>
          </a:p>
        </p:txBody>
      </p:sp>
      <p:sp>
        <p:nvSpPr>
          <p:cNvPr id="687" name="Text 5"/>
          <p:cNvSpPr/>
          <p:nvPr/>
        </p:nvSpPr>
        <p:spPr>
          <a:xfrm>
            <a:off x="7686000" y="10964520"/>
            <a:ext cx="5559840" cy="237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6199"/>
              </a:lnSpc>
              <a:buNone/>
              <a:tabLst>
                <a:tab algn="l" pos="0"/>
              </a:tabLst>
            </a:pPr>
            <a:r>
              <a:rPr b="0" lang="en-US" sz="3850" spc="-80" strike="noStrike">
                <a:solidFill>
                  <a:srgbClr val="ffffff"/>
                </a:solidFill>
                <a:latin typeface="Inter"/>
                <a:ea typeface="Inter"/>
              </a:rPr>
              <a:t>Χαμηλότερες ανάγκες θέρμανσης λόγω ήπιου κλίματος.</a:t>
            </a:r>
            <a:endParaRPr b="0" lang="en-US" sz="3850" spc="-1" strike="noStrike">
              <a:latin typeface="Arial"/>
            </a:endParaRPr>
          </a:p>
        </p:txBody>
      </p:sp>
      <p:sp>
        <p:nvSpPr>
          <p:cNvPr id="688" name="Text 6"/>
          <p:cNvSpPr/>
          <p:nvPr/>
        </p:nvSpPr>
        <p:spPr>
          <a:xfrm>
            <a:off x="1383840" y="13892400"/>
            <a:ext cx="11862000" cy="158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6199"/>
              </a:lnSpc>
              <a:buNone/>
              <a:tabLst>
                <a:tab algn="l" pos="0"/>
              </a:tabLst>
            </a:pPr>
            <a:r>
              <a:rPr b="0" lang="en-US" sz="3850" spc="-80" strike="noStrike">
                <a:solidFill>
                  <a:srgbClr val="ffffff"/>
                </a:solidFill>
                <a:latin typeface="Inter"/>
                <a:ea typeface="Inter"/>
              </a:rPr>
              <a:t>Το γεωγραφικό περιβάλλον επηρεάζει σημαντικά τις ανάγκες και τα έξοδα ενός νοικοκυριού.</a:t>
            </a:r>
            <a:endParaRPr b="0" lang="en-US" sz="38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Text 0"/>
          <p:cNvSpPr/>
          <p:nvPr/>
        </p:nvSpPr>
        <p:spPr>
          <a:xfrm>
            <a:off x="1383840" y="8878320"/>
            <a:ext cx="11248920" cy="86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6800"/>
              </a:lnSpc>
              <a:buNone/>
              <a:tabLst>
                <a:tab algn="l" pos="0"/>
              </a:tabLst>
            </a:pPr>
            <a:r>
              <a:rPr b="1" lang="en-US" sz="4800" spc="-165" strike="noStrike">
                <a:solidFill>
                  <a:srgbClr val="000000"/>
                </a:solidFill>
                <a:latin typeface="Inter Bold"/>
                <a:ea typeface="Inter Bold"/>
              </a:rPr>
              <a:t>Ο Οικογενειακός Προϋπολογισμός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690" name="Shape 1"/>
          <p:cNvSpPr/>
          <p:nvPr/>
        </p:nvSpPr>
        <p:spPr>
          <a:xfrm>
            <a:off x="1383840" y="10521720"/>
            <a:ext cx="777600" cy="777600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15240">
            <a:solidFill>
              <a:srgbClr val="c0c1d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1" name="Text 2"/>
          <p:cNvSpPr/>
          <p:nvPr/>
        </p:nvSpPr>
        <p:spPr>
          <a:xfrm>
            <a:off x="1668960" y="10651320"/>
            <a:ext cx="20736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4051"/>
              </a:lnSpc>
              <a:buNone/>
              <a:tabLst>
                <a:tab algn="l" pos="0"/>
              </a:tabLst>
            </a:pPr>
            <a:r>
              <a:rPr b="1" lang="en-US" sz="4000" spc="-123" strike="noStrike">
                <a:solidFill>
                  <a:srgbClr val="272525"/>
                </a:solidFill>
                <a:latin typeface="Inter Bold"/>
                <a:ea typeface="Inter Bold"/>
              </a:rPr>
              <a:t>1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692" name="Text 3"/>
          <p:cNvSpPr/>
          <p:nvPr/>
        </p:nvSpPr>
        <p:spPr>
          <a:xfrm>
            <a:off x="2508120" y="10521720"/>
            <a:ext cx="4323960" cy="5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249"/>
              </a:lnSpc>
              <a:buNone/>
              <a:tabLst>
                <a:tab algn="l" pos="0"/>
              </a:tabLst>
            </a:pPr>
            <a:r>
              <a:rPr b="1" lang="en-US" sz="4000" spc="-103" strike="noStrike">
                <a:solidFill>
                  <a:srgbClr val="272525"/>
                </a:solidFill>
                <a:latin typeface="Inter Bold"/>
                <a:ea typeface="Inter Bold"/>
              </a:rPr>
              <a:t>Ορισμός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693" name="Text 4"/>
          <p:cNvSpPr/>
          <p:nvPr/>
        </p:nvSpPr>
        <p:spPr>
          <a:xfrm>
            <a:off x="2508120" y="11269800"/>
            <a:ext cx="10737720" cy="55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351"/>
              </a:lnSpc>
              <a:buNone/>
              <a:tabLst>
                <a:tab algn="l" pos="0"/>
              </a:tabLst>
            </a:pPr>
            <a:r>
              <a:rPr b="0" lang="en-US" sz="4000" spc="-55" strike="noStrike">
                <a:solidFill>
                  <a:srgbClr val="272525"/>
                </a:solidFill>
                <a:latin typeface="Inter"/>
                <a:ea typeface="Inter"/>
              </a:rPr>
              <a:t>Σχέδιο για την ορθή διαχείριση </a:t>
            </a:r>
            <a:endParaRPr b="0" lang="en-US" sz="4000" spc="-1" strike="noStrike">
              <a:latin typeface="Arial"/>
            </a:endParaRPr>
          </a:p>
          <a:p>
            <a:pPr>
              <a:lnSpc>
                <a:spcPts val="4351"/>
              </a:lnSpc>
              <a:buNone/>
              <a:tabLst>
                <a:tab algn="l" pos="0"/>
              </a:tabLst>
            </a:pPr>
            <a:r>
              <a:rPr b="0" lang="en-US" sz="4000" spc="-55" strike="noStrike">
                <a:solidFill>
                  <a:srgbClr val="272525"/>
                </a:solidFill>
                <a:latin typeface="Inter"/>
                <a:ea typeface="Inter"/>
              </a:rPr>
              <a:t>του οικογενειακού εισοδήματος.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694" name="Shape 5"/>
          <p:cNvSpPr/>
          <p:nvPr/>
        </p:nvSpPr>
        <p:spPr>
          <a:xfrm>
            <a:off x="1383840" y="12558600"/>
            <a:ext cx="777600" cy="777600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15240">
            <a:solidFill>
              <a:srgbClr val="c0c1d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5" name="Text 6"/>
          <p:cNvSpPr/>
          <p:nvPr/>
        </p:nvSpPr>
        <p:spPr>
          <a:xfrm>
            <a:off x="1617480" y="12688200"/>
            <a:ext cx="31032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4051"/>
              </a:lnSpc>
              <a:buNone/>
              <a:tabLst>
                <a:tab algn="l" pos="0"/>
              </a:tabLst>
            </a:pPr>
            <a:r>
              <a:rPr b="1" lang="en-US" sz="4000" spc="-123" strike="noStrike">
                <a:solidFill>
                  <a:srgbClr val="272525"/>
                </a:solidFill>
                <a:latin typeface="Inter Bold"/>
                <a:ea typeface="Inter Bold"/>
              </a:rPr>
              <a:t>2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696" name="Text 7"/>
          <p:cNvSpPr/>
          <p:nvPr/>
        </p:nvSpPr>
        <p:spPr>
          <a:xfrm>
            <a:off x="2508120" y="12558600"/>
            <a:ext cx="4323960" cy="5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249"/>
              </a:lnSpc>
              <a:buNone/>
              <a:tabLst>
                <a:tab algn="l" pos="0"/>
              </a:tabLst>
            </a:pPr>
            <a:r>
              <a:rPr b="1" lang="en-US" sz="4000" spc="-103" strike="noStrike">
                <a:solidFill>
                  <a:srgbClr val="272525"/>
                </a:solidFill>
                <a:latin typeface="Inter Bold"/>
                <a:ea typeface="Inter Bold"/>
              </a:rPr>
              <a:t>Είδη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697" name="Text 8"/>
          <p:cNvSpPr/>
          <p:nvPr/>
        </p:nvSpPr>
        <p:spPr>
          <a:xfrm>
            <a:off x="2508120" y="13306680"/>
            <a:ext cx="10737720" cy="55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351"/>
              </a:lnSpc>
              <a:buNone/>
              <a:tabLst>
                <a:tab algn="l" pos="0"/>
              </a:tabLst>
            </a:pPr>
            <a:r>
              <a:rPr b="0" lang="en-US" sz="4000" spc="-55" strike="noStrike">
                <a:solidFill>
                  <a:srgbClr val="272525"/>
                </a:solidFill>
                <a:latin typeface="Inter"/>
                <a:ea typeface="Inter"/>
              </a:rPr>
              <a:t>Εβδομαδιαίος, μηνιαίος, </a:t>
            </a:r>
            <a:endParaRPr b="0" lang="en-US" sz="4000" spc="-1" strike="noStrike">
              <a:latin typeface="Arial"/>
            </a:endParaRPr>
          </a:p>
          <a:p>
            <a:pPr>
              <a:lnSpc>
                <a:spcPts val="4351"/>
              </a:lnSpc>
              <a:buNone/>
              <a:tabLst>
                <a:tab algn="l" pos="0"/>
              </a:tabLst>
            </a:pPr>
            <a:r>
              <a:rPr b="0" lang="en-US" sz="4000" spc="-55" strike="noStrike">
                <a:solidFill>
                  <a:srgbClr val="272525"/>
                </a:solidFill>
                <a:latin typeface="Inter"/>
                <a:ea typeface="Inter"/>
              </a:rPr>
              <a:t>ετήσιος ανάλογα με τη διάρκεια.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698" name="Shape 9"/>
          <p:cNvSpPr/>
          <p:nvPr/>
        </p:nvSpPr>
        <p:spPr>
          <a:xfrm>
            <a:off x="1383840" y="14595120"/>
            <a:ext cx="777600" cy="777600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15240">
            <a:solidFill>
              <a:srgbClr val="c0c1d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9" name="Text 10"/>
          <p:cNvSpPr/>
          <p:nvPr/>
        </p:nvSpPr>
        <p:spPr>
          <a:xfrm>
            <a:off x="1613160" y="14724720"/>
            <a:ext cx="31860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4051"/>
              </a:lnSpc>
              <a:buNone/>
              <a:tabLst>
                <a:tab algn="l" pos="0"/>
              </a:tabLst>
            </a:pPr>
            <a:r>
              <a:rPr b="1" lang="en-US" sz="4000" spc="-123" strike="noStrike">
                <a:solidFill>
                  <a:srgbClr val="272525"/>
                </a:solidFill>
                <a:latin typeface="Inter Bold"/>
                <a:ea typeface="Inter Bold"/>
              </a:rPr>
              <a:t>3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00" name="Text 11"/>
          <p:cNvSpPr/>
          <p:nvPr/>
        </p:nvSpPr>
        <p:spPr>
          <a:xfrm>
            <a:off x="2508120" y="14595120"/>
            <a:ext cx="4323960" cy="5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249"/>
              </a:lnSpc>
              <a:buNone/>
              <a:tabLst>
                <a:tab algn="l" pos="0"/>
              </a:tabLst>
            </a:pPr>
            <a:r>
              <a:rPr b="1" lang="en-US" sz="4000" spc="-103" strike="noStrike">
                <a:solidFill>
                  <a:srgbClr val="272525"/>
                </a:solidFill>
                <a:latin typeface="Inter Bold"/>
                <a:ea typeface="Inter Bold"/>
              </a:rPr>
              <a:t>Συχνότητα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01" name="Text 12"/>
          <p:cNvSpPr/>
          <p:nvPr/>
        </p:nvSpPr>
        <p:spPr>
          <a:xfrm>
            <a:off x="2508120" y="15343200"/>
            <a:ext cx="10737720" cy="55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351"/>
              </a:lnSpc>
              <a:buNone/>
              <a:tabLst>
                <a:tab algn="l" pos="0"/>
              </a:tabLst>
            </a:pPr>
            <a:r>
              <a:rPr b="0" lang="en-US" sz="4000" spc="-55" strike="noStrike">
                <a:solidFill>
                  <a:srgbClr val="272525"/>
                </a:solidFill>
                <a:latin typeface="Inter"/>
                <a:ea typeface="Inter"/>
              </a:rPr>
              <a:t>Συνήθως μηνιαίος, λόγω </a:t>
            </a:r>
            <a:endParaRPr b="0" lang="en-US" sz="4000" spc="-1" strike="noStrike">
              <a:latin typeface="Arial"/>
            </a:endParaRPr>
          </a:p>
          <a:p>
            <a:pPr>
              <a:lnSpc>
                <a:spcPts val="4351"/>
              </a:lnSpc>
              <a:buNone/>
              <a:tabLst>
                <a:tab algn="l" pos="0"/>
              </a:tabLst>
            </a:pPr>
            <a:r>
              <a:rPr b="0" lang="en-US" sz="4000" spc="-55" strike="noStrike">
                <a:solidFill>
                  <a:srgbClr val="272525"/>
                </a:solidFill>
                <a:latin typeface="Inter"/>
                <a:ea typeface="Inter"/>
              </a:rPr>
              <a:t>της συχνότητας εσόδων και εξόδων.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702" name="Image 6" descr="preencoded.png"/>
          <p:cNvPicPr/>
          <p:nvPr/>
        </p:nvPicPr>
        <p:blipFill>
          <a:blip r:embed="rId1"/>
          <a:stretch/>
        </p:blipFill>
        <p:spPr>
          <a:xfrm>
            <a:off x="360" y="360"/>
            <a:ext cx="14629680" cy="6486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29680" cy="6486480"/>
          </a:xfrm>
          <a:prstGeom prst="rect">
            <a:avLst/>
          </a:prstGeom>
          <a:ln w="0">
            <a:noFill/>
          </a:ln>
        </p:spPr>
      </p:pic>
      <p:sp>
        <p:nvSpPr>
          <p:cNvPr id="704" name="Text 0"/>
          <p:cNvSpPr/>
          <p:nvPr/>
        </p:nvSpPr>
        <p:spPr>
          <a:xfrm>
            <a:off x="1383840" y="8106480"/>
            <a:ext cx="11862000" cy="172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6800"/>
              </a:lnSpc>
              <a:buNone/>
              <a:tabLst>
                <a:tab algn="l" pos="0"/>
              </a:tabLst>
            </a:pPr>
            <a:r>
              <a:rPr b="1" lang="en-US" sz="5400" spc="-165" strike="noStrike">
                <a:solidFill>
                  <a:srgbClr val="000000"/>
                </a:solidFill>
                <a:latin typeface="Inter Bold"/>
                <a:ea typeface="Inter Bold"/>
              </a:rPr>
              <a:t>Διαφορές στους Οικογενειακούς Προϋπολογισμούς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705" name="Shape 1"/>
          <p:cNvSpPr/>
          <p:nvPr/>
        </p:nvSpPr>
        <p:spPr>
          <a:xfrm>
            <a:off x="1383840" y="10225440"/>
            <a:ext cx="11862000" cy="2023200"/>
          </a:xfrm>
          <a:prstGeom prst="roundRect">
            <a:avLst>
              <a:gd name="adj" fmla="val 7180"/>
            </a:avLst>
          </a:prstGeom>
          <a:solidFill>
            <a:srgbClr val="dadbf1"/>
          </a:solidFill>
          <a:ln w="15240">
            <a:solidFill>
              <a:srgbClr val="c0c1d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6" name="Text 2"/>
          <p:cNvSpPr/>
          <p:nvPr/>
        </p:nvSpPr>
        <p:spPr>
          <a:xfrm>
            <a:off x="1744920" y="10586520"/>
            <a:ext cx="4729320" cy="5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249"/>
              </a:lnSpc>
              <a:buNone/>
              <a:tabLst>
                <a:tab algn="l" pos="0"/>
              </a:tabLst>
            </a:pPr>
            <a:r>
              <a:rPr b="1" lang="en-US" sz="3400" spc="-103" strike="noStrike">
                <a:solidFill>
                  <a:srgbClr val="272525"/>
                </a:solidFill>
                <a:latin typeface="Inter Bold"/>
                <a:ea typeface="Inter Bold"/>
              </a:rPr>
              <a:t>Οικονομική Κατάσταση</a:t>
            </a:r>
            <a:endParaRPr b="0" lang="en-US" sz="3400" spc="-1" strike="noStrike">
              <a:latin typeface="Arial"/>
            </a:endParaRPr>
          </a:p>
        </p:txBody>
      </p:sp>
      <p:sp>
        <p:nvSpPr>
          <p:cNvPr id="707" name="Text 3"/>
          <p:cNvSpPr/>
          <p:nvPr/>
        </p:nvSpPr>
        <p:spPr>
          <a:xfrm>
            <a:off x="1744920" y="11334600"/>
            <a:ext cx="11139840" cy="55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351"/>
              </a:lnSpc>
              <a:buNone/>
              <a:tabLst>
                <a:tab algn="l" pos="0"/>
              </a:tabLst>
            </a:pPr>
            <a:r>
              <a:rPr b="0" lang="en-US" sz="2700" spc="-55" strike="noStrike">
                <a:solidFill>
                  <a:srgbClr val="272525"/>
                </a:solidFill>
                <a:latin typeface="Inter"/>
                <a:ea typeface="Inter"/>
              </a:rPr>
              <a:t>Διαφορετικές επιλογές μεταξύ πλούσιων και φτωχών νοικοκυριών.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708" name="Shape 4"/>
          <p:cNvSpPr/>
          <p:nvPr/>
        </p:nvSpPr>
        <p:spPr>
          <a:xfrm>
            <a:off x="1383840" y="12595320"/>
            <a:ext cx="11862000" cy="2576520"/>
          </a:xfrm>
          <a:prstGeom prst="roundRect">
            <a:avLst>
              <a:gd name="adj" fmla="val 5638"/>
            </a:avLst>
          </a:prstGeom>
          <a:solidFill>
            <a:srgbClr val="dadbf1"/>
          </a:solidFill>
          <a:ln w="15240">
            <a:solidFill>
              <a:srgbClr val="c0c1d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9" name="Text 5"/>
          <p:cNvSpPr/>
          <p:nvPr/>
        </p:nvSpPr>
        <p:spPr>
          <a:xfrm>
            <a:off x="1744920" y="12956400"/>
            <a:ext cx="4323960" cy="5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249"/>
              </a:lnSpc>
              <a:buNone/>
              <a:tabLst>
                <a:tab algn="l" pos="0"/>
              </a:tabLst>
            </a:pPr>
            <a:r>
              <a:rPr b="1" lang="en-US" sz="3400" spc="-103" strike="noStrike">
                <a:solidFill>
                  <a:srgbClr val="272525"/>
                </a:solidFill>
                <a:latin typeface="Inter Bold"/>
                <a:ea typeface="Inter Bold"/>
              </a:rPr>
              <a:t>Προτεραιότητες</a:t>
            </a:r>
            <a:endParaRPr b="0" lang="en-US" sz="3400" spc="-1" strike="noStrike">
              <a:latin typeface="Arial"/>
            </a:endParaRPr>
          </a:p>
        </p:txBody>
      </p:sp>
      <p:sp>
        <p:nvSpPr>
          <p:cNvPr id="710" name="Text 6"/>
          <p:cNvSpPr/>
          <p:nvPr/>
        </p:nvSpPr>
        <p:spPr>
          <a:xfrm>
            <a:off x="1744920" y="13704480"/>
            <a:ext cx="11139840" cy="110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4351"/>
              </a:lnSpc>
              <a:buNone/>
              <a:tabLst>
                <a:tab algn="l" pos="0"/>
              </a:tabLst>
            </a:pPr>
            <a:r>
              <a:rPr b="0" lang="en-US" sz="2700" spc="-55" strike="noStrike">
                <a:solidFill>
                  <a:srgbClr val="272525"/>
                </a:solidFill>
                <a:latin typeface="Inter"/>
                <a:ea typeface="Inter"/>
              </a:rPr>
              <a:t>Κάποια νοικοκυριά προτιμούν διακοπές, άλλα αποταμίευση για αγορά σπιτιού.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711" name="Text 7"/>
          <p:cNvSpPr/>
          <p:nvPr/>
        </p:nvSpPr>
        <p:spPr>
          <a:xfrm>
            <a:off x="1383840" y="15561720"/>
            <a:ext cx="11862000" cy="110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4351"/>
              </a:lnSpc>
              <a:buNone/>
              <a:tabLst>
                <a:tab algn="l" pos="0"/>
              </a:tabLst>
            </a:pPr>
            <a:r>
              <a:rPr b="0" lang="en-US" sz="2700" spc="-55" strike="noStrike">
                <a:solidFill>
                  <a:srgbClr val="272525"/>
                </a:solidFill>
                <a:latin typeface="Inter"/>
                <a:ea typeface="Inter"/>
              </a:rPr>
              <a:t>Κάθε νοικοκυριό έχει μοναδικές ανάγκες και προτεραιότητες που επηρεάζουν τον προϋπολογισμό του.</a:t>
            </a:r>
            <a:endParaRPr b="0" lang="en-US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Application>LibreOffice/7.3.4.2$Windows_X86_64 LibreOffice_project/728fec16bd5f605073805c3c9e7c4212a0120dc5</Application>
  <AppVersion>15.0000</AppVersion>
  <Words>0</Words>
  <Paragraphs>0</Paragraphs>
  <Company>PptxGenJS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2025-02-17T19:58:30Z</dcterms:created>
  <dc:creator>PptxGenJS</dc:creator>
  <dc:description/>
  <dc:language>en-US</dc:language>
  <cp:lastModifiedBy/>
  <dcterms:modified xsi:type="dcterms:W3CDTF">2025-02-17T22:57:58Z</dcterms:modified>
  <cp:revision>27</cp:revision>
  <dc:subject>PptxGenJS Presentation</dc:subject>
  <dc:title>PptxGenJS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15</vt:i4>
  </property>
  <property fmtid="{D5CDD505-2E9C-101B-9397-08002B2CF9AE}" pid="3" name="PresentationFormat">
    <vt:lpwstr>On-screen Show (16:9)</vt:lpwstr>
  </property>
  <property fmtid="{D5CDD505-2E9C-101B-9397-08002B2CF9AE}" pid="4" name="Slides">
    <vt:i4>15</vt:i4>
  </property>
</Properties>
</file>