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14630400" cy="8229600"/>
  <p:notesSz cx="8229600" cy="14630400"/>
  <p:embeddedFontLst>
    <p:embeddedFont>
      <p:font typeface="DM Sans Semi Bold"/>
      <p:regular r:id="rId22"/>
    </p:embeddedFont>
    <p:embeddedFont>
      <p:font typeface="DM Sans Semi Bold"/>
      <p:regular r:id="rId23"/>
    </p:embeddedFont>
    <p:embeddedFont>
      <p:font typeface="DM Sans Semi Bold"/>
      <p:regular r:id="rId24"/>
    </p:embeddedFont>
    <p:embeddedFont>
      <p:font typeface="DM Sans Semi Bold"/>
      <p:regular r:id="rId25"/>
    </p:embeddedFont>
    <p:embeddedFont>
      <p:font typeface="Inter Medium"/>
      <p:regular r:id="rId26"/>
    </p:embeddedFont>
    <p:embeddedFont>
      <p:font typeface="Inter Medium"/>
      <p:regular r:id="rId27"/>
    </p:embeddedFont>
    <p:embeddedFont>
      <p:font typeface="Inter Medium"/>
      <p:regular r:id="rId28"/>
    </p:embeddedFont>
    <p:embeddedFont>
      <p:font typeface="Inter Medium"/>
      <p:regular r:id="rId2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 Id="rId22" Type="http://schemas.openxmlformats.org/officeDocument/2006/relationships/font" Target="fonts/font1.fntdata"/><Relationship Id="rId23" Type="http://schemas.openxmlformats.org/officeDocument/2006/relationships/font" Target="fonts/font2.fntdata"/><Relationship Id="rId24" Type="http://schemas.openxmlformats.org/officeDocument/2006/relationships/font" Target="fonts/font3.fntdata"/><Relationship Id="rId25" Type="http://schemas.openxmlformats.org/officeDocument/2006/relationships/font" Target="fonts/font4.fntdata"/><Relationship Id="rId26" Type="http://schemas.openxmlformats.org/officeDocument/2006/relationships/font" Target="fonts/font5.fntdata"/><Relationship Id="rId27" Type="http://schemas.openxmlformats.org/officeDocument/2006/relationships/font" Target="fonts/font6.fntdata"/><Relationship Id="rId28" Type="http://schemas.openxmlformats.org/officeDocument/2006/relationships/font" Target="fonts/font7.fntdata"/><Relationship Id="rId29"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4.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slideLayout" Target="../slideLayouts/slideLayout16.xml"/><Relationship Id="rId5"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5.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1512213"/>
            <a:ext cx="13042821" cy="1417558"/>
          </a:xfrm>
          <a:prstGeom prst="rect">
            <a:avLst/>
          </a:prstGeom>
          <a:noFill/>
          <a:ln/>
        </p:spPr>
        <p:txBody>
          <a:bodyPr wrap="square" lIns="0" tIns="0" rIns="0" bIns="0" rtlCol="0" anchor="t"/>
          <a:lstStyle/>
          <a:p>
            <a:pPr indent="0" marL="0">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Βασικά χαρακτηριστικά της Ελληνικής οικονομίας</a:t>
            </a:r>
            <a:endParaRPr lang="en-US" sz="4450" dirty="0"/>
          </a:p>
        </p:txBody>
      </p:sp>
      <p:sp>
        <p:nvSpPr>
          <p:cNvPr id="5" name="Text 2"/>
          <p:cNvSpPr/>
          <p:nvPr/>
        </p:nvSpPr>
        <p:spPr>
          <a:xfrm>
            <a:off x="793790" y="3269933"/>
            <a:ext cx="13042821" cy="1088708"/>
          </a:xfrm>
          <a:prstGeom prst="rect">
            <a:avLst/>
          </a:prstGeom>
          <a:noFill/>
          <a:ln/>
        </p:spPr>
        <p:txBody>
          <a:bodyPr wrap="square" lIns="0" tIns="0" rIns="0" bIns="0" rtlCol="0" anchor="t"/>
          <a:lstStyle/>
          <a:p>
            <a:pPr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Η ελληνική οικονομία έχει διανύσει μια μακρά πορεία από τη λήξη του Β' Παγκοσμίου Πολέμου μέχρι σήμερα. Κατά τη διάρκεια αυτής της περιόδου, έχει υιοθετήσει διάφορα μοντέλα ανάπτυξης και αντιμετωπίσει πολλαπλές προκλήσεις.</a:t>
            </a:r>
            <a:endParaRPr lang="en-US" sz="1750" dirty="0"/>
          </a:p>
        </p:txBody>
      </p:sp>
      <p:sp>
        <p:nvSpPr>
          <p:cNvPr id="6" name="Text 3"/>
          <p:cNvSpPr/>
          <p:nvPr/>
        </p:nvSpPr>
        <p:spPr>
          <a:xfrm>
            <a:off x="793790" y="4613791"/>
            <a:ext cx="13042821" cy="1451610"/>
          </a:xfrm>
          <a:prstGeom prst="rect">
            <a:avLst/>
          </a:prstGeom>
          <a:noFill/>
          <a:ln/>
        </p:spPr>
        <p:txBody>
          <a:bodyPr wrap="square" lIns="0" tIns="0" rIns="0" bIns="0" rtlCol="0" anchor="t"/>
          <a:lstStyle/>
          <a:p>
            <a:pPr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Σε αυτή την παρουσίαση, θα εξετάσουμε τα βασικά χαρακτηριστικά της ελληνικής οικονομίας, τα διαρθρωτικά της προβλήματα, και τους παράγοντες που έχουν διαμορφώσει την οικονομική πραγματικότητα της χώρας. Θα αναλύσουμε την κρατική παρέμβαση, την απασχόληση, το δημόσιο χρέος και άλλα κρίσιμα ζητήματα που επηρεάζουν την οικονομική ανάπτυξη.</a:t>
            </a:r>
            <a:endParaRPr lang="en-US" sz="1750" dirty="0"/>
          </a:p>
        </p:txBody>
      </p:sp>
      <p:sp>
        <p:nvSpPr>
          <p:cNvPr id="7" name="Shape 4"/>
          <p:cNvSpPr/>
          <p:nvPr/>
        </p:nvSpPr>
        <p:spPr>
          <a:xfrm>
            <a:off x="793790" y="6337459"/>
            <a:ext cx="362903" cy="362903"/>
          </a:xfrm>
          <a:prstGeom prst="roundRect">
            <a:avLst>
              <a:gd name="adj" fmla="val 25194296"/>
            </a:avLst>
          </a:prstGeom>
          <a:noFill/>
          <a:ln w="7620">
            <a:solidFill>
              <a:srgbClr val="FFFFFF"/>
            </a:solidFill>
            <a:prstDash val="solid"/>
          </a:ln>
        </p:spPr>
      </p:sp>
      <p:pic>
        <p:nvPicPr>
          <p:cNvPr id="8" name="Image 1" descr="preencoded.png">    </p:cNvPr>
          <p:cNvPicPr>
            <a:picLocks noChangeAspect="1"/>
          </p:cNvPicPr>
          <p:nvPr/>
        </p:nvPicPr>
        <p:blipFill>
          <a:blip r:embed="rId2"/>
          <a:stretch>
            <a:fillRect/>
          </a:stretch>
        </p:blipFill>
        <p:spPr>
          <a:xfrm>
            <a:off x="801410" y="6345079"/>
            <a:ext cx="347663" cy="347663"/>
          </a:xfrm>
          <a:prstGeom prst="rect">
            <a:avLst/>
          </a:prstGeom>
        </p:spPr>
      </p:pic>
      <p:sp>
        <p:nvSpPr>
          <p:cNvPr id="9" name="Text 5"/>
          <p:cNvSpPr/>
          <p:nvPr/>
        </p:nvSpPr>
        <p:spPr>
          <a:xfrm>
            <a:off x="1270040" y="6320552"/>
            <a:ext cx="2308265" cy="396835"/>
          </a:xfrm>
          <a:prstGeom prst="rect">
            <a:avLst/>
          </a:prstGeom>
          <a:noFill/>
          <a:ln/>
        </p:spPr>
        <p:txBody>
          <a:bodyPr wrap="none" lIns="0" tIns="0" rIns="0" bIns="0" rtlCol="0" anchor="t"/>
          <a:lstStyle/>
          <a:p>
            <a:pPr algn="l" indent="0" marL="0">
              <a:lnSpc>
                <a:spcPts val="3100"/>
              </a:lnSpc>
              <a:buNone/>
            </a:pPr>
            <a:r>
              <a:rPr lang="en-US" sz="2200" b="1" dirty="0">
                <a:solidFill>
                  <a:srgbClr val="464646"/>
                </a:solidFill>
                <a:latin typeface="Inter Bold" pitchFamily="34" charset="0"/>
                <a:ea typeface="Inter Bold" pitchFamily="34" charset="-122"/>
                <a:cs typeface="Inter Bold" pitchFamily="34" charset="-120"/>
              </a:rPr>
              <a:t>by Elpiniki Rassa</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1221581"/>
            <a:ext cx="9942671" cy="708779"/>
          </a:xfrm>
          <a:prstGeom prst="rect">
            <a:avLst/>
          </a:prstGeom>
          <a:noFill/>
          <a:ln/>
        </p:spPr>
        <p:txBody>
          <a:bodyPr wrap="none" lIns="0" tIns="0" rIns="0" bIns="0" rtlCol="0" anchor="t"/>
          <a:lstStyle/>
          <a:p>
            <a:pPr indent="0" marL="0">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Προβλήματα του πρωτογενούς τομέα</a:t>
            </a:r>
            <a:endParaRPr lang="en-US" sz="4450" dirty="0"/>
          </a:p>
        </p:txBody>
      </p:sp>
      <p:sp>
        <p:nvSpPr>
          <p:cNvPr id="5" name="Shape 2"/>
          <p:cNvSpPr/>
          <p:nvPr/>
        </p:nvSpPr>
        <p:spPr>
          <a:xfrm>
            <a:off x="793790" y="2525673"/>
            <a:ext cx="396835" cy="396835"/>
          </a:xfrm>
          <a:prstGeom prst="roundRect">
            <a:avLst>
              <a:gd name="adj" fmla="val 8574"/>
            </a:avLst>
          </a:prstGeom>
          <a:solidFill>
            <a:srgbClr val="F2EEEE"/>
          </a:solidFill>
          <a:ln/>
        </p:spPr>
      </p:sp>
      <p:sp>
        <p:nvSpPr>
          <p:cNvPr id="6" name="Text 3"/>
          <p:cNvSpPr/>
          <p:nvPr/>
        </p:nvSpPr>
        <p:spPr>
          <a:xfrm>
            <a:off x="1417439" y="2525673"/>
            <a:ext cx="3559612" cy="354330"/>
          </a:xfrm>
          <a:prstGeom prst="rect">
            <a:avLst/>
          </a:prstGeom>
          <a:noFill/>
          <a:ln/>
        </p:spPr>
        <p:txBody>
          <a:bodyPr wrap="none" lIns="0" tIns="0" rIns="0" bIns="0" rtlCol="0" anchor="t"/>
          <a:lstStyle/>
          <a:p>
            <a:pPr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Εξάρτηση από επιδοτήσεις</a:t>
            </a:r>
            <a:endParaRPr lang="en-US" sz="2200" dirty="0"/>
          </a:p>
        </p:txBody>
      </p:sp>
      <p:sp>
        <p:nvSpPr>
          <p:cNvPr id="7" name="Text 4"/>
          <p:cNvSpPr/>
          <p:nvPr/>
        </p:nvSpPr>
        <p:spPr>
          <a:xfrm>
            <a:off x="1417439" y="3016091"/>
            <a:ext cx="3572708" cy="3991928"/>
          </a:xfrm>
          <a:prstGeom prst="rect">
            <a:avLst/>
          </a:prstGeom>
          <a:noFill/>
          <a:ln/>
        </p:spPr>
        <p:txBody>
          <a:bodyPr wrap="square" lIns="0" tIns="0" rIns="0" bIns="0" rtlCol="0" anchor="t"/>
          <a:lstStyle/>
          <a:p>
            <a:pPr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Ο πρωτογενής τομέας (γεωργία, κτηνοτροφία) στηρίχτηκε υπερβολικά στις τιμές ασφαλείας και τις επιδοτήσεις, δημιουργώντας μια κουλτούρα εξάρτησης από την κρατική προστασία. Αυτό παραμένει βασικό αίτημα των αγροτών, παρά τις ευρωπαϊκές δεσμεύσεις που περιορίζουν τέτοιες πρακτικές.</a:t>
            </a:r>
            <a:endParaRPr lang="en-US" sz="1750" dirty="0"/>
          </a:p>
        </p:txBody>
      </p:sp>
      <p:sp>
        <p:nvSpPr>
          <p:cNvPr id="8" name="Shape 5"/>
          <p:cNvSpPr/>
          <p:nvPr/>
        </p:nvSpPr>
        <p:spPr>
          <a:xfrm>
            <a:off x="5216962" y="2525673"/>
            <a:ext cx="396835" cy="396835"/>
          </a:xfrm>
          <a:prstGeom prst="roundRect">
            <a:avLst>
              <a:gd name="adj" fmla="val 8574"/>
            </a:avLst>
          </a:prstGeom>
          <a:solidFill>
            <a:srgbClr val="F2EEEE"/>
          </a:solidFill>
          <a:ln/>
        </p:spPr>
      </p:sp>
      <p:sp>
        <p:nvSpPr>
          <p:cNvPr id="9" name="Text 6"/>
          <p:cNvSpPr/>
          <p:nvPr/>
        </p:nvSpPr>
        <p:spPr>
          <a:xfrm>
            <a:off x="5840611" y="2525673"/>
            <a:ext cx="2835235" cy="354330"/>
          </a:xfrm>
          <a:prstGeom prst="rect">
            <a:avLst/>
          </a:prstGeom>
          <a:noFill/>
          <a:ln/>
        </p:spPr>
        <p:txBody>
          <a:bodyPr wrap="none" lIns="0" tIns="0" rIns="0" bIns="0" rtlCol="0" anchor="t"/>
          <a:lstStyle/>
          <a:p>
            <a:pPr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Έλεγχος τιμών</a:t>
            </a:r>
            <a:endParaRPr lang="en-US" sz="2200" dirty="0"/>
          </a:p>
        </p:txBody>
      </p:sp>
      <p:sp>
        <p:nvSpPr>
          <p:cNvPr id="10" name="Text 7"/>
          <p:cNvSpPr/>
          <p:nvPr/>
        </p:nvSpPr>
        <p:spPr>
          <a:xfrm>
            <a:off x="5840611" y="3016091"/>
            <a:ext cx="3572708" cy="2903220"/>
          </a:xfrm>
          <a:prstGeom prst="rect">
            <a:avLst/>
          </a:prstGeom>
          <a:noFill/>
          <a:ln/>
        </p:spPr>
        <p:txBody>
          <a:bodyPr wrap="square" lIns="0" tIns="0" rIns="0" bIns="0" rtlCol="0" anchor="t"/>
          <a:lstStyle/>
          <a:p>
            <a:pPr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Ο κρατικός έλεγχος των τιμών αγροτικών προϊόντων δημιούργησε στρεβλώσεις στην αγορά και εμπόδισε την ανάπτυξη μιας ανταγωνιστικής αγροτικής οικονομίας που θα μπορούσε να σταθεί στα πόδια της χωρίς συνεχή προστασία.</a:t>
            </a:r>
            <a:endParaRPr lang="en-US" sz="1750" dirty="0"/>
          </a:p>
        </p:txBody>
      </p:sp>
      <p:sp>
        <p:nvSpPr>
          <p:cNvPr id="11" name="Shape 8"/>
          <p:cNvSpPr/>
          <p:nvPr/>
        </p:nvSpPr>
        <p:spPr>
          <a:xfrm>
            <a:off x="9640133" y="2525673"/>
            <a:ext cx="396835" cy="396835"/>
          </a:xfrm>
          <a:prstGeom prst="roundRect">
            <a:avLst>
              <a:gd name="adj" fmla="val 8574"/>
            </a:avLst>
          </a:prstGeom>
          <a:solidFill>
            <a:srgbClr val="F2EEEE"/>
          </a:solidFill>
          <a:ln/>
        </p:spPr>
      </p:sp>
      <p:sp>
        <p:nvSpPr>
          <p:cNvPr id="12" name="Text 9"/>
          <p:cNvSpPr/>
          <p:nvPr/>
        </p:nvSpPr>
        <p:spPr>
          <a:xfrm>
            <a:off x="10263783" y="2525673"/>
            <a:ext cx="3295174" cy="354330"/>
          </a:xfrm>
          <a:prstGeom prst="rect">
            <a:avLst/>
          </a:prstGeom>
          <a:noFill/>
          <a:ln/>
        </p:spPr>
        <p:txBody>
          <a:bodyPr wrap="none" lIns="0" tIns="0" rIns="0" bIns="0" rtlCol="0" anchor="t"/>
          <a:lstStyle/>
          <a:p>
            <a:pPr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Ελλιπής εκσυγχρονισμός</a:t>
            </a:r>
            <a:endParaRPr lang="en-US" sz="2200" dirty="0"/>
          </a:p>
        </p:txBody>
      </p:sp>
      <p:sp>
        <p:nvSpPr>
          <p:cNvPr id="13" name="Text 10"/>
          <p:cNvSpPr/>
          <p:nvPr/>
        </p:nvSpPr>
        <p:spPr>
          <a:xfrm>
            <a:off x="10263783" y="3016091"/>
            <a:ext cx="3572708" cy="2903220"/>
          </a:xfrm>
          <a:prstGeom prst="rect">
            <a:avLst/>
          </a:prstGeom>
          <a:noFill/>
          <a:ln/>
        </p:spPr>
        <p:txBody>
          <a:bodyPr wrap="square" lIns="0" tIns="0" rIns="0" bIns="0" rtlCol="0" anchor="t"/>
          <a:lstStyle/>
          <a:p>
            <a:pPr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Η έλλειψη ουσιαστικών επενδύσεων σε τεχνολογία, καινοτομία και εκσυγχρονισμό των παραγωγικών μεθόδων έχει οδηγήσει στη συρρίκνωση του τομέα και τη μείωση της ανταγωνιστικότητάς του σε διεθνές επίπεδο.</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1062871"/>
            <a:ext cx="10365105" cy="708779"/>
          </a:xfrm>
          <a:prstGeom prst="rect">
            <a:avLst/>
          </a:prstGeom>
          <a:noFill/>
          <a:ln/>
        </p:spPr>
        <p:txBody>
          <a:bodyPr wrap="none" lIns="0" tIns="0" rIns="0" bIns="0" rtlCol="0" anchor="t"/>
          <a:lstStyle/>
          <a:p>
            <a:pPr indent="0" marL="0">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Προβλήματα του δευτερογενούς τομέα</a:t>
            </a:r>
            <a:endParaRPr lang="en-US" sz="4450" dirty="0"/>
          </a:p>
        </p:txBody>
      </p:sp>
      <p:sp>
        <p:nvSpPr>
          <p:cNvPr id="5" name="Shape 2"/>
          <p:cNvSpPr/>
          <p:nvPr/>
        </p:nvSpPr>
        <p:spPr>
          <a:xfrm>
            <a:off x="793790" y="2111812"/>
            <a:ext cx="170021" cy="1216223"/>
          </a:xfrm>
          <a:prstGeom prst="roundRect">
            <a:avLst>
              <a:gd name="adj" fmla="val 20012"/>
            </a:avLst>
          </a:prstGeom>
          <a:solidFill>
            <a:srgbClr val="F2EEEE"/>
          </a:solidFill>
          <a:ln/>
        </p:spPr>
      </p:sp>
      <p:sp>
        <p:nvSpPr>
          <p:cNvPr id="6" name="Text 3"/>
          <p:cNvSpPr/>
          <p:nvPr/>
        </p:nvSpPr>
        <p:spPr>
          <a:xfrm>
            <a:off x="1303973" y="2111812"/>
            <a:ext cx="3915728" cy="354330"/>
          </a:xfrm>
          <a:prstGeom prst="rect">
            <a:avLst/>
          </a:prstGeom>
          <a:noFill/>
          <a:ln/>
        </p:spPr>
        <p:txBody>
          <a:bodyPr wrap="none" lIns="0" tIns="0" rIns="0" bIns="0" rtlCol="0" anchor="t"/>
          <a:lstStyle/>
          <a:p>
            <a:pPr algn="l"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Ανάπτυξη με κρατικά κίνητρα</a:t>
            </a:r>
            <a:endParaRPr lang="en-US" sz="2200" dirty="0"/>
          </a:p>
        </p:txBody>
      </p:sp>
      <p:sp>
        <p:nvSpPr>
          <p:cNvPr id="7" name="Text 4"/>
          <p:cNvSpPr/>
          <p:nvPr/>
        </p:nvSpPr>
        <p:spPr>
          <a:xfrm>
            <a:off x="1303973" y="2602230"/>
            <a:ext cx="12532638" cy="725805"/>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Ο δευτερογενής τομέας (βιομηχανία, βιοτεχνία) αναπτύχθηκε στη λογική των κινήτρων και των δασμών. Οι επιχορηγήσεις επενδύσεων και η επιδότηση επιτοκίου αποτελούσαν μόνιμο αίτημα της ελληνικής βιομηχανίας.</a:t>
            </a:r>
            <a:endParaRPr lang="en-US" sz="1750" dirty="0"/>
          </a:p>
        </p:txBody>
      </p:sp>
      <p:sp>
        <p:nvSpPr>
          <p:cNvPr id="8" name="Shape 5"/>
          <p:cNvSpPr/>
          <p:nvPr/>
        </p:nvSpPr>
        <p:spPr>
          <a:xfrm>
            <a:off x="1133951" y="3554849"/>
            <a:ext cx="170021" cy="1579126"/>
          </a:xfrm>
          <a:prstGeom prst="roundRect">
            <a:avLst>
              <a:gd name="adj" fmla="val 20012"/>
            </a:avLst>
          </a:prstGeom>
          <a:solidFill>
            <a:srgbClr val="F2EEEE"/>
          </a:solidFill>
          <a:ln/>
        </p:spPr>
      </p:sp>
      <p:sp>
        <p:nvSpPr>
          <p:cNvPr id="9" name="Text 6"/>
          <p:cNvSpPr/>
          <p:nvPr/>
        </p:nvSpPr>
        <p:spPr>
          <a:xfrm>
            <a:off x="1644134" y="3554849"/>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Προστατευτισμός</a:t>
            </a:r>
            <a:endParaRPr lang="en-US" sz="2200" dirty="0"/>
          </a:p>
        </p:txBody>
      </p:sp>
      <p:sp>
        <p:nvSpPr>
          <p:cNvPr id="10" name="Text 7"/>
          <p:cNvSpPr/>
          <p:nvPr/>
        </p:nvSpPr>
        <p:spPr>
          <a:xfrm>
            <a:off x="1644134" y="4045268"/>
            <a:ext cx="12192476" cy="1088708"/>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Τα εισαγόμενα προϊόντα αρκετών κλάδων είχαν υψηλούς δασμούς, ώστε οι καταναλωτές να προτιμούν τα εγχώρια που ήταν φθηνότερα. Αυτό δημιούργησε μια τεχνητή ανταγωνιστικότητα που δεν ανταποκρινόταν στην πραγματικότητα.</a:t>
            </a:r>
            <a:endParaRPr lang="en-US" sz="1750" dirty="0"/>
          </a:p>
        </p:txBody>
      </p:sp>
      <p:sp>
        <p:nvSpPr>
          <p:cNvPr id="11" name="Shape 8"/>
          <p:cNvSpPr/>
          <p:nvPr/>
        </p:nvSpPr>
        <p:spPr>
          <a:xfrm>
            <a:off x="1474232" y="5360789"/>
            <a:ext cx="170021" cy="1579126"/>
          </a:xfrm>
          <a:prstGeom prst="roundRect">
            <a:avLst>
              <a:gd name="adj" fmla="val 20012"/>
            </a:avLst>
          </a:prstGeom>
          <a:solidFill>
            <a:srgbClr val="F2EEEE"/>
          </a:solidFill>
          <a:ln/>
        </p:spPr>
      </p:sp>
      <p:sp>
        <p:nvSpPr>
          <p:cNvPr id="12" name="Text 9"/>
          <p:cNvSpPr/>
          <p:nvPr/>
        </p:nvSpPr>
        <p:spPr>
          <a:xfrm>
            <a:off x="1984415" y="5360789"/>
            <a:ext cx="4572476" cy="354330"/>
          </a:xfrm>
          <a:prstGeom prst="rect">
            <a:avLst/>
          </a:prstGeom>
          <a:noFill/>
          <a:ln/>
        </p:spPr>
        <p:txBody>
          <a:bodyPr wrap="none" lIns="0" tIns="0" rIns="0" bIns="0" rtlCol="0" anchor="t"/>
          <a:lstStyle/>
          <a:p>
            <a:pPr algn="l"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Αδυναμία διεθνούς ανταγωνισμού</a:t>
            </a:r>
            <a:endParaRPr lang="en-US" sz="2200" dirty="0"/>
          </a:p>
        </p:txBody>
      </p:sp>
      <p:sp>
        <p:nvSpPr>
          <p:cNvPr id="13" name="Text 10"/>
          <p:cNvSpPr/>
          <p:nvPr/>
        </p:nvSpPr>
        <p:spPr>
          <a:xfrm>
            <a:off x="1984415" y="5851208"/>
            <a:ext cx="11852196" cy="1088708"/>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Το αποτέλεσμα ήταν μια μικρή και μεσαία βιομηχανία και βιοτεχνία με αδύναμες βάσεις που δεν μπόρεσε να αντέξει τον διεθνή ανταγωνισμό και υποχώρησε σημαντικά όταν χρειάστηκε να λειτουργήσει σε συνθήκες ελεύθερης αγοράς.</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1485186"/>
            <a:ext cx="9598223" cy="708779"/>
          </a:xfrm>
          <a:prstGeom prst="rect">
            <a:avLst/>
          </a:prstGeom>
          <a:noFill/>
          <a:ln/>
        </p:spPr>
        <p:txBody>
          <a:bodyPr wrap="none" lIns="0" tIns="0" rIns="0" bIns="0" rtlCol="0" anchor="t"/>
          <a:lstStyle/>
          <a:p>
            <a:pPr indent="0" marL="0">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Προβλήματα του τριτογενούς τομέα</a:t>
            </a:r>
            <a:endParaRPr lang="en-US" sz="4450" dirty="0"/>
          </a:p>
        </p:txBody>
      </p:sp>
      <p:sp>
        <p:nvSpPr>
          <p:cNvPr id="5" name="Shape 2"/>
          <p:cNvSpPr/>
          <p:nvPr/>
        </p:nvSpPr>
        <p:spPr>
          <a:xfrm>
            <a:off x="793790" y="2534126"/>
            <a:ext cx="4196358" cy="4210169"/>
          </a:xfrm>
          <a:prstGeom prst="roundRect">
            <a:avLst>
              <a:gd name="adj" fmla="val 811"/>
            </a:avLst>
          </a:prstGeom>
          <a:solidFill>
            <a:srgbClr val="F2EEEE"/>
          </a:solidFill>
          <a:ln/>
        </p:spPr>
      </p:sp>
      <p:sp>
        <p:nvSpPr>
          <p:cNvPr id="6" name="Text 3"/>
          <p:cNvSpPr/>
          <p:nvPr/>
        </p:nvSpPr>
        <p:spPr>
          <a:xfrm>
            <a:off x="1020604" y="2760940"/>
            <a:ext cx="2835235" cy="354330"/>
          </a:xfrm>
          <a:prstGeom prst="rect">
            <a:avLst/>
          </a:prstGeom>
          <a:noFill/>
          <a:ln/>
        </p:spPr>
        <p:txBody>
          <a:bodyPr wrap="none" lIns="0" tIns="0" rIns="0" bIns="0" rtlCol="0" anchor="t"/>
          <a:lstStyle/>
          <a:p>
            <a:pPr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Υπερδιόγκωση</a:t>
            </a:r>
            <a:endParaRPr lang="en-US" sz="2200" dirty="0"/>
          </a:p>
        </p:txBody>
      </p:sp>
      <p:sp>
        <p:nvSpPr>
          <p:cNvPr id="7" name="Text 4"/>
          <p:cNvSpPr/>
          <p:nvPr/>
        </p:nvSpPr>
        <p:spPr>
          <a:xfrm>
            <a:off x="1020604" y="3251359"/>
            <a:ext cx="3742730" cy="3266123"/>
          </a:xfrm>
          <a:prstGeom prst="rect">
            <a:avLst/>
          </a:prstGeom>
          <a:noFill/>
          <a:ln/>
        </p:spPr>
        <p:txBody>
          <a:bodyPr wrap="square" lIns="0" tIns="0" rIns="0" bIns="0" rtlCol="0" anchor="t"/>
          <a:lstStyle/>
          <a:p>
            <a:pPr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Ο τριτογενής τομέας (υπηρεσίες, τουρισμός) έχει διογκωθεί υπερβολικά σε βάρος των άλλων τομέων της οικονομίας, δημιουργώντας μια ανισορροπία στην παραγωγική βάση της χώρας. Αυτή η ασυμμετρία καθιστά την οικονομία ευάλωτη σε εξωτερικούς παράγοντες.</a:t>
            </a:r>
            <a:endParaRPr lang="en-US" sz="1750" dirty="0"/>
          </a:p>
        </p:txBody>
      </p:sp>
      <p:sp>
        <p:nvSpPr>
          <p:cNvPr id="8" name="Shape 5"/>
          <p:cNvSpPr/>
          <p:nvPr/>
        </p:nvSpPr>
        <p:spPr>
          <a:xfrm>
            <a:off x="5216962" y="2534126"/>
            <a:ext cx="4196358" cy="4210169"/>
          </a:xfrm>
          <a:prstGeom prst="roundRect">
            <a:avLst>
              <a:gd name="adj" fmla="val 811"/>
            </a:avLst>
          </a:prstGeom>
          <a:solidFill>
            <a:srgbClr val="F2EEEE"/>
          </a:solidFill>
          <a:ln/>
        </p:spPr>
      </p:sp>
      <p:sp>
        <p:nvSpPr>
          <p:cNvPr id="9" name="Text 6"/>
          <p:cNvSpPr/>
          <p:nvPr/>
        </p:nvSpPr>
        <p:spPr>
          <a:xfrm>
            <a:off x="5443776" y="2760940"/>
            <a:ext cx="3742730" cy="708660"/>
          </a:xfrm>
          <a:prstGeom prst="rect">
            <a:avLst/>
          </a:prstGeom>
          <a:noFill/>
          <a:ln/>
        </p:spPr>
        <p:txBody>
          <a:bodyPr wrap="square" lIns="0" tIns="0" rIns="0" bIns="0" rtlCol="0" anchor="t"/>
          <a:lstStyle/>
          <a:p>
            <a:pPr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Χαμηλή ποιότητα υπηρεσιών</a:t>
            </a:r>
            <a:endParaRPr lang="en-US" sz="2200" dirty="0"/>
          </a:p>
        </p:txBody>
      </p:sp>
      <p:sp>
        <p:nvSpPr>
          <p:cNvPr id="10" name="Text 7"/>
          <p:cNvSpPr/>
          <p:nvPr/>
        </p:nvSpPr>
        <p:spPr>
          <a:xfrm>
            <a:off x="5443776" y="3605689"/>
            <a:ext cx="3742730" cy="2903220"/>
          </a:xfrm>
          <a:prstGeom prst="rect">
            <a:avLst/>
          </a:prstGeom>
          <a:noFill/>
          <a:ln/>
        </p:spPr>
        <p:txBody>
          <a:bodyPr wrap="square" lIns="0" tIns="0" rIns="0" bIns="0" rtlCol="0" anchor="t"/>
          <a:lstStyle/>
          <a:p>
            <a:pPr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Παρά το μέγεθός του, ο δημόσιος τριτογενής τομέας χαρακτηρίζεται από χαμηλή ποιότητα των προσφερόμενων υπηρεσιών, ανεπαρκή οργάνωση και υψηλό κόστος λειτουργίας σε σχέση με την αποτελεσματικότητά του.</a:t>
            </a:r>
            <a:endParaRPr lang="en-US" sz="1750" dirty="0"/>
          </a:p>
        </p:txBody>
      </p:sp>
      <p:sp>
        <p:nvSpPr>
          <p:cNvPr id="11" name="Shape 8"/>
          <p:cNvSpPr/>
          <p:nvPr/>
        </p:nvSpPr>
        <p:spPr>
          <a:xfrm>
            <a:off x="9640133" y="2534126"/>
            <a:ext cx="4196358" cy="4210169"/>
          </a:xfrm>
          <a:prstGeom prst="roundRect">
            <a:avLst>
              <a:gd name="adj" fmla="val 811"/>
            </a:avLst>
          </a:prstGeom>
          <a:solidFill>
            <a:srgbClr val="F2EEEE"/>
          </a:solidFill>
          <a:ln/>
        </p:spPr>
      </p:sp>
      <p:sp>
        <p:nvSpPr>
          <p:cNvPr id="12" name="Text 9"/>
          <p:cNvSpPr/>
          <p:nvPr/>
        </p:nvSpPr>
        <p:spPr>
          <a:xfrm>
            <a:off x="9866948" y="2760940"/>
            <a:ext cx="3742730" cy="708660"/>
          </a:xfrm>
          <a:prstGeom prst="rect">
            <a:avLst/>
          </a:prstGeom>
          <a:noFill/>
          <a:ln/>
        </p:spPr>
        <p:txBody>
          <a:bodyPr wrap="square" lIns="0" tIns="0" rIns="0" bIns="0" rtlCol="0" anchor="t"/>
          <a:lstStyle/>
          <a:p>
            <a:pPr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Ανορθολογισμός και παρασιτισμός</a:t>
            </a:r>
            <a:endParaRPr lang="en-US" sz="2200" dirty="0"/>
          </a:p>
        </p:txBody>
      </p:sp>
      <p:sp>
        <p:nvSpPr>
          <p:cNvPr id="13" name="Text 10"/>
          <p:cNvSpPr/>
          <p:nvPr/>
        </p:nvSpPr>
        <p:spPr>
          <a:xfrm>
            <a:off x="9866948" y="3605689"/>
            <a:ext cx="3742730" cy="2903220"/>
          </a:xfrm>
          <a:prstGeom prst="rect">
            <a:avLst/>
          </a:prstGeom>
          <a:noFill/>
          <a:ln/>
        </p:spPr>
        <p:txBody>
          <a:bodyPr wrap="square" lIns="0" tIns="0" rIns="0" bIns="0" rtlCol="0" anchor="t"/>
          <a:lstStyle/>
          <a:p>
            <a:pPr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Ο τριτογενής τομέας πάσχει από ανορθολογική διαχείριση και φαινόμενα παρασιτισμού που οδηγούν σε σπατάλη πόρων, χαμηλή παραγωγικότητα και αναποτελεσματική εξυπηρέτηση των πολιτών και των επιχειρήσεων.</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00789" y="598051"/>
            <a:ext cx="8280321" cy="536377"/>
          </a:xfrm>
          <a:prstGeom prst="rect">
            <a:avLst/>
          </a:prstGeom>
          <a:noFill/>
          <a:ln/>
        </p:spPr>
        <p:txBody>
          <a:bodyPr wrap="none" lIns="0" tIns="0" rIns="0" bIns="0" rtlCol="0" anchor="t"/>
          <a:lstStyle/>
          <a:p>
            <a:pPr indent="0" marL="0">
              <a:lnSpc>
                <a:spcPts val="4200"/>
              </a:lnSpc>
              <a:buNone/>
            </a:pPr>
            <a:r>
              <a:rPr lang="en-US" sz="3350" dirty="0">
                <a:solidFill>
                  <a:srgbClr val="030303"/>
                </a:solidFill>
                <a:latin typeface="DM Sans Semi Bold" pitchFamily="34" charset="0"/>
                <a:ea typeface="DM Sans Semi Bold" pitchFamily="34" charset="-122"/>
                <a:cs typeface="DM Sans Semi Bold" pitchFamily="34" charset="-120"/>
              </a:rPr>
              <a:t>Το πρόβλημα της οικονομικής εξάρτησης</a:t>
            </a:r>
            <a:endParaRPr lang="en-US" sz="3350" dirty="0"/>
          </a:p>
        </p:txBody>
      </p:sp>
      <p:pic>
        <p:nvPicPr>
          <p:cNvPr id="3" name="Image 0" descr="preencoded.png">    </p:cNvPr>
          <p:cNvPicPr>
            <a:picLocks noChangeAspect="1"/>
          </p:cNvPicPr>
          <p:nvPr/>
        </p:nvPicPr>
        <p:blipFill>
          <a:blip r:embed="rId1"/>
          <a:stretch>
            <a:fillRect/>
          </a:stretch>
        </p:blipFill>
        <p:spPr>
          <a:xfrm>
            <a:off x="4266367" y="3840123"/>
            <a:ext cx="6097667" cy="6097667"/>
          </a:xfrm>
          <a:prstGeom prst="rect">
            <a:avLst/>
          </a:prstGeom>
        </p:spPr>
      </p:pic>
      <p:sp>
        <p:nvSpPr>
          <p:cNvPr id="4" name="Text 1"/>
          <p:cNvSpPr/>
          <p:nvPr/>
        </p:nvSpPr>
        <p:spPr>
          <a:xfrm>
            <a:off x="5297448" y="5573911"/>
            <a:ext cx="74771" cy="343257"/>
          </a:xfrm>
          <a:prstGeom prst="rect">
            <a:avLst/>
          </a:prstGeom>
          <a:noFill/>
          <a:ln/>
        </p:spPr>
        <p:txBody>
          <a:bodyPr wrap="none" lIns="0" tIns="0" rIns="0" bIns="0" rtlCol="0" anchor="t"/>
          <a:lstStyle/>
          <a:p>
            <a:pPr indent="0" marL="0">
              <a:lnSpc>
                <a:spcPts val="2700"/>
              </a:lnSpc>
              <a:buNone/>
            </a:pPr>
            <a:r>
              <a:rPr lang="en-US" sz="1650" dirty="0">
                <a:solidFill>
                  <a:srgbClr val="464646"/>
                </a:solidFill>
                <a:latin typeface="DM Sans Semi Bold" pitchFamily="34" charset="0"/>
                <a:ea typeface="DM Sans Semi Bold" pitchFamily="34" charset="-122"/>
                <a:cs typeface="DM Sans Semi Bold" pitchFamily="34" charset="-120"/>
              </a:rPr>
              <a:t>1</a:t>
            </a:r>
            <a:endParaRPr lang="en-US" sz="1650" dirty="0"/>
          </a:p>
        </p:txBody>
      </p:sp>
      <p:pic>
        <p:nvPicPr>
          <p:cNvPr id="5" name="Image 1" descr="preencoded.png">    </p:cNvPr>
          <p:cNvPicPr>
            <a:picLocks noChangeAspect="1"/>
          </p:cNvPicPr>
          <p:nvPr/>
        </p:nvPicPr>
        <p:blipFill>
          <a:blip r:embed="rId2"/>
          <a:stretch>
            <a:fillRect/>
          </a:stretch>
        </p:blipFill>
        <p:spPr>
          <a:xfrm>
            <a:off x="4266367" y="3840123"/>
            <a:ext cx="6097667" cy="6097667"/>
          </a:xfrm>
          <a:prstGeom prst="rect">
            <a:avLst/>
          </a:prstGeom>
        </p:spPr>
      </p:pic>
      <p:sp>
        <p:nvSpPr>
          <p:cNvPr id="6" name="Text 2"/>
          <p:cNvSpPr/>
          <p:nvPr/>
        </p:nvSpPr>
        <p:spPr>
          <a:xfrm>
            <a:off x="7253287" y="4430554"/>
            <a:ext cx="123825" cy="343257"/>
          </a:xfrm>
          <a:prstGeom prst="rect">
            <a:avLst/>
          </a:prstGeom>
          <a:noFill/>
          <a:ln/>
        </p:spPr>
        <p:txBody>
          <a:bodyPr wrap="none" lIns="0" tIns="0" rIns="0" bIns="0" rtlCol="0" anchor="t"/>
          <a:lstStyle/>
          <a:p>
            <a:pPr indent="0" marL="0">
              <a:lnSpc>
                <a:spcPts val="2700"/>
              </a:lnSpc>
              <a:buNone/>
            </a:pPr>
            <a:r>
              <a:rPr lang="en-US" sz="1650" dirty="0">
                <a:solidFill>
                  <a:srgbClr val="464646"/>
                </a:solidFill>
                <a:latin typeface="DM Sans Semi Bold" pitchFamily="34" charset="0"/>
                <a:ea typeface="DM Sans Semi Bold" pitchFamily="34" charset="-122"/>
                <a:cs typeface="DM Sans Semi Bold" pitchFamily="34" charset="-120"/>
              </a:rPr>
              <a:t>2</a:t>
            </a:r>
            <a:endParaRPr lang="en-US" sz="1650" dirty="0"/>
          </a:p>
        </p:txBody>
      </p:sp>
      <p:pic>
        <p:nvPicPr>
          <p:cNvPr id="7" name="Image 2" descr="preencoded.png">    </p:cNvPr>
          <p:cNvPicPr>
            <a:picLocks noChangeAspect="1"/>
          </p:cNvPicPr>
          <p:nvPr/>
        </p:nvPicPr>
        <p:blipFill>
          <a:blip r:embed="rId3"/>
          <a:stretch>
            <a:fillRect/>
          </a:stretch>
        </p:blipFill>
        <p:spPr>
          <a:xfrm>
            <a:off x="4266367" y="3840123"/>
            <a:ext cx="6097667" cy="6097667"/>
          </a:xfrm>
          <a:prstGeom prst="rect">
            <a:avLst/>
          </a:prstGeom>
        </p:spPr>
      </p:pic>
      <p:sp>
        <p:nvSpPr>
          <p:cNvPr id="8" name="Text 3"/>
          <p:cNvSpPr/>
          <p:nvPr/>
        </p:nvSpPr>
        <p:spPr>
          <a:xfrm>
            <a:off x="9231154" y="5573911"/>
            <a:ext cx="128588" cy="343257"/>
          </a:xfrm>
          <a:prstGeom prst="rect">
            <a:avLst/>
          </a:prstGeom>
          <a:noFill/>
          <a:ln/>
        </p:spPr>
        <p:txBody>
          <a:bodyPr wrap="none" lIns="0" tIns="0" rIns="0" bIns="0" rtlCol="0" anchor="t"/>
          <a:lstStyle/>
          <a:p>
            <a:pPr indent="0" marL="0">
              <a:lnSpc>
                <a:spcPts val="2700"/>
              </a:lnSpc>
              <a:buNone/>
            </a:pPr>
            <a:r>
              <a:rPr lang="en-US" sz="1650" dirty="0">
                <a:solidFill>
                  <a:srgbClr val="464646"/>
                </a:solidFill>
                <a:latin typeface="DM Sans Semi Bold" pitchFamily="34" charset="0"/>
                <a:ea typeface="DM Sans Semi Bold" pitchFamily="34" charset="-122"/>
                <a:cs typeface="DM Sans Semi Bold" pitchFamily="34" charset="-120"/>
              </a:rPr>
              <a:t>3</a:t>
            </a:r>
            <a:endParaRPr lang="en-US" sz="1650" dirty="0"/>
          </a:p>
        </p:txBody>
      </p:sp>
      <p:sp>
        <p:nvSpPr>
          <p:cNvPr id="9" name="Text 4"/>
          <p:cNvSpPr/>
          <p:nvPr/>
        </p:nvSpPr>
        <p:spPr>
          <a:xfrm>
            <a:off x="600789" y="7082076"/>
            <a:ext cx="13428821" cy="549354"/>
          </a:xfrm>
          <a:prstGeom prst="rect">
            <a:avLst/>
          </a:prstGeom>
          <a:noFill/>
          <a:ln/>
        </p:spPr>
        <p:txBody>
          <a:bodyPr wrap="square" lIns="0" tIns="0" rIns="0" bIns="0" rtlCol="0" anchor="t"/>
          <a:lstStyle/>
          <a:p>
            <a:pPr indent="0" marL="0">
              <a:lnSpc>
                <a:spcPts val="2150"/>
              </a:lnSpc>
              <a:buNone/>
            </a:pPr>
            <a:r>
              <a:rPr lang="en-US" sz="1350" dirty="0">
                <a:solidFill>
                  <a:srgbClr val="464646"/>
                </a:solidFill>
                <a:latin typeface="Inter Medium" pitchFamily="34" charset="0"/>
                <a:ea typeface="Inter Medium" pitchFamily="34" charset="-122"/>
                <a:cs typeface="Inter Medium" pitchFamily="34" charset="-120"/>
              </a:rPr>
              <a:t>Σε συνθήκες παγκοσμιοποίησης, καμία οικονομία δεν θεωρείται πλέον αυτάρκης. Ωστόσο, υπάρχει σημαντική διαφορά μεταξύ της αλληλεξάρτησης, που χαρακτηρίζει τις ισχυρές οικονομίες, και της μονόπλευρης εξάρτησης που περιορίζει τις επιλογές και τις δυνατότητες ανάπτυξης της ελληνικής οικονομίας.</a:t>
            </a:r>
            <a:endParaRPr lang="en-US" sz="1350" dirty="0"/>
          </a:p>
        </p:txBody>
      </p:sp>
      <p:sp>
        <p:nvSpPr>
          <p:cNvPr id="10" name="Text 5"/>
          <p:cNvSpPr/>
          <p:nvPr/>
        </p:nvSpPr>
        <p:spPr>
          <a:xfrm>
            <a:off x="1680210" y="2392323"/>
            <a:ext cx="2145744" cy="268129"/>
          </a:xfrm>
          <a:prstGeom prst="rect">
            <a:avLst/>
          </a:prstGeom>
          <a:noFill/>
          <a:ln/>
        </p:spPr>
        <p:txBody>
          <a:bodyPr wrap="none" lIns="0" tIns="0" rIns="0" bIns="0" rtlCol="0" anchor="t"/>
          <a:lstStyle/>
          <a:p>
            <a:pPr algn="ctr" indent="0" marL="0">
              <a:lnSpc>
                <a:spcPts val="2100"/>
              </a:lnSpc>
              <a:buNone/>
            </a:pPr>
            <a:r>
              <a:rPr lang="en-US" sz="1650" dirty="0">
                <a:solidFill>
                  <a:srgbClr val="030303"/>
                </a:solidFill>
                <a:latin typeface="DM Sans Semi Bold" pitchFamily="34" charset="0"/>
                <a:ea typeface="DM Sans Semi Bold" pitchFamily="34" charset="-122"/>
                <a:cs typeface="DM Sans Semi Bold" pitchFamily="34" charset="-120"/>
              </a:rPr>
              <a:t>Εμπορικό έλλειμμα</a:t>
            </a:r>
            <a:endParaRPr lang="en-US" sz="1650" dirty="0"/>
          </a:p>
        </p:txBody>
      </p:sp>
      <p:sp>
        <p:nvSpPr>
          <p:cNvPr id="11" name="Text 6"/>
          <p:cNvSpPr/>
          <p:nvPr/>
        </p:nvSpPr>
        <p:spPr>
          <a:xfrm>
            <a:off x="600789" y="2763441"/>
            <a:ext cx="4304586" cy="1648063"/>
          </a:xfrm>
          <a:prstGeom prst="rect">
            <a:avLst/>
          </a:prstGeom>
          <a:noFill/>
          <a:ln/>
        </p:spPr>
        <p:txBody>
          <a:bodyPr wrap="square" lIns="0" tIns="0" rIns="0" bIns="0" rtlCol="0" anchor="t"/>
          <a:lstStyle/>
          <a:p>
            <a:pPr algn="ctr" indent="0" marL="0">
              <a:lnSpc>
                <a:spcPts val="2150"/>
              </a:lnSpc>
              <a:buNone/>
            </a:pPr>
            <a:r>
              <a:rPr lang="en-US" sz="1350" dirty="0">
                <a:solidFill>
                  <a:srgbClr val="464646"/>
                </a:solidFill>
                <a:latin typeface="Inter Medium" pitchFamily="34" charset="0"/>
                <a:ea typeface="Inter Medium" pitchFamily="34" charset="-122"/>
                <a:cs typeface="Inter Medium" pitchFamily="34" charset="-120"/>
              </a:rPr>
              <a:t>Το μόνιμο έλλειμμα του εμπορικού ισοζυγίου καθιστά την Ελλάδα εξαρτώμενη από ξένες αγορές. Η αδυναμία της χώρας να καλύψει τις εγχώριες ανάγκες σε βασικά προϊόντα ενισχύει την εξάρτηση από εισαγωγές, επιδεινώνοντας το πρόβλημα.</a:t>
            </a:r>
            <a:endParaRPr lang="en-US" sz="1350" dirty="0"/>
          </a:p>
        </p:txBody>
      </p:sp>
      <p:sp>
        <p:nvSpPr>
          <p:cNvPr id="12" name="Text 7"/>
          <p:cNvSpPr/>
          <p:nvPr/>
        </p:nvSpPr>
        <p:spPr>
          <a:xfrm>
            <a:off x="6242209" y="1477685"/>
            <a:ext cx="2145744" cy="268129"/>
          </a:xfrm>
          <a:prstGeom prst="rect">
            <a:avLst/>
          </a:prstGeom>
          <a:noFill/>
          <a:ln/>
        </p:spPr>
        <p:txBody>
          <a:bodyPr wrap="none" lIns="0" tIns="0" rIns="0" bIns="0" rtlCol="0" anchor="t"/>
          <a:lstStyle/>
          <a:p>
            <a:pPr algn="ctr" indent="0" marL="0">
              <a:lnSpc>
                <a:spcPts val="2100"/>
              </a:lnSpc>
              <a:buNone/>
            </a:pPr>
            <a:r>
              <a:rPr lang="en-US" sz="1650" dirty="0">
                <a:solidFill>
                  <a:srgbClr val="030303"/>
                </a:solidFill>
                <a:latin typeface="DM Sans Semi Bold" pitchFamily="34" charset="0"/>
                <a:ea typeface="DM Sans Semi Bold" pitchFamily="34" charset="-122"/>
                <a:cs typeface="DM Sans Semi Bold" pitchFamily="34" charset="-120"/>
              </a:rPr>
              <a:t>Ξένο κεφάλαιο</a:t>
            </a:r>
            <a:endParaRPr lang="en-US" sz="1650" dirty="0"/>
          </a:p>
        </p:txBody>
      </p:sp>
      <p:sp>
        <p:nvSpPr>
          <p:cNvPr id="13" name="Text 8"/>
          <p:cNvSpPr/>
          <p:nvPr/>
        </p:nvSpPr>
        <p:spPr>
          <a:xfrm>
            <a:off x="5162788" y="1848803"/>
            <a:ext cx="4304705" cy="1648063"/>
          </a:xfrm>
          <a:prstGeom prst="rect">
            <a:avLst/>
          </a:prstGeom>
          <a:noFill/>
          <a:ln/>
        </p:spPr>
        <p:txBody>
          <a:bodyPr wrap="square" lIns="0" tIns="0" rIns="0" bIns="0" rtlCol="0" anchor="t"/>
          <a:lstStyle/>
          <a:p>
            <a:pPr algn="ctr" indent="0" marL="0">
              <a:lnSpc>
                <a:spcPts val="2150"/>
              </a:lnSpc>
              <a:buNone/>
            </a:pPr>
            <a:r>
              <a:rPr lang="en-US" sz="1350" dirty="0">
                <a:solidFill>
                  <a:srgbClr val="464646"/>
                </a:solidFill>
                <a:latin typeface="Inter Medium" pitchFamily="34" charset="0"/>
                <a:ea typeface="Inter Medium" pitchFamily="34" charset="-122"/>
                <a:cs typeface="Inter Medium" pitchFamily="34" charset="-120"/>
              </a:rPr>
              <a:t>Ο έλεγχος βασικών κλάδων και τομέων παραγωγής από το ξένο κεφάλαιο μειώνει την οικονομική αυτονομία της χώρας. Σημαντικές αποφάσεις για την ελληνική οικονομία λαμβάνονται συχνά εκτός των ελληνικών συνόρων.</a:t>
            </a:r>
            <a:endParaRPr lang="en-US" sz="1350" dirty="0"/>
          </a:p>
        </p:txBody>
      </p:sp>
      <p:sp>
        <p:nvSpPr>
          <p:cNvPr id="14" name="Text 9"/>
          <p:cNvSpPr/>
          <p:nvPr/>
        </p:nvSpPr>
        <p:spPr>
          <a:xfrm>
            <a:off x="10744319" y="2667000"/>
            <a:ext cx="2265759" cy="268129"/>
          </a:xfrm>
          <a:prstGeom prst="rect">
            <a:avLst/>
          </a:prstGeom>
          <a:noFill/>
          <a:ln/>
        </p:spPr>
        <p:txBody>
          <a:bodyPr wrap="none" lIns="0" tIns="0" rIns="0" bIns="0" rtlCol="0" anchor="t"/>
          <a:lstStyle/>
          <a:p>
            <a:pPr algn="ctr" indent="0" marL="0">
              <a:lnSpc>
                <a:spcPts val="2100"/>
              </a:lnSpc>
              <a:buNone/>
            </a:pPr>
            <a:r>
              <a:rPr lang="en-US" sz="1650" dirty="0">
                <a:solidFill>
                  <a:srgbClr val="030303"/>
                </a:solidFill>
                <a:latin typeface="DM Sans Semi Bold" pitchFamily="34" charset="0"/>
                <a:ea typeface="DM Sans Semi Bold" pitchFamily="34" charset="-122"/>
                <a:cs typeface="DM Sans Semi Bold" pitchFamily="34" charset="-120"/>
              </a:rPr>
              <a:t>Τεχνολογική εξάρτηση</a:t>
            </a:r>
            <a:endParaRPr lang="en-US" sz="1650" dirty="0"/>
          </a:p>
        </p:txBody>
      </p:sp>
      <p:sp>
        <p:nvSpPr>
          <p:cNvPr id="15" name="Text 10"/>
          <p:cNvSpPr/>
          <p:nvPr/>
        </p:nvSpPr>
        <p:spPr>
          <a:xfrm>
            <a:off x="9724906" y="3038118"/>
            <a:ext cx="4304705" cy="1373386"/>
          </a:xfrm>
          <a:prstGeom prst="rect">
            <a:avLst/>
          </a:prstGeom>
          <a:noFill/>
          <a:ln/>
        </p:spPr>
        <p:txBody>
          <a:bodyPr wrap="square" lIns="0" tIns="0" rIns="0" bIns="0" rtlCol="0" anchor="t"/>
          <a:lstStyle/>
          <a:p>
            <a:pPr algn="ctr" indent="0" marL="0">
              <a:lnSpc>
                <a:spcPts val="2150"/>
              </a:lnSpc>
              <a:buNone/>
            </a:pPr>
            <a:r>
              <a:rPr lang="en-US" sz="1350" dirty="0">
                <a:solidFill>
                  <a:srgbClr val="464646"/>
                </a:solidFill>
                <a:latin typeface="Inter Medium" pitchFamily="34" charset="0"/>
                <a:ea typeface="Inter Medium" pitchFamily="34" charset="-122"/>
                <a:cs typeface="Inter Medium" pitchFamily="34" charset="-120"/>
              </a:rPr>
              <a:t>Η εισαγωγή του απαραίτητου κεφαλαιουχικού εξοπλισμού και της τεχνολογίας από ξένες χώρες καθιστά την Ελλάδα εξαρτημένη τεχνολογικά, περιορίζοντας την ικανότητά της για καινοτομία και ανάπτυξη νέων τεχνολογιών.</a:t>
            </a:r>
            <a:endParaRPr lang="en-US" sz="13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592217" y="467082"/>
            <a:ext cx="6262807" cy="528757"/>
          </a:xfrm>
          <a:prstGeom prst="rect">
            <a:avLst/>
          </a:prstGeom>
          <a:noFill/>
          <a:ln/>
        </p:spPr>
        <p:txBody>
          <a:bodyPr wrap="none" lIns="0" tIns="0" rIns="0" bIns="0" rtlCol="0" anchor="t"/>
          <a:lstStyle/>
          <a:p>
            <a:pPr indent="0" marL="0">
              <a:lnSpc>
                <a:spcPts val="4150"/>
              </a:lnSpc>
              <a:buNone/>
            </a:pPr>
            <a:r>
              <a:rPr lang="en-US" sz="3300" dirty="0">
                <a:solidFill>
                  <a:srgbClr val="030303"/>
                </a:solidFill>
                <a:latin typeface="DM Sans Semi Bold" pitchFamily="34" charset="0"/>
                <a:ea typeface="DM Sans Semi Bold" pitchFamily="34" charset="-122"/>
                <a:cs typeface="DM Sans Semi Bold" pitchFamily="34" charset="-120"/>
              </a:rPr>
              <a:t>Άλλα διαρθρωτικά προβλήματα</a:t>
            </a:r>
            <a:endParaRPr lang="en-US" sz="3300" dirty="0"/>
          </a:p>
        </p:txBody>
      </p:sp>
      <p:sp>
        <p:nvSpPr>
          <p:cNvPr id="3" name="Shape 1"/>
          <p:cNvSpPr/>
          <p:nvPr/>
        </p:nvSpPr>
        <p:spPr>
          <a:xfrm>
            <a:off x="592217" y="1334214"/>
            <a:ext cx="1680686" cy="1245513"/>
          </a:xfrm>
          <a:prstGeom prst="roundRect">
            <a:avLst>
              <a:gd name="adj" fmla="val 2038"/>
            </a:avLst>
          </a:prstGeom>
          <a:solidFill>
            <a:srgbClr val="F2EEEE"/>
          </a:solidFill>
          <a:ln/>
        </p:spPr>
      </p:sp>
      <p:sp>
        <p:nvSpPr>
          <p:cNvPr id="4" name="Text 2"/>
          <p:cNvSpPr/>
          <p:nvPr/>
        </p:nvSpPr>
        <p:spPr>
          <a:xfrm>
            <a:off x="761405" y="1787723"/>
            <a:ext cx="73700" cy="338495"/>
          </a:xfrm>
          <a:prstGeom prst="rect">
            <a:avLst/>
          </a:prstGeom>
          <a:noFill/>
          <a:ln/>
        </p:spPr>
        <p:txBody>
          <a:bodyPr wrap="none" lIns="0" tIns="0" rIns="0" bIns="0" rtlCol="0" anchor="t"/>
          <a:lstStyle/>
          <a:p>
            <a:pPr algn="ctr" indent="0" marL="0">
              <a:lnSpc>
                <a:spcPts val="2650"/>
              </a:lnSpc>
              <a:buNone/>
            </a:pPr>
            <a:r>
              <a:rPr lang="en-US" sz="1650" dirty="0">
                <a:solidFill>
                  <a:srgbClr val="464646"/>
                </a:solidFill>
                <a:latin typeface="DM Sans Semi Bold" pitchFamily="34" charset="0"/>
                <a:ea typeface="DM Sans Semi Bold" pitchFamily="34" charset="-122"/>
                <a:cs typeface="DM Sans Semi Bold" pitchFamily="34" charset="-120"/>
              </a:rPr>
              <a:t>1</a:t>
            </a:r>
            <a:endParaRPr lang="en-US" sz="1650" dirty="0"/>
          </a:p>
        </p:txBody>
      </p:sp>
      <p:sp>
        <p:nvSpPr>
          <p:cNvPr id="5" name="Text 3"/>
          <p:cNvSpPr/>
          <p:nvPr/>
        </p:nvSpPr>
        <p:spPr>
          <a:xfrm>
            <a:off x="2442091" y="1503402"/>
            <a:ext cx="2115264" cy="264438"/>
          </a:xfrm>
          <a:prstGeom prst="rect">
            <a:avLst/>
          </a:prstGeom>
          <a:noFill/>
          <a:ln/>
        </p:spPr>
        <p:txBody>
          <a:bodyPr wrap="none" lIns="0" tIns="0" rIns="0" bIns="0" rtlCol="0" anchor="t"/>
          <a:lstStyle/>
          <a:p>
            <a:pPr algn="l" indent="0" marL="0">
              <a:lnSpc>
                <a:spcPts val="2050"/>
              </a:lnSpc>
              <a:buNone/>
            </a:pPr>
            <a:r>
              <a:rPr lang="en-US" sz="1650" dirty="0">
                <a:solidFill>
                  <a:srgbClr val="464646"/>
                </a:solidFill>
                <a:latin typeface="DM Sans Semi Bold" pitchFamily="34" charset="0"/>
                <a:ea typeface="DM Sans Semi Bold" pitchFamily="34" charset="-122"/>
                <a:cs typeface="DM Sans Semi Bold" pitchFamily="34" charset="-120"/>
              </a:rPr>
              <a:t>Υψηλή φορολογία</a:t>
            </a:r>
            <a:endParaRPr lang="en-US" sz="1650" dirty="0"/>
          </a:p>
        </p:txBody>
      </p:sp>
      <p:sp>
        <p:nvSpPr>
          <p:cNvPr id="6" name="Text 4"/>
          <p:cNvSpPr/>
          <p:nvPr/>
        </p:nvSpPr>
        <p:spPr>
          <a:xfrm>
            <a:off x="2442091" y="1869281"/>
            <a:ext cx="11426904" cy="541258"/>
          </a:xfrm>
          <a:prstGeom prst="rect">
            <a:avLst/>
          </a:prstGeom>
          <a:noFill/>
          <a:ln/>
        </p:spPr>
        <p:txBody>
          <a:bodyPr wrap="square" lIns="0" tIns="0" rIns="0" bIns="0" rtlCol="0" anchor="t"/>
          <a:lstStyle/>
          <a:p>
            <a:pPr algn="l" indent="0" marL="0">
              <a:lnSpc>
                <a:spcPts val="2100"/>
              </a:lnSpc>
              <a:buNone/>
            </a:pPr>
            <a:r>
              <a:rPr lang="en-US" sz="1300" dirty="0">
                <a:solidFill>
                  <a:srgbClr val="464646"/>
                </a:solidFill>
                <a:latin typeface="Inter Medium" pitchFamily="34" charset="0"/>
                <a:ea typeface="Inter Medium" pitchFamily="34" charset="-122"/>
                <a:cs typeface="Inter Medium" pitchFamily="34" charset="-120"/>
              </a:rPr>
              <a:t>Το φορολογικό σύστημα χαρακτηρίζεται από υψηλούς συντελεστές που επιβαρύνουν δυσανάλογα τους συνεπείς φορολογούμενους και τις επιχειρήσεις</a:t>
            </a:r>
            <a:endParaRPr lang="en-US" sz="1300" dirty="0"/>
          </a:p>
        </p:txBody>
      </p:sp>
      <p:sp>
        <p:nvSpPr>
          <p:cNvPr id="7" name="Shape 5"/>
          <p:cNvSpPr/>
          <p:nvPr/>
        </p:nvSpPr>
        <p:spPr>
          <a:xfrm>
            <a:off x="2357438" y="2570202"/>
            <a:ext cx="11596211" cy="11430"/>
          </a:xfrm>
          <a:prstGeom prst="roundRect">
            <a:avLst>
              <a:gd name="adj" fmla="val 222087"/>
            </a:avLst>
          </a:prstGeom>
          <a:solidFill>
            <a:srgbClr val="D8D4D4"/>
          </a:solidFill>
          <a:ln/>
        </p:spPr>
      </p:sp>
      <p:sp>
        <p:nvSpPr>
          <p:cNvPr id="8" name="Shape 6"/>
          <p:cNvSpPr/>
          <p:nvPr/>
        </p:nvSpPr>
        <p:spPr>
          <a:xfrm>
            <a:off x="592217" y="2664262"/>
            <a:ext cx="3361492" cy="1245513"/>
          </a:xfrm>
          <a:prstGeom prst="roundRect">
            <a:avLst>
              <a:gd name="adj" fmla="val 2038"/>
            </a:avLst>
          </a:prstGeom>
          <a:solidFill>
            <a:srgbClr val="F2EEEE"/>
          </a:solidFill>
          <a:ln/>
        </p:spPr>
      </p:sp>
      <p:sp>
        <p:nvSpPr>
          <p:cNvPr id="9" name="Text 7"/>
          <p:cNvSpPr/>
          <p:nvPr/>
        </p:nvSpPr>
        <p:spPr>
          <a:xfrm>
            <a:off x="761405" y="3117771"/>
            <a:ext cx="122039" cy="338495"/>
          </a:xfrm>
          <a:prstGeom prst="rect">
            <a:avLst/>
          </a:prstGeom>
          <a:noFill/>
          <a:ln/>
        </p:spPr>
        <p:txBody>
          <a:bodyPr wrap="none" lIns="0" tIns="0" rIns="0" bIns="0" rtlCol="0" anchor="t"/>
          <a:lstStyle/>
          <a:p>
            <a:pPr algn="ctr" indent="0" marL="0">
              <a:lnSpc>
                <a:spcPts val="2650"/>
              </a:lnSpc>
              <a:buNone/>
            </a:pPr>
            <a:r>
              <a:rPr lang="en-US" sz="1650" dirty="0">
                <a:solidFill>
                  <a:srgbClr val="464646"/>
                </a:solidFill>
                <a:latin typeface="DM Sans Semi Bold" pitchFamily="34" charset="0"/>
                <a:ea typeface="DM Sans Semi Bold" pitchFamily="34" charset="-122"/>
                <a:cs typeface="DM Sans Semi Bold" pitchFamily="34" charset="-120"/>
              </a:rPr>
              <a:t>2</a:t>
            </a:r>
            <a:endParaRPr lang="en-US" sz="1650" dirty="0"/>
          </a:p>
        </p:txBody>
      </p:sp>
      <p:sp>
        <p:nvSpPr>
          <p:cNvPr id="10" name="Text 8"/>
          <p:cNvSpPr/>
          <p:nvPr/>
        </p:nvSpPr>
        <p:spPr>
          <a:xfrm>
            <a:off x="4122896" y="2833449"/>
            <a:ext cx="2787015" cy="264438"/>
          </a:xfrm>
          <a:prstGeom prst="rect">
            <a:avLst/>
          </a:prstGeom>
          <a:noFill/>
          <a:ln/>
        </p:spPr>
        <p:txBody>
          <a:bodyPr wrap="none" lIns="0" tIns="0" rIns="0" bIns="0" rtlCol="0" anchor="t"/>
          <a:lstStyle/>
          <a:p>
            <a:pPr algn="l" indent="0" marL="0">
              <a:lnSpc>
                <a:spcPts val="2050"/>
              </a:lnSpc>
              <a:buNone/>
            </a:pPr>
            <a:r>
              <a:rPr lang="en-US" sz="1650" dirty="0">
                <a:solidFill>
                  <a:srgbClr val="464646"/>
                </a:solidFill>
                <a:latin typeface="DM Sans Semi Bold" pitchFamily="34" charset="0"/>
                <a:ea typeface="DM Sans Semi Bold" pitchFamily="34" charset="-122"/>
                <a:cs typeface="DM Sans Semi Bold" pitchFamily="34" charset="-120"/>
              </a:rPr>
              <a:t>Άνιση διανομή εισοδήματος</a:t>
            </a:r>
            <a:endParaRPr lang="en-US" sz="1650" dirty="0"/>
          </a:p>
        </p:txBody>
      </p:sp>
      <p:sp>
        <p:nvSpPr>
          <p:cNvPr id="11" name="Text 9"/>
          <p:cNvSpPr/>
          <p:nvPr/>
        </p:nvSpPr>
        <p:spPr>
          <a:xfrm>
            <a:off x="4122896" y="3199328"/>
            <a:ext cx="9746099" cy="541258"/>
          </a:xfrm>
          <a:prstGeom prst="rect">
            <a:avLst/>
          </a:prstGeom>
          <a:noFill/>
          <a:ln/>
        </p:spPr>
        <p:txBody>
          <a:bodyPr wrap="square" lIns="0" tIns="0" rIns="0" bIns="0" rtlCol="0" anchor="t"/>
          <a:lstStyle/>
          <a:p>
            <a:pPr algn="l" indent="0" marL="0">
              <a:lnSpc>
                <a:spcPts val="2100"/>
              </a:lnSpc>
              <a:buNone/>
            </a:pPr>
            <a:r>
              <a:rPr lang="en-US" sz="1300" dirty="0">
                <a:solidFill>
                  <a:srgbClr val="464646"/>
                </a:solidFill>
                <a:latin typeface="Inter Medium" pitchFamily="34" charset="0"/>
                <a:ea typeface="Inter Medium" pitchFamily="34" charset="-122"/>
                <a:cs typeface="Inter Medium" pitchFamily="34" charset="-120"/>
              </a:rPr>
              <a:t>Σημαντικές οικονομικές ανισότητες μεταξύ διαφορετικών κοινωνικών ομάδων που εντείνουν τα κοινωνικά προβλήματα</a:t>
            </a:r>
            <a:endParaRPr lang="en-US" sz="1300" dirty="0"/>
          </a:p>
        </p:txBody>
      </p:sp>
      <p:sp>
        <p:nvSpPr>
          <p:cNvPr id="12" name="Shape 10"/>
          <p:cNvSpPr/>
          <p:nvPr/>
        </p:nvSpPr>
        <p:spPr>
          <a:xfrm>
            <a:off x="4038243" y="3900249"/>
            <a:ext cx="9915406" cy="11430"/>
          </a:xfrm>
          <a:prstGeom prst="roundRect">
            <a:avLst>
              <a:gd name="adj" fmla="val 222087"/>
            </a:avLst>
          </a:prstGeom>
          <a:solidFill>
            <a:srgbClr val="D8D4D4"/>
          </a:solidFill>
          <a:ln/>
        </p:spPr>
      </p:sp>
      <p:sp>
        <p:nvSpPr>
          <p:cNvPr id="13" name="Shape 11"/>
          <p:cNvSpPr/>
          <p:nvPr/>
        </p:nvSpPr>
        <p:spPr>
          <a:xfrm>
            <a:off x="592217" y="3994309"/>
            <a:ext cx="5042178" cy="974884"/>
          </a:xfrm>
          <a:prstGeom prst="roundRect">
            <a:avLst>
              <a:gd name="adj" fmla="val 2604"/>
            </a:avLst>
          </a:prstGeom>
          <a:solidFill>
            <a:srgbClr val="F2EEEE"/>
          </a:solidFill>
          <a:ln/>
        </p:spPr>
      </p:sp>
      <p:sp>
        <p:nvSpPr>
          <p:cNvPr id="14" name="Text 12"/>
          <p:cNvSpPr/>
          <p:nvPr/>
        </p:nvSpPr>
        <p:spPr>
          <a:xfrm>
            <a:off x="761405" y="4312444"/>
            <a:ext cx="126683" cy="338495"/>
          </a:xfrm>
          <a:prstGeom prst="rect">
            <a:avLst/>
          </a:prstGeom>
          <a:noFill/>
          <a:ln/>
        </p:spPr>
        <p:txBody>
          <a:bodyPr wrap="none" lIns="0" tIns="0" rIns="0" bIns="0" rtlCol="0" anchor="t"/>
          <a:lstStyle/>
          <a:p>
            <a:pPr algn="ctr" indent="0" marL="0">
              <a:lnSpc>
                <a:spcPts val="2650"/>
              </a:lnSpc>
              <a:buNone/>
            </a:pPr>
            <a:r>
              <a:rPr lang="en-US" sz="1650" dirty="0">
                <a:solidFill>
                  <a:srgbClr val="464646"/>
                </a:solidFill>
                <a:latin typeface="DM Sans Semi Bold" pitchFamily="34" charset="0"/>
                <a:ea typeface="DM Sans Semi Bold" pitchFamily="34" charset="-122"/>
                <a:cs typeface="DM Sans Semi Bold" pitchFamily="34" charset="-120"/>
              </a:rPr>
              <a:t>3</a:t>
            </a:r>
            <a:endParaRPr lang="en-US" sz="1650" dirty="0"/>
          </a:p>
        </p:txBody>
      </p:sp>
      <p:sp>
        <p:nvSpPr>
          <p:cNvPr id="15" name="Text 13"/>
          <p:cNvSpPr/>
          <p:nvPr/>
        </p:nvSpPr>
        <p:spPr>
          <a:xfrm>
            <a:off x="5803583" y="4163497"/>
            <a:ext cx="2458641" cy="264438"/>
          </a:xfrm>
          <a:prstGeom prst="rect">
            <a:avLst/>
          </a:prstGeom>
          <a:noFill/>
          <a:ln/>
        </p:spPr>
        <p:txBody>
          <a:bodyPr wrap="none" lIns="0" tIns="0" rIns="0" bIns="0" rtlCol="0" anchor="t"/>
          <a:lstStyle/>
          <a:p>
            <a:pPr algn="l" indent="0" marL="0">
              <a:lnSpc>
                <a:spcPts val="2050"/>
              </a:lnSpc>
              <a:buNone/>
            </a:pPr>
            <a:r>
              <a:rPr lang="en-US" sz="1650" dirty="0">
                <a:solidFill>
                  <a:srgbClr val="464646"/>
                </a:solidFill>
                <a:latin typeface="DM Sans Semi Bold" pitchFamily="34" charset="0"/>
                <a:ea typeface="DM Sans Semi Bold" pitchFamily="34" charset="-122"/>
                <a:cs typeface="DM Sans Semi Bold" pitchFamily="34" charset="-120"/>
              </a:rPr>
              <a:t>Περιφερειακή ανισότητα</a:t>
            </a:r>
            <a:endParaRPr lang="en-US" sz="1650" dirty="0"/>
          </a:p>
        </p:txBody>
      </p:sp>
      <p:sp>
        <p:nvSpPr>
          <p:cNvPr id="16" name="Text 14"/>
          <p:cNvSpPr/>
          <p:nvPr/>
        </p:nvSpPr>
        <p:spPr>
          <a:xfrm>
            <a:off x="5803583" y="4529376"/>
            <a:ext cx="6395323" cy="270629"/>
          </a:xfrm>
          <a:prstGeom prst="rect">
            <a:avLst/>
          </a:prstGeom>
          <a:noFill/>
          <a:ln/>
        </p:spPr>
        <p:txBody>
          <a:bodyPr wrap="none" lIns="0" tIns="0" rIns="0" bIns="0" rtlCol="0" anchor="t"/>
          <a:lstStyle/>
          <a:p>
            <a:pPr algn="l" indent="0" marL="0">
              <a:lnSpc>
                <a:spcPts val="2100"/>
              </a:lnSpc>
              <a:buNone/>
            </a:pPr>
            <a:r>
              <a:rPr lang="en-US" sz="1300" dirty="0">
                <a:solidFill>
                  <a:srgbClr val="464646"/>
                </a:solidFill>
                <a:latin typeface="Inter Medium" pitchFamily="34" charset="0"/>
                <a:ea typeface="Inter Medium" pitchFamily="34" charset="-122"/>
                <a:cs typeface="Inter Medium" pitchFamily="34" charset="-120"/>
              </a:rPr>
              <a:t>Έντονες διαφορές στην ανάπτυξη μεταξύ διαφορετικών περιοχών της χώρας</a:t>
            </a:r>
            <a:endParaRPr lang="en-US" sz="1300" dirty="0"/>
          </a:p>
        </p:txBody>
      </p:sp>
      <p:sp>
        <p:nvSpPr>
          <p:cNvPr id="17" name="Shape 15"/>
          <p:cNvSpPr/>
          <p:nvPr/>
        </p:nvSpPr>
        <p:spPr>
          <a:xfrm>
            <a:off x="5718929" y="4959668"/>
            <a:ext cx="8234720" cy="11430"/>
          </a:xfrm>
          <a:prstGeom prst="roundRect">
            <a:avLst>
              <a:gd name="adj" fmla="val 222087"/>
            </a:avLst>
          </a:prstGeom>
          <a:solidFill>
            <a:srgbClr val="D8D4D4"/>
          </a:solidFill>
          <a:ln/>
        </p:spPr>
      </p:sp>
      <p:sp>
        <p:nvSpPr>
          <p:cNvPr id="18" name="Shape 16"/>
          <p:cNvSpPr/>
          <p:nvPr/>
        </p:nvSpPr>
        <p:spPr>
          <a:xfrm>
            <a:off x="592217" y="5053727"/>
            <a:ext cx="6722983" cy="1245513"/>
          </a:xfrm>
          <a:prstGeom prst="roundRect">
            <a:avLst>
              <a:gd name="adj" fmla="val 2038"/>
            </a:avLst>
          </a:prstGeom>
          <a:solidFill>
            <a:srgbClr val="F2EEEE"/>
          </a:solidFill>
          <a:ln/>
        </p:spPr>
      </p:sp>
      <p:sp>
        <p:nvSpPr>
          <p:cNvPr id="19" name="Text 17"/>
          <p:cNvSpPr/>
          <p:nvPr/>
        </p:nvSpPr>
        <p:spPr>
          <a:xfrm>
            <a:off x="761405" y="5507236"/>
            <a:ext cx="135017" cy="338495"/>
          </a:xfrm>
          <a:prstGeom prst="rect">
            <a:avLst/>
          </a:prstGeom>
          <a:noFill/>
          <a:ln/>
        </p:spPr>
        <p:txBody>
          <a:bodyPr wrap="none" lIns="0" tIns="0" rIns="0" bIns="0" rtlCol="0" anchor="t"/>
          <a:lstStyle/>
          <a:p>
            <a:pPr algn="ctr" indent="0" marL="0">
              <a:lnSpc>
                <a:spcPts val="2650"/>
              </a:lnSpc>
              <a:buNone/>
            </a:pPr>
            <a:r>
              <a:rPr lang="en-US" sz="1650" dirty="0">
                <a:solidFill>
                  <a:srgbClr val="464646"/>
                </a:solidFill>
                <a:latin typeface="DM Sans Semi Bold" pitchFamily="34" charset="0"/>
                <a:ea typeface="DM Sans Semi Bold" pitchFamily="34" charset="-122"/>
                <a:cs typeface="DM Sans Semi Bold" pitchFamily="34" charset="-120"/>
              </a:rPr>
              <a:t>4</a:t>
            </a:r>
            <a:endParaRPr lang="en-US" sz="1650" dirty="0"/>
          </a:p>
        </p:txBody>
      </p:sp>
      <p:sp>
        <p:nvSpPr>
          <p:cNvPr id="20" name="Text 18"/>
          <p:cNvSpPr/>
          <p:nvPr/>
        </p:nvSpPr>
        <p:spPr>
          <a:xfrm>
            <a:off x="7484388" y="5222915"/>
            <a:ext cx="2115264" cy="264438"/>
          </a:xfrm>
          <a:prstGeom prst="rect">
            <a:avLst/>
          </a:prstGeom>
          <a:noFill/>
          <a:ln/>
        </p:spPr>
        <p:txBody>
          <a:bodyPr wrap="none" lIns="0" tIns="0" rIns="0" bIns="0" rtlCol="0" anchor="t"/>
          <a:lstStyle/>
          <a:p>
            <a:pPr algn="l" indent="0" marL="0">
              <a:lnSpc>
                <a:spcPts val="2050"/>
              </a:lnSpc>
              <a:buNone/>
            </a:pPr>
            <a:r>
              <a:rPr lang="en-US" sz="1650" dirty="0">
                <a:solidFill>
                  <a:srgbClr val="464646"/>
                </a:solidFill>
                <a:latin typeface="DM Sans Semi Bold" pitchFamily="34" charset="0"/>
                <a:ea typeface="DM Sans Semi Bold" pitchFamily="34" charset="-122"/>
                <a:cs typeface="DM Sans Semi Bold" pitchFamily="34" charset="-120"/>
              </a:rPr>
              <a:t>Παραοικονομία</a:t>
            </a:r>
            <a:endParaRPr lang="en-US" sz="1650" dirty="0"/>
          </a:p>
        </p:txBody>
      </p:sp>
      <p:sp>
        <p:nvSpPr>
          <p:cNvPr id="21" name="Text 19"/>
          <p:cNvSpPr/>
          <p:nvPr/>
        </p:nvSpPr>
        <p:spPr>
          <a:xfrm>
            <a:off x="7484388" y="5588794"/>
            <a:ext cx="6384607" cy="541258"/>
          </a:xfrm>
          <a:prstGeom prst="rect">
            <a:avLst/>
          </a:prstGeom>
          <a:noFill/>
          <a:ln/>
        </p:spPr>
        <p:txBody>
          <a:bodyPr wrap="square" lIns="0" tIns="0" rIns="0" bIns="0" rtlCol="0" anchor="t"/>
          <a:lstStyle/>
          <a:p>
            <a:pPr algn="l" indent="0" marL="0">
              <a:lnSpc>
                <a:spcPts val="2100"/>
              </a:lnSpc>
              <a:buNone/>
            </a:pPr>
            <a:r>
              <a:rPr lang="en-US" sz="1300" dirty="0">
                <a:solidFill>
                  <a:srgbClr val="464646"/>
                </a:solidFill>
                <a:latin typeface="Inter Medium" pitchFamily="34" charset="0"/>
                <a:ea typeface="Inter Medium" pitchFamily="34" charset="-122"/>
                <a:cs typeface="Inter Medium" pitchFamily="34" charset="-120"/>
              </a:rPr>
              <a:t>Εκτεταμένη φοροδιαφυγή και αδήλωτη εργασία που αποδυναμώνουν τα δημόσια οικονομικά</a:t>
            </a:r>
            <a:endParaRPr lang="en-US" sz="1300" dirty="0"/>
          </a:p>
        </p:txBody>
      </p:sp>
      <p:sp>
        <p:nvSpPr>
          <p:cNvPr id="22" name="Text 20"/>
          <p:cNvSpPr/>
          <p:nvPr/>
        </p:nvSpPr>
        <p:spPr>
          <a:xfrm>
            <a:off x="592217" y="6489621"/>
            <a:ext cx="13445966" cy="541258"/>
          </a:xfrm>
          <a:prstGeom prst="rect">
            <a:avLst/>
          </a:prstGeom>
          <a:noFill/>
          <a:ln/>
        </p:spPr>
        <p:txBody>
          <a:bodyPr wrap="square" lIns="0" tIns="0" rIns="0" bIns="0" rtlCol="0" anchor="t"/>
          <a:lstStyle/>
          <a:p>
            <a:pPr indent="0" marL="0">
              <a:lnSpc>
                <a:spcPts val="2100"/>
              </a:lnSpc>
              <a:buNone/>
            </a:pPr>
            <a:r>
              <a:rPr lang="en-US" sz="1300" dirty="0">
                <a:solidFill>
                  <a:srgbClr val="464646"/>
                </a:solidFill>
                <a:latin typeface="Inter Medium" pitchFamily="34" charset="0"/>
                <a:ea typeface="Inter Medium" pitchFamily="34" charset="-122"/>
                <a:cs typeface="Inter Medium" pitchFamily="34" charset="-120"/>
              </a:rPr>
              <a:t>Πέρα από τα κύρια διαρθρωτικά προβλήματα, η ελληνική οικονομία αντιμετωπίζει και άλλες σημαντικές προκλήσεις που επηρεάζουν τη λειτουργία και την ανάπτυξή της. Οι προκλήσεις αυτές είναι αλληλένδετες και απαιτούν ολοκληρωμένες λύσεις.</a:t>
            </a:r>
            <a:endParaRPr lang="en-US" sz="1300" dirty="0"/>
          </a:p>
        </p:txBody>
      </p:sp>
      <p:sp>
        <p:nvSpPr>
          <p:cNvPr id="23" name="Text 21"/>
          <p:cNvSpPr/>
          <p:nvPr/>
        </p:nvSpPr>
        <p:spPr>
          <a:xfrm>
            <a:off x="592217" y="7221260"/>
            <a:ext cx="13445966" cy="541258"/>
          </a:xfrm>
          <a:prstGeom prst="rect">
            <a:avLst/>
          </a:prstGeom>
          <a:noFill/>
          <a:ln/>
        </p:spPr>
        <p:txBody>
          <a:bodyPr wrap="square" lIns="0" tIns="0" rIns="0" bIns="0" rtlCol="0" anchor="t"/>
          <a:lstStyle/>
          <a:p>
            <a:pPr indent="0" marL="0">
              <a:lnSpc>
                <a:spcPts val="2100"/>
              </a:lnSpc>
              <a:buNone/>
            </a:pPr>
            <a:r>
              <a:rPr lang="en-US" sz="1300" dirty="0">
                <a:solidFill>
                  <a:srgbClr val="464646"/>
                </a:solidFill>
                <a:latin typeface="Inter Medium" pitchFamily="34" charset="0"/>
                <a:ea typeface="Inter Medium" pitchFamily="34" charset="-122"/>
                <a:cs typeface="Inter Medium" pitchFamily="34" charset="-120"/>
              </a:rPr>
              <a:t>Η υψηλή φορολογία συχνά οδηγεί σε μεγαλύτερη παραοικονομία, ενώ η περιφερειακή ανισότητα εντείνει την άνιση διανομή εισοδήματος και επιδεινώνει τα κοινωνικά προβλήματα σε λιγότερο ανεπτυγμένες περιοχές.</a:t>
            </a:r>
            <a:endParaRPr lang="en-US" sz="13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686157" y="627936"/>
            <a:ext cx="7063026" cy="612696"/>
          </a:xfrm>
          <a:prstGeom prst="rect">
            <a:avLst/>
          </a:prstGeom>
          <a:noFill/>
          <a:ln/>
        </p:spPr>
        <p:txBody>
          <a:bodyPr wrap="none" lIns="0" tIns="0" rIns="0" bIns="0" rtlCol="0" anchor="t"/>
          <a:lstStyle/>
          <a:p>
            <a:pPr indent="0" marL="0">
              <a:lnSpc>
                <a:spcPts val="4800"/>
              </a:lnSpc>
              <a:buNone/>
            </a:pPr>
            <a:r>
              <a:rPr lang="en-US" sz="3850" dirty="0">
                <a:solidFill>
                  <a:srgbClr val="030303"/>
                </a:solidFill>
                <a:latin typeface="DM Sans Semi Bold" pitchFamily="34" charset="0"/>
                <a:ea typeface="DM Sans Semi Bold" pitchFamily="34" charset="-122"/>
                <a:cs typeface="DM Sans Semi Bold" pitchFamily="34" charset="-120"/>
              </a:rPr>
              <a:t>Συμπεράσματα και προοπτικές</a:t>
            </a:r>
            <a:endParaRPr lang="en-US" sz="3850" dirty="0"/>
          </a:p>
        </p:txBody>
      </p:sp>
      <p:pic>
        <p:nvPicPr>
          <p:cNvPr id="3" name="Image 0" descr="preencoded.png">    </p:cNvPr>
          <p:cNvPicPr>
            <a:picLocks noChangeAspect="1"/>
          </p:cNvPicPr>
          <p:nvPr/>
        </p:nvPicPr>
        <p:blipFill>
          <a:blip r:embed="rId1"/>
          <a:stretch>
            <a:fillRect/>
          </a:stretch>
        </p:blipFill>
        <p:spPr>
          <a:xfrm>
            <a:off x="686157" y="1632704"/>
            <a:ext cx="3650218" cy="2255996"/>
          </a:xfrm>
          <a:prstGeom prst="rect">
            <a:avLst/>
          </a:prstGeom>
        </p:spPr>
      </p:pic>
      <p:sp>
        <p:nvSpPr>
          <p:cNvPr id="4" name="Text 1"/>
          <p:cNvSpPr/>
          <p:nvPr/>
        </p:nvSpPr>
        <p:spPr>
          <a:xfrm>
            <a:off x="686157" y="4133731"/>
            <a:ext cx="4113014" cy="306229"/>
          </a:xfrm>
          <a:prstGeom prst="rect">
            <a:avLst/>
          </a:prstGeom>
          <a:noFill/>
          <a:ln/>
        </p:spPr>
        <p:txBody>
          <a:bodyPr wrap="none" lIns="0" tIns="0" rIns="0" bIns="0" rtlCol="0" anchor="t"/>
          <a:lstStyle/>
          <a:p>
            <a:pPr algn="l" indent="0" marL="0">
              <a:lnSpc>
                <a:spcPts val="2400"/>
              </a:lnSpc>
              <a:buNone/>
            </a:pPr>
            <a:r>
              <a:rPr lang="en-US" sz="1900" dirty="0">
                <a:solidFill>
                  <a:srgbClr val="464646"/>
                </a:solidFill>
                <a:latin typeface="DM Sans Semi Bold" pitchFamily="34" charset="0"/>
                <a:ea typeface="DM Sans Semi Bold" pitchFamily="34" charset="-122"/>
                <a:cs typeface="DM Sans Semi Bold" pitchFamily="34" charset="-120"/>
              </a:rPr>
              <a:t>Αναδιάρθρωση παραγωγικής βάσης</a:t>
            </a:r>
            <a:endParaRPr lang="en-US" sz="1900" dirty="0"/>
          </a:p>
        </p:txBody>
      </p:sp>
      <p:sp>
        <p:nvSpPr>
          <p:cNvPr id="5" name="Text 2"/>
          <p:cNvSpPr/>
          <p:nvPr/>
        </p:nvSpPr>
        <p:spPr>
          <a:xfrm>
            <a:off x="686157" y="4557474"/>
            <a:ext cx="4223385" cy="1882378"/>
          </a:xfrm>
          <a:prstGeom prst="rect">
            <a:avLst/>
          </a:prstGeom>
          <a:noFill/>
          <a:ln/>
        </p:spPr>
        <p:txBody>
          <a:bodyPr wrap="square" lIns="0" tIns="0" rIns="0" bIns="0" rtlCol="0" anchor="t"/>
          <a:lstStyle/>
          <a:p>
            <a:pPr algn="l" indent="0" marL="0">
              <a:lnSpc>
                <a:spcPts val="2450"/>
              </a:lnSpc>
              <a:buNone/>
            </a:pPr>
            <a:r>
              <a:rPr lang="en-US" sz="1500" dirty="0">
                <a:solidFill>
                  <a:srgbClr val="464646"/>
                </a:solidFill>
                <a:latin typeface="Inter Medium" pitchFamily="34" charset="0"/>
                <a:ea typeface="Inter Medium" pitchFamily="34" charset="-122"/>
                <a:cs typeface="Inter Medium" pitchFamily="34" charset="-120"/>
              </a:rPr>
              <a:t>Η ενίσχυση του πρωτογενούς και δευτερογενούς τομέα με έμφαση στην καινοτομία και τεχνολογία είναι απαραίτητη για την ισορροπημένη ανάπτυξη της οικονομίας και τη μείωση της εξάρτησης από εισαγωγές.</a:t>
            </a:r>
            <a:endParaRPr lang="en-US" sz="1500" dirty="0"/>
          </a:p>
        </p:txBody>
      </p:sp>
      <p:pic>
        <p:nvPicPr>
          <p:cNvPr id="6" name="Image 1" descr="preencoded.png">    </p:cNvPr>
          <p:cNvPicPr>
            <a:picLocks noChangeAspect="1"/>
          </p:cNvPicPr>
          <p:nvPr/>
        </p:nvPicPr>
        <p:blipFill>
          <a:blip r:embed="rId2"/>
          <a:stretch>
            <a:fillRect/>
          </a:stretch>
        </p:blipFill>
        <p:spPr>
          <a:xfrm>
            <a:off x="5203508" y="1632704"/>
            <a:ext cx="3650218" cy="2255996"/>
          </a:xfrm>
          <a:prstGeom prst="rect">
            <a:avLst/>
          </a:prstGeom>
        </p:spPr>
      </p:pic>
      <p:sp>
        <p:nvSpPr>
          <p:cNvPr id="7" name="Text 3"/>
          <p:cNvSpPr/>
          <p:nvPr/>
        </p:nvSpPr>
        <p:spPr>
          <a:xfrm>
            <a:off x="5203508" y="4133731"/>
            <a:ext cx="3827502" cy="306229"/>
          </a:xfrm>
          <a:prstGeom prst="rect">
            <a:avLst/>
          </a:prstGeom>
          <a:noFill/>
          <a:ln/>
        </p:spPr>
        <p:txBody>
          <a:bodyPr wrap="none" lIns="0" tIns="0" rIns="0" bIns="0" rtlCol="0" anchor="t"/>
          <a:lstStyle/>
          <a:p>
            <a:pPr algn="l" indent="0" marL="0">
              <a:lnSpc>
                <a:spcPts val="2400"/>
              </a:lnSpc>
              <a:buNone/>
            </a:pPr>
            <a:r>
              <a:rPr lang="en-US" sz="1900" dirty="0">
                <a:solidFill>
                  <a:srgbClr val="464646"/>
                </a:solidFill>
                <a:latin typeface="DM Sans Semi Bold" pitchFamily="34" charset="0"/>
                <a:ea typeface="DM Sans Semi Bold" pitchFamily="34" charset="-122"/>
                <a:cs typeface="DM Sans Semi Bold" pitchFamily="34" charset="-120"/>
              </a:rPr>
              <a:t>Εκσυγχρονισμός δημόσιου τομέα</a:t>
            </a:r>
            <a:endParaRPr lang="en-US" sz="1900" dirty="0"/>
          </a:p>
        </p:txBody>
      </p:sp>
      <p:sp>
        <p:nvSpPr>
          <p:cNvPr id="8" name="Text 4"/>
          <p:cNvSpPr/>
          <p:nvPr/>
        </p:nvSpPr>
        <p:spPr>
          <a:xfrm>
            <a:off x="5203508" y="4557474"/>
            <a:ext cx="4223385" cy="1568648"/>
          </a:xfrm>
          <a:prstGeom prst="rect">
            <a:avLst/>
          </a:prstGeom>
          <a:noFill/>
          <a:ln/>
        </p:spPr>
        <p:txBody>
          <a:bodyPr wrap="square" lIns="0" tIns="0" rIns="0" bIns="0" rtlCol="0" anchor="t"/>
          <a:lstStyle/>
          <a:p>
            <a:pPr algn="l" indent="0" marL="0">
              <a:lnSpc>
                <a:spcPts val="2450"/>
              </a:lnSpc>
              <a:buNone/>
            </a:pPr>
            <a:r>
              <a:rPr lang="en-US" sz="1500" dirty="0">
                <a:solidFill>
                  <a:srgbClr val="464646"/>
                </a:solidFill>
                <a:latin typeface="Inter Medium" pitchFamily="34" charset="0"/>
                <a:ea typeface="Inter Medium" pitchFamily="34" charset="-122"/>
                <a:cs typeface="Inter Medium" pitchFamily="34" charset="-120"/>
              </a:rPr>
              <a:t>Ο εξορθολογισμός του δημόσιου τομέα και η βελτίωση της ποιότητας των παρεχόμενων υπηρεσιών είναι κρίσιμα για την αύξηση της αποτελεσματικότητας και τη μείωση του δημοσιονομικού βάρους.</a:t>
            </a:r>
            <a:endParaRPr lang="en-US" sz="1500" dirty="0"/>
          </a:p>
        </p:txBody>
      </p:sp>
      <p:pic>
        <p:nvPicPr>
          <p:cNvPr id="9" name="Image 2" descr="preencoded.png">    </p:cNvPr>
          <p:cNvPicPr>
            <a:picLocks noChangeAspect="1"/>
          </p:cNvPicPr>
          <p:nvPr/>
        </p:nvPicPr>
        <p:blipFill>
          <a:blip r:embed="rId3"/>
          <a:stretch>
            <a:fillRect/>
          </a:stretch>
        </p:blipFill>
        <p:spPr>
          <a:xfrm>
            <a:off x="9720858" y="1632704"/>
            <a:ext cx="3650218" cy="2255996"/>
          </a:xfrm>
          <a:prstGeom prst="rect">
            <a:avLst/>
          </a:prstGeom>
        </p:spPr>
      </p:pic>
      <p:sp>
        <p:nvSpPr>
          <p:cNvPr id="10" name="Text 5"/>
          <p:cNvSpPr/>
          <p:nvPr/>
        </p:nvSpPr>
        <p:spPr>
          <a:xfrm>
            <a:off x="9720858" y="4133731"/>
            <a:ext cx="3507819" cy="306229"/>
          </a:xfrm>
          <a:prstGeom prst="rect">
            <a:avLst/>
          </a:prstGeom>
          <a:noFill/>
          <a:ln/>
        </p:spPr>
        <p:txBody>
          <a:bodyPr wrap="none" lIns="0" tIns="0" rIns="0" bIns="0" rtlCol="0" anchor="t"/>
          <a:lstStyle/>
          <a:p>
            <a:pPr algn="l" indent="0" marL="0">
              <a:lnSpc>
                <a:spcPts val="2400"/>
              </a:lnSpc>
              <a:buNone/>
            </a:pPr>
            <a:r>
              <a:rPr lang="en-US" sz="1900" dirty="0">
                <a:solidFill>
                  <a:srgbClr val="464646"/>
                </a:solidFill>
                <a:latin typeface="DM Sans Semi Bold" pitchFamily="34" charset="0"/>
                <a:ea typeface="DM Sans Semi Bold" pitchFamily="34" charset="-122"/>
                <a:cs typeface="DM Sans Semi Bold" pitchFamily="34" charset="-120"/>
              </a:rPr>
              <a:t>Βιώσιμη οικονομική ανάπτυξη</a:t>
            </a:r>
            <a:endParaRPr lang="en-US" sz="1900" dirty="0"/>
          </a:p>
        </p:txBody>
      </p:sp>
      <p:sp>
        <p:nvSpPr>
          <p:cNvPr id="11" name="Text 6"/>
          <p:cNvSpPr/>
          <p:nvPr/>
        </p:nvSpPr>
        <p:spPr>
          <a:xfrm>
            <a:off x="9720858" y="4557474"/>
            <a:ext cx="4223385" cy="1882378"/>
          </a:xfrm>
          <a:prstGeom prst="rect">
            <a:avLst/>
          </a:prstGeom>
          <a:noFill/>
          <a:ln/>
        </p:spPr>
        <p:txBody>
          <a:bodyPr wrap="square" lIns="0" tIns="0" rIns="0" bIns="0" rtlCol="0" anchor="t"/>
          <a:lstStyle/>
          <a:p>
            <a:pPr algn="l" indent="0" marL="0">
              <a:lnSpc>
                <a:spcPts val="2450"/>
              </a:lnSpc>
              <a:buNone/>
            </a:pPr>
            <a:r>
              <a:rPr lang="en-US" sz="1500" dirty="0">
                <a:solidFill>
                  <a:srgbClr val="464646"/>
                </a:solidFill>
                <a:latin typeface="Inter Medium" pitchFamily="34" charset="0"/>
                <a:ea typeface="Inter Medium" pitchFamily="34" charset="-122"/>
                <a:cs typeface="Inter Medium" pitchFamily="34" charset="-120"/>
              </a:rPr>
              <a:t>Η μετάβαση σε ένα βιώσιμο μοντέλο ανάπτυξης που συνδυάζει την οικονομική μεγέθυνση με την κοινωνική συνοχή και την περιβαλλοντική προστασία αποτελεί πρόκληση αλλά και αναγκαιότητα για το μέλλον.</a:t>
            </a:r>
            <a:endParaRPr lang="en-US" sz="1500" dirty="0"/>
          </a:p>
        </p:txBody>
      </p:sp>
      <p:sp>
        <p:nvSpPr>
          <p:cNvPr id="12" name="Text 7"/>
          <p:cNvSpPr/>
          <p:nvPr/>
        </p:nvSpPr>
        <p:spPr>
          <a:xfrm>
            <a:off x="686157" y="6660356"/>
            <a:ext cx="13258086" cy="941189"/>
          </a:xfrm>
          <a:prstGeom prst="rect">
            <a:avLst/>
          </a:prstGeom>
          <a:noFill/>
          <a:ln/>
        </p:spPr>
        <p:txBody>
          <a:bodyPr wrap="square" lIns="0" tIns="0" rIns="0" bIns="0" rtlCol="0" anchor="t"/>
          <a:lstStyle/>
          <a:p>
            <a:pPr indent="0" marL="0">
              <a:lnSpc>
                <a:spcPts val="2450"/>
              </a:lnSpc>
              <a:buNone/>
            </a:pPr>
            <a:r>
              <a:rPr lang="en-US" sz="1500" dirty="0">
                <a:solidFill>
                  <a:srgbClr val="464646"/>
                </a:solidFill>
                <a:latin typeface="Inter Medium" pitchFamily="34" charset="0"/>
                <a:ea typeface="Inter Medium" pitchFamily="34" charset="-122"/>
                <a:cs typeface="Inter Medium" pitchFamily="34" charset="-120"/>
              </a:rPr>
              <a:t>Τα διαρθρωτικά προβλήματα της ελληνικής οικονομίας έχουν βαθιές ρίζες στις επιλογές του παρελθόντος και στο μοντέλο ανάπτυξης που ακολουθήθηκε μετά τον Β' Παγκόσμιο Πόλεμο. Η αντιμετώπισή τους απαιτεί συστηματική προσπάθεια, μακροπρόθεσμο σχεδιασμό και τολμηρές μεταρρυθμίσεις που θα θέσουν την οικονομία σε νέα, πιο στέρεα βάση.</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177058"/>
            <a:ext cx="11176516" cy="708779"/>
          </a:xfrm>
          <a:prstGeom prst="rect">
            <a:avLst/>
          </a:prstGeom>
          <a:noFill/>
          <a:ln/>
        </p:spPr>
        <p:txBody>
          <a:bodyPr wrap="none" lIns="0" tIns="0" rIns="0" bIns="0" rtlCol="0" anchor="t"/>
          <a:lstStyle/>
          <a:p>
            <a:pPr indent="0" marL="0">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Το δίλημμα της μεταπολεμικής ανάπτυξης</a:t>
            </a:r>
            <a:endParaRPr lang="en-US" sz="4450" dirty="0"/>
          </a:p>
        </p:txBody>
      </p:sp>
      <p:sp>
        <p:nvSpPr>
          <p:cNvPr id="3" name="Text 1"/>
          <p:cNvSpPr/>
          <p:nvPr/>
        </p:nvSpPr>
        <p:spPr>
          <a:xfrm>
            <a:off x="793790" y="3452813"/>
            <a:ext cx="4345067" cy="354330"/>
          </a:xfrm>
          <a:prstGeom prst="rect">
            <a:avLst/>
          </a:prstGeom>
          <a:noFill/>
          <a:ln/>
        </p:spPr>
        <p:txBody>
          <a:bodyPr wrap="none" lIns="0" tIns="0" rIns="0" bIns="0" rtlCol="0" anchor="t"/>
          <a:lstStyle/>
          <a:p>
            <a:pPr indent="0" marL="0">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Ποσοτική και γρήγορη ανάπτυξη</a:t>
            </a:r>
            <a:endParaRPr lang="en-US" sz="2200" dirty="0"/>
          </a:p>
        </p:txBody>
      </p:sp>
      <p:sp>
        <p:nvSpPr>
          <p:cNvPr id="4" name="Text 2"/>
          <p:cNvSpPr/>
          <p:nvPr/>
        </p:nvSpPr>
        <p:spPr>
          <a:xfrm>
            <a:off x="793790" y="4033957"/>
            <a:ext cx="6244709" cy="1814513"/>
          </a:xfrm>
          <a:prstGeom prst="rect">
            <a:avLst/>
          </a:prstGeom>
          <a:noFill/>
          <a:ln/>
        </p:spPr>
        <p:txBody>
          <a:bodyPr wrap="square" lIns="0" tIns="0" rIns="0" bIns="0" rtlCol="0" anchor="t"/>
          <a:lstStyle/>
          <a:p>
            <a:pPr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Μετά την καταστροφή του Β' Παγκοσμίου Πολέμου, η Ελλάδα αντιμετώπισε ένα κρίσιμο δίλημμα: να επιλέξει την ποσοτική και γρήγορη ανάπτυξη για άμεσα αποτελέσματα στην καταπολέμηση της φτώχειας και της πείνας.</a:t>
            </a:r>
            <a:endParaRPr lang="en-US" sz="1750" dirty="0"/>
          </a:p>
        </p:txBody>
      </p:sp>
      <p:sp>
        <p:nvSpPr>
          <p:cNvPr id="5" name="Text 3"/>
          <p:cNvSpPr/>
          <p:nvPr/>
        </p:nvSpPr>
        <p:spPr>
          <a:xfrm>
            <a:off x="7599521" y="3452813"/>
            <a:ext cx="3781544" cy="354330"/>
          </a:xfrm>
          <a:prstGeom prst="rect">
            <a:avLst/>
          </a:prstGeom>
          <a:noFill/>
          <a:ln/>
        </p:spPr>
        <p:txBody>
          <a:bodyPr wrap="none" lIns="0" tIns="0" rIns="0" bIns="0" rtlCol="0" anchor="t"/>
          <a:lstStyle/>
          <a:p>
            <a:pPr indent="0" marL="0">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Ποιοτική και αργή ανάπτυξη</a:t>
            </a:r>
            <a:endParaRPr lang="en-US" sz="2200" dirty="0"/>
          </a:p>
        </p:txBody>
      </p:sp>
      <p:sp>
        <p:nvSpPr>
          <p:cNvPr id="6" name="Text 4"/>
          <p:cNvSpPr/>
          <p:nvPr/>
        </p:nvSpPr>
        <p:spPr>
          <a:xfrm>
            <a:off x="7599521" y="4033957"/>
            <a:ext cx="6244709" cy="1451610"/>
          </a:xfrm>
          <a:prstGeom prst="rect">
            <a:avLst/>
          </a:prstGeom>
          <a:noFill/>
          <a:ln/>
        </p:spPr>
        <p:txBody>
          <a:bodyPr wrap="square" lIns="0" tIns="0" rIns="0" bIns="0" rtlCol="0" anchor="t"/>
          <a:lstStyle/>
          <a:p>
            <a:pPr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Η εναλλακτική επιλογή ήταν η ποιοτική και πιο αργή ανάπτυξη που θα έθετε πιο στέρεες βάσεις για το μέλλον αλλά δεν θα αντιμετώπιζε άμεσα τις πιεστικές ανάγκες του πληθυσμού.</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677228"/>
            <a:ext cx="9435346" cy="708779"/>
          </a:xfrm>
          <a:prstGeom prst="rect">
            <a:avLst/>
          </a:prstGeom>
          <a:noFill/>
          <a:ln/>
        </p:spPr>
        <p:txBody>
          <a:bodyPr wrap="none" lIns="0" tIns="0" rIns="0" bIns="0" rtlCol="0" anchor="t"/>
          <a:lstStyle/>
          <a:p>
            <a:pPr indent="0" marL="0">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Η επιλογή του μοντέλου ανάπτυξης</a:t>
            </a:r>
            <a:endParaRPr lang="en-US" sz="4450" dirty="0"/>
          </a:p>
        </p:txBody>
      </p:sp>
      <p:sp>
        <p:nvSpPr>
          <p:cNvPr id="5" name="Shape 2"/>
          <p:cNvSpPr/>
          <p:nvPr/>
        </p:nvSpPr>
        <p:spPr>
          <a:xfrm>
            <a:off x="1118711" y="1726168"/>
            <a:ext cx="30480" cy="5826085"/>
          </a:xfrm>
          <a:prstGeom prst="roundRect">
            <a:avLst>
              <a:gd name="adj" fmla="val 111628"/>
            </a:avLst>
          </a:prstGeom>
          <a:solidFill>
            <a:srgbClr val="D8D4D4"/>
          </a:solidFill>
          <a:ln/>
        </p:spPr>
      </p:sp>
      <p:sp>
        <p:nvSpPr>
          <p:cNvPr id="6" name="Shape 3"/>
          <p:cNvSpPr/>
          <p:nvPr/>
        </p:nvSpPr>
        <p:spPr>
          <a:xfrm>
            <a:off x="1358622" y="2221230"/>
            <a:ext cx="793790" cy="30480"/>
          </a:xfrm>
          <a:prstGeom prst="roundRect">
            <a:avLst>
              <a:gd name="adj" fmla="val 111628"/>
            </a:avLst>
          </a:prstGeom>
          <a:solidFill>
            <a:srgbClr val="D8D4D4"/>
          </a:solidFill>
          <a:ln/>
        </p:spPr>
      </p:sp>
      <p:sp>
        <p:nvSpPr>
          <p:cNvPr id="7" name="Shape 4"/>
          <p:cNvSpPr/>
          <p:nvPr/>
        </p:nvSpPr>
        <p:spPr>
          <a:xfrm>
            <a:off x="878800" y="1981319"/>
            <a:ext cx="510302" cy="510302"/>
          </a:xfrm>
          <a:prstGeom prst="roundRect">
            <a:avLst>
              <a:gd name="adj" fmla="val 6667"/>
            </a:avLst>
          </a:prstGeom>
          <a:solidFill>
            <a:srgbClr val="F2EEEE"/>
          </a:solidFill>
          <a:ln/>
        </p:spPr>
      </p:sp>
      <p:sp>
        <p:nvSpPr>
          <p:cNvPr id="8" name="Text 5"/>
          <p:cNvSpPr/>
          <p:nvPr/>
        </p:nvSpPr>
        <p:spPr>
          <a:xfrm>
            <a:off x="1074658" y="2066330"/>
            <a:ext cx="118467" cy="340281"/>
          </a:xfrm>
          <a:prstGeom prst="rect">
            <a:avLst/>
          </a:prstGeom>
          <a:noFill/>
          <a:ln/>
        </p:spPr>
        <p:txBody>
          <a:bodyPr wrap="none" lIns="0" tIns="0" rIns="0" bIns="0" rtlCol="0" anchor="t"/>
          <a:lstStyle/>
          <a:p>
            <a:pPr algn="ctr" indent="0" marL="0">
              <a:lnSpc>
                <a:spcPts val="2650"/>
              </a:lnSpc>
              <a:buNone/>
            </a:pPr>
            <a:r>
              <a:rPr lang="en-US" sz="2650" dirty="0">
                <a:solidFill>
                  <a:srgbClr val="464646"/>
                </a:solidFill>
                <a:latin typeface="DM Sans Semi Bold" pitchFamily="34" charset="0"/>
                <a:ea typeface="DM Sans Semi Bold" pitchFamily="34" charset="-122"/>
                <a:cs typeface="DM Sans Semi Bold" pitchFamily="34" charset="-120"/>
              </a:rPr>
              <a:t>1</a:t>
            </a:r>
            <a:endParaRPr lang="en-US" sz="2650" dirty="0"/>
          </a:p>
        </p:txBody>
      </p:sp>
      <p:sp>
        <p:nvSpPr>
          <p:cNvPr id="9" name="Text 6"/>
          <p:cNvSpPr/>
          <p:nvPr/>
        </p:nvSpPr>
        <p:spPr>
          <a:xfrm>
            <a:off x="2381488" y="1952982"/>
            <a:ext cx="4059793" cy="354330"/>
          </a:xfrm>
          <a:prstGeom prst="rect">
            <a:avLst/>
          </a:prstGeom>
          <a:noFill/>
          <a:ln/>
        </p:spPr>
        <p:txBody>
          <a:bodyPr wrap="none" lIns="0" tIns="0" rIns="0" bIns="0" rtlCol="0" anchor="t"/>
          <a:lstStyle/>
          <a:p>
            <a:pPr algn="l"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Άμεση μεταπολεμική περίοδος</a:t>
            </a:r>
            <a:endParaRPr lang="en-US" sz="2200" dirty="0"/>
          </a:p>
        </p:txBody>
      </p:sp>
      <p:sp>
        <p:nvSpPr>
          <p:cNvPr id="10" name="Text 7"/>
          <p:cNvSpPr/>
          <p:nvPr/>
        </p:nvSpPr>
        <p:spPr>
          <a:xfrm>
            <a:off x="2381488" y="2443401"/>
            <a:ext cx="11455122" cy="1088708"/>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Επιλέχθηκε το μοντέλο της γρήγορης, οικονομικής ανάπτυξης για την αντιμετώπιση των άμεσων αναγκών. Η καταστροφή και η πείνα ήταν απλωμένες σε όλη τη χώρα, καθιστώντας επιτακτική την ανάγκη για γρήγορα οικονομικά αποτελέσματα.</a:t>
            </a:r>
            <a:endParaRPr lang="en-US" sz="1750" dirty="0"/>
          </a:p>
        </p:txBody>
      </p:sp>
      <p:sp>
        <p:nvSpPr>
          <p:cNvPr id="11" name="Shape 8"/>
          <p:cNvSpPr/>
          <p:nvPr/>
        </p:nvSpPr>
        <p:spPr>
          <a:xfrm>
            <a:off x="1358622" y="4480798"/>
            <a:ext cx="793790" cy="30480"/>
          </a:xfrm>
          <a:prstGeom prst="roundRect">
            <a:avLst>
              <a:gd name="adj" fmla="val 111628"/>
            </a:avLst>
          </a:prstGeom>
          <a:solidFill>
            <a:srgbClr val="D8D4D4"/>
          </a:solidFill>
          <a:ln/>
        </p:spPr>
      </p:sp>
      <p:sp>
        <p:nvSpPr>
          <p:cNvPr id="12" name="Shape 9"/>
          <p:cNvSpPr/>
          <p:nvPr/>
        </p:nvSpPr>
        <p:spPr>
          <a:xfrm>
            <a:off x="878800" y="4240887"/>
            <a:ext cx="510302" cy="510302"/>
          </a:xfrm>
          <a:prstGeom prst="roundRect">
            <a:avLst>
              <a:gd name="adj" fmla="val 6667"/>
            </a:avLst>
          </a:prstGeom>
          <a:solidFill>
            <a:srgbClr val="F2EEEE"/>
          </a:solidFill>
          <a:ln/>
        </p:spPr>
      </p:sp>
      <p:sp>
        <p:nvSpPr>
          <p:cNvPr id="13" name="Text 10"/>
          <p:cNvSpPr/>
          <p:nvPr/>
        </p:nvSpPr>
        <p:spPr>
          <a:xfrm>
            <a:off x="1035725" y="4325898"/>
            <a:ext cx="196334" cy="340281"/>
          </a:xfrm>
          <a:prstGeom prst="rect">
            <a:avLst/>
          </a:prstGeom>
          <a:noFill/>
          <a:ln/>
        </p:spPr>
        <p:txBody>
          <a:bodyPr wrap="none" lIns="0" tIns="0" rIns="0" bIns="0" rtlCol="0" anchor="t"/>
          <a:lstStyle/>
          <a:p>
            <a:pPr algn="ctr" indent="0" marL="0">
              <a:lnSpc>
                <a:spcPts val="2650"/>
              </a:lnSpc>
              <a:buNone/>
            </a:pPr>
            <a:r>
              <a:rPr lang="en-US" sz="2650" dirty="0">
                <a:solidFill>
                  <a:srgbClr val="464646"/>
                </a:solidFill>
                <a:latin typeface="DM Sans Semi Bold" pitchFamily="34" charset="0"/>
                <a:ea typeface="DM Sans Semi Bold" pitchFamily="34" charset="-122"/>
                <a:cs typeface="DM Sans Semi Bold" pitchFamily="34" charset="-120"/>
              </a:rPr>
              <a:t>2</a:t>
            </a:r>
            <a:endParaRPr lang="en-US" sz="2650" dirty="0"/>
          </a:p>
        </p:txBody>
      </p:sp>
      <p:sp>
        <p:nvSpPr>
          <p:cNvPr id="14" name="Text 11"/>
          <p:cNvSpPr/>
          <p:nvPr/>
        </p:nvSpPr>
        <p:spPr>
          <a:xfrm>
            <a:off x="2381488" y="4212550"/>
            <a:ext cx="4718566" cy="354330"/>
          </a:xfrm>
          <a:prstGeom prst="rect">
            <a:avLst/>
          </a:prstGeom>
          <a:noFill/>
          <a:ln/>
        </p:spPr>
        <p:txBody>
          <a:bodyPr wrap="none" lIns="0" tIns="0" rIns="0" bIns="0" rtlCol="0" anchor="t"/>
          <a:lstStyle/>
          <a:p>
            <a:pPr algn="l"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Περίοδος κρατικού παρεμβατισμού</a:t>
            </a:r>
            <a:endParaRPr lang="en-US" sz="2200" dirty="0"/>
          </a:p>
        </p:txBody>
      </p:sp>
      <p:sp>
        <p:nvSpPr>
          <p:cNvPr id="15" name="Text 12"/>
          <p:cNvSpPr/>
          <p:nvPr/>
        </p:nvSpPr>
        <p:spPr>
          <a:xfrm>
            <a:off x="2381488" y="4702969"/>
            <a:ext cx="11455122" cy="725805"/>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Ο κρατικός παρεμβατισμός έγινε κυρίαρχο στοιχείο καθώς οι ιδιωτικές επενδύσεις δεν επαρκούσαν για την ανασυγκρότηση της χώρας. Το κράτος ανέλαβε πρωταγωνιστικό ρόλο στην οικονομία.</a:t>
            </a:r>
            <a:endParaRPr lang="en-US" sz="1750" dirty="0"/>
          </a:p>
        </p:txBody>
      </p:sp>
      <p:sp>
        <p:nvSpPr>
          <p:cNvPr id="16" name="Shape 13"/>
          <p:cNvSpPr/>
          <p:nvPr/>
        </p:nvSpPr>
        <p:spPr>
          <a:xfrm>
            <a:off x="1358622" y="6377464"/>
            <a:ext cx="793790" cy="30480"/>
          </a:xfrm>
          <a:prstGeom prst="roundRect">
            <a:avLst>
              <a:gd name="adj" fmla="val 111628"/>
            </a:avLst>
          </a:prstGeom>
          <a:solidFill>
            <a:srgbClr val="D8D4D4"/>
          </a:solidFill>
          <a:ln/>
        </p:spPr>
      </p:sp>
      <p:sp>
        <p:nvSpPr>
          <p:cNvPr id="17" name="Shape 14"/>
          <p:cNvSpPr/>
          <p:nvPr/>
        </p:nvSpPr>
        <p:spPr>
          <a:xfrm>
            <a:off x="878800" y="6137553"/>
            <a:ext cx="510302" cy="510302"/>
          </a:xfrm>
          <a:prstGeom prst="roundRect">
            <a:avLst>
              <a:gd name="adj" fmla="val 6667"/>
            </a:avLst>
          </a:prstGeom>
          <a:solidFill>
            <a:srgbClr val="F2EEEE"/>
          </a:solidFill>
          <a:ln/>
        </p:spPr>
      </p:sp>
      <p:sp>
        <p:nvSpPr>
          <p:cNvPr id="18" name="Text 15"/>
          <p:cNvSpPr/>
          <p:nvPr/>
        </p:nvSpPr>
        <p:spPr>
          <a:xfrm>
            <a:off x="1032034" y="6222563"/>
            <a:ext cx="203835" cy="340281"/>
          </a:xfrm>
          <a:prstGeom prst="rect">
            <a:avLst/>
          </a:prstGeom>
          <a:noFill/>
          <a:ln/>
        </p:spPr>
        <p:txBody>
          <a:bodyPr wrap="none" lIns="0" tIns="0" rIns="0" bIns="0" rtlCol="0" anchor="t"/>
          <a:lstStyle/>
          <a:p>
            <a:pPr algn="ctr" indent="0" marL="0">
              <a:lnSpc>
                <a:spcPts val="2650"/>
              </a:lnSpc>
              <a:buNone/>
            </a:pPr>
            <a:r>
              <a:rPr lang="en-US" sz="2650" dirty="0">
                <a:solidFill>
                  <a:srgbClr val="464646"/>
                </a:solidFill>
                <a:latin typeface="DM Sans Semi Bold" pitchFamily="34" charset="0"/>
                <a:ea typeface="DM Sans Semi Bold" pitchFamily="34" charset="-122"/>
                <a:cs typeface="DM Sans Semi Bold" pitchFamily="34" charset="-120"/>
              </a:rPr>
              <a:t>3</a:t>
            </a:r>
            <a:endParaRPr lang="en-US" sz="2650" dirty="0"/>
          </a:p>
        </p:txBody>
      </p:sp>
      <p:sp>
        <p:nvSpPr>
          <p:cNvPr id="19" name="Text 16"/>
          <p:cNvSpPr/>
          <p:nvPr/>
        </p:nvSpPr>
        <p:spPr>
          <a:xfrm>
            <a:off x="2381488" y="6109216"/>
            <a:ext cx="2971919" cy="354330"/>
          </a:xfrm>
          <a:prstGeom prst="rect">
            <a:avLst/>
          </a:prstGeom>
          <a:noFill/>
          <a:ln/>
        </p:spPr>
        <p:txBody>
          <a:bodyPr wrap="none" lIns="0" tIns="0" rIns="0" bIns="0" rtlCol="0" anchor="t"/>
          <a:lstStyle/>
          <a:p>
            <a:pPr algn="l"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Μεταπολίτευση (1974)</a:t>
            </a:r>
            <a:endParaRPr lang="en-US" sz="2200" dirty="0"/>
          </a:p>
        </p:txBody>
      </p:sp>
      <p:sp>
        <p:nvSpPr>
          <p:cNvPr id="20" name="Text 17"/>
          <p:cNvSpPr/>
          <p:nvPr/>
        </p:nvSpPr>
        <p:spPr>
          <a:xfrm>
            <a:off x="2381488" y="6599634"/>
            <a:ext cx="11455122" cy="725805"/>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Μετά τη μεταπολίτευση, ο παρεμβατισμός του κράτους αυξήθηκε ακόμη περισσότερο, με το δημόσιο τομέα να αναμιγνύεται άμεσα ή έμμεσα σε κάθε τομέα της οικονομικής δραστηριότητας.</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23543" y="568404"/>
            <a:ext cx="13183314" cy="1292066"/>
          </a:xfrm>
          <a:prstGeom prst="rect">
            <a:avLst/>
          </a:prstGeom>
          <a:noFill/>
          <a:ln/>
        </p:spPr>
        <p:txBody>
          <a:bodyPr wrap="square" lIns="0" tIns="0" rIns="0" bIns="0" rtlCol="0" anchor="t"/>
          <a:lstStyle/>
          <a:p>
            <a:pPr indent="0" marL="0">
              <a:lnSpc>
                <a:spcPts val="5050"/>
              </a:lnSpc>
              <a:buNone/>
            </a:pPr>
            <a:r>
              <a:rPr lang="en-US" sz="4050" dirty="0">
                <a:solidFill>
                  <a:srgbClr val="030303"/>
                </a:solidFill>
                <a:latin typeface="DM Sans Semi Bold" pitchFamily="34" charset="0"/>
                <a:ea typeface="DM Sans Semi Bold" pitchFamily="34" charset="-122"/>
                <a:cs typeface="DM Sans Semi Bold" pitchFamily="34" charset="-120"/>
              </a:rPr>
              <a:t>Τα διαρθρωτικά προβλήματα της ελληνικής οικονομίας</a:t>
            </a:r>
            <a:endParaRPr lang="en-US" sz="4050" dirty="0"/>
          </a:p>
        </p:txBody>
      </p:sp>
      <p:sp>
        <p:nvSpPr>
          <p:cNvPr id="3" name="Text 1"/>
          <p:cNvSpPr/>
          <p:nvPr/>
        </p:nvSpPr>
        <p:spPr>
          <a:xfrm>
            <a:off x="1520071" y="2941558"/>
            <a:ext cx="3382447" cy="322898"/>
          </a:xfrm>
          <a:prstGeom prst="rect">
            <a:avLst/>
          </a:prstGeom>
          <a:noFill/>
          <a:ln/>
        </p:spPr>
        <p:txBody>
          <a:bodyPr wrap="none" lIns="0" tIns="0" rIns="0" bIns="0" rtlCol="0" anchor="t"/>
          <a:lstStyle/>
          <a:p>
            <a:pPr algn="r" indent="0" marL="0">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Δημόσιο έλλειμμα και χρέος</a:t>
            </a:r>
            <a:endParaRPr lang="en-US" sz="2000" dirty="0"/>
          </a:p>
        </p:txBody>
      </p:sp>
      <p:sp>
        <p:nvSpPr>
          <p:cNvPr id="4" name="Text 2"/>
          <p:cNvSpPr/>
          <p:nvPr/>
        </p:nvSpPr>
        <p:spPr>
          <a:xfrm>
            <a:off x="723543" y="3388400"/>
            <a:ext cx="4178975" cy="330637"/>
          </a:xfrm>
          <a:prstGeom prst="rect">
            <a:avLst/>
          </a:prstGeom>
          <a:noFill/>
          <a:ln/>
        </p:spPr>
        <p:txBody>
          <a:bodyPr wrap="none" lIns="0" tIns="0" rIns="0" bIns="0" rtlCol="0" anchor="t"/>
          <a:lstStyle/>
          <a:p>
            <a:pPr algn="r" indent="0" marL="0">
              <a:lnSpc>
                <a:spcPts val="2600"/>
              </a:lnSpc>
              <a:buNone/>
            </a:pPr>
            <a:r>
              <a:rPr lang="en-US" sz="1600" dirty="0">
                <a:solidFill>
                  <a:srgbClr val="464646"/>
                </a:solidFill>
                <a:latin typeface="Inter Medium" pitchFamily="34" charset="0"/>
                <a:ea typeface="Inter Medium" pitchFamily="34" charset="-122"/>
                <a:cs typeface="Inter Medium" pitchFamily="34" charset="-120"/>
              </a:rPr>
              <a:t>Χρόνια ανισορροπία εσόδων-εξόδων</a:t>
            </a:r>
            <a:endParaRPr lang="en-US" sz="1600" dirty="0"/>
          </a:p>
        </p:txBody>
      </p:sp>
      <p:pic>
        <p:nvPicPr>
          <p:cNvPr id="5" name="Image 0" descr="preencoded.png">    </p:cNvPr>
          <p:cNvPicPr>
            <a:picLocks noChangeAspect="1"/>
          </p:cNvPicPr>
          <p:nvPr/>
        </p:nvPicPr>
        <p:blipFill>
          <a:blip r:embed="rId1"/>
          <a:stretch>
            <a:fillRect/>
          </a:stretch>
        </p:blipFill>
        <p:spPr>
          <a:xfrm>
            <a:off x="5212556" y="2273856"/>
            <a:ext cx="4205288" cy="4205288"/>
          </a:xfrm>
          <a:prstGeom prst="rect">
            <a:avLst/>
          </a:prstGeom>
        </p:spPr>
      </p:pic>
      <p:sp>
        <p:nvSpPr>
          <p:cNvPr id="6" name="Text 3"/>
          <p:cNvSpPr/>
          <p:nvPr/>
        </p:nvSpPr>
        <p:spPr>
          <a:xfrm>
            <a:off x="6245900" y="3112770"/>
            <a:ext cx="90011" cy="413385"/>
          </a:xfrm>
          <a:prstGeom prst="rect">
            <a:avLst/>
          </a:prstGeom>
          <a:noFill/>
          <a:ln/>
        </p:spPr>
        <p:txBody>
          <a:bodyPr wrap="none" lIns="0" tIns="0" rIns="0" bIns="0" rtlCol="0" anchor="t"/>
          <a:lstStyle/>
          <a:p>
            <a:pPr indent="0" marL="0">
              <a:lnSpc>
                <a:spcPts val="3250"/>
              </a:lnSpc>
              <a:buNone/>
            </a:pPr>
            <a:r>
              <a:rPr lang="en-US" sz="2000" dirty="0">
                <a:solidFill>
                  <a:srgbClr val="464646"/>
                </a:solidFill>
                <a:latin typeface="DM Sans Semi Bold" pitchFamily="34" charset="0"/>
                <a:ea typeface="DM Sans Semi Bold" pitchFamily="34" charset="-122"/>
                <a:cs typeface="DM Sans Semi Bold" pitchFamily="34" charset="-120"/>
              </a:rPr>
              <a:t>1</a:t>
            </a:r>
            <a:endParaRPr lang="en-US" sz="2000" dirty="0"/>
          </a:p>
        </p:txBody>
      </p:sp>
      <p:sp>
        <p:nvSpPr>
          <p:cNvPr id="7" name="Text 4"/>
          <p:cNvSpPr/>
          <p:nvPr/>
        </p:nvSpPr>
        <p:spPr>
          <a:xfrm>
            <a:off x="9727883" y="2427446"/>
            <a:ext cx="3016687" cy="322898"/>
          </a:xfrm>
          <a:prstGeom prst="rect">
            <a:avLst/>
          </a:prstGeom>
          <a:noFill/>
          <a:ln/>
        </p:spPr>
        <p:txBody>
          <a:bodyPr wrap="none" lIns="0" tIns="0" rIns="0" bIns="0" rtlCol="0" anchor="t"/>
          <a:lstStyle/>
          <a:p>
            <a:pPr algn="l" indent="0" marL="0">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Ανεργία και απασχόληση</a:t>
            </a:r>
            <a:endParaRPr lang="en-US" sz="2000" dirty="0"/>
          </a:p>
        </p:txBody>
      </p:sp>
      <p:sp>
        <p:nvSpPr>
          <p:cNvPr id="8" name="Text 5"/>
          <p:cNvSpPr/>
          <p:nvPr/>
        </p:nvSpPr>
        <p:spPr>
          <a:xfrm>
            <a:off x="9727883" y="2874288"/>
            <a:ext cx="4178975" cy="661273"/>
          </a:xfrm>
          <a:prstGeom prst="rect">
            <a:avLst/>
          </a:prstGeom>
          <a:noFill/>
          <a:ln/>
        </p:spPr>
        <p:txBody>
          <a:bodyPr wrap="square" lIns="0" tIns="0" rIns="0" bIns="0" rtlCol="0" anchor="t"/>
          <a:lstStyle/>
          <a:p>
            <a:pPr algn="l" indent="0" marL="0">
              <a:lnSpc>
                <a:spcPts val="2600"/>
              </a:lnSpc>
              <a:buNone/>
            </a:pPr>
            <a:r>
              <a:rPr lang="en-US" sz="1600" dirty="0">
                <a:solidFill>
                  <a:srgbClr val="464646"/>
                </a:solidFill>
                <a:latin typeface="Inter Medium" pitchFamily="34" charset="0"/>
                <a:ea typeface="Inter Medium" pitchFamily="34" charset="-122"/>
                <a:cs typeface="Inter Medium" pitchFamily="34" charset="-120"/>
              </a:rPr>
              <a:t>Δυσαναλογία εργαζομένων/μη εργαζομένων</a:t>
            </a:r>
            <a:endParaRPr lang="en-US" sz="1600" dirty="0"/>
          </a:p>
        </p:txBody>
      </p:sp>
      <p:pic>
        <p:nvPicPr>
          <p:cNvPr id="9" name="Image 1" descr="preencoded.png">    </p:cNvPr>
          <p:cNvPicPr>
            <a:picLocks noChangeAspect="1"/>
          </p:cNvPicPr>
          <p:nvPr/>
        </p:nvPicPr>
        <p:blipFill>
          <a:blip r:embed="rId2"/>
          <a:stretch>
            <a:fillRect/>
          </a:stretch>
        </p:blipFill>
        <p:spPr>
          <a:xfrm>
            <a:off x="5212556" y="2273856"/>
            <a:ext cx="4205288" cy="4205288"/>
          </a:xfrm>
          <a:prstGeom prst="rect">
            <a:avLst/>
          </a:prstGeom>
        </p:spPr>
      </p:pic>
      <p:sp>
        <p:nvSpPr>
          <p:cNvPr id="10" name="Text 6"/>
          <p:cNvSpPr/>
          <p:nvPr/>
        </p:nvSpPr>
        <p:spPr>
          <a:xfrm>
            <a:off x="7929205" y="2868930"/>
            <a:ext cx="149185" cy="413385"/>
          </a:xfrm>
          <a:prstGeom prst="rect">
            <a:avLst/>
          </a:prstGeom>
          <a:noFill/>
          <a:ln/>
        </p:spPr>
        <p:txBody>
          <a:bodyPr wrap="none" lIns="0" tIns="0" rIns="0" bIns="0" rtlCol="0" anchor="t"/>
          <a:lstStyle/>
          <a:p>
            <a:pPr indent="0" marL="0">
              <a:lnSpc>
                <a:spcPts val="3250"/>
              </a:lnSpc>
              <a:buNone/>
            </a:pPr>
            <a:r>
              <a:rPr lang="en-US" sz="2000" dirty="0">
                <a:solidFill>
                  <a:srgbClr val="464646"/>
                </a:solidFill>
                <a:latin typeface="DM Sans Semi Bold" pitchFamily="34" charset="0"/>
                <a:ea typeface="DM Sans Semi Bold" pitchFamily="34" charset="-122"/>
                <a:cs typeface="DM Sans Semi Bold" pitchFamily="34" charset="-120"/>
              </a:rPr>
              <a:t>2</a:t>
            </a:r>
            <a:endParaRPr lang="en-US" sz="2000" dirty="0"/>
          </a:p>
        </p:txBody>
      </p:sp>
      <p:sp>
        <p:nvSpPr>
          <p:cNvPr id="11" name="Text 7"/>
          <p:cNvSpPr/>
          <p:nvPr/>
        </p:nvSpPr>
        <p:spPr>
          <a:xfrm>
            <a:off x="9831229" y="4153019"/>
            <a:ext cx="2730818" cy="322898"/>
          </a:xfrm>
          <a:prstGeom prst="rect">
            <a:avLst/>
          </a:prstGeom>
          <a:noFill/>
          <a:ln/>
        </p:spPr>
        <p:txBody>
          <a:bodyPr wrap="none" lIns="0" tIns="0" rIns="0" bIns="0" rtlCol="0" anchor="t"/>
          <a:lstStyle/>
          <a:p>
            <a:pPr algn="l" indent="0" marL="0">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Ελλειμματικό ισοζύγιο</a:t>
            </a:r>
            <a:endParaRPr lang="en-US" sz="2000" dirty="0"/>
          </a:p>
        </p:txBody>
      </p:sp>
      <p:sp>
        <p:nvSpPr>
          <p:cNvPr id="12" name="Text 8"/>
          <p:cNvSpPr/>
          <p:nvPr/>
        </p:nvSpPr>
        <p:spPr>
          <a:xfrm>
            <a:off x="9831229" y="4599861"/>
            <a:ext cx="4075628" cy="330637"/>
          </a:xfrm>
          <a:prstGeom prst="rect">
            <a:avLst/>
          </a:prstGeom>
          <a:noFill/>
          <a:ln/>
        </p:spPr>
        <p:txBody>
          <a:bodyPr wrap="none" lIns="0" tIns="0" rIns="0" bIns="0" rtlCol="0" anchor="t"/>
          <a:lstStyle/>
          <a:p>
            <a:pPr algn="l" indent="0" marL="0">
              <a:lnSpc>
                <a:spcPts val="2600"/>
              </a:lnSpc>
              <a:buNone/>
            </a:pPr>
            <a:r>
              <a:rPr lang="en-US" sz="1600" dirty="0">
                <a:solidFill>
                  <a:srgbClr val="464646"/>
                </a:solidFill>
                <a:latin typeface="Inter Medium" pitchFamily="34" charset="0"/>
                <a:ea typeface="Inter Medium" pitchFamily="34" charset="-122"/>
                <a:cs typeface="Inter Medium" pitchFamily="34" charset="-120"/>
              </a:rPr>
              <a:t>Εισαγωγές μεγαλύτερες από εξαγωγές</a:t>
            </a:r>
            <a:endParaRPr lang="en-US" sz="1600" dirty="0"/>
          </a:p>
        </p:txBody>
      </p:sp>
      <p:pic>
        <p:nvPicPr>
          <p:cNvPr id="13" name="Image 2" descr="preencoded.png">    </p:cNvPr>
          <p:cNvPicPr>
            <a:picLocks noChangeAspect="1"/>
          </p:cNvPicPr>
          <p:nvPr/>
        </p:nvPicPr>
        <p:blipFill>
          <a:blip r:embed="rId3"/>
          <a:stretch>
            <a:fillRect/>
          </a:stretch>
        </p:blipFill>
        <p:spPr>
          <a:xfrm>
            <a:off x="5212556" y="2273856"/>
            <a:ext cx="4205288" cy="4205288"/>
          </a:xfrm>
          <a:prstGeom prst="rect">
            <a:avLst/>
          </a:prstGeom>
        </p:spPr>
      </p:pic>
      <p:sp>
        <p:nvSpPr>
          <p:cNvPr id="14" name="Text 9"/>
          <p:cNvSpPr/>
          <p:nvPr/>
        </p:nvSpPr>
        <p:spPr>
          <a:xfrm>
            <a:off x="8687633" y="4422815"/>
            <a:ext cx="154781" cy="413385"/>
          </a:xfrm>
          <a:prstGeom prst="rect">
            <a:avLst/>
          </a:prstGeom>
          <a:noFill/>
          <a:ln/>
        </p:spPr>
        <p:txBody>
          <a:bodyPr wrap="none" lIns="0" tIns="0" rIns="0" bIns="0" rtlCol="0" anchor="t"/>
          <a:lstStyle/>
          <a:p>
            <a:pPr indent="0" marL="0">
              <a:lnSpc>
                <a:spcPts val="3250"/>
              </a:lnSpc>
              <a:buNone/>
            </a:pPr>
            <a:r>
              <a:rPr lang="en-US" sz="2000" dirty="0">
                <a:solidFill>
                  <a:srgbClr val="464646"/>
                </a:solidFill>
                <a:latin typeface="DM Sans Semi Bold" pitchFamily="34" charset="0"/>
                <a:ea typeface="DM Sans Semi Bold" pitchFamily="34" charset="-122"/>
                <a:cs typeface="DM Sans Semi Bold" pitchFamily="34" charset="-120"/>
              </a:rPr>
              <a:t>3</a:t>
            </a:r>
            <a:endParaRPr lang="en-US" sz="2000" dirty="0"/>
          </a:p>
        </p:txBody>
      </p:sp>
      <p:sp>
        <p:nvSpPr>
          <p:cNvPr id="15" name="Text 10"/>
          <p:cNvSpPr/>
          <p:nvPr/>
        </p:nvSpPr>
        <p:spPr>
          <a:xfrm>
            <a:off x="9727883" y="5547955"/>
            <a:ext cx="3050858" cy="322898"/>
          </a:xfrm>
          <a:prstGeom prst="rect">
            <a:avLst/>
          </a:prstGeom>
          <a:noFill/>
          <a:ln/>
        </p:spPr>
        <p:txBody>
          <a:bodyPr wrap="none" lIns="0" tIns="0" rIns="0" bIns="0" rtlCol="0" anchor="t"/>
          <a:lstStyle/>
          <a:p>
            <a:pPr algn="l" indent="0" marL="0">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Κρατικός παρεμβατισμός</a:t>
            </a:r>
            <a:endParaRPr lang="en-US" sz="2000" dirty="0"/>
          </a:p>
        </p:txBody>
      </p:sp>
      <p:sp>
        <p:nvSpPr>
          <p:cNvPr id="16" name="Text 11"/>
          <p:cNvSpPr/>
          <p:nvPr/>
        </p:nvSpPr>
        <p:spPr>
          <a:xfrm>
            <a:off x="9727883" y="5994797"/>
            <a:ext cx="4178975" cy="330637"/>
          </a:xfrm>
          <a:prstGeom prst="rect">
            <a:avLst/>
          </a:prstGeom>
          <a:noFill/>
          <a:ln/>
        </p:spPr>
        <p:txBody>
          <a:bodyPr wrap="none" lIns="0" tIns="0" rIns="0" bIns="0" rtlCol="0" anchor="t"/>
          <a:lstStyle/>
          <a:p>
            <a:pPr algn="l" indent="0" marL="0">
              <a:lnSpc>
                <a:spcPts val="2600"/>
              </a:lnSpc>
              <a:buNone/>
            </a:pPr>
            <a:r>
              <a:rPr lang="en-US" sz="1600" dirty="0">
                <a:solidFill>
                  <a:srgbClr val="464646"/>
                </a:solidFill>
                <a:latin typeface="Inter Medium" pitchFamily="34" charset="0"/>
                <a:ea typeface="Inter Medium" pitchFamily="34" charset="-122"/>
                <a:cs typeface="Inter Medium" pitchFamily="34" charset="-120"/>
              </a:rPr>
              <a:t>Υπερβολική προστασία αγοράς</a:t>
            </a:r>
            <a:endParaRPr lang="en-US" sz="1600" dirty="0"/>
          </a:p>
        </p:txBody>
      </p:sp>
      <p:pic>
        <p:nvPicPr>
          <p:cNvPr id="17" name="Image 3" descr="preencoded.png">    </p:cNvPr>
          <p:cNvPicPr>
            <a:picLocks noChangeAspect="1"/>
          </p:cNvPicPr>
          <p:nvPr/>
        </p:nvPicPr>
        <p:blipFill>
          <a:blip r:embed="rId4"/>
          <a:stretch>
            <a:fillRect/>
          </a:stretch>
        </p:blipFill>
        <p:spPr>
          <a:xfrm>
            <a:off x="5212556" y="2273856"/>
            <a:ext cx="4205288" cy="4205288"/>
          </a:xfrm>
          <a:prstGeom prst="rect">
            <a:avLst/>
          </a:prstGeom>
        </p:spPr>
      </p:pic>
      <p:sp>
        <p:nvSpPr>
          <p:cNvPr id="18" name="Text 12"/>
          <p:cNvSpPr/>
          <p:nvPr/>
        </p:nvSpPr>
        <p:spPr>
          <a:xfrm>
            <a:off x="7439978" y="5626894"/>
            <a:ext cx="164902" cy="413385"/>
          </a:xfrm>
          <a:prstGeom prst="rect">
            <a:avLst/>
          </a:prstGeom>
          <a:noFill/>
          <a:ln/>
        </p:spPr>
        <p:txBody>
          <a:bodyPr wrap="none" lIns="0" tIns="0" rIns="0" bIns="0" rtlCol="0" anchor="t"/>
          <a:lstStyle/>
          <a:p>
            <a:pPr indent="0" marL="0">
              <a:lnSpc>
                <a:spcPts val="3250"/>
              </a:lnSpc>
              <a:buNone/>
            </a:pPr>
            <a:r>
              <a:rPr lang="en-US" sz="2000" dirty="0">
                <a:solidFill>
                  <a:srgbClr val="464646"/>
                </a:solidFill>
                <a:latin typeface="DM Sans Semi Bold" pitchFamily="34" charset="0"/>
                <a:ea typeface="DM Sans Semi Bold" pitchFamily="34" charset="-122"/>
                <a:cs typeface="DM Sans Semi Bold" pitchFamily="34" charset="-120"/>
              </a:rPr>
              <a:t>4</a:t>
            </a:r>
            <a:endParaRPr lang="en-US" sz="2000" dirty="0"/>
          </a:p>
        </p:txBody>
      </p:sp>
      <p:sp>
        <p:nvSpPr>
          <p:cNvPr id="19" name="Text 13"/>
          <p:cNvSpPr/>
          <p:nvPr/>
        </p:nvSpPr>
        <p:spPr>
          <a:xfrm>
            <a:off x="2318504" y="5199221"/>
            <a:ext cx="2584013" cy="322898"/>
          </a:xfrm>
          <a:prstGeom prst="rect">
            <a:avLst/>
          </a:prstGeom>
          <a:noFill/>
          <a:ln/>
        </p:spPr>
        <p:txBody>
          <a:bodyPr wrap="none" lIns="0" tIns="0" rIns="0" bIns="0" rtlCol="0" anchor="t"/>
          <a:lstStyle/>
          <a:p>
            <a:pPr algn="r" indent="0" marL="0">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Εξάρτηση</a:t>
            </a:r>
            <a:endParaRPr lang="en-US" sz="2000" dirty="0"/>
          </a:p>
        </p:txBody>
      </p:sp>
      <p:sp>
        <p:nvSpPr>
          <p:cNvPr id="20" name="Text 14"/>
          <p:cNvSpPr/>
          <p:nvPr/>
        </p:nvSpPr>
        <p:spPr>
          <a:xfrm>
            <a:off x="723543" y="5646063"/>
            <a:ext cx="4178975" cy="330637"/>
          </a:xfrm>
          <a:prstGeom prst="rect">
            <a:avLst/>
          </a:prstGeom>
          <a:noFill/>
          <a:ln/>
        </p:spPr>
        <p:txBody>
          <a:bodyPr wrap="none" lIns="0" tIns="0" rIns="0" bIns="0" rtlCol="0" anchor="t"/>
          <a:lstStyle/>
          <a:p>
            <a:pPr algn="r" indent="0" marL="0">
              <a:lnSpc>
                <a:spcPts val="2600"/>
              </a:lnSpc>
              <a:buNone/>
            </a:pPr>
            <a:r>
              <a:rPr lang="en-US" sz="1600" dirty="0">
                <a:solidFill>
                  <a:srgbClr val="464646"/>
                </a:solidFill>
                <a:latin typeface="Inter Medium" pitchFamily="34" charset="0"/>
                <a:ea typeface="Inter Medium" pitchFamily="34" charset="-122"/>
                <a:cs typeface="Inter Medium" pitchFamily="34" charset="-120"/>
              </a:rPr>
              <a:t>Από ξένο κεφάλαιο και τεχνολογία</a:t>
            </a:r>
            <a:endParaRPr lang="en-US" sz="1600" dirty="0"/>
          </a:p>
        </p:txBody>
      </p:sp>
      <p:pic>
        <p:nvPicPr>
          <p:cNvPr id="21" name="Image 4" descr="preencoded.png">    </p:cNvPr>
          <p:cNvPicPr>
            <a:picLocks noChangeAspect="1"/>
          </p:cNvPicPr>
          <p:nvPr/>
        </p:nvPicPr>
        <p:blipFill>
          <a:blip r:embed="rId5"/>
          <a:stretch>
            <a:fillRect/>
          </a:stretch>
        </p:blipFill>
        <p:spPr>
          <a:xfrm>
            <a:off x="5212556" y="2273856"/>
            <a:ext cx="4205288" cy="4205288"/>
          </a:xfrm>
          <a:prstGeom prst="rect">
            <a:avLst/>
          </a:prstGeom>
        </p:spPr>
      </p:pic>
      <p:sp>
        <p:nvSpPr>
          <p:cNvPr id="22" name="Text 15"/>
          <p:cNvSpPr/>
          <p:nvPr/>
        </p:nvSpPr>
        <p:spPr>
          <a:xfrm>
            <a:off x="5913477" y="4817269"/>
            <a:ext cx="159782" cy="413385"/>
          </a:xfrm>
          <a:prstGeom prst="rect">
            <a:avLst/>
          </a:prstGeom>
          <a:noFill/>
          <a:ln/>
        </p:spPr>
        <p:txBody>
          <a:bodyPr wrap="none" lIns="0" tIns="0" rIns="0" bIns="0" rtlCol="0" anchor="t"/>
          <a:lstStyle/>
          <a:p>
            <a:pPr indent="0" marL="0">
              <a:lnSpc>
                <a:spcPts val="3250"/>
              </a:lnSpc>
              <a:buNone/>
            </a:pPr>
            <a:r>
              <a:rPr lang="en-US" sz="2000" dirty="0">
                <a:solidFill>
                  <a:srgbClr val="464646"/>
                </a:solidFill>
                <a:latin typeface="DM Sans Semi Bold" pitchFamily="34" charset="0"/>
                <a:ea typeface="DM Sans Semi Bold" pitchFamily="34" charset="-122"/>
                <a:cs typeface="DM Sans Semi Bold" pitchFamily="34" charset="-120"/>
              </a:rPr>
              <a:t>5</a:t>
            </a:r>
            <a:endParaRPr lang="en-US" sz="2000" dirty="0"/>
          </a:p>
        </p:txBody>
      </p:sp>
      <p:sp>
        <p:nvSpPr>
          <p:cNvPr id="23" name="Text 16"/>
          <p:cNvSpPr/>
          <p:nvPr/>
        </p:nvSpPr>
        <p:spPr>
          <a:xfrm>
            <a:off x="723543" y="6711672"/>
            <a:ext cx="13183314" cy="991910"/>
          </a:xfrm>
          <a:prstGeom prst="rect">
            <a:avLst/>
          </a:prstGeom>
          <a:noFill/>
          <a:ln/>
        </p:spPr>
        <p:txBody>
          <a:bodyPr wrap="square" lIns="0" tIns="0" rIns="0" bIns="0" rtlCol="0" anchor="t"/>
          <a:lstStyle/>
          <a:p>
            <a:pPr indent="0" marL="0">
              <a:lnSpc>
                <a:spcPts val="2600"/>
              </a:lnSpc>
              <a:buNone/>
            </a:pPr>
            <a:r>
              <a:rPr lang="en-US" sz="1600" dirty="0">
                <a:solidFill>
                  <a:srgbClr val="464646"/>
                </a:solidFill>
                <a:latin typeface="Inter Medium" pitchFamily="34" charset="0"/>
                <a:ea typeface="Inter Medium" pitchFamily="34" charset="-122"/>
                <a:cs typeface="Inter Medium" pitchFamily="34" charset="-120"/>
              </a:rPr>
              <a:t>Η ελληνική οικονομία χαρακτηρίζεται από μόνιμα διαρθρωτικά προβλήματα που λειτουργούν ως τροχοπέδη στην ανάπτυξή της. Αυτά τα προβλήματα είναι αλληλένδετα και δημιουργούν έναν φαύλο κύκλο που δύσκολα σπάει χωρίς ριζικές αλλαγές στο οικονομικό μοντέλο της χώρας.</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085493"/>
            <a:ext cx="9820751" cy="708779"/>
          </a:xfrm>
          <a:prstGeom prst="rect">
            <a:avLst/>
          </a:prstGeom>
          <a:noFill/>
          <a:ln/>
        </p:spPr>
        <p:txBody>
          <a:bodyPr wrap="none" lIns="0" tIns="0" rIns="0" bIns="0" rtlCol="0" anchor="t"/>
          <a:lstStyle/>
          <a:p>
            <a:pPr indent="0" marL="0">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Δημόσιο έλλειμμα και δημόσιο χρέος</a:t>
            </a:r>
            <a:endParaRPr lang="en-US" sz="4450" dirty="0"/>
          </a:p>
        </p:txBody>
      </p:sp>
      <p:pic>
        <p:nvPicPr>
          <p:cNvPr id="3" name="Image 0" descr="preencoded.png">    </p:cNvPr>
          <p:cNvPicPr>
            <a:picLocks noChangeAspect="1"/>
          </p:cNvPicPr>
          <p:nvPr/>
        </p:nvPicPr>
        <p:blipFill>
          <a:blip r:embed="rId1"/>
          <a:stretch>
            <a:fillRect/>
          </a:stretch>
        </p:blipFill>
        <p:spPr>
          <a:xfrm>
            <a:off x="793790" y="2134433"/>
            <a:ext cx="1134070" cy="1669852"/>
          </a:xfrm>
          <a:prstGeom prst="rect">
            <a:avLst/>
          </a:prstGeom>
        </p:spPr>
      </p:pic>
      <p:sp>
        <p:nvSpPr>
          <p:cNvPr id="4" name="Text 1"/>
          <p:cNvSpPr/>
          <p:nvPr/>
        </p:nvSpPr>
        <p:spPr>
          <a:xfrm>
            <a:off x="2268022" y="236124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Χρόνια ανισορροπία</a:t>
            </a:r>
            <a:endParaRPr lang="en-US" sz="2200" dirty="0"/>
          </a:p>
        </p:txBody>
      </p:sp>
      <p:sp>
        <p:nvSpPr>
          <p:cNvPr id="5" name="Text 2"/>
          <p:cNvSpPr/>
          <p:nvPr/>
        </p:nvSpPr>
        <p:spPr>
          <a:xfrm>
            <a:off x="2268022" y="2851666"/>
            <a:ext cx="11568589" cy="725805"/>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Για πολλά χρόνια, τα δημόσια έσοδα ήταν συστηματικά μικρότερα από τα δημόσια έξοδα, δημιουργώντας μόνιμο δημόσιο έλλειμμα. Το κράτος ξόδευε περισσότερα από όσα εισέπραττε.</a:t>
            </a:r>
            <a:endParaRPr lang="en-US" sz="1750" dirty="0"/>
          </a:p>
        </p:txBody>
      </p:sp>
      <p:pic>
        <p:nvPicPr>
          <p:cNvPr id="6" name="Image 1" descr="preencoded.png">    </p:cNvPr>
          <p:cNvPicPr>
            <a:picLocks noChangeAspect="1"/>
          </p:cNvPicPr>
          <p:nvPr/>
        </p:nvPicPr>
        <p:blipFill>
          <a:blip r:embed="rId2"/>
          <a:stretch>
            <a:fillRect/>
          </a:stretch>
        </p:blipFill>
        <p:spPr>
          <a:xfrm>
            <a:off x="793790" y="3804285"/>
            <a:ext cx="1134070" cy="1669852"/>
          </a:xfrm>
          <a:prstGeom prst="rect">
            <a:avLst/>
          </a:prstGeom>
        </p:spPr>
      </p:pic>
      <p:sp>
        <p:nvSpPr>
          <p:cNvPr id="7" name="Text 3"/>
          <p:cNvSpPr/>
          <p:nvPr/>
        </p:nvSpPr>
        <p:spPr>
          <a:xfrm>
            <a:off x="2268022" y="4031099"/>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Ετήσιος δανεισμός</a:t>
            </a:r>
            <a:endParaRPr lang="en-US" sz="2200" dirty="0"/>
          </a:p>
        </p:txBody>
      </p:sp>
      <p:sp>
        <p:nvSpPr>
          <p:cNvPr id="8" name="Text 4"/>
          <p:cNvSpPr/>
          <p:nvPr/>
        </p:nvSpPr>
        <p:spPr>
          <a:xfrm>
            <a:off x="2268022" y="4521517"/>
            <a:ext cx="11568589" cy="725805"/>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Για την κάλυψη του ελλείμματος, το κράτος αναγκαζόταν να δανείζεται κάθε χρόνο, συσσωρεύοντας νέο χρέος επιπλέον του υπάρχοντος.</a:t>
            </a:r>
            <a:endParaRPr lang="en-US" sz="1750" dirty="0"/>
          </a:p>
        </p:txBody>
      </p:sp>
      <p:pic>
        <p:nvPicPr>
          <p:cNvPr id="9" name="Image 2" descr="preencoded.png">    </p:cNvPr>
          <p:cNvPicPr>
            <a:picLocks noChangeAspect="1"/>
          </p:cNvPicPr>
          <p:nvPr/>
        </p:nvPicPr>
        <p:blipFill>
          <a:blip r:embed="rId3"/>
          <a:stretch>
            <a:fillRect/>
          </a:stretch>
        </p:blipFill>
        <p:spPr>
          <a:xfrm>
            <a:off x="793790" y="5474137"/>
            <a:ext cx="1134070" cy="1669852"/>
          </a:xfrm>
          <a:prstGeom prst="rect">
            <a:avLst/>
          </a:prstGeom>
        </p:spPr>
      </p:pic>
      <p:sp>
        <p:nvSpPr>
          <p:cNvPr id="10" name="Text 5"/>
          <p:cNvSpPr/>
          <p:nvPr/>
        </p:nvSpPr>
        <p:spPr>
          <a:xfrm>
            <a:off x="2268022" y="5700951"/>
            <a:ext cx="3551634" cy="354330"/>
          </a:xfrm>
          <a:prstGeom prst="rect">
            <a:avLst/>
          </a:prstGeom>
          <a:noFill/>
          <a:ln/>
        </p:spPr>
        <p:txBody>
          <a:bodyPr wrap="none" lIns="0" tIns="0" rIns="0" bIns="0" rtlCol="0" anchor="t"/>
          <a:lstStyle/>
          <a:p>
            <a:pPr algn="l"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Εκτίναξη δημόσιου χρέους</a:t>
            </a:r>
            <a:endParaRPr lang="en-US" sz="2200" dirty="0"/>
          </a:p>
        </p:txBody>
      </p:sp>
      <p:sp>
        <p:nvSpPr>
          <p:cNvPr id="11" name="Text 6"/>
          <p:cNvSpPr/>
          <p:nvPr/>
        </p:nvSpPr>
        <p:spPr>
          <a:xfrm>
            <a:off x="2268022" y="6191369"/>
            <a:ext cx="11568589" cy="725805"/>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Η συνεχής συσσώρευση νέου χρέους οδήγησε στην εκτίναξη του συνολικού δημόσιου χρέους σε δυσθεώρητα ύψη, καθιστώντας το πρόβλημα δομικό και δύσκολα αντιμετωπίσιμο.</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0195"/>
          </a:xfrm>
          <a:prstGeom prst="rect">
            <a:avLst/>
          </a:prstGeom>
        </p:spPr>
      </p:pic>
      <p:sp>
        <p:nvSpPr>
          <p:cNvPr id="3" name="Shape 0"/>
          <p:cNvSpPr/>
          <p:nvPr/>
        </p:nvSpPr>
        <p:spPr>
          <a:xfrm>
            <a:off x="0" y="0"/>
            <a:ext cx="14630400" cy="8230195"/>
          </a:xfrm>
          <a:prstGeom prst="rect">
            <a:avLst/>
          </a:prstGeom>
          <a:solidFill>
            <a:srgbClr val="FFFFFF">
              <a:alpha val="85000"/>
            </a:srgbClr>
          </a:solidFill>
          <a:ln/>
        </p:spPr>
      </p:sp>
      <p:sp>
        <p:nvSpPr>
          <p:cNvPr id="4" name="Text 1"/>
          <p:cNvSpPr/>
          <p:nvPr/>
        </p:nvSpPr>
        <p:spPr>
          <a:xfrm>
            <a:off x="752713" y="591383"/>
            <a:ext cx="11619309" cy="672108"/>
          </a:xfrm>
          <a:prstGeom prst="rect">
            <a:avLst/>
          </a:prstGeom>
          <a:noFill/>
          <a:ln/>
        </p:spPr>
        <p:txBody>
          <a:bodyPr wrap="none" lIns="0" tIns="0" rIns="0" bIns="0" rtlCol="0" anchor="t"/>
          <a:lstStyle/>
          <a:p>
            <a:pPr indent="0" marL="0">
              <a:lnSpc>
                <a:spcPts val="5250"/>
              </a:lnSpc>
              <a:buNone/>
            </a:pPr>
            <a:r>
              <a:rPr lang="en-US" sz="4200" dirty="0">
                <a:solidFill>
                  <a:srgbClr val="030303"/>
                </a:solidFill>
                <a:latin typeface="DM Sans Semi Bold" pitchFamily="34" charset="0"/>
                <a:ea typeface="DM Sans Semi Bold" pitchFamily="34" charset="-122"/>
                <a:cs typeface="DM Sans Semi Bold" pitchFamily="34" charset="-120"/>
              </a:rPr>
              <a:t>Απασχόληση και ανεργία: Δομικά προβλήματα</a:t>
            </a:r>
            <a:endParaRPr lang="en-US" sz="4200" dirty="0"/>
          </a:p>
        </p:txBody>
      </p:sp>
      <p:sp>
        <p:nvSpPr>
          <p:cNvPr id="5" name="Text 2"/>
          <p:cNvSpPr/>
          <p:nvPr/>
        </p:nvSpPr>
        <p:spPr>
          <a:xfrm>
            <a:off x="752713" y="1693545"/>
            <a:ext cx="6401157" cy="709732"/>
          </a:xfrm>
          <a:prstGeom prst="rect">
            <a:avLst/>
          </a:prstGeom>
          <a:noFill/>
          <a:ln/>
        </p:spPr>
        <p:txBody>
          <a:bodyPr wrap="none" lIns="0" tIns="0" rIns="0" bIns="0" rtlCol="0" anchor="t"/>
          <a:lstStyle/>
          <a:p>
            <a:pPr algn="ctr" indent="0" marL="0">
              <a:lnSpc>
                <a:spcPts val="5550"/>
              </a:lnSpc>
              <a:buNone/>
            </a:pPr>
            <a:r>
              <a:rPr lang="en-US" sz="5550" dirty="0">
                <a:solidFill>
                  <a:srgbClr val="464646"/>
                </a:solidFill>
                <a:latin typeface="DM Sans Semi Bold" pitchFamily="34" charset="0"/>
                <a:ea typeface="DM Sans Semi Bold" pitchFamily="34" charset="-122"/>
                <a:cs typeface="DM Sans Semi Bold" pitchFamily="34" charset="-120"/>
              </a:rPr>
              <a:t>1/3</a:t>
            </a:r>
            <a:endParaRPr lang="en-US" sz="5550" dirty="0"/>
          </a:p>
        </p:txBody>
      </p:sp>
      <p:sp>
        <p:nvSpPr>
          <p:cNvPr id="6" name="Text 3"/>
          <p:cNvSpPr/>
          <p:nvPr/>
        </p:nvSpPr>
        <p:spPr>
          <a:xfrm>
            <a:off x="2609017" y="2672001"/>
            <a:ext cx="2688431" cy="335994"/>
          </a:xfrm>
          <a:prstGeom prst="rect">
            <a:avLst/>
          </a:prstGeom>
          <a:noFill/>
          <a:ln/>
        </p:spPr>
        <p:txBody>
          <a:bodyPr wrap="none" lIns="0" tIns="0" rIns="0" bIns="0" rtlCol="0" anchor="t"/>
          <a:lstStyle/>
          <a:p>
            <a:pPr algn="ctr" indent="0" marL="0">
              <a:lnSpc>
                <a:spcPts val="2600"/>
              </a:lnSpc>
              <a:buNone/>
            </a:pPr>
            <a:r>
              <a:rPr lang="en-US" sz="2100" dirty="0">
                <a:solidFill>
                  <a:srgbClr val="464646"/>
                </a:solidFill>
                <a:latin typeface="DM Sans Semi Bold" pitchFamily="34" charset="0"/>
                <a:ea typeface="DM Sans Semi Bold" pitchFamily="34" charset="-122"/>
                <a:cs typeface="DM Sans Semi Bold" pitchFamily="34" charset="-120"/>
              </a:rPr>
              <a:t>Εργαζόμενοι</a:t>
            </a:r>
            <a:endParaRPr lang="en-US" sz="2100" dirty="0"/>
          </a:p>
        </p:txBody>
      </p:sp>
      <p:sp>
        <p:nvSpPr>
          <p:cNvPr id="7" name="Text 4"/>
          <p:cNvSpPr/>
          <p:nvPr/>
        </p:nvSpPr>
        <p:spPr>
          <a:xfrm>
            <a:off x="752713" y="3136940"/>
            <a:ext cx="6401157" cy="687943"/>
          </a:xfrm>
          <a:prstGeom prst="rect">
            <a:avLst/>
          </a:prstGeom>
          <a:noFill/>
          <a:ln/>
        </p:spPr>
        <p:txBody>
          <a:bodyPr wrap="square" lIns="0" tIns="0" rIns="0" bIns="0" rtlCol="0" anchor="t"/>
          <a:lstStyle/>
          <a:p>
            <a:pPr algn="ctr" indent="0" marL="0">
              <a:lnSpc>
                <a:spcPts val="2700"/>
              </a:lnSpc>
              <a:buNone/>
            </a:pPr>
            <a:r>
              <a:rPr lang="en-US" sz="1650" dirty="0">
                <a:solidFill>
                  <a:srgbClr val="464646"/>
                </a:solidFill>
                <a:latin typeface="Inter Medium" pitchFamily="34" charset="0"/>
                <a:ea typeface="Inter Medium" pitchFamily="34" charset="-122"/>
                <a:cs typeface="Inter Medium" pitchFamily="34" charset="-120"/>
              </a:rPr>
              <a:t>Το ένα τρίτο των πολιτών στηρίζει οικονομικά τα υπόλοιπα δύο τρίτα</a:t>
            </a:r>
            <a:endParaRPr lang="en-US" sz="1650" dirty="0"/>
          </a:p>
        </p:txBody>
      </p:sp>
      <p:sp>
        <p:nvSpPr>
          <p:cNvPr id="8" name="Text 5"/>
          <p:cNvSpPr/>
          <p:nvPr/>
        </p:nvSpPr>
        <p:spPr>
          <a:xfrm>
            <a:off x="7476411" y="1693545"/>
            <a:ext cx="6401276" cy="709732"/>
          </a:xfrm>
          <a:prstGeom prst="rect">
            <a:avLst/>
          </a:prstGeom>
          <a:noFill/>
          <a:ln/>
        </p:spPr>
        <p:txBody>
          <a:bodyPr wrap="none" lIns="0" tIns="0" rIns="0" bIns="0" rtlCol="0" anchor="t"/>
          <a:lstStyle/>
          <a:p>
            <a:pPr algn="ctr" indent="0" marL="0">
              <a:lnSpc>
                <a:spcPts val="5550"/>
              </a:lnSpc>
              <a:buNone/>
            </a:pPr>
            <a:r>
              <a:rPr lang="en-US" sz="5550" dirty="0">
                <a:solidFill>
                  <a:srgbClr val="464646"/>
                </a:solidFill>
                <a:latin typeface="DM Sans Semi Bold" pitchFamily="34" charset="0"/>
                <a:ea typeface="DM Sans Semi Bold" pitchFamily="34" charset="-122"/>
                <a:cs typeface="DM Sans Semi Bold" pitchFamily="34" charset="-120"/>
              </a:rPr>
              <a:t>2/3</a:t>
            </a:r>
            <a:endParaRPr lang="en-US" sz="5550" dirty="0"/>
          </a:p>
        </p:txBody>
      </p:sp>
      <p:sp>
        <p:nvSpPr>
          <p:cNvPr id="9" name="Text 6"/>
          <p:cNvSpPr/>
          <p:nvPr/>
        </p:nvSpPr>
        <p:spPr>
          <a:xfrm>
            <a:off x="9332833" y="2672001"/>
            <a:ext cx="2688431" cy="335994"/>
          </a:xfrm>
          <a:prstGeom prst="rect">
            <a:avLst/>
          </a:prstGeom>
          <a:noFill/>
          <a:ln/>
        </p:spPr>
        <p:txBody>
          <a:bodyPr wrap="none" lIns="0" tIns="0" rIns="0" bIns="0" rtlCol="0" anchor="t"/>
          <a:lstStyle/>
          <a:p>
            <a:pPr algn="ctr" indent="0" marL="0">
              <a:lnSpc>
                <a:spcPts val="2600"/>
              </a:lnSpc>
              <a:buNone/>
            </a:pPr>
            <a:r>
              <a:rPr lang="en-US" sz="2100" dirty="0">
                <a:solidFill>
                  <a:srgbClr val="464646"/>
                </a:solidFill>
                <a:latin typeface="DM Sans Semi Bold" pitchFamily="34" charset="0"/>
                <a:ea typeface="DM Sans Semi Bold" pitchFamily="34" charset="-122"/>
                <a:cs typeface="DM Sans Semi Bold" pitchFamily="34" charset="-120"/>
              </a:rPr>
              <a:t>Μη εργαζόμενοι</a:t>
            </a:r>
            <a:endParaRPr lang="en-US" sz="2100" dirty="0"/>
          </a:p>
        </p:txBody>
      </p:sp>
      <p:sp>
        <p:nvSpPr>
          <p:cNvPr id="10" name="Text 7"/>
          <p:cNvSpPr/>
          <p:nvPr/>
        </p:nvSpPr>
        <p:spPr>
          <a:xfrm>
            <a:off x="7476411" y="3136940"/>
            <a:ext cx="6401276" cy="687943"/>
          </a:xfrm>
          <a:prstGeom prst="rect">
            <a:avLst/>
          </a:prstGeom>
          <a:noFill/>
          <a:ln/>
        </p:spPr>
        <p:txBody>
          <a:bodyPr wrap="square" lIns="0" tIns="0" rIns="0" bIns="0" rtlCol="0" anchor="t"/>
          <a:lstStyle/>
          <a:p>
            <a:pPr algn="ctr" indent="0" marL="0">
              <a:lnSpc>
                <a:spcPts val="2700"/>
              </a:lnSpc>
              <a:buNone/>
            </a:pPr>
            <a:r>
              <a:rPr lang="en-US" sz="1650" dirty="0">
                <a:solidFill>
                  <a:srgbClr val="464646"/>
                </a:solidFill>
                <a:latin typeface="Inter Medium" pitchFamily="34" charset="0"/>
                <a:ea typeface="Inter Medium" pitchFamily="34" charset="-122"/>
                <a:cs typeface="Inter Medium" pitchFamily="34" charset="-120"/>
              </a:rPr>
              <a:t>Περιλαμβάνει παιδιά, ηλικιωμένους, ανέργους και άλλους μη οικονομικά ενεργούς</a:t>
            </a:r>
            <a:endParaRPr lang="en-US" sz="1650" dirty="0"/>
          </a:p>
        </p:txBody>
      </p:sp>
      <p:sp>
        <p:nvSpPr>
          <p:cNvPr id="11" name="Text 8"/>
          <p:cNvSpPr/>
          <p:nvPr/>
        </p:nvSpPr>
        <p:spPr>
          <a:xfrm>
            <a:off x="752713" y="4577596"/>
            <a:ext cx="6401157" cy="709732"/>
          </a:xfrm>
          <a:prstGeom prst="rect">
            <a:avLst/>
          </a:prstGeom>
          <a:noFill/>
          <a:ln/>
        </p:spPr>
        <p:txBody>
          <a:bodyPr wrap="none" lIns="0" tIns="0" rIns="0" bIns="0" rtlCol="0" anchor="t"/>
          <a:lstStyle/>
          <a:p>
            <a:pPr algn="ctr" indent="0" marL="0">
              <a:lnSpc>
                <a:spcPts val="5550"/>
              </a:lnSpc>
              <a:buNone/>
            </a:pPr>
            <a:r>
              <a:rPr lang="en-US" sz="5550" dirty="0">
                <a:solidFill>
                  <a:srgbClr val="464646"/>
                </a:solidFill>
                <a:latin typeface="DM Sans Semi Bold" pitchFamily="34" charset="0"/>
                <a:ea typeface="DM Sans Semi Bold" pitchFamily="34" charset="-122"/>
                <a:cs typeface="DM Sans Semi Bold" pitchFamily="34" charset="-120"/>
              </a:rPr>
              <a:t>↑</a:t>
            </a:r>
            <a:endParaRPr lang="en-US" sz="5550" dirty="0"/>
          </a:p>
        </p:txBody>
      </p:sp>
      <p:sp>
        <p:nvSpPr>
          <p:cNvPr id="12" name="Text 9"/>
          <p:cNvSpPr/>
          <p:nvPr/>
        </p:nvSpPr>
        <p:spPr>
          <a:xfrm>
            <a:off x="2609017" y="5556052"/>
            <a:ext cx="2688431" cy="335994"/>
          </a:xfrm>
          <a:prstGeom prst="rect">
            <a:avLst/>
          </a:prstGeom>
          <a:noFill/>
          <a:ln/>
        </p:spPr>
        <p:txBody>
          <a:bodyPr wrap="none" lIns="0" tIns="0" rIns="0" bIns="0" rtlCol="0" anchor="t"/>
          <a:lstStyle/>
          <a:p>
            <a:pPr algn="ctr" indent="0" marL="0">
              <a:lnSpc>
                <a:spcPts val="2600"/>
              </a:lnSpc>
              <a:buNone/>
            </a:pPr>
            <a:r>
              <a:rPr lang="en-US" sz="2100" dirty="0">
                <a:solidFill>
                  <a:srgbClr val="464646"/>
                </a:solidFill>
                <a:latin typeface="DM Sans Semi Bold" pitchFamily="34" charset="0"/>
                <a:ea typeface="DM Sans Semi Bold" pitchFamily="34" charset="-122"/>
                <a:cs typeface="DM Sans Semi Bold" pitchFamily="34" charset="-120"/>
              </a:rPr>
              <a:t>Αυξανόμενη ανεργία</a:t>
            </a:r>
            <a:endParaRPr lang="en-US" sz="2100" dirty="0"/>
          </a:p>
        </p:txBody>
      </p:sp>
      <p:sp>
        <p:nvSpPr>
          <p:cNvPr id="13" name="Text 10"/>
          <p:cNvSpPr/>
          <p:nvPr/>
        </p:nvSpPr>
        <p:spPr>
          <a:xfrm>
            <a:off x="752713" y="6020991"/>
            <a:ext cx="6401157" cy="687943"/>
          </a:xfrm>
          <a:prstGeom prst="rect">
            <a:avLst/>
          </a:prstGeom>
          <a:noFill/>
          <a:ln/>
        </p:spPr>
        <p:txBody>
          <a:bodyPr wrap="square" lIns="0" tIns="0" rIns="0" bIns="0" rtlCol="0" anchor="t"/>
          <a:lstStyle/>
          <a:p>
            <a:pPr algn="ctr" indent="0" marL="0">
              <a:lnSpc>
                <a:spcPts val="2700"/>
              </a:lnSpc>
              <a:buNone/>
            </a:pPr>
            <a:r>
              <a:rPr lang="en-US" sz="1650" dirty="0">
                <a:solidFill>
                  <a:srgbClr val="464646"/>
                </a:solidFill>
                <a:latin typeface="Inter Medium" pitchFamily="34" charset="0"/>
                <a:ea typeface="Inter Medium" pitchFamily="34" charset="-122"/>
                <a:cs typeface="Inter Medium" pitchFamily="34" charset="-120"/>
              </a:rPr>
              <a:t>Σταθερή αύξηση του ποσοστού ανεργίας, ιδιαίτερα μεταξύ των νέων</a:t>
            </a:r>
            <a:endParaRPr lang="en-US" sz="1650" dirty="0"/>
          </a:p>
        </p:txBody>
      </p:sp>
      <p:sp>
        <p:nvSpPr>
          <p:cNvPr id="14" name="Text 11"/>
          <p:cNvSpPr/>
          <p:nvPr/>
        </p:nvSpPr>
        <p:spPr>
          <a:xfrm>
            <a:off x="7476411" y="4577596"/>
            <a:ext cx="6401276" cy="709732"/>
          </a:xfrm>
          <a:prstGeom prst="rect">
            <a:avLst/>
          </a:prstGeom>
          <a:noFill/>
          <a:ln/>
        </p:spPr>
        <p:txBody>
          <a:bodyPr wrap="none" lIns="0" tIns="0" rIns="0" bIns="0" rtlCol="0" anchor="t"/>
          <a:lstStyle/>
          <a:p>
            <a:pPr algn="ctr" indent="0" marL="0">
              <a:lnSpc>
                <a:spcPts val="5550"/>
              </a:lnSpc>
              <a:buNone/>
            </a:pPr>
            <a:r>
              <a:rPr lang="en-US" sz="5550" dirty="0">
                <a:solidFill>
                  <a:srgbClr val="464646"/>
                </a:solidFill>
                <a:latin typeface="DM Sans Semi Bold" pitchFamily="34" charset="0"/>
                <a:ea typeface="DM Sans Semi Bold" pitchFamily="34" charset="-122"/>
                <a:cs typeface="DM Sans Semi Bold" pitchFamily="34" charset="-120"/>
              </a:rPr>
              <a:t>↓</a:t>
            </a:r>
            <a:endParaRPr lang="en-US" sz="5550" dirty="0"/>
          </a:p>
        </p:txBody>
      </p:sp>
      <p:sp>
        <p:nvSpPr>
          <p:cNvPr id="15" name="Text 12"/>
          <p:cNvSpPr/>
          <p:nvPr/>
        </p:nvSpPr>
        <p:spPr>
          <a:xfrm>
            <a:off x="9332833" y="5556052"/>
            <a:ext cx="2688431" cy="335994"/>
          </a:xfrm>
          <a:prstGeom prst="rect">
            <a:avLst/>
          </a:prstGeom>
          <a:noFill/>
          <a:ln/>
        </p:spPr>
        <p:txBody>
          <a:bodyPr wrap="none" lIns="0" tIns="0" rIns="0" bIns="0" rtlCol="0" anchor="t"/>
          <a:lstStyle/>
          <a:p>
            <a:pPr algn="ctr" indent="0" marL="0">
              <a:lnSpc>
                <a:spcPts val="2600"/>
              </a:lnSpc>
              <a:buNone/>
            </a:pPr>
            <a:r>
              <a:rPr lang="en-US" sz="2100" dirty="0">
                <a:solidFill>
                  <a:srgbClr val="464646"/>
                </a:solidFill>
                <a:latin typeface="DM Sans Semi Bold" pitchFamily="34" charset="0"/>
                <a:ea typeface="DM Sans Semi Bold" pitchFamily="34" charset="-122"/>
                <a:cs typeface="DM Sans Semi Bold" pitchFamily="34" charset="-120"/>
              </a:rPr>
              <a:t>Φθίνουσα αναλογία</a:t>
            </a:r>
            <a:endParaRPr lang="en-US" sz="2100" dirty="0"/>
          </a:p>
        </p:txBody>
      </p:sp>
      <p:sp>
        <p:nvSpPr>
          <p:cNvPr id="16" name="Text 13"/>
          <p:cNvSpPr/>
          <p:nvPr/>
        </p:nvSpPr>
        <p:spPr>
          <a:xfrm>
            <a:off x="7476411" y="6020991"/>
            <a:ext cx="6401276" cy="687943"/>
          </a:xfrm>
          <a:prstGeom prst="rect">
            <a:avLst/>
          </a:prstGeom>
          <a:noFill/>
          <a:ln/>
        </p:spPr>
        <p:txBody>
          <a:bodyPr wrap="square" lIns="0" tIns="0" rIns="0" bIns="0" rtlCol="0" anchor="t"/>
          <a:lstStyle/>
          <a:p>
            <a:pPr algn="ctr" indent="0" marL="0">
              <a:lnSpc>
                <a:spcPts val="2700"/>
              </a:lnSpc>
              <a:buNone/>
            </a:pPr>
            <a:r>
              <a:rPr lang="en-US" sz="1650" dirty="0">
                <a:solidFill>
                  <a:srgbClr val="464646"/>
                </a:solidFill>
                <a:latin typeface="Inter Medium" pitchFamily="34" charset="0"/>
                <a:ea typeface="Inter Medium" pitchFamily="34" charset="-122"/>
                <a:cs typeface="Inter Medium" pitchFamily="34" charset="-120"/>
              </a:rPr>
              <a:t>Μείωση του ποσοστού των απασχολούμενων σε σχέση με τους μη απασχολούμενους</a:t>
            </a:r>
            <a:endParaRPr lang="en-US" sz="1650" dirty="0"/>
          </a:p>
        </p:txBody>
      </p:sp>
      <p:sp>
        <p:nvSpPr>
          <p:cNvPr id="17" name="Text 14"/>
          <p:cNvSpPr/>
          <p:nvPr/>
        </p:nvSpPr>
        <p:spPr>
          <a:xfrm>
            <a:off x="752713" y="6950869"/>
            <a:ext cx="13124974" cy="687943"/>
          </a:xfrm>
          <a:prstGeom prst="rect">
            <a:avLst/>
          </a:prstGeom>
          <a:noFill/>
          <a:ln/>
        </p:spPr>
        <p:txBody>
          <a:bodyPr wrap="square" lIns="0" tIns="0" rIns="0" bIns="0" rtlCol="0" anchor="t"/>
          <a:lstStyle/>
          <a:p>
            <a:pPr indent="0" marL="0">
              <a:lnSpc>
                <a:spcPts val="2700"/>
              </a:lnSpc>
              <a:buNone/>
            </a:pPr>
            <a:r>
              <a:rPr lang="en-US" sz="1650" dirty="0">
                <a:solidFill>
                  <a:srgbClr val="464646"/>
                </a:solidFill>
                <a:latin typeface="Inter Medium" pitchFamily="34" charset="0"/>
                <a:ea typeface="Inter Medium" pitchFamily="34" charset="-122"/>
                <a:cs typeface="Inter Medium" pitchFamily="34" charset="-120"/>
              </a:rPr>
              <a:t>Το πρόβλημα οξύνεται από το γεγονός ότι όλο και λιγότεροι καλούνται να συντηρήσουν όλο και περισσότερους, δημιουργώντας τεράστια πίεση στα συστήματα κοινωνικής ασφάλισης και στα δημόσια οικονομικά.</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15685" y="888563"/>
            <a:ext cx="11522154" cy="639008"/>
          </a:xfrm>
          <a:prstGeom prst="rect">
            <a:avLst/>
          </a:prstGeom>
          <a:noFill/>
          <a:ln/>
        </p:spPr>
        <p:txBody>
          <a:bodyPr wrap="none" lIns="0" tIns="0" rIns="0" bIns="0" rtlCol="0" anchor="t"/>
          <a:lstStyle/>
          <a:p>
            <a:pPr indent="0" marL="0">
              <a:lnSpc>
                <a:spcPts val="5000"/>
              </a:lnSpc>
              <a:buNone/>
            </a:pPr>
            <a:r>
              <a:rPr lang="en-US" sz="4000" dirty="0">
                <a:solidFill>
                  <a:srgbClr val="030303"/>
                </a:solidFill>
                <a:latin typeface="DM Sans Semi Bold" pitchFamily="34" charset="0"/>
                <a:ea typeface="DM Sans Semi Bold" pitchFamily="34" charset="-122"/>
                <a:cs typeface="DM Sans Semi Bold" pitchFamily="34" charset="-120"/>
              </a:rPr>
              <a:t>Τομείς παραγωγής: Η αναπτυξιακή ανισορροπία</a:t>
            </a:r>
            <a:endParaRPr lang="en-US" sz="4000" dirty="0"/>
          </a:p>
        </p:txBody>
      </p:sp>
      <p:pic>
        <p:nvPicPr>
          <p:cNvPr id="3" name="Image 0" descr="preencoded.png">    </p:cNvPr>
          <p:cNvPicPr>
            <a:picLocks noChangeAspect="1"/>
          </p:cNvPicPr>
          <p:nvPr/>
        </p:nvPicPr>
        <p:blipFill>
          <a:blip r:embed="rId1"/>
          <a:stretch>
            <a:fillRect/>
          </a:stretch>
        </p:blipFill>
        <p:spPr>
          <a:xfrm>
            <a:off x="2926437" y="1936433"/>
            <a:ext cx="2177772" cy="1178004"/>
          </a:xfrm>
          <a:prstGeom prst="rect">
            <a:avLst/>
          </a:prstGeom>
        </p:spPr>
      </p:pic>
      <p:sp>
        <p:nvSpPr>
          <p:cNvPr id="4" name="Text 1"/>
          <p:cNvSpPr/>
          <p:nvPr/>
        </p:nvSpPr>
        <p:spPr>
          <a:xfrm>
            <a:off x="3970853" y="2466856"/>
            <a:ext cx="88940" cy="408980"/>
          </a:xfrm>
          <a:prstGeom prst="rect">
            <a:avLst/>
          </a:prstGeom>
          <a:noFill/>
          <a:ln/>
        </p:spPr>
        <p:txBody>
          <a:bodyPr wrap="none" lIns="0" tIns="0" rIns="0" bIns="0" rtlCol="0" anchor="t"/>
          <a:lstStyle/>
          <a:p>
            <a:pPr algn="ctr" indent="0" marL="0">
              <a:lnSpc>
                <a:spcPts val="3200"/>
              </a:lnSpc>
              <a:buNone/>
            </a:pPr>
            <a:r>
              <a:rPr lang="en-US" sz="2000" dirty="0">
                <a:solidFill>
                  <a:srgbClr val="464646"/>
                </a:solidFill>
                <a:latin typeface="DM Sans Semi Bold" pitchFamily="34" charset="0"/>
                <a:ea typeface="DM Sans Semi Bold" pitchFamily="34" charset="-122"/>
                <a:cs typeface="DM Sans Semi Bold" pitchFamily="34" charset="-120"/>
              </a:rPr>
              <a:t>1</a:t>
            </a:r>
            <a:endParaRPr lang="en-US" sz="2000" dirty="0"/>
          </a:p>
        </p:txBody>
      </p:sp>
      <p:sp>
        <p:nvSpPr>
          <p:cNvPr id="5" name="Text 2"/>
          <p:cNvSpPr/>
          <p:nvPr/>
        </p:nvSpPr>
        <p:spPr>
          <a:xfrm>
            <a:off x="5308640" y="2140863"/>
            <a:ext cx="3715464" cy="319445"/>
          </a:xfrm>
          <a:prstGeom prst="rect">
            <a:avLst/>
          </a:prstGeom>
          <a:noFill/>
          <a:ln/>
        </p:spPr>
        <p:txBody>
          <a:bodyPr wrap="none" lIns="0" tIns="0" rIns="0" bIns="0" rtlCol="0" anchor="t"/>
          <a:lstStyle/>
          <a:p>
            <a:pPr algn="l" indent="0" marL="0">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Τριτογενής τομέας (Υπηρεσίες)</a:t>
            </a:r>
            <a:endParaRPr lang="en-US" sz="2000" dirty="0"/>
          </a:p>
        </p:txBody>
      </p:sp>
      <p:sp>
        <p:nvSpPr>
          <p:cNvPr id="6" name="Text 3"/>
          <p:cNvSpPr/>
          <p:nvPr/>
        </p:nvSpPr>
        <p:spPr>
          <a:xfrm>
            <a:off x="5308640" y="2582942"/>
            <a:ext cx="3715464" cy="327065"/>
          </a:xfrm>
          <a:prstGeom prst="rect">
            <a:avLst/>
          </a:prstGeom>
          <a:noFill/>
          <a:ln/>
        </p:spPr>
        <p:txBody>
          <a:bodyPr wrap="none" lIns="0" tIns="0" rIns="0" bIns="0" rtlCol="0" anchor="t"/>
          <a:lstStyle/>
          <a:p>
            <a:pPr algn="l" indent="0" marL="0">
              <a:lnSpc>
                <a:spcPts val="2550"/>
              </a:lnSpc>
              <a:buNone/>
            </a:pPr>
            <a:r>
              <a:rPr lang="en-US" sz="1600" dirty="0">
                <a:solidFill>
                  <a:srgbClr val="464646"/>
                </a:solidFill>
                <a:latin typeface="Inter Medium" pitchFamily="34" charset="0"/>
                <a:ea typeface="Inter Medium" pitchFamily="34" charset="-122"/>
                <a:cs typeface="Inter Medium" pitchFamily="34" charset="-120"/>
              </a:rPr>
              <a:t>Διογκωμένος και κυρίαρχος</a:t>
            </a:r>
            <a:endParaRPr lang="en-US" sz="1600" dirty="0"/>
          </a:p>
        </p:txBody>
      </p:sp>
      <p:sp>
        <p:nvSpPr>
          <p:cNvPr id="7" name="Shape 4"/>
          <p:cNvSpPr/>
          <p:nvPr/>
        </p:nvSpPr>
        <p:spPr>
          <a:xfrm>
            <a:off x="5155287" y="3130391"/>
            <a:ext cx="8708350" cy="11430"/>
          </a:xfrm>
          <a:prstGeom prst="roundRect">
            <a:avLst>
              <a:gd name="adj" fmla="val 268354"/>
            </a:avLst>
          </a:prstGeom>
          <a:solidFill>
            <a:srgbClr val="D8D4D4"/>
          </a:solidFill>
          <a:ln/>
        </p:spPr>
      </p:sp>
      <p:pic>
        <p:nvPicPr>
          <p:cNvPr id="8" name="Image 1" descr="preencoded.png">    </p:cNvPr>
          <p:cNvPicPr>
            <a:picLocks noChangeAspect="1"/>
          </p:cNvPicPr>
          <p:nvPr/>
        </p:nvPicPr>
        <p:blipFill>
          <a:blip r:embed="rId2"/>
          <a:stretch>
            <a:fillRect/>
          </a:stretch>
        </p:blipFill>
        <p:spPr>
          <a:xfrm>
            <a:off x="1837492" y="3165515"/>
            <a:ext cx="4355663" cy="1178004"/>
          </a:xfrm>
          <a:prstGeom prst="rect">
            <a:avLst/>
          </a:prstGeom>
        </p:spPr>
      </p:pic>
      <p:sp>
        <p:nvSpPr>
          <p:cNvPr id="9" name="Text 5"/>
          <p:cNvSpPr/>
          <p:nvPr/>
        </p:nvSpPr>
        <p:spPr>
          <a:xfrm>
            <a:off x="3941564" y="3549968"/>
            <a:ext cx="147518" cy="408980"/>
          </a:xfrm>
          <a:prstGeom prst="rect">
            <a:avLst/>
          </a:prstGeom>
          <a:noFill/>
          <a:ln/>
        </p:spPr>
        <p:txBody>
          <a:bodyPr wrap="none" lIns="0" tIns="0" rIns="0" bIns="0" rtlCol="0" anchor="t"/>
          <a:lstStyle/>
          <a:p>
            <a:pPr algn="ctr" indent="0" marL="0">
              <a:lnSpc>
                <a:spcPts val="3200"/>
              </a:lnSpc>
              <a:buNone/>
            </a:pPr>
            <a:r>
              <a:rPr lang="en-US" sz="2000" dirty="0">
                <a:solidFill>
                  <a:srgbClr val="464646"/>
                </a:solidFill>
                <a:latin typeface="DM Sans Semi Bold" pitchFamily="34" charset="0"/>
                <a:ea typeface="DM Sans Semi Bold" pitchFamily="34" charset="-122"/>
                <a:cs typeface="DM Sans Semi Bold" pitchFamily="34" charset="-120"/>
              </a:rPr>
              <a:t>2</a:t>
            </a:r>
            <a:endParaRPr lang="en-US" sz="2000" dirty="0"/>
          </a:p>
        </p:txBody>
      </p:sp>
      <p:sp>
        <p:nvSpPr>
          <p:cNvPr id="10" name="Text 6"/>
          <p:cNvSpPr/>
          <p:nvPr/>
        </p:nvSpPr>
        <p:spPr>
          <a:xfrm>
            <a:off x="6397585" y="3369945"/>
            <a:ext cx="4203621" cy="319445"/>
          </a:xfrm>
          <a:prstGeom prst="rect">
            <a:avLst/>
          </a:prstGeom>
          <a:noFill/>
          <a:ln/>
        </p:spPr>
        <p:txBody>
          <a:bodyPr wrap="none" lIns="0" tIns="0" rIns="0" bIns="0" rtlCol="0" anchor="t"/>
          <a:lstStyle/>
          <a:p>
            <a:pPr algn="l" indent="0" marL="0">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Δευτερογενής τομέας (Βιομηχανία)</a:t>
            </a:r>
            <a:endParaRPr lang="en-US" sz="2000" dirty="0"/>
          </a:p>
        </p:txBody>
      </p:sp>
      <p:sp>
        <p:nvSpPr>
          <p:cNvPr id="11" name="Text 7"/>
          <p:cNvSpPr/>
          <p:nvPr/>
        </p:nvSpPr>
        <p:spPr>
          <a:xfrm>
            <a:off x="6397585" y="3812024"/>
            <a:ext cx="4203621" cy="327065"/>
          </a:xfrm>
          <a:prstGeom prst="rect">
            <a:avLst/>
          </a:prstGeom>
          <a:noFill/>
          <a:ln/>
        </p:spPr>
        <p:txBody>
          <a:bodyPr wrap="none" lIns="0" tIns="0" rIns="0" bIns="0" rtlCol="0" anchor="t"/>
          <a:lstStyle/>
          <a:p>
            <a:pPr algn="l" indent="0" marL="0">
              <a:lnSpc>
                <a:spcPts val="2550"/>
              </a:lnSpc>
              <a:buNone/>
            </a:pPr>
            <a:r>
              <a:rPr lang="en-US" sz="1600" dirty="0">
                <a:solidFill>
                  <a:srgbClr val="464646"/>
                </a:solidFill>
                <a:latin typeface="Inter Medium" pitchFamily="34" charset="0"/>
                <a:ea typeface="Inter Medium" pitchFamily="34" charset="-122"/>
                <a:cs typeface="Inter Medium" pitchFamily="34" charset="-120"/>
              </a:rPr>
              <a:t>Συρρικνούμενος και προβληματικός</a:t>
            </a:r>
            <a:endParaRPr lang="en-US" sz="1600" dirty="0"/>
          </a:p>
        </p:txBody>
      </p:sp>
      <p:sp>
        <p:nvSpPr>
          <p:cNvPr id="12" name="Shape 8"/>
          <p:cNvSpPr/>
          <p:nvPr/>
        </p:nvSpPr>
        <p:spPr>
          <a:xfrm>
            <a:off x="6244233" y="4359473"/>
            <a:ext cx="7619405" cy="11430"/>
          </a:xfrm>
          <a:prstGeom prst="roundRect">
            <a:avLst>
              <a:gd name="adj" fmla="val 268354"/>
            </a:avLst>
          </a:prstGeom>
          <a:solidFill>
            <a:srgbClr val="D8D4D4"/>
          </a:solidFill>
          <a:ln/>
        </p:spPr>
      </p:sp>
      <p:pic>
        <p:nvPicPr>
          <p:cNvPr id="13" name="Image 2" descr="preencoded.png">    </p:cNvPr>
          <p:cNvPicPr>
            <a:picLocks noChangeAspect="1"/>
          </p:cNvPicPr>
          <p:nvPr/>
        </p:nvPicPr>
        <p:blipFill>
          <a:blip r:embed="rId3"/>
          <a:stretch>
            <a:fillRect/>
          </a:stretch>
        </p:blipFill>
        <p:spPr>
          <a:xfrm>
            <a:off x="748665" y="4394597"/>
            <a:ext cx="6533436" cy="1178004"/>
          </a:xfrm>
          <a:prstGeom prst="rect">
            <a:avLst/>
          </a:prstGeom>
        </p:spPr>
      </p:pic>
      <p:sp>
        <p:nvSpPr>
          <p:cNvPr id="14" name="Text 9"/>
          <p:cNvSpPr/>
          <p:nvPr/>
        </p:nvSpPr>
        <p:spPr>
          <a:xfrm>
            <a:off x="3938707" y="4779050"/>
            <a:ext cx="153114" cy="408980"/>
          </a:xfrm>
          <a:prstGeom prst="rect">
            <a:avLst/>
          </a:prstGeom>
          <a:noFill/>
          <a:ln/>
        </p:spPr>
        <p:txBody>
          <a:bodyPr wrap="none" lIns="0" tIns="0" rIns="0" bIns="0" rtlCol="0" anchor="t"/>
          <a:lstStyle/>
          <a:p>
            <a:pPr algn="ctr" indent="0" marL="0">
              <a:lnSpc>
                <a:spcPts val="3200"/>
              </a:lnSpc>
              <a:buNone/>
            </a:pPr>
            <a:r>
              <a:rPr lang="en-US" sz="2000" dirty="0">
                <a:solidFill>
                  <a:srgbClr val="464646"/>
                </a:solidFill>
                <a:latin typeface="DM Sans Semi Bold" pitchFamily="34" charset="0"/>
                <a:ea typeface="DM Sans Semi Bold" pitchFamily="34" charset="-122"/>
                <a:cs typeface="DM Sans Semi Bold" pitchFamily="34" charset="-120"/>
              </a:rPr>
              <a:t>3</a:t>
            </a:r>
            <a:endParaRPr lang="en-US" sz="2000" dirty="0"/>
          </a:p>
        </p:txBody>
      </p:sp>
      <p:sp>
        <p:nvSpPr>
          <p:cNvPr id="15" name="Text 10"/>
          <p:cNvSpPr/>
          <p:nvPr/>
        </p:nvSpPr>
        <p:spPr>
          <a:xfrm>
            <a:off x="7486531" y="4599027"/>
            <a:ext cx="5347335" cy="319445"/>
          </a:xfrm>
          <a:prstGeom prst="rect">
            <a:avLst/>
          </a:prstGeom>
          <a:noFill/>
          <a:ln/>
        </p:spPr>
        <p:txBody>
          <a:bodyPr wrap="none" lIns="0" tIns="0" rIns="0" bIns="0" rtlCol="0" anchor="t"/>
          <a:lstStyle/>
          <a:p>
            <a:pPr algn="l" indent="0" marL="0">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Πρωτογενής τομέας (Γεωργία-Κτηνοτροφία)</a:t>
            </a:r>
            <a:endParaRPr lang="en-US" sz="2000" dirty="0"/>
          </a:p>
        </p:txBody>
      </p:sp>
      <p:sp>
        <p:nvSpPr>
          <p:cNvPr id="16" name="Text 11"/>
          <p:cNvSpPr/>
          <p:nvPr/>
        </p:nvSpPr>
        <p:spPr>
          <a:xfrm>
            <a:off x="7486531" y="5041106"/>
            <a:ext cx="5347335" cy="327065"/>
          </a:xfrm>
          <a:prstGeom prst="rect">
            <a:avLst/>
          </a:prstGeom>
          <a:noFill/>
          <a:ln/>
        </p:spPr>
        <p:txBody>
          <a:bodyPr wrap="none" lIns="0" tIns="0" rIns="0" bIns="0" rtlCol="0" anchor="t"/>
          <a:lstStyle/>
          <a:p>
            <a:pPr algn="l" indent="0" marL="0">
              <a:lnSpc>
                <a:spcPts val="2550"/>
              </a:lnSpc>
              <a:buNone/>
            </a:pPr>
            <a:r>
              <a:rPr lang="en-US" sz="1600" dirty="0">
                <a:solidFill>
                  <a:srgbClr val="464646"/>
                </a:solidFill>
                <a:latin typeface="Inter Medium" pitchFamily="34" charset="0"/>
                <a:ea typeface="Inter Medium" pitchFamily="34" charset="-122"/>
                <a:cs typeface="Inter Medium" pitchFamily="34" charset="-120"/>
              </a:rPr>
              <a:t>Υποβαθμισμένος παρά τις δυνατότητες</a:t>
            </a:r>
            <a:endParaRPr lang="en-US" sz="1600" dirty="0"/>
          </a:p>
        </p:txBody>
      </p:sp>
      <p:sp>
        <p:nvSpPr>
          <p:cNvPr id="17" name="Text 12"/>
          <p:cNvSpPr/>
          <p:nvPr/>
        </p:nvSpPr>
        <p:spPr>
          <a:xfrm>
            <a:off x="715685" y="5802630"/>
            <a:ext cx="13199031" cy="654129"/>
          </a:xfrm>
          <a:prstGeom prst="rect">
            <a:avLst/>
          </a:prstGeom>
          <a:noFill/>
          <a:ln/>
        </p:spPr>
        <p:txBody>
          <a:bodyPr wrap="square" lIns="0" tIns="0" rIns="0" bIns="0" rtlCol="0" anchor="t"/>
          <a:lstStyle/>
          <a:p>
            <a:pPr indent="0" marL="0">
              <a:lnSpc>
                <a:spcPts val="2550"/>
              </a:lnSpc>
              <a:buNone/>
            </a:pPr>
            <a:r>
              <a:rPr lang="en-US" sz="1600" dirty="0">
                <a:solidFill>
                  <a:srgbClr val="464646"/>
                </a:solidFill>
                <a:latin typeface="Inter Medium" pitchFamily="34" charset="0"/>
                <a:ea typeface="Inter Medium" pitchFamily="34" charset="-122"/>
                <a:cs typeface="Inter Medium" pitchFamily="34" charset="-120"/>
              </a:rPr>
              <a:t>Η ανισορροπία μεταξύ των τομέων παραγωγής αποτελεί κρίσιμο πρόβλημα της ελληνικής οικονομίας. Η διόγκωση του τριτογενούς τομέα (υπηρεσίες, τουρισμός) συμβαίνει τη στιγμή που ο πρωτογενής και ο δευτερογενής τομέας συρρικνώνονται δραματικά.</a:t>
            </a:r>
            <a:endParaRPr lang="en-US" sz="1600" dirty="0"/>
          </a:p>
        </p:txBody>
      </p:sp>
      <p:sp>
        <p:nvSpPr>
          <p:cNvPr id="18" name="Text 13"/>
          <p:cNvSpPr/>
          <p:nvPr/>
        </p:nvSpPr>
        <p:spPr>
          <a:xfrm>
            <a:off x="715685" y="6686788"/>
            <a:ext cx="13199031" cy="654129"/>
          </a:xfrm>
          <a:prstGeom prst="rect">
            <a:avLst/>
          </a:prstGeom>
          <a:noFill/>
          <a:ln/>
        </p:spPr>
        <p:txBody>
          <a:bodyPr wrap="square" lIns="0" tIns="0" rIns="0" bIns="0" rtlCol="0" anchor="t"/>
          <a:lstStyle/>
          <a:p>
            <a:pPr indent="0" marL="0">
              <a:lnSpc>
                <a:spcPts val="2550"/>
              </a:lnSpc>
              <a:buNone/>
            </a:pPr>
            <a:r>
              <a:rPr lang="en-US" sz="1600" dirty="0">
                <a:solidFill>
                  <a:srgbClr val="464646"/>
                </a:solidFill>
                <a:latin typeface="Inter Medium" pitchFamily="34" charset="0"/>
                <a:ea typeface="Inter Medium" pitchFamily="34" charset="-122"/>
                <a:cs typeface="Inter Medium" pitchFamily="34" charset="-120"/>
              </a:rPr>
              <a:t>Το αποτέλεσμα είναι η χώρα να μην καλύπτει βασικές ανάγκες σε γεωργικά, κτηνοτροφικά και βιομηχανικά είδη, παρά το γεγονός ότι διαθέτει τόσο τις δυνατότητες όσο και το απαραίτητο επιστημονικό δυναμικό για την παραγωγή τους.</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34353" y="507563"/>
            <a:ext cx="5809417" cy="477083"/>
          </a:xfrm>
          <a:prstGeom prst="rect">
            <a:avLst/>
          </a:prstGeom>
          <a:noFill/>
          <a:ln/>
        </p:spPr>
        <p:txBody>
          <a:bodyPr wrap="none" lIns="0" tIns="0" rIns="0" bIns="0" rtlCol="0" anchor="t"/>
          <a:lstStyle/>
          <a:p>
            <a:pPr indent="0" marL="0">
              <a:lnSpc>
                <a:spcPts val="3750"/>
              </a:lnSpc>
              <a:buNone/>
            </a:pPr>
            <a:r>
              <a:rPr lang="en-US" sz="3000" dirty="0">
                <a:solidFill>
                  <a:srgbClr val="030303"/>
                </a:solidFill>
                <a:latin typeface="DM Sans Semi Bold" pitchFamily="34" charset="0"/>
                <a:ea typeface="DM Sans Semi Bold" pitchFamily="34" charset="-122"/>
                <a:cs typeface="DM Sans Semi Bold" pitchFamily="34" charset="-120"/>
              </a:rPr>
              <a:t>Ελλειμματικό εμπορικό ισοζύγιο</a:t>
            </a:r>
            <a:endParaRPr lang="en-US" sz="3000" dirty="0"/>
          </a:p>
        </p:txBody>
      </p:sp>
      <p:pic>
        <p:nvPicPr>
          <p:cNvPr id="3" name="Image 0" descr="preencoded.png">    </p:cNvPr>
          <p:cNvPicPr>
            <a:picLocks noChangeAspect="1"/>
          </p:cNvPicPr>
          <p:nvPr/>
        </p:nvPicPr>
        <p:blipFill>
          <a:blip r:embed="rId1"/>
          <a:stretch>
            <a:fillRect/>
          </a:stretch>
        </p:blipFill>
        <p:spPr>
          <a:xfrm>
            <a:off x="534353" y="1289923"/>
            <a:ext cx="9128403" cy="4653677"/>
          </a:xfrm>
          <a:prstGeom prst="rect">
            <a:avLst/>
          </a:prstGeom>
        </p:spPr>
      </p:pic>
      <p:sp>
        <p:nvSpPr>
          <p:cNvPr id="4" name="Shape 1"/>
          <p:cNvSpPr/>
          <p:nvPr/>
        </p:nvSpPr>
        <p:spPr>
          <a:xfrm>
            <a:off x="4006334" y="5943600"/>
            <a:ext cx="152638" cy="152638"/>
          </a:xfrm>
          <a:prstGeom prst="roundRect">
            <a:avLst>
              <a:gd name="adj" fmla="val 11981"/>
            </a:avLst>
          </a:prstGeom>
          <a:solidFill>
            <a:srgbClr val="0C4130"/>
          </a:solidFill>
          <a:ln/>
        </p:spPr>
      </p:sp>
      <p:sp>
        <p:nvSpPr>
          <p:cNvPr id="5" name="Text 2"/>
          <p:cNvSpPr/>
          <p:nvPr/>
        </p:nvSpPr>
        <p:spPr>
          <a:xfrm>
            <a:off x="4219932" y="5943600"/>
            <a:ext cx="802362" cy="152638"/>
          </a:xfrm>
          <a:prstGeom prst="rect">
            <a:avLst/>
          </a:prstGeom>
          <a:noFill/>
          <a:ln/>
        </p:spPr>
        <p:txBody>
          <a:bodyPr wrap="none" lIns="0" tIns="0" rIns="0" bIns="0" rtlCol="0" anchor="t"/>
          <a:lstStyle/>
          <a:p>
            <a:pPr algn="l" indent="0" marL="0">
              <a:lnSpc>
                <a:spcPts val="1200"/>
              </a:lnSpc>
              <a:buNone/>
            </a:pPr>
            <a:r>
              <a:rPr lang="en-US" sz="1200" dirty="0">
                <a:solidFill>
                  <a:srgbClr val="464646"/>
                </a:solidFill>
                <a:latin typeface="Inter Medium" pitchFamily="34" charset="0"/>
                <a:ea typeface="Inter Medium" pitchFamily="34" charset="-122"/>
                <a:cs typeface="Inter Medium" pitchFamily="34" charset="-120"/>
              </a:rPr>
              <a:t>Εισαγωγές</a:t>
            </a:r>
            <a:endParaRPr lang="en-US" sz="1200" dirty="0"/>
          </a:p>
        </p:txBody>
      </p:sp>
      <p:sp>
        <p:nvSpPr>
          <p:cNvPr id="6" name="Shape 3"/>
          <p:cNvSpPr/>
          <p:nvPr/>
        </p:nvSpPr>
        <p:spPr>
          <a:xfrm>
            <a:off x="5174694" y="5943600"/>
            <a:ext cx="152638" cy="152638"/>
          </a:xfrm>
          <a:prstGeom prst="roundRect">
            <a:avLst>
              <a:gd name="adj" fmla="val 11981"/>
            </a:avLst>
          </a:prstGeom>
          <a:solidFill>
            <a:srgbClr val="157255"/>
          </a:solidFill>
          <a:ln/>
        </p:spPr>
      </p:sp>
      <p:sp>
        <p:nvSpPr>
          <p:cNvPr id="7" name="Text 4"/>
          <p:cNvSpPr/>
          <p:nvPr/>
        </p:nvSpPr>
        <p:spPr>
          <a:xfrm>
            <a:off x="5388293" y="5943600"/>
            <a:ext cx="745450" cy="152638"/>
          </a:xfrm>
          <a:prstGeom prst="rect">
            <a:avLst/>
          </a:prstGeom>
          <a:noFill/>
          <a:ln/>
        </p:spPr>
        <p:txBody>
          <a:bodyPr wrap="none" lIns="0" tIns="0" rIns="0" bIns="0" rtlCol="0" anchor="t"/>
          <a:lstStyle/>
          <a:p>
            <a:pPr algn="l" indent="0" marL="0">
              <a:lnSpc>
                <a:spcPts val="1200"/>
              </a:lnSpc>
              <a:buNone/>
            </a:pPr>
            <a:r>
              <a:rPr lang="en-US" sz="1200" dirty="0">
                <a:solidFill>
                  <a:srgbClr val="464646"/>
                </a:solidFill>
                <a:latin typeface="Inter Medium" pitchFamily="34" charset="0"/>
                <a:ea typeface="Inter Medium" pitchFamily="34" charset="-122"/>
                <a:cs typeface="Inter Medium" pitchFamily="34" charset="-120"/>
              </a:rPr>
              <a:t>Εξαγωγές</a:t>
            </a:r>
            <a:endParaRPr lang="en-US" sz="1200" dirty="0"/>
          </a:p>
        </p:txBody>
      </p:sp>
      <p:sp>
        <p:nvSpPr>
          <p:cNvPr id="8" name="Text 5"/>
          <p:cNvSpPr/>
          <p:nvPr/>
        </p:nvSpPr>
        <p:spPr>
          <a:xfrm>
            <a:off x="534353" y="6573441"/>
            <a:ext cx="13561695" cy="488394"/>
          </a:xfrm>
          <a:prstGeom prst="rect">
            <a:avLst/>
          </a:prstGeom>
          <a:noFill/>
          <a:ln/>
        </p:spPr>
        <p:txBody>
          <a:bodyPr wrap="square" lIns="0" tIns="0" rIns="0" bIns="0" rtlCol="0" anchor="t"/>
          <a:lstStyle/>
          <a:p>
            <a:pPr indent="0" marL="0">
              <a:lnSpc>
                <a:spcPts val="1900"/>
              </a:lnSpc>
              <a:buNone/>
            </a:pPr>
            <a:r>
              <a:rPr lang="en-US" sz="1200" dirty="0">
                <a:solidFill>
                  <a:srgbClr val="464646"/>
                </a:solidFill>
                <a:latin typeface="Inter Medium" pitchFamily="34" charset="0"/>
                <a:ea typeface="Inter Medium" pitchFamily="34" charset="-122"/>
                <a:cs typeface="Inter Medium" pitchFamily="34" charset="-120"/>
              </a:rPr>
              <a:t>Το εμπορικό ισοζύγιο της Ελλάδας είναι μόνιμα ελλειμματικό. Η χώρα εισάγει περισσότερα προϊόντα από όσα εξάγει, ακόμα και σε προϊόντα που παραδοσιακά παρήγαγε όπως λάδι, φακές και φασόλια. Αυτή η κατάσταση δημιουργεί σημαντικό οικονομικό έλλειμμα που μόνο μερικώς ισοσκελίζεται από το τουριστικό και ναυτιλιακό συνάλλαγμα.</a:t>
            </a:r>
            <a:endParaRPr lang="en-US" sz="1200" dirty="0"/>
          </a:p>
        </p:txBody>
      </p:sp>
      <p:sp>
        <p:nvSpPr>
          <p:cNvPr id="9" name="Text 6"/>
          <p:cNvSpPr/>
          <p:nvPr/>
        </p:nvSpPr>
        <p:spPr>
          <a:xfrm>
            <a:off x="534353" y="7233523"/>
            <a:ext cx="13561695" cy="488394"/>
          </a:xfrm>
          <a:prstGeom prst="rect">
            <a:avLst/>
          </a:prstGeom>
          <a:noFill/>
          <a:ln/>
        </p:spPr>
        <p:txBody>
          <a:bodyPr wrap="square" lIns="0" tIns="0" rIns="0" bIns="0" rtlCol="0" anchor="t"/>
          <a:lstStyle/>
          <a:p>
            <a:pPr indent="0" marL="0">
              <a:lnSpc>
                <a:spcPts val="1900"/>
              </a:lnSpc>
              <a:buNone/>
            </a:pPr>
            <a:r>
              <a:rPr lang="en-US" sz="1200" dirty="0">
                <a:solidFill>
                  <a:srgbClr val="464646"/>
                </a:solidFill>
                <a:latin typeface="Inter Medium" pitchFamily="34" charset="0"/>
                <a:ea typeface="Inter Medium" pitchFamily="34" charset="-122"/>
                <a:cs typeface="Inter Medium" pitchFamily="34" charset="-120"/>
              </a:rPr>
              <a:t>Η έλλειψη ανταγωνιστικότητας των ελληνικών προϊόντων και η αδυναμία κάλυψης της εγχώριας ζήτησης ενισχύουν την εξάρτηση της χώρας από εισαγωγές και επιβαρύνουν το εμπορικό ισοζύγιο.</a:t>
            </a: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1006078"/>
            <a:ext cx="10950654" cy="708779"/>
          </a:xfrm>
          <a:prstGeom prst="rect">
            <a:avLst/>
          </a:prstGeom>
          <a:noFill/>
          <a:ln/>
        </p:spPr>
        <p:txBody>
          <a:bodyPr wrap="none" lIns="0" tIns="0" rIns="0" bIns="0" rtlCol="0" anchor="t"/>
          <a:lstStyle/>
          <a:p>
            <a:pPr indent="0" marL="0">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Κρατικός παρεμβατισμός στην οικονομία</a:t>
            </a:r>
            <a:endParaRPr lang="en-US" sz="4450" dirty="0"/>
          </a:p>
        </p:txBody>
      </p:sp>
      <p:pic>
        <p:nvPicPr>
          <p:cNvPr id="5" name="Image 1" descr="preencoded.png">    </p:cNvPr>
          <p:cNvPicPr>
            <a:picLocks noChangeAspect="1"/>
          </p:cNvPicPr>
          <p:nvPr/>
        </p:nvPicPr>
        <p:blipFill>
          <a:blip r:embed="rId2"/>
          <a:stretch>
            <a:fillRect/>
          </a:stretch>
        </p:blipFill>
        <p:spPr>
          <a:xfrm>
            <a:off x="793790" y="2055019"/>
            <a:ext cx="566976" cy="566976"/>
          </a:xfrm>
          <a:prstGeom prst="rect">
            <a:avLst/>
          </a:prstGeom>
        </p:spPr>
      </p:pic>
      <p:sp>
        <p:nvSpPr>
          <p:cNvPr id="6" name="Text 2"/>
          <p:cNvSpPr/>
          <p:nvPr/>
        </p:nvSpPr>
        <p:spPr>
          <a:xfrm>
            <a:off x="793790" y="284880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Προστασία</a:t>
            </a:r>
            <a:endParaRPr lang="en-US" sz="2200" dirty="0"/>
          </a:p>
        </p:txBody>
      </p:sp>
      <p:sp>
        <p:nvSpPr>
          <p:cNvPr id="7" name="Text 3"/>
          <p:cNvSpPr/>
          <p:nvPr/>
        </p:nvSpPr>
        <p:spPr>
          <a:xfrm>
            <a:off x="793790" y="3339227"/>
            <a:ext cx="4120753" cy="2540318"/>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Το κράτος επί δεκαετίες προστάτευε τις επιχειρήσεις μέσω δασμών και φορολογικών κινήτρων. Οι δασμοί σε εισαγόμενα προϊόντα καθιστούσαν τα εγχώρια φθηνότερα και πιο ανταγωνιστικά στην εσωτερική αγορά.</a:t>
            </a:r>
            <a:endParaRPr lang="en-US" sz="1750" dirty="0"/>
          </a:p>
        </p:txBody>
      </p:sp>
      <p:pic>
        <p:nvPicPr>
          <p:cNvPr id="8" name="Image 2" descr="preencoded.png">    </p:cNvPr>
          <p:cNvPicPr>
            <a:picLocks noChangeAspect="1"/>
          </p:cNvPicPr>
          <p:nvPr/>
        </p:nvPicPr>
        <p:blipFill>
          <a:blip r:embed="rId3"/>
          <a:stretch>
            <a:fillRect/>
          </a:stretch>
        </p:blipFill>
        <p:spPr>
          <a:xfrm>
            <a:off x="5254704" y="2055019"/>
            <a:ext cx="566976" cy="566976"/>
          </a:xfrm>
          <a:prstGeom prst="rect">
            <a:avLst/>
          </a:prstGeom>
        </p:spPr>
      </p:pic>
      <p:sp>
        <p:nvSpPr>
          <p:cNvPr id="9" name="Text 4"/>
          <p:cNvSpPr/>
          <p:nvPr/>
        </p:nvSpPr>
        <p:spPr>
          <a:xfrm>
            <a:off x="5254704" y="284880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Χρηματοδότηση</a:t>
            </a:r>
            <a:endParaRPr lang="en-US" sz="2200" dirty="0"/>
          </a:p>
        </p:txBody>
      </p:sp>
      <p:sp>
        <p:nvSpPr>
          <p:cNvPr id="10" name="Text 5"/>
          <p:cNvSpPr/>
          <p:nvPr/>
        </p:nvSpPr>
        <p:spPr>
          <a:xfrm>
            <a:off x="5254704" y="3339227"/>
            <a:ext cx="4120872" cy="2177415"/>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Η ελληνική οικονομία αναπτύχθηκε σε καθεστώς κρατικών χρηματοδοτήσεων, επιδοτήσεων και παροχών. Οι κρατικές επιχορηγήσεις αποτελούσαν βασικό πυλώνα της επιχειρηματικής ανάπτυξης.</a:t>
            </a:r>
            <a:endParaRPr lang="en-US" sz="1750" dirty="0"/>
          </a:p>
        </p:txBody>
      </p:sp>
      <p:pic>
        <p:nvPicPr>
          <p:cNvPr id="11" name="Image 3" descr="preencoded.png">    </p:cNvPr>
          <p:cNvPicPr>
            <a:picLocks noChangeAspect="1"/>
          </p:cNvPicPr>
          <p:nvPr/>
        </p:nvPicPr>
        <p:blipFill>
          <a:blip r:embed="rId4"/>
          <a:stretch>
            <a:fillRect/>
          </a:stretch>
        </p:blipFill>
        <p:spPr>
          <a:xfrm>
            <a:off x="9715738" y="2055019"/>
            <a:ext cx="566976" cy="566976"/>
          </a:xfrm>
          <a:prstGeom prst="rect">
            <a:avLst/>
          </a:prstGeom>
        </p:spPr>
      </p:pic>
      <p:sp>
        <p:nvSpPr>
          <p:cNvPr id="12" name="Text 6"/>
          <p:cNvSpPr/>
          <p:nvPr/>
        </p:nvSpPr>
        <p:spPr>
          <a:xfrm>
            <a:off x="9715738" y="2848808"/>
            <a:ext cx="2923223" cy="354330"/>
          </a:xfrm>
          <a:prstGeom prst="rect">
            <a:avLst/>
          </a:prstGeom>
          <a:noFill/>
          <a:ln/>
        </p:spPr>
        <p:txBody>
          <a:bodyPr wrap="none" lIns="0" tIns="0" rIns="0" bIns="0" rtlCol="0" anchor="t"/>
          <a:lstStyle/>
          <a:p>
            <a:pPr algn="l" indent="0" marL="0">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Κρατικές επιχειρήσεις</a:t>
            </a:r>
            <a:endParaRPr lang="en-US" sz="2200" dirty="0"/>
          </a:p>
        </p:txBody>
      </p:sp>
      <p:sp>
        <p:nvSpPr>
          <p:cNvPr id="13" name="Text 7"/>
          <p:cNvSpPr/>
          <p:nvPr/>
        </p:nvSpPr>
        <p:spPr>
          <a:xfrm>
            <a:off x="9715738" y="3339227"/>
            <a:ext cx="4120753" cy="2177415"/>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Το κράτος είναι ιδιοκτήτης ή ελέγχει πολλούς τομείς όπως τράπεζες, ασφάλειες, μεταφορές, επικοινωνίες, εκπαίδευση και υγεία, δημιουργώντας έναν υπερδιογκωμένο δημόσιο τομέα.</a:t>
            </a:r>
            <a:endParaRPr lang="en-US" sz="1750" dirty="0"/>
          </a:p>
        </p:txBody>
      </p:sp>
      <p:sp>
        <p:nvSpPr>
          <p:cNvPr id="14" name="Text 8"/>
          <p:cNvSpPr/>
          <p:nvPr/>
        </p:nvSpPr>
        <p:spPr>
          <a:xfrm>
            <a:off x="793790" y="6134695"/>
            <a:ext cx="13042821" cy="1088708"/>
          </a:xfrm>
          <a:prstGeom prst="rect">
            <a:avLst/>
          </a:prstGeom>
          <a:noFill/>
          <a:ln/>
        </p:spPr>
        <p:txBody>
          <a:bodyPr wrap="square" lIns="0" tIns="0" rIns="0" bIns="0" rtlCol="0" anchor="t"/>
          <a:lstStyle/>
          <a:p>
            <a:pPr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Το μοντέλο του κρατικού παρεμβατισμού που υιοθετήθηκε δεν μπορεί πλέον να λειτουργήσει αποτελεσματικά στο διεθνές ανταγωνιστικό περιβάλλον που επιβάλλουν οι συνθήκες της ελεύθερης αγοράς και οι υποχρεώσεις προς την Ευρωπαϊκή Ένωση.</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2025-02-26T20:42:50Z</dcterms:created>
  <dcterms:modified xsi:type="dcterms:W3CDTF">2025-02-26T20:42:50Z</dcterms:modified>
</cp:coreProperties>
</file>