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20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</p:sld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notesMaster" Target="notesMasters/notesMaster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1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move the slide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0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03" name="PlaceHolder 4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04" name="PlaceHolder 5"/>
          <p:cNvSpPr>
            <a:spLocks noGrp="1"/>
          </p:cNvSpPr>
          <p:nvPr>
            <p:ph type="ft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05" name="PlaceHolder 6"/>
          <p:cNvSpPr>
            <a:spLocks noGrp="1"/>
          </p:cNvSpPr>
          <p:nvPr>
            <p:ph type="sldNum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6FB1825A-30C8-46D5-99AF-868623FFEB05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63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552D655-8E2B-48D2-984F-E573E4124D74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90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E4A980B-6AEF-42E3-A91C-4185E6D974C8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6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66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40E4A34-65AA-4F40-8E64-750B111FEA13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6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69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9EE08F0-63FD-40A1-A169-371E32A7C3A8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7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72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E761240-DD4C-476A-A981-2E1DE955A4FB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75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816AB31-0774-4E35-BCD2-BA38531A06B7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78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423FA8A-D97F-46F3-A61F-FED72A4D41A7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8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81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52DCB2A-BF64-43CC-A49C-75FE1596741E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84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9CA4A6A-B91D-4567-9702-26BC6332B492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87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DA31A9F-4EE3-41F1-B93B-67D1A3D63FC8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9191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5050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9191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5050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9191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5050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9191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5050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9191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5050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9191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5050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9191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5050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9191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5050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9191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5050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9191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5050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hyperlink" Target="https://en.wikipedia.org/wiki/Fast_fashion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10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49.xml"/><Relationship Id="rId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61.xml"/><Relationship Id="rId6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73.xml"/><Relationship Id="rId6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85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407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50505">
              <a:alpha val="8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8" name="Text 1"/>
          <p:cNvSpPr/>
          <p:nvPr/>
        </p:nvSpPr>
        <p:spPr>
          <a:xfrm>
            <a:off x="793800" y="1504440"/>
            <a:ext cx="802728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2f2f3"/>
                </a:solidFill>
                <a:latin typeface="Poppins Light"/>
                <a:ea typeface="Poppins Light"/>
              </a:rPr>
              <a:t>Οι Συνέπειες του Fast Fashion</a:t>
            </a:r>
            <a:endParaRPr b="0" lang="en-US" sz="4450" spc="-1" strike="noStrike">
              <a:latin typeface="Arial"/>
            </a:endParaRPr>
          </a:p>
        </p:txBody>
      </p:sp>
      <p:pic>
        <p:nvPicPr>
          <p:cNvPr id="409" name="Image 1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793800" y="2553480"/>
            <a:ext cx="13042440" cy="2283120"/>
          </a:xfrm>
          <a:prstGeom prst="rect">
            <a:avLst/>
          </a:prstGeom>
          <a:ln w="0">
            <a:noFill/>
          </a:ln>
        </p:spPr>
      </p:pic>
      <p:sp>
        <p:nvSpPr>
          <p:cNvPr id="410" name="Text 2"/>
          <p:cNvSpPr/>
          <p:nvPr/>
        </p:nvSpPr>
        <p:spPr>
          <a:xfrm>
            <a:off x="793800" y="5092200"/>
            <a:ext cx="1304244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Θα εξετάσουμε πώς αυτή η βιομηχανία επηρεάζει το περιβάλλον, την κοινωνία και εμάς τους ίδιους.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411" name="Text 3"/>
          <p:cNvSpPr/>
          <p:nvPr/>
        </p:nvSpPr>
        <p:spPr>
          <a:xfrm>
            <a:off x="793800" y="5709960"/>
            <a:ext cx="1304244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Στο τέλος, θα δημιουργήσετε  μια έρευνα για να διευρενήσετε τις καταναλωτικές συνήθειες των μαθητών του σχολείου σας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412" name="Shape 4"/>
          <p:cNvSpPr/>
          <p:nvPr/>
        </p:nvSpPr>
        <p:spPr>
          <a:xfrm>
            <a:off x="793800" y="6345000"/>
            <a:ext cx="362520" cy="362520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13" name="Image 2" descr="preencoded.png"/>
          <p:cNvPicPr/>
          <p:nvPr/>
        </p:nvPicPr>
        <p:blipFill>
          <a:blip r:embed="rId4"/>
          <a:stretch/>
        </p:blipFill>
        <p:spPr>
          <a:xfrm>
            <a:off x="801360" y="6352560"/>
            <a:ext cx="347400" cy="347400"/>
          </a:xfrm>
          <a:prstGeom prst="rect">
            <a:avLst/>
          </a:prstGeom>
          <a:ln w="0">
            <a:noFill/>
          </a:ln>
        </p:spPr>
      </p:pic>
      <p:sp>
        <p:nvSpPr>
          <p:cNvPr id="414" name="Text 5"/>
          <p:cNvSpPr/>
          <p:nvPr/>
        </p:nvSpPr>
        <p:spPr>
          <a:xfrm>
            <a:off x="1270080" y="6328080"/>
            <a:ext cx="214596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101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e5e0df"/>
                </a:solidFill>
                <a:latin typeface="Roboto Bold"/>
                <a:ea typeface="Roboto Bold"/>
              </a:rPr>
              <a:t>by Elpiniki Rassa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ext 0"/>
          <p:cNvSpPr/>
          <p:nvPr/>
        </p:nvSpPr>
        <p:spPr>
          <a:xfrm>
            <a:off x="793800" y="633600"/>
            <a:ext cx="750564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2f2f3"/>
                </a:solidFill>
                <a:latin typeface="Poppins Light"/>
                <a:ea typeface="Poppins Light"/>
              </a:rPr>
              <a:t>Συμπεράσματα και Συζήτηση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547" name="Text 1"/>
          <p:cNvSpPr/>
          <p:nvPr/>
        </p:nvSpPr>
        <p:spPr>
          <a:xfrm>
            <a:off x="793800" y="1795680"/>
            <a:ext cx="6350760" cy="74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5851"/>
              </a:lnSpc>
              <a:buNone/>
              <a:tabLst>
                <a:tab algn="l" pos="0"/>
              </a:tabLst>
            </a:pPr>
            <a:r>
              <a:rPr b="0" lang="en-US" sz="5850" spc="-1" strike="noStrike">
                <a:solidFill>
                  <a:srgbClr val="e5e0df"/>
                </a:solidFill>
                <a:latin typeface="Poppins Light"/>
                <a:ea typeface="Poppins Light"/>
              </a:rPr>
              <a:t>80B</a:t>
            </a:r>
            <a:endParaRPr b="0" lang="en-US" sz="5850" spc="-1" strike="noStrike">
              <a:latin typeface="Arial"/>
            </a:endParaRPr>
          </a:p>
        </p:txBody>
      </p:sp>
      <p:sp>
        <p:nvSpPr>
          <p:cNvPr id="548" name="Text 2"/>
          <p:cNvSpPr/>
          <p:nvPr/>
        </p:nvSpPr>
        <p:spPr>
          <a:xfrm>
            <a:off x="2551680" y="282744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Λίτρα νερού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49" name="Text 3"/>
          <p:cNvSpPr/>
          <p:nvPr/>
        </p:nvSpPr>
        <p:spPr>
          <a:xfrm>
            <a:off x="793800" y="3318120"/>
            <a:ext cx="635076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Για την παραγωγή ενός βαμβακερού μπλουζάκιου.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550" name="Text 4"/>
          <p:cNvSpPr/>
          <p:nvPr/>
        </p:nvSpPr>
        <p:spPr>
          <a:xfrm>
            <a:off x="7485120" y="1795680"/>
            <a:ext cx="6351120" cy="74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5851"/>
              </a:lnSpc>
              <a:buNone/>
              <a:tabLst>
                <a:tab algn="l" pos="0"/>
              </a:tabLst>
            </a:pPr>
            <a:r>
              <a:rPr b="0" lang="en-US" sz="5850" spc="-1" strike="noStrike">
                <a:solidFill>
                  <a:srgbClr val="e5e0df"/>
                </a:solidFill>
                <a:latin typeface="Poppins Light"/>
                <a:ea typeface="Poppins Light"/>
              </a:rPr>
              <a:t>92M</a:t>
            </a:r>
            <a:endParaRPr b="0" lang="en-US" sz="5850" spc="-1" strike="noStrike">
              <a:latin typeface="Arial"/>
            </a:endParaRPr>
          </a:p>
        </p:txBody>
      </p:sp>
      <p:sp>
        <p:nvSpPr>
          <p:cNvPr id="551" name="Text 5"/>
          <p:cNvSpPr/>
          <p:nvPr/>
        </p:nvSpPr>
        <p:spPr>
          <a:xfrm>
            <a:off x="9243360" y="282744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Τόνοι αποβλήτων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52" name="Text 6"/>
          <p:cNvSpPr/>
          <p:nvPr/>
        </p:nvSpPr>
        <p:spPr>
          <a:xfrm>
            <a:off x="7485120" y="3318120"/>
            <a:ext cx="635112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Από την κλωστοϋφαντουργία ετησίως.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553" name="Text 7"/>
          <p:cNvSpPr/>
          <p:nvPr/>
        </p:nvSpPr>
        <p:spPr>
          <a:xfrm>
            <a:off x="793800" y="4474800"/>
            <a:ext cx="6350760" cy="74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5851"/>
              </a:lnSpc>
              <a:buNone/>
              <a:tabLst>
                <a:tab algn="l" pos="0"/>
              </a:tabLst>
            </a:pPr>
            <a:r>
              <a:rPr b="0" lang="en-US" sz="5850" spc="-1" strike="noStrike">
                <a:solidFill>
                  <a:srgbClr val="e5e0df"/>
                </a:solidFill>
                <a:latin typeface="Poppins Light"/>
                <a:ea typeface="Poppins Light"/>
              </a:rPr>
              <a:t>60%</a:t>
            </a:r>
            <a:endParaRPr b="0" lang="en-US" sz="5850" spc="-1" strike="noStrike">
              <a:latin typeface="Arial"/>
            </a:endParaRPr>
          </a:p>
        </p:txBody>
      </p:sp>
      <p:sp>
        <p:nvSpPr>
          <p:cNvPr id="554" name="Text 8"/>
          <p:cNvSpPr/>
          <p:nvPr/>
        </p:nvSpPr>
        <p:spPr>
          <a:xfrm>
            <a:off x="2551680" y="550656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Αύξηση αγορών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55" name="Text 9"/>
          <p:cNvSpPr/>
          <p:nvPr/>
        </p:nvSpPr>
        <p:spPr>
          <a:xfrm>
            <a:off x="793800" y="5996880"/>
            <a:ext cx="635076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Στην κατανάλωση ρούχων την τελευταία δεκαετία.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556" name="Text 10"/>
          <p:cNvSpPr/>
          <p:nvPr/>
        </p:nvSpPr>
        <p:spPr>
          <a:xfrm>
            <a:off x="7485120" y="4474800"/>
            <a:ext cx="6351120" cy="74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5851"/>
              </a:lnSpc>
              <a:buNone/>
              <a:tabLst>
                <a:tab algn="l" pos="0"/>
              </a:tabLst>
            </a:pPr>
            <a:r>
              <a:rPr b="0" lang="en-US" sz="5850" spc="-1" strike="noStrike">
                <a:solidFill>
                  <a:srgbClr val="e5e0df"/>
                </a:solidFill>
                <a:latin typeface="Poppins Light"/>
                <a:ea typeface="Poppins Light"/>
              </a:rPr>
              <a:t>1%</a:t>
            </a:r>
            <a:endParaRPr b="0" lang="en-US" sz="5850" spc="-1" strike="noStrike">
              <a:latin typeface="Arial"/>
            </a:endParaRPr>
          </a:p>
        </p:txBody>
      </p:sp>
      <p:sp>
        <p:nvSpPr>
          <p:cNvPr id="557" name="Text 11"/>
          <p:cNvSpPr/>
          <p:nvPr/>
        </p:nvSpPr>
        <p:spPr>
          <a:xfrm>
            <a:off x="9243360" y="550656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Ανακύκλωση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58" name="Text 12"/>
          <p:cNvSpPr/>
          <p:nvPr/>
        </p:nvSpPr>
        <p:spPr>
          <a:xfrm>
            <a:off x="7485120" y="5996880"/>
            <a:ext cx="635112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Ποσοστό ρούχων που ανακυκλώνονται παγκοσμίως.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559" name="Text 13"/>
          <p:cNvSpPr/>
          <p:nvPr/>
        </p:nvSpPr>
        <p:spPr>
          <a:xfrm>
            <a:off x="793800" y="6615000"/>
            <a:ext cx="1304244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Οι επιλογές μας έχουν δύναμη. Κάθε αγορά είναι μια ψήφος για το είδος του κόσμου που θέλουμε.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560" name="Text 14"/>
          <p:cNvSpPr/>
          <p:nvPr/>
        </p:nvSpPr>
        <p:spPr>
          <a:xfrm>
            <a:off x="793800" y="7233120"/>
            <a:ext cx="1304244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Ας καταναλώνουμε με συνείδηση και ευθύνη.</a:t>
            </a:r>
            <a:endParaRPr b="0" lang="en-US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416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50505">
              <a:alpha val="8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Text 1"/>
          <p:cNvSpPr/>
          <p:nvPr/>
        </p:nvSpPr>
        <p:spPr>
          <a:xfrm>
            <a:off x="793800" y="2566440"/>
            <a:ext cx="635436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2f2f3"/>
                </a:solidFill>
                <a:latin typeface="Poppins Light"/>
                <a:ea typeface="Poppins Light"/>
              </a:rPr>
              <a:t>Τι είναι το Fast Fashion;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418" name="Shape 2"/>
          <p:cNvSpPr/>
          <p:nvPr/>
        </p:nvSpPr>
        <p:spPr>
          <a:xfrm>
            <a:off x="793800" y="3615120"/>
            <a:ext cx="4196160" cy="2047680"/>
          </a:xfrm>
          <a:prstGeom prst="roundRect">
            <a:avLst>
              <a:gd name="adj" fmla="val 4652"/>
            </a:avLst>
          </a:prstGeom>
          <a:solidFill>
            <a:srgbClr val="3d3d42"/>
          </a:solidFill>
          <a:ln w="7620">
            <a:solidFill>
              <a:srgbClr val="5656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Text 3"/>
          <p:cNvSpPr/>
          <p:nvPr/>
        </p:nvSpPr>
        <p:spPr>
          <a:xfrm>
            <a:off x="1028160" y="384948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Ορισμός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20" name="Text 4"/>
          <p:cNvSpPr/>
          <p:nvPr/>
        </p:nvSpPr>
        <p:spPr>
          <a:xfrm>
            <a:off x="1028160" y="4340160"/>
            <a:ext cx="3727080" cy="108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Είναι το επιχειρηματικό μοντέλο παραγωγής φθηνών ρούχων σε γρήγορους κύκλους.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421" name="Shape 5"/>
          <p:cNvSpPr/>
          <p:nvPr/>
        </p:nvSpPr>
        <p:spPr>
          <a:xfrm>
            <a:off x="5217120" y="3615120"/>
            <a:ext cx="4196160" cy="2047680"/>
          </a:xfrm>
          <a:prstGeom prst="roundRect">
            <a:avLst>
              <a:gd name="adj" fmla="val 4652"/>
            </a:avLst>
          </a:prstGeom>
          <a:solidFill>
            <a:srgbClr val="3d3d42"/>
          </a:solidFill>
          <a:ln w="7620">
            <a:solidFill>
              <a:srgbClr val="5656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Text 6"/>
          <p:cNvSpPr/>
          <p:nvPr/>
        </p:nvSpPr>
        <p:spPr>
          <a:xfrm>
            <a:off x="5451480" y="384948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Χαρακτηριστικά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23" name="Text 7"/>
          <p:cNvSpPr/>
          <p:nvPr/>
        </p:nvSpPr>
        <p:spPr>
          <a:xfrm>
            <a:off x="5451480" y="4340160"/>
            <a:ext cx="372708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Μαζική παραγωγή, χαμηλές τιμές, συχνή ανανέωση συλλογών.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424" name="Shape 8"/>
          <p:cNvSpPr/>
          <p:nvPr/>
        </p:nvSpPr>
        <p:spPr>
          <a:xfrm>
            <a:off x="9640080" y="3615120"/>
            <a:ext cx="4196160" cy="2047680"/>
          </a:xfrm>
          <a:prstGeom prst="roundRect">
            <a:avLst>
              <a:gd name="adj" fmla="val 4652"/>
            </a:avLst>
          </a:prstGeom>
          <a:solidFill>
            <a:srgbClr val="3d3d42"/>
          </a:solidFill>
          <a:ln w="7620">
            <a:solidFill>
              <a:srgbClr val="5656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Text 9"/>
          <p:cNvSpPr/>
          <p:nvPr/>
        </p:nvSpPr>
        <p:spPr>
          <a:xfrm>
            <a:off x="9874440" y="384948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Παραδείγματα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26" name="Text 10"/>
          <p:cNvSpPr/>
          <p:nvPr/>
        </p:nvSpPr>
        <p:spPr>
          <a:xfrm>
            <a:off x="9874440" y="4340160"/>
            <a:ext cx="372708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Zara, H&amp;M, Forever 21, Primark, Shein.</a:t>
            </a:r>
            <a:endParaRPr b="0" lang="en-US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ext 0"/>
          <p:cNvSpPr/>
          <p:nvPr/>
        </p:nvSpPr>
        <p:spPr>
          <a:xfrm>
            <a:off x="705600" y="554760"/>
            <a:ext cx="6596280" cy="62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949"/>
              </a:lnSpc>
              <a:buNone/>
              <a:tabLst>
                <a:tab algn="l" pos="0"/>
              </a:tabLst>
            </a:pPr>
            <a:r>
              <a:rPr b="0" lang="en-US" sz="3950" spc="-1" strike="noStrike">
                <a:solidFill>
                  <a:srgbClr val="f2f2f3"/>
                </a:solidFill>
                <a:latin typeface="Poppins Light"/>
                <a:ea typeface="Poppins Light"/>
              </a:rPr>
              <a:t>Περιβαλλοντικές Επιπτώσεις</a:t>
            </a:r>
            <a:endParaRPr b="0" lang="en-US" sz="3950" spc="-1" strike="noStrike">
              <a:latin typeface="Arial"/>
            </a:endParaRPr>
          </a:p>
        </p:txBody>
      </p:sp>
      <p:pic>
        <p:nvPicPr>
          <p:cNvPr id="428" name="Image 0" descr="preencoded.png"/>
          <p:cNvPicPr/>
          <p:nvPr/>
        </p:nvPicPr>
        <p:blipFill>
          <a:blip r:embed="rId1"/>
          <a:stretch/>
        </p:blipFill>
        <p:spPr>
          <a:xfrm>
            <a:off x="3192480" y="1587960"/>
            <a:ext cx="1635480" cy="1483560"/>
          </a:xfrm>
          <a:prstGeom prst="rect">
            <a:avLst/>
          </a:prstGeom>
          <a:ln w="0">
            <a:noFill/>
          </a:ln>
        </p:spPr>
      </p:pic>
      <p:sp>
        <p:nvSpPr>
          <p:cNvPr id="429" name="Text 1"/>
          <p:cNvSpPr/>
          <p:nvPr/>
        </p:nvSpPr>
        <p:spPr>
          <a:xfrm>
            <a:off x="3868560" y="2345040"/>
            <a:ext cx="28296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3549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1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30" name="Text 2"/>
          <p:cNvSpPr/>
          <p:nvPr/>
        </p:nvSpPr>
        <p:spPr>
          <a:xfrm>
            <a:off x="5029920" y="1950480"/>
            <a:ext cx="2520000" cy="31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buNone/>
              <a:tabLst>
                <a:tab algn="l" pos="0"/>
              </a:tabLst>
            </a:pPr>
            <a:r>
              <a:rPr b="0" lang="en-US" sz="1950" spc="-1" strike="noStrike">
                <a:solidFill>
                  <a:srgbClr val="e5e0df"/>
                </a:solidFill>
                <a:latin typeface="Poppins Light"/>
                <a:ea typeface="Poppins Light"/>
              </a:rPr>
              <a:t>Μικροπλαστικά</a:t>
            </a:r>
            <a:endParaRPr b="0" lang="en-US" sz="1950" spc="-1" strike="noStrike">
              <a:latin typeface="Arial"/>
            </a:endParaRPr>
          </a:p>
        </p:txBody>
      </p:sp>
      <p:sp>
        <p:nvSpPr>
          <p:cNvPr id="431" name="Text 3"/>
          <p:cNvSpPr/>
          <p:nvPr/>
        </p:nvSpPr>
        <p:spPr>
          <a:xfrm>
            <a:off x="5029920" y="2386440"/>
            <a:ext cx="6538320" cy="32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buNone/>
              <a:tabLst>
                <a:tab algn="l" pos="0"/>
              </a:tabLst>
            </a:pPr>
            <a:r>
              <a:rPr b="0" lang="en-US" sz="1550" spc="-1" strike="noStrike">
                <a:solidFill>
                  <a:srgbClr val="e5e0df"/>
                </a:solidFill>
                <a:latin typeface="Roboto Light"/>
                <a:ea typeface="Roboto Light"/>
              </a:rPr>
              <a:t>Συνθετικά υφάσματα απελευθερώνουν μικροπλαστικά στους ωκεανούς.</a:t>
            </a:r>
            <a:endParaRPr b="0" lang="en-US" sz="1550" spc="-1" strike="noStrike">
              <a:latin typeface="Arial"/>
            </a:endParaRPr>
          </a:p>
        </p:txBody>
      </p:sp>
      <p:sp>
        <p:nvSpPr>
          <p:cNvPr id="432" name="Shape 4"/>
          <p:cNvSpPr/>
          <p:nvPr/>
        </p:nvSpPr>
        <p:spPr>
          <a:xfrm>
            <a:off x="4878720" y="3087360"/>
            <a:ext cx="8995320" cy="11160"/>
          </a:xfrm>
          <a:prstGeom prst="roundRect">
            <a:avLst>
              <a:gd name="adj" fmla="val 740878"/>
            </a:avLst>
          </a:prstGeom>
          <a:solidFill>
            <a:srgbClr val="56565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3" name="Image 1" descr="preencoded.png"/>
          <p:cNvPicPr/>
          <p:nvPr/>
        </p:nvPicPr>
        <p:blipFill>
          <a:blip r:embed="rId2"/>
          <a:stretch/>
        </p:blipFill>
        <p:spPr>
          <a:xfrm>
            <a:off x="2374560" y="3122280"/>
            <a:ext cx="3271320" cy="1483560"/>
          </a:xfrm>
          <a:prstGeom prst="rect">
            <a:avLst/>
          </a:prstGeom>
          <a:ln w="0">
            <a:noFill/>
          </a:ln>
        </p:spPr>
      </p:pic>
      <p:sp>
        <p:nvSpPr>
          <p:cNvPr id="434" name="Text 5"/>
          <p:cNvSpPr/>
          <p:nvPr/>
        </p:nvSpPr>
        <p:spPr>
          <a:xfrm>
            <a:off x="3868560" y="3687120"/>
            <a:ext cx="28296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3549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2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35" name="Text 6"/>
          <p:cNvSpPr/>
          <p:nvPr/>
        </p:nvSpPr>
        <p:spPr>
          <a:xfrm>
            <a:off x="5847840" y="3484800"/>
            <a:ext cx="2520000" cy="31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buNone/>
              <a:tabLst>
                <a:tab algn="l" pos="0"/>
              </a:tabLst>
            </a:pPr>
            <a:r>
              <a:rPr b="0" lang="en-US" sz="1950" spc="-1" strike="noStrike">
                <a:solidFill>
                  <a:srgbClr val="e5e0df"/>
                </a:solidFill>
                <a:latin typeface="Poppins Light"/>
                <a:ea typeface="Poppins Light"/>
              </a:rPr>
              <a:t>Αέρια Θερμοκηπίου</a:t>
            </a:r>
            <a:endParaRPr b="0" lang="en-US" sz="1950" spc="-1" strike="noStrike">
              <a:latin typeface="Arial"/>
            </a:endParaRPr>
          </a:p>
        </p:txBody>
      </p:sp>
      <p:sp>
        <p:nvSpPr>
          <p:cNvPr id="436" name="Text 7"/>
          <p:cNvSpPr/>
          <p:nvPr/>
        </p:nvSpPr>
        <p:spPr>
          <a:xfrm>
            <a:off x="5847840" y="3921120"/>
            <a:ext cx="6303240" cy="32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buNone/>
              <a:tabLst>
                <a:tab algn="l" pos="0"/>
              </a:tabLst>
            </a:pPr>
            <a:r>
              <a:rPr b="0" lang="en-US" sz="1550" spc="-1" strike="noStrike">
                <a:solidFill>
                  <a:srgbClr val="e5e0df"/>
                </a:solidFill>
                <a:latin typeface="Roboto Light"/>
                <a:ea typeface="Roboto Light"/>
              </a:rPr>
              <a:t>Η κλωστοϋφαντουργία παράγει 10% των παγκόσμιων εκπομπών CO2.</a:t>
            </a:r>
            <a:endParaRPr b="0" lang="en-US" sz="1550" spc="-1" strike="noStrike">
              <a:latin typeface="Arial"/>
            </a:endParaRPr>
          </a:p>
        </p:txBody>
      </p:sp>
      <p:sp>
        <p:nvSpPr>
          <p:cNvPr id="437" name="Shape 8"/>
          <p:cNvSpPr/>
          <p:nvPr/>
        </p:nvSpPr>
        <p:spPr>
          <a:xfrm>
            <a:off x="5696640" y="4621680"/>
            <a:ext cx="8177400" cy="11160"/>
          </a:xfrm>
          <a:prstGeom prst="roundRect">
            <a:avLst>
              <a:gd name="adj" fmla="val 740878"/>
            </a:avLst>
          </a:prstGeom>
          <a:solidFill>
            <a:srgbClr val="56565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8" name="Image 2" descr="preencoded.png"/>
          <p:cNvPicPr/>
          <p:nvPr/>
        </p:nvPicPr>
        <p:blipFill>
          <a:blip r:embed="rId3"/>
          <a:stretch/>
        </p:blipFill>
        <p:spPr>
          <a:xfrm>
            <a:off x="1556640" y="4656600"/>
            <a:ext cx="4907160" cy="1483560"/>
          </a:xfrm>
          <a:prstGeom prst="rect">
            <a:avLst/>
          </a:prstGeom>
          <a:ln w="0">
            <a:noFill/>
          </a:ln>
        </p:spPr>
      </p:pic>
      <p:sp>
        <p:nvSpPr>
          <p:cNvPr id="439" name="Text 9"/>
          <p:cNvSpPr/>
          <p:nvPr/>
        </p:nvSpPr>
        <p:spPr>
          <a:xfrm>
            <a:off x="3868560" y="5221440"/>
            <a:ext cx="28296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3549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3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40" name="Text 10"/>
          <p:cNvSpPr/>
          <p:nvPr/>
        </p:nvSpPr>
        <p:spPr>
          <a:xfrm>
            <a:off x="6665760" y="5019480"/>
            <a:ext cx="2520000" cy="31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buNone/>
              <a:tabLst>
                <a:tab algn="l" pos="0"/>
              </a:tabLst>
            </a:pPr>
            <a:r>
              <a:rPr b="0" lang="en-US" sz="1950" spc="-1" strike="noStrike">
                <a:solidFill>
                  <a:srgbClr val="e5e0df"/>
                </a:solidFill>
                <a:latin typeface="Poppins Light"/>
                <a:ea typeface="Poppins Light"/>
              </a:rPr>
              <a:t>Ρύπανση Υδάτων</a:t>
            </a:r>
            <a:endParaRPr b="0" lang="en-US" sz="1950" spc="-1" strike="noStrike">
              <a:latin typeface="Arial"/>
            </a:endParaRPr>
          </a:p>
        </p:txBody>
      </p:sp>
      <p:sp>
        <p:nvSpPr>
          <p:cNvPr id="441" name="Text 11"/>
          <p:cNvSpPr/>
          <p:nvPr/>
        </p:nvSpPr>
        <p:spPr>
          <a:xfrm>
            <a:off x="6665760" y="5455440"/>
            <a:ext cx="4990320" cy="32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buNone/>
              <a:tabLst>
                <a:tab algn="l" pos="0"/>
              </a:tabLst>
            </a:pPr>
            <a:r>
              <a:rPr b="0" lang="en-US" sz="1550" spc="-1" strike="noStrike">
                <a:solidFill>
                  <a:srgbClr val="e5e0df"/>
                </a:solidFill>
                <a:latin typeface="Roboto Light"/>
                <a:ea typeface="Roboto Light"/>
              </a:rPr>
              <a:t>Βαφές και χημικά μολύνουν τα υδάτινα οικοσυστήματα.</a:t>
            </a:r>
            <a:endParaRPr b="0" lang="en-US" sz="1550" spc="-1" strike="noStrike">
              <a:latin typeface="Arial"/>
            </a:endParaRPr>
          </a:p>
        </p:txBody>
      </p:sp>
      <p:sp>
        <p:nvSpPr>
          <p:cNvPr id="442" name="Shape 12"/>
          <p:cNvSpPr/>
          <p:nvPr/>
        </p:nvSpPr>
        <p:spPr>
          <a:xfrm>
            <a:off x="6514560" y="6156000"/>
            <a:ext cx="7359480" cy="11160"/>
          </a:xfrm>
          <a:prstGeom prst="roundRect">
            <a:avLst>
              <a:gd name="adj" fmla="val 740878"/>
            </a:avLst>
          </a:prstGeom>
          <a:solidFill>
            <a:srgbClr val="56565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43" name="Image 3" descr="preencoded.png"/>
          <p:cNvPicPr/>
          <p:nvPr/>
        </p:nvPicPr>
        <p:blipFill>
          <a:blip r:embed="rId4"/>
          <a:stretch/>
        </p:blipFill>
        <p:spPr>
          <a:xfrm>
            <a:off x="738720" y="6190920"/>
            <a:ext cx="6543000" cy="1483560"/>
          </a:xfrm>
          <a:prstGeom prst="rect">
            <a:avLst/>
          </a:prstGeom>
          <a:ln w="0">
            <a:noFill/>
          </a:ln>
        </p:spPr>
      </p:pic>
      <p:sp>
        <p:nvSpPr>
          <p:cNvPr id="444" name="Text 13"/>
          <p:cNvSpPr/>
          <p:nvPr/>
        </p:nvSpPr>
        <p:spPr>
          <a:xfrm>
            <a:off x="3868560" y="6755760"/>
            <a:ext cx="28296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3549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4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45" name="Text 14"/>
          <p:cNvSpPr/>
          <p:nvPr/>
        </p:nvSpPr>
        <p:spPr>
          <a:xfrm>
            <a:off x="7483680" y="6392520"/>
            <a:ext cx="2520000" cy="31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buNone/>
              <a:tabLst>
                <a:tab algn="l" pos="0"/>
              </a:tabLst>
            </a:pPr>
            <a:r>
              <a:rPr b="0" lang="en-US" sz="1950" spc="-1" strike="noStrike">
                <a:solidFill>
                  <a:srgbClr val="e5e0df"/>
                </a:solidFill>
                <a:latin typeface="Poppins Light"/>
                <a:ea typeface="Poppins Light"/>
              </a:rPr>
              <a:t>Υπερκατανάλωση</a:t>
            </a:r>
            <a:endParaRPr b="0" lang="en-US" sz="1950" spc="-1" strike="noStrike">
              <a:latin typeface="Arial"/>
            </a:endParaRPr>
          </a:p>
        </p:txBody>
      </p:sp>
      <p:sp>
        <p:nvSpPr>
          <p:cNvPr id="446" name="Text 15"/>
          <p:cNvSpPr/>
          <p:nvPr/>
        </p:nvSpPr>
        <p:spPr>
          <a:xfrm>
            <a:off x="7483680" y="6828480"/>
            <a:ext cx="6239160" cy="64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buNone/>
              <a:tabLst>
                <a:tab algn="l" pos="0"/>
              </a:tabLst>
            </a:pPr>
            <a:r>
              <a:rPr b="0" lang="en-US" sz="1550" spc="-1" strike="noStrike">
                <a:solidFill>
                  <a:srgbClr val="e5e0df"/>
                </a:solidFill>
                <a:latin typeface="Roboto Light"/>
                <a:ea typeface="Roboto Light"/>
              </a:rPr>
              <a:t>Η βιομηχανία καταναλώνει τεράστιες ποσότητες νερού και πρώτων υλών.</a:t>
            </a:r>
            <a:endParaRPr b="0" lang="en-US" sz="15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448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50505">
              <a:alpha val="8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Text 1"/>
          <p:cNvSpPr/>
          <p:nvPr/>
        </p:nvSpPr>
        <p:spPr>
          <a:xfrm>
            <a:off x="793800" y="636120"/>
            <a:ext cx="596340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2f2f3"/>
                </a:solidFill>
                <a:latin typeface="Poppins Light"/>
                <a:ea typeface="Poppins Light"/>
              </a:rPr>
              <a:t>Κοινωνικές Επιπτώσεις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450" name="Shape 2"/>
          <p:cNvSpPr/>
          <p:nvPr/>
        </p:nvSpPr>
        <p:spPr>
          <a:xfrm>
            <a:off x="1049040" y="1685160"/>
            <a:ext cx="30240" cy="5907960"/>
          </a:xfrm>
          <a:prstGeom prst="roundRect">
            <a:avLst>
              <a:gd name="adj" fmla="val 312558"/>
            </a:avLst>
          </a:prstGeom>
          <a:solidFill>
            <a:srgbClr val="56565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Shape 3"/>
          <p:cNvSpPr/>
          <p:nvPr/>
        </p:nvSpPr>
        <p:spPr>
          <a:xfrm>
            <a:off x="1273680" y="2180160"/>
            <a:ext cx="680040" cy="30240"/>
          </a:xfrm>
          <a:prstGeom prst="roundRect">
            <a:avLst>
              <a:gd name="adj" fmla="val 312558"/>
            </a:avLst>
          </a:prstGeom>
          <a:solidFill>
            <a:srgbClr val="56565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Shape 4"/>
          <p:cNvSpPr/>
          <p:nvPr/>
        </p:nvSpPr>
        <p:spPr>
          <a:xfrm>
            <a:off x="793800" y="1940400"/>
            <a:ext cx="510120" cy="510120"/>
          </a:xfrm>
          <a:prstGeom prst="roundRect">
            <a:avLst>
              <a:gd name="adj" fmla="val 18669"/>
            </a:avLst>
          </a:prstGeom>
          <a:solidFill>
            <a:srgbClr val="3d3d42"/>
          </a:solidFill>
          <a:ln w="7620">
            <a:solidFill>
              <a:srgbClr val="5656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Text 5"/>
          <p:cNvSpPr/>
          <p:nvPr/>
        </p:nvSpPr>
        <p:spPr>
          <a:xfrm>
            <a:off x="878760" y="1982880"/>
            <a:ext cx="339840" cy="4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2650" spc="-1" strike="noStrike">
                <a:solidFill>
                  <a:srgbClr val="e5e0df"/>
                </a:solidFill>
                <a:latin typeface="Poppins Light"/>
                <a:ea typeface="Poppins Light"/>
              </a:rPr>
              <a:t>1</a:t>
            </a:r>
            <a:endParaRPr b="0" lang="en-US" sz="2650" spc="-1" strike="noStrike">
              <a:latin typeface="Arial"/>
            </a:endParaRPr>
          </a:p>
        </p:txBody>
      </p:sp>
      <p:sp>
        <p:nvSpPr>
          <p:cNvPr id="454" name="Text 6"/>
          <p:cNvSpPr/>
          <p:nvPr/>
        </p:nvSpPr>
        <p:spPr>
          <a:xfrm>
            <a:off x="2183040" y="191196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Παιδική Εργασία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55" name="Text 7"/>
          <p:cNvSpPr/>
          <p:nvPr/>
        </p:nvSpPr>
        <p:spPr>
          <a:xfrm>
            <a:off x="2183040" y="2402280"/>
            <a:ext cx="116532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Εκατομμύρια παιδιά εργάζονται σε επικίνδυνες συνθήκες.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456" name="Shape 8"/>
          <p:cNvSpPr/>
          <p:nvPr/>
        </p:nvSpPr>
        <p:spPr>
          <a:xfrm>
            <a:off x="1273680" y="3713760"/>
            <a:ext cx="680040" cy="30240"/>
          </a:xfrm>
          <a:prstGeom prst="roundRect">
            <a:avLst>
              <a:gd name="adj" fmla="val 312558"/>
            </a:avLst>
          </a:prstGeom>
          <a:solidFill>
            <a:srgbClr val="56565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Shape 9"/>
          <p:cNvSpPr/>
          <p:nvPr/>
        </p:nvSpPr>
        <p:spPr>
          <a:xfrm>
            <a:off x="793800" y="3474000"/>
            <a:ext cx="510120" cy="510120"/>
          </a:xfrm>
          <a:prstGeom prst="roundRect">
            <a:avLst>
              <a:gd name="adj" fmla="val 18669"/>
            </a:avLst>
          </a:prstGeom>
          <a:solidFill>
            <a:srgbClr val="3d3d42"/>
          </a:solidFill>
          <a:ln w="7620">
            <a:solidFill>
              <a:srgbClr val="5656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Text 10"/>
          <p:cNvSpPr/>
          <p:nvPr/>
        </p:nvSpPr>
        <p:spPr>
          <a:xfrm>
            <a:off x="878760" y="3516480"/>
            <a:ext cx="339840" cy="4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2650" spc="-1" strike="noStrike">
                <a:solidFill>
                  <a:srgbClr val="e5e0df"/>
                </a:solidFill>
                <a:latin typeface="Poppins Light"/>
                <a:ea typeface="Poppins Light"/>
              </a:rPr>
              <a:t>2</a:t>
            </a:r>
            <a:endParaRPr b="0" lang="en-US" sz="2650" spc="-1" strike="noStrike">
              <a:latin typeface="Arial"/>
            </a:endParaRPr>
          </a:p>
        </p:txBody>
      </p:sp>
      <p:sp>
        <p:nvSpPr>
          <p:cNvPr id="459" name="Text 11"/>
          <p:cNvSpPr/>
          <p:nvPr/>
        </p:nvSpPr>
        <p:spPr>
          <a:xfrm>
            <a:off x="2183040" y="344556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Χαμηλοί Μισθοί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60" name="Text 12"/>
          <p:cNvSpPr/>
          <p:nvPr/>
        </p:nvSpPr>
        <p:spPr>
          <a:xfrm>
            <a:off x="2183040" y="3936240"/>
            <a:ext cx="116532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Οι εργαζόμενοι λαμβάνουν μισθούς κάτω του ορίου διαβίωσης.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461" name="Shape 13"/>
          <p:cNvSpPr/>
          <p:nvPr/>
        </p:nvSpPr>
        <p:spPr>
          <a:xfrm>
            <a:off x="1273680" y="5247720"/>
            <a:ext cx="680040" cy="30240"/>
          </a:xfrm>
          <a:prstGeom prst="roundRect">
            <a:avLst>
              <a:gd name="adj" fmla="val 312558"/>
            </a:avLst>
          </a:prstGeom>
          <a:solidFill>
            <a:srgbClr val="56565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Shape 14"/>
          <p:cNvSpPr/>
          <p:nvPr/>
        </p:nvSpPr>
        <p:spPr>
          <a:xfrm>
            <a:off x="793800" y="5007600"/>
            <a:ext cx="510120" cy="510120"/>
          </a:xfrm>
          <a:prstGeom prst="roundRect">
            <a:avLst>
              <a:gd name="adj" fmla="val 18669"/>
            </a:avLst>
          </a:prstGeom>
          <a:solidFill>
            <a:srgbClr val="3d3d42"/>
          </a:solidFill>
          <a:ln w="7620">
            <a:solidFill>
              <a:srgbClr val="5656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Text 15"/>
          <p:cNvSpPr/>
          <p:nvPr/>
        </p:nvSpPr>
        <p:spPr>
          <a:xfrm>
            <a:off x="878760" y="5050440"/>
            <a:ext cx="339840" cy="4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2650" spc="-1" strike="noStrike">
                <a:solidFill>
                  <a:srgbClr val="e5e0df"/>
                </a:solidFill>
                <a:latin typeface="Poppins Light"/>
                <a:ea typeface="Poppins Light"/>
              </a:rPr>
              <a:t>3</a:t>
            </a:r>
            <a:endParaRPr b="0" lang="en-US" sz="2650" spc="-1" strike="noStrike">
              <a:latin typeface="Arial"/>
            </a:endParaRPr>
          </a:p>
        </p:txBody>
      </p:sp>
      <p:sp>
        <p:nvSpPr>
          <p:cNvPr id="464" name="Text 16"/>
          <p:cNvSpPr/>
          <p:nvPr/>
        </p:nvSpPr>
        <p:spPr>
          <a:xfrm>
            <a:off x="2183040" y="497952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Ανασφαλείς Συνθήκες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65" name="Text 17"/>
          <p:cNvSpPr/>
          <p:nvPr/>
        </p:nvSpPr>
        <p:spPr>
          <a:xfrm>
            <a:off x="2183040" y="5469840"/>
            <a:ext cx="116532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Τα εργοστάσια συχνά λειτουργούν χωρίς βασικές προδιαγραφές ασφαλείας.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466" name="Shape 18"/>
          <p:cNvSpPr/>
          <p:nvPr/>
        </p:nvSpPr>
        <p:spPr>
          <a:xfrm>
            <a:off x="1273680" y="6781320"/>
            <a:ext cx="680040" cy="30240"/>
          </a:xfrm>
          <a:prstGeom prst="roundRect">
            <a:avLst>
              <a:gd name="adj" fmla="val 312558"/>
            </a:avLst>
          </a:prstGeom>
          <a:solidFill>
            <a:srgbClr val="56565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Shape 19"/>
          <p:cNvSpPr/>
          <p:nvPr/>
        </p:nvSpPr>
        <p:spPr>
          <a:xfrm>
            <a:off x="793800" y="6541560"/>
            <a:ext cx="510120" cy="510120"/>
          </a:xfrm>
          <a:prstGeom prst="roundRect">
            <a:avLst>
              <a:gd name="adj" fmla="val 18669"/>
            </a:avLst>
          </a:prstGeom>
          <a:solidFill>
            <a:srgbClr val="3d3d42"/>
          </a:solidFill>
          <a:ln w="7620">
            <a:solidFill>
              <a:srgbClr val="5656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8" name="Text 20"/>
          <p:cNvSpPr/>
          <p:nvPr/>
        </p:nvSpPr>
        <p:spPr>
          <a:xfrm>
            <a:off x="878760" y="6584040"/>
            <a:ext cx="339840" cy="4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2650" spc="-1" strike="noStrike">
                <a:solidFill>
                  <a:srgbClr val="e5e0df"/>
                </a:solidFill>
                <a:latin typeface="Poppins Light"/>
                <a:ea typeface="Poppins Light"/>
              </a:rPr>
              <a:t>4</a:t>
            </a:r>
            <a:endParaRPr b="0" lang="en-US" sz="2650" spc="-1" strike="noStrike">
              <a:latin typeface="Arial"/>
            </a:endParaRPr>
          </a:p>
        </p:txBody>
      </p:sp>
      <p:sp>
        <p:nvSpPr>
          <p:cNvPr id="469" name="Text 21"/>
          <p:cNvSpPr/>
          <p:nvPr/>
        </p:nvSpPr>
        <p:spPr>
          <a:xfrm>
            <a:off x="2183040" y="651312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Τοπική Οικονομία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70" name="Text 22"/>
          <p:cNvSpPr/>
          <p:nvPr/>
        </p:nvSpPr>
        <p:spPr>
          <a:xfrm>
            <a:off x="2183040" y="7003440"/>
            <a:ext cx="116532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Παραδοσιακές βιοτεχνίες καταρρέουν λόγω του αθέμιτου ανταγωνισμού.</a:t>
            </a:r>
            <a:endParaRPr b="0" lang="en-US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ext 0"/>
          <p:cNvSpPr/>
          <p:nvPr/>
        </p:nvSpPr>
        <p:spPr>
          <a:xfrm>
            <a:off x="793800" y="1549080"/>
            <a:ext cx="630504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2f2f3"/>
                </a:solidFill>
                <a:latin typeface="Poppins Light"/>
                <a:ea typeface="Poppins Light"/>
              </a:rPr>
              <a:t>Οικονομικές Επιπτώσεις</a:t>
            </a:r>
            <a:endParaRPr b="0" lang="en-US" sz="4450" spc="-1" strike="noStrike">
              <a:latin typeface="Arial"/>
            </a:endParaRPr>
          </a:p>
        </p:txBody>
      </p:sp>
      <p:pic>
        <p:nvPicPr>
          <p:cNvPr id="472" name="Image 0" descr="preencoded.png"/>
          <p:cNvPicPr/>
          <p:nvPr/>
        </p:nvPicPr>
        <p:blipFill>
          <a:blip r:embed="rId1"/>
          <a:stretch/>
        </p:blipFill>
        <p:spPr>
          <a:xfrm>
            <a:off x="793800" y="2598120"/>
            <a:ext cx="1133640" cy="1360440"/>
          </a:xfrm>
          <a:prstGeom prst="rect">
            <a:avLst/>
          </a:prstGeom>
          <a:ln w="0">
            <a:noFill/>
          </a:ln>
        </p:spPr>
      </p:pic>
      <p:sp>
        <p:nvSpPr>
          <p:cNvPr id="473" name="Text 1"/>
          <p:cNvSpPr/>
          <p:nvPr/>
        </p:nvSpPr>
        <p:spPr>
          <a:xfrm>
            <a:off x="2268000" y="2824920"/>
            <a:ext cx="368424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Μείωση Τοπικής Παραγωγής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74" name="Text 2"/>
          <p:cNvSpPr/>
          <p:nvPr/>
        </p:nvSpPr>
        <p:spPr>
          <a:xfrm>
            <a:off x="2268000" y="3315240"/>
            <a:ext cx="1156824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Οι μικρές τοπικές επιχειρήσεις δεν μπορούν να ανταγωνιστούν τις χαμηλές τιμές.</a:t>
            </a:r>
            <a:endParaRPr b="0" lang="en-US" sz="1750" spc="-1" strike="noStrike">
              <a:latin typeface="Arial"/>
            </a:endParaRPr>
          </a:p>
        </p:txBody>
      </p:sp>
      <p:pic>
        <p:nvPicPr>
          <p:cNvPr id="475" name="Image 1" descr="preencoded.png"/>
          <p:cNvPicPr/>
          <p:nvPr/>
        </p:nvPicPr>
        <p:blipFill>
          <a:blip r:embed="rId2"/>
          <a:stretch/>
        </p:blipFill>
        <p:spPr>
          <a:xfrm>
            <a:off x="793800" y="3958920"/>
            <a:ext cx="1133640" cy="1360440"/>
          </a:xfrm>
          <a:prstGeom prst="rect">
            <a:avLst/>
          </a:prstGeom>
          <a:ln w="0">
            <a:noFill/>
          </a:ln>
        </p:spPr>
      </p:pic>
      <p:sp>
        <p:nvSpPr>
          <p:cNvPr id="476" name="Text 3"/>
          <p:cNvSpPr/>
          <p:nvPr/>
        </p:nvSpPr>
        <p:spPr>
          <a:xfrm>
            <a:off x="2268000" y="418572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Μείωση Ποιότητας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77" name="Text 4"/>
          <p:cNvSpPr/>
          <p:nvPr/>
        </p:nvSpPr>
        <p:spPr>
          <a:xfrm>
            <a:off x="2268000" y="4676040"/>
            <a:ext cx="1156824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Προτεραιότητα στην ταχύτητα και το κόστος, όχι στην ποιότητα.</a:t>
            </a:r>
            <a:endParaRPr b="0" lang="en-US" sz="1750" spc="-1" strike="noStrike">
              <a:latin typeface="Arial"/>
            </a:endParaRPr>
          </a:p>
        </p:txBody>
      </p:sp>
      <p:pic>
        <p:nvPicPr>
          <p:cNvPr id="478" name="Image 2" descr="preencoded.png"/>
          <p:cNvPicPr/>
          <p:nvPr/>
        </p:nvPicPr>
        <p:blipFill>
          <a:blip r:embed="rId3"/>
          <a:stretch/>
        </p:blipFill>
        <p:spPr>
          <a:xfrm>
            <a:off x="793800" y="5319720"/>
            <a:ext cx="1133640" cy="1360440"/>
          </a:xfrm>
          <a:prstGeom prst="rect">
            <a:avLst/>
          </a:prstGeom>
          <a:ln w="0">
            <a:noFill/>
          </a:ln>
        </p:spPr>
      </p:pic>
      <p:sp>
        <p:nvSpPr>
          <p:cNvPr id="479" name="Text 5"/>
          <p:cNvSpPr/>
          <p:nvPr/>
        </p:nvSpPr>
        <p:spPr>
          <a:xfrm>
            <a:off x="2268000" y="554652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Οικονομική Εξάρτηση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80" name="Text 6"/>
          <p:cNvSpPr/>
          <p:nvPr/>
        </p:nvSpPr>
        <p:spPr>
          <a:xfrm>
            <a:off x="2268000" y="6036840"/>
            <a:ext cx="1156824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Χώρες παραγωγής εξαρτώνται από τις μεγάλες πολυεθνικές εταιρείες.</a:t>
            </a:r>
            <a:endParaRPr b="0" lang="en-US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ext 0"/>
          <p:cNvSpPr/>
          <p:nvPr/>
        </p:nvSpPr>
        <p:spPr>
          <a:xfrm>
            <a:off x="793800" y="1707480"/>
            <a:ext cx="641340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2f2f3"/>
                </a:solidFill>
                <a:latin typeface="Poppins Light"/>
                <a:ea typeface="Poppins Light"/>
              </a:rPr>
              <a:t>Ψυχολογικές Επιπτώσεις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482" name="Text 1"/>
          <p:cNvSpPr/>
          <p:nvPr/>
        </p:nvSpPr>
        <p:spPr>
          <a:xfrm>
            <a:off x="2313720" y="308988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r"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Υπερκαταναλωτισμός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83" name="Text 2"/>
          <p:cNvSpPr/>
          <p:nvPr/>
        </p:nvSpPr>
        <p:spPr>
          <a:xfrm>
            <a:off x="793800" y="3580200"/>
            <a:ext cx="435492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Συνεχής πίεση για αγορά νέων ρούχων δημιουργεί άγχος.</a:t>
            </a:r>
            <a:endParaRPr b="0" lang="en-US" sz="1750" spc="-1" strike="noStrike">
              <a:latin typeface="Arial"/>
            </a:endParaRPr>
          </a:p>
        </p:txBody>
      </p:sp>
      <p:pic>
        <p:nvPicPr>
          <p:cNvPr id="484" name="Image 0" descr="preencoded.png"/>
          <p:cNvPicPr/>
          <p:nvPr/>
        </p:nvPicPr>
        <p:blipFill>
          <a:blip r:embed="rId1"/>
          <a:stretch/>
        </p:blipFill>
        <p:spPr>
          <a:xfrm>
            <a:off x="5489280" y="2869920"/>
            <a:ext cx="3651480" cy="3651480"/>
          </a:xfrm>
          <a:prstGeom prst="rect">
            <a:avLst/>
          </a:prstGeom>
          <a:ln w="0">
            <a:noFill/>
          </a:ln>
        </p:spPr>
      </p:pic>
      <p:sp>
        <p:nvSpPr>
          <p:cNvPr id="485" name="Shape 3"/>
          <p:cNvSpPr/>
          <p:nvPr/>
        </p:nvSpPr>
        <p:spPr>
          <a:xfrm>
            <a:off x="5788800" y="3169800"/>
            <a:ext cx="566640" cy="566640"/>
          </a:xfrm>
          <a:prstGeom prst="roundRect">
            <a:avLst>
              <a:gd name="adj" fmla="val 1611154"/>
            </a:avLst>
          </a:prstGeom>
          <a:solidFill>
            <a:srgbClr val="3d3d42"/>
          </a:solidFill>
          <a:ln w="7620">
            <a:solidFill>
              <a:srgbClr val="5656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6" name="Text 4"/>
          <p:cNvSpPr/>
          <p:nvPr/>
        </p:nvSpPr>
        <p:spPr>
          <a:xfrm>
            <a:off x="5944680" y="3293640"/>
            <a:ext cx="254880" cy="3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2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1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87" name="Text 5"/>
          <p:cNvSpPr/>
          <p:nvPr/>
        </p:nvSpPr>
        <p:spPr>
          <a:xfrm>
            <a:off x="9481320" y="308988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Αυτοεικόνα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88" name="Text 6"/>
          <p:cNvSpPr/>
          <p:nvPr/>
        </p:nvSpPr>
        <p:spPr>
          <a:xfrm>
            <a:off x="9481320" y="3580200"/>
            <a:ext cx="435492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Η ανάγκη να είσαι πάντα στη μόδα επηρεάζει την αυτοπεποίθηση.</a:t>
            </a:r>
            <a:endParaRPr b="0" lang="en-US" sz="1750" spc="-1" strike="noStrike">
              <a:latin typeface="Arial"/>
            </a:endParaRPr>
          </a:p>
        </p:txBody>
      </p:sp>
      <p:pic>
        <p:nvPicPr>
          <p:cNvPr id="489" name="Image 1" descr="preencoded.png"/>
          <p:cNvPicPr/>
          <p:nvPr/>
        </p:nvPicPr>
        <p:blipFill>
          <a:blip r:embed="rId2"/>
          <a:stretch/>
        </p:blipFill>
        <p:spPr>
          <a:xfrm>
            <a:off x="5489280" y="2869920"/>
            <a:ext cx="3651480" cy="3651480"/>
          </a:xfrm>
          <a:prstGeom prst="rect">
            <a:avLst/>
          </a:prstGeom>
          <a:ln w="0">
            <a:noFill/>
          </a:ln>
        </p:spPr>
      </p:pic>
      <p:sp>
        <p:nvSpPr>
          <p:cNvPr id="490" name="Shape 7"/>
          <p:cNvSpPr/>
          <p:nvPr/>
        </p:nvSpPr>
        <p:spPr>
          <a:xfrm>
            <a:off x="8274240" y="3169800"/>
            <a:ext cx="566640" cy="566640"/>
          </a:xfrm>
          <a:prstGeom prst="roundRect">
            <a:avLst>
              <a:gd name="adj" fmla="val 1611154"/>
            </a:avLst>
          </a:prstGeom>
          <a:solidFill>
            <a:srgbClr val="3d3d42"/>
          </a:solidFill>
          <a:ln w="7620">
            <a:solidFill>
              <a:srgbClr val="5656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Text 8"/>
          <p:cNvSpPr/>
          <p:nvPr/>
        </p:nvSpPr>
        <p:spPr>
          <a:xfrm>
            <a:off x="8430120" y="3293640"/>
            <a:ext cx="254880" cy="3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2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2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92" name="Text 9"/>
          <p:cNvSpPr/>
          <p:nvPr/>
        </p:nvSpPr>
        <p:spPr>
          <a:xfrm>
            <a:off x="9481320" y="508572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FOMO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93" name="Text 10"/>
          <p:cNvSpPr/>
          <p:nvPr/>
        </p:nvSpPr>
        <p:spPr>
          <a:xfrm>
            <a:off x="9481320" y="5576040"/>
            <a:ext cx="435492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Ο φόβος ότι θα μείνεις πίσω αν δεν αγοράσεις τις νέες τάσεις.</a:t>
            </a:r>
            <a:endParaRPr b="0" lang="en-US" sz="1750" spc="-1" strike="noStrike">
              <a:latin typeface="Arial"/>
            </a:endParaRPr>
          </a:p>
        </p:txBody>
      </p:sp>
      <p:pic>
        <p:nvPicPr>
          <p:cNvPr id="494" name="Image 2" descr="preencoded.png"/>
          <p:cNvPicPr/>
          <p:nvPr/>
        </p:nvPicPr>
        <p:blipFill>
          <a:blip r:embed="rId3"/>
          <a:stretch/>
        </p:blipFill>
        <p:spPr>
          <a:xfrm>
            <a:off x="5489280" y="2869920"/>
            <a:ext cx="3651480" cy="3651480"/>
          </a:xfrm>
          <a:prstGeom prst="rect">
            <a:avLst/>
          </a:prstGeom>
          <a:ln w="0">
            <a:noFill/>
          </a:ln>
        </p:spPr>
      </p:pic>
      <p:sp>
        <p:nvSpPr>
          <p:cNvPr id="495" name="Shape 11"/>
          <p:cNvSpPr/>
          <p:nvPr/>
        </p:nvSpPr>
        <p:spPr>
          <a:xfrm>
            <a:off x="8274240" y="5655240"/>
            <a:ext cx="566640" cy="566640"/>
          </a:xfrm>
          <a:prstGeom prst="roundRect">
            <a:avLst>
              <a:gd name="adj" fmla="val 1611154"/>
            </a:avLst>
          </a:prstGeom>
          <a:solidFill>
            <a:srgbClr val="3d3d42"/>
          </a:solidFill>
          <a:ln w="7620">
            <a:solidFill>
              <a:srgbClr val="5656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6" name="Text 12"/>
          <p:cNvSpPr/>
          <p:nvPr/>
        </p:nvSpPr>
        <p:spPr>
          <a:xfrm>
            <a:off x="8430120" y="5779080"/>
            <a:ext cx="254880" cy="3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2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3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97" name="Text 13"/>
          <p:cNvSpPr/>
          <p:nvPr/>
        </p:nvSpPr>
        <p:spPr>
          <a:xfrm>
            <a:off x="2313720" y="508572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r"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Υλισμός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98" name="Text 14"/>
          <p:cNvSpPr/>
          <p:nvPr/>
        </p:nvSpPr>
        <p:spPr>
          <a:xfrm>
            <a:off x="793800" y="5576040"/>
            <a:ext cx="435492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Η σύνδεση της αξίας μας με τα υλικά αγαθά που κατέχουμε.</a:t>
            </a:r>
            <a:endParaRPr b="0" lang="en-US" sz="1750" spc="-1" strike="noStrike">
              <a:latin typeface="Arial"/>
            </a:endParaRPr>
          </a:p>
        </p:txBody>
      </p:sp>
      <p:pic>
        <p:nvPicPr>
          <p:cNvPr id="499" name="Image 3" descr="preencoded.png"/>
          <p:cNvPicPr/>
          <p:nvPr/>
        </p:nvPicPr>
        <p:blipFill>
          <a:blip r:embed="rId4"/>
          <a:stretch/>
        </p:blipFill>
        <p:spPr>
          <a:xfrm>
            <a:off x="5489280" y="2869920"/>
            <a:ext cx="3651480" cy="3651480"/>
          </a:xfrm>
          <a:prstGeom prst="rect">
            <a:avLst/>
          </a:prstGeom>
          <a:ln w="0">
            <a:noFill/>
          </a:ln>
        </p:spPr>
      </p:pic>
      <p:sp>
        <p:nvSpPr>
          <p:cNvPr id="500" name="Shape 15"/>
          <p:cNvSpPr/>
          <p:nvPr/>
        </p:nvSpPr>
        <p:spPr>
          <a:xfrm>
            <a:off x="5788800" y="5655240"/>
            <a:ext cx="566640" cy="566640"/>
          </a:xfrm>
          <a:prstGeom prst="roundRect">
            <a:avLst>
              <a:gd name="adj" fmla="val 1611154"/>
            </a:avLst>
          </a:prstGeom>
          <a:solidFill>
            <a:srgbClr val="3d3d42"/>
          </a:solidFill>
          <a:ln w="7620">
            <a:solidFill>
              <a:srgbClr val="5656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Text 16"/>
          <p:cNvSpPr/>
          <p:nvPr/>
        </p:nvSpPr>
        <p:spPr>
          <a:xfrm>
            <a:off x="5944680" y="5779080"/>
            <a:ext cx="254880" cy="3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2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4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ext 0"/>
          <p:cNvSpPr/>
          <p:nvPr/>
        </p:nvSpPr>
        <p:spPr>
          <a:xfrm>
            <a:off x="793800" y="2403720"/>
            <a:ext cx="567036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2f2f3"/>
                </a:solidFill>
                <a:latin typeface="Poppins Light"/>
                <a:ea typeface="Poppins Light"/>
              </a:rPr>
              <a:t>Εναλλακτικές Λύσεις</a:t>
            </a:r>
            <a:endParaRPr b="0" lang="en-US" sz="4450" spc="-1" strike="noStrike">
              <a:latin typeface="Arial"/>
            </a:endParaRPr>
          </a:p>
        </p:txBody>
      </p:sp>
      <p:pic>
        <p:nvPicPr>
          <p:cNvPr id="503" name="Image 0" descr="preencoded.png"/>
          <p:cNvPicPr/>
          <p:nvPr/>
        </p:nvPicPr>
        <p:blipFill>
          <a:blip r:embed="rId1"/>
          <a:stretch/>
        </p:blipFill>
        <p:spPr>
          <a:xfrm>
            <a:off x="793800" y="3452760"/>
            <a:ext cx="566640" cy="566640"/>
          </a:xfrm>
          <a:prstGeom prst="rect">
            <a:avLst/>
          </a:prstGeom>
          <a:ln w="0">
            <a:noFill/>
          </a:ln>
        </p:spPr>
      </p:pic>
      <p:sp>
        <p:nvSpPr>
          <p:cNvPr id="504" name="Text 1"/>
          <p:cNvSpPr/>
          <p:nvPr/>
        </p:nvSpPr>
        <p:spPr>
          <a:xfrm>
            <a:off x="793800" y="424656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Ανακύκλωση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05" name="Text 2"/>
          <p:cNvSpPr/>
          <p:nvPr/>
        </p:nvSpPr>
        <p:spPr>
          <a:xfrm>
            <a:off x="793800" y="4736880"/>
            <a:ext cx="3005280" cy="108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Δωρεά παλαιών ρούχων και αγορά από καταστήματα second-hand.</a:t>
            </a:r>
            <a:endParaRPr b="0" lang="en-US" sz="1750" spc="-1" strike="noStrike">
              <a:latin typeface="Arial"/>
            </a:endParaRPr>
          </a:p>
        </p:txBody>
      </p:sp>
      <p:pic>
        <p:nvPicPr>
          <p:cNvPr id="506" name="Image 1" descr="preencoded.png"/>
          <p:cNvPicPr/>
          <p:nvPr/>
        </p:nvPicPr>
        <p:blipFill>
          <a:blip r:embed="rId2"/>
          <a:stretch/>
        </p:blipFill>
        <p:spPr>
          <a:xfrm>
            <a:off x="4139280" y="3452760"/>
            <a:ext cx="566640" cy="566640"/>
          </a:xfrm>
          <a:prstGeom prst="rect">
            <a:avLst/>
          </a:prstGeom>
          <a:ln w="0">
            <a:noFill/>
          </a:ln>
        </p:spPr>
      </p:pic>
      <p:sp>
        <p:nvSpPr>
          <p:cNvPr id="507" name="Text 3"/>
          <p:cNvSpPr/>
          <p:nvPr/>
        </p:nvSpPr>
        <p:spPr>
          <a:xfrm>
            <a:off x="4139280" y="424656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Ποιότητα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08" name="Text 4"/>
          <p:cNvSpPr/>
          <p:nvPr/>
        </p:nvSpPr>
        <p:spPr>
          <a:xfrm>
            <a:off x="4139280" y="4736880"/>
            <a:ext cx="3005280" cy="108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Επένδυση σε λιγότερα αλλά καλύτερα και διαχρονικά κομμάτια.</a:t>
            </a:r>
            <a:endParaRPr b="0" lang="en-US" sz="1750" spc="-1" strike="noStrike">
              <a:latin typeface="Arial"/>
            </a:endParaRPr>
          </a:p>
        </p:txBody>
      </p:sp>
      <p:pic>
        <p:nvPicPr>
          <p:cNvPr id="509" name="Image 2" descr="preencoded.png"/>
          <p:cNvPicPr/>
          <p:nvPr/>
        </p:nvPicPr>
        <p:blipFill>
          <a:blip r:embed="rId3"/>
          <a:stretch/>
        </p:blipFill>
        <p:spPr>
          <a:xfrm>
            <a:off x="7485120" y="3452760"/>
            <a:ext cx="566640" cy="566640"/>
          </a:xfrm>
          <a:prstGeom prst="rect">
            <a:avLst/>
          </a:prstGeom>
          <a:ln w="0">
            <a:noFill/>
          </a:ln>
        </p:spPr>
      </p:pic>
      <p:sp>
        <p:nvSpPr>
          <p:cNvPr id="510" name="Text 5"/>
          <p:cNvSpPr/>
          <p:nvPr/>
        </p:nvSpPr>
        <p:spPr>
          <a:xfrm>
            <a:off x="7485120" y="424656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Τοπική Παραγωγή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11" name="Text 6"/>
          <p:cNvSpPr/>
          <p:nvPr/>
        </p:nvSpPr>
        <p:spPr>
          <a:xfrm>
            <a:off x="7485120" y="4736880"/>
            <a:ext cx="300528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Υποστήριξη τοπικών σχεδιαστών και βιοτεχνιών.</a:t>
            </a:r>
            <a:endParaRPr b="0" lang="en-US" sz="1750" spc="-1" strike="noStrike">
              <a:latin typeface="Arial"/>
            </a:endParaRPr>
          </a:p>
        </p:txBody>
      </p:sp>
      <p:pic>
        <p:nvPicPr>
          <p:cNvPr id="512" name="Image 3" descr="preencoded.png"/>
          <p:cNvPicPr/>
          <p:nvPr/>
        </p:nvPicPr>
        <p:blipFill>
          <a:blip r:embed="rId4"/>
          <a:stretch/>
        </p:blipFill>
        <p:spPr>
          <a:xfrm>
            <a:off x="10830960" y="3452760"/>
            <a:ext cx="566640" cy="566640"/>
          </a:xfrm>
          <a:prstGeom prst="rect">
            <a:avLst/>
          </a:prstGeom>
          <a:ln w="0">
            <a:noFill/>
          </a:ln>
        </p:spPr>
      </p:pic>
      <p:sp>
        <p:nvSpPr>
          <p:cNvPr id="513" name="Text 7"/>
          <p:cNvSpPr/>
          <p:nvPr/>
        </p:nvSpPr>
        <p:spPr>
          <a:xfrm>
            <a:off x="10830960" y="424656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Ενημέρωση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14" name="Text 8"/>
          <p:cNvSpPr/>
          <p:nvPr/>
        </p:nvSpPr>
        <p:spPr>
          <a:xfrm>
            <a:off x="10830960" y="4736880"/>
            <a:ext cx="3005280" cy="108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Έρευνα για τις πρακτικές των εταιρειών πριν την αγορά.</a:t>
            </a:r>
            <a:endParaRPr b="0" lang="en-US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516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050505">
              <a:alpha val="8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Text 1"/>
          <p:cNvSpPr/>
          <p:nvPr/>
        </p:nvSpPr>
        <p:spPr>
          <a:xfrm>
            <a:off x="793800" y="1429920"/>
            <a:ext cx="1164240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2f2f3"/>
                </a:solidFill>
                <a:latin typeface="Poppins Light"/>
                <a:ea typeface="Poppins Light"/>
              </a:rPr>
              <a:t>Ερευνητική Εργασία: Online Ερωτηματολόγιο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518" name="Shape 2"/>
          <p:cNvSpPr/>
          <p:nvPr/>
        </p:nvSpPr>
        <p:spPr>
          <a:xfrm>
            <a:off x="793800" y="2478960"/>
            <a:ext cx="169560" cy="852840"/>
          </a:xfrm>
          <a:prstGeom prst="roundRect">
            <a:avLst>
              <a:gd name="adj" fmla="val 56033"/>
            </a:avLst>
          </a:prstGeom>
          <a:solidFill>
            <a:srgbClr val="3d3d42"/>
          </a:solidFill>
          <a:ln w="7620">
            <a:solidFill>
              <a:srgbClr val="5656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Text 3"/>
          <p:cNvSpPr/>
          <p:nvPr/>
        </p:nvSpPr>
        <p:spPr>
          <a:xfrm>
            <a:off x="1303920" y="247896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Στόχος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20" name="Text 4"/>
          <p:cNvSpPr/>
          <p:nvPr/>
        </p:nvSpPr>
        <p:spPr>
          <a:xfrm>
            <a:off x="1303920" y="2969280"/>
            <a:ext cx="1253232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Καταγραφή των στάσεων των μαθητών απέναντι στο fast fashion.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521" name="Shape 5"/>
          <p:cNvSpPr/>
          <p:nvPr/>
        </p:nvSpPr>
        <p:spPr>
          <a:xfrm>
            <a:off x="1134000" y="3558960"/>
            <a:ext cx="169560" cy="852840"/>
          </a:xfrm>
          <a:prstGeom prst="roundRect">
            <a:avLst>
              <a:gd name="adj" fmla="val 56033"/>
            </a:avLst>
          </a:prstGeom>
          <a:solidFill>
            <a:srgbClr val="3d3d42"/>
          </a:solidFill>
          <a:ln w="7620">
            <a:solidFill>
              <a:srgbClr val="5656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2" name="Text 6"/>
          <p:cNvSpPr/>
          <p:nvPr/>
        </p:nvSpPr>
        <p:spPr>
          <a:xfrm>
            <a:off x="1644120" y="355896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Μέθοδος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23" name="Text 7"/>
          <p:cNvSpPr/>
          <p:nvPr/>
        </p:nvSpPr>
        <p:spPr>
          <a:xfrm>
            <a:off x="1644120" y="4049640"/>
            <a:ext cx="1219212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Κλίμακα Likert 1-5: Διαφωνώ απόλυτα (1) έως Συμφωνώ απόλυτα (5).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524" name="Shape 8"/>
          <p:cNvSpPr/>
          <p:nvPr/>
        </p:nvSpPr>
        <p:spPr>
          <a:xfrm>
            <a:off x="1474200" y="4639320"/>
            <a:ext cx="169560" cy="852840"/>
          </a:xfrm>
          <a:prstGeom prst="roundRect">
            <a:avLst>
              <a:gd name="adj" fmla="val 56033"/>
            </a:avLst>
          </a:prstGeom>
          <a:solidFill>
            <a:srgbClr val="3d3d42"/>
          </a:solidFill>
          <a:ln w="7620">
            <a:solidFill>
              <a:srgbClr val="5656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5" name="Text 9"/>
          <p:cNvSpPr/>
          <p:nvPr/>
        </p:nvSpPr>
        <p:spPr>
          <a:xfrm>
            <a:off x="1984320" y="463932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Διαδικασία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26" name="Text 10"/>
          <p:cNvSpPr/>
          <p:nvPr/>
        </p:nvSpPr>
        <p:spPr>
          <a:xfrm>
            <a:off x="1984320" y="5129640"/>
            <a:ext cx="1185192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Συμπλήρωση online μέσω φόρμας Google και ανώνυμη υποβολή.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527" name="Shape 11"/>
          <p:cNvSpPr/>
          <p:nvPr/>
        </p:nvSpPr>
        <p:spPr>
          <a:xfrm>
            <a:off x="1814400" y="5719320"/>
            <a:ext cx="169560" cy="852840"/>
          </a:xfrm>
          <a:prstGeom prst="roundRect">
            <a:avLst>
              <a:gd name="adj" fmla="val 56033"/>
            </a:avLst>
          </a:prstGeom>
          <a:solidFill>
            <a:srgbClr val="3d3d42"/>
          </a:solidFill>
          <a:ln w="7620">
            <a:solidFill>
              <a:srgbClr val="5656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Text 12"/>
          <p:cNvSpPr/>
          <p:nvPr/>
        </p:nvSpPr>
        <p:spPr>
          <a:xfrm>
            <a:off x="2324520" y="571932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e5e0df"/>
                </a:solidFill>
                <a:latin typeface="Poppins Light"/>
                <a:ea typeface="Poppins Light"/>
              </a:rPr>
              <a:t>Ανάλυση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29" name="Text 13"/>
          <p:cNvSpPr/>
          <p:nvPr/>
        </p:nvSpPr>
        <p:spPr>
          <a:xfrm>
            <a:off x="2324520" y="6210000"/>
            <a:ext cx="1151172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Συλλογή και επεξεργασία δεδομένων στην τάξη.</a:t>
            </a:r>
            <a:endParaRPr b="0" lang="en-US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Text 0"/>
          <p:cNvSpPr/>
          <p:nvPr/>
        </p:nvSpPr>
        <p:spPr>
          <a:xfrm>
            <a:off x="793800" y="1306440"/>
            <a:ext cx="1159272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f2f2f3"/>
                </a:solidFill>
                <a:latin typeface="Poppins Light"/>
                <a:ea typeface="Poppins Light"/>
              </a:rPr>
              <a:t>Παραδείγματα Ερωτήσεων Ερωτηματολογίου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531" name="Shape 1"/>
          <p:cNvSpPr/>
          <p:nvPr/>
        </p:nvSpPr>
        <p:spPr>
          <a:xfrm>
            <a:off x="793800" y="2355480"/>
            <a:ext cx="13042440" cy="4566960"/>
          </a:xfrm>
          <a:prstGeom prst="roundRect">
            <a:avLst>
              <a:gd name="adj" fmla="val 2086"/>
            </a:avLst>
          </a:prstGeom>
          <a:noFill/>
          <a:ln w="7620">
            <a:solidFill>
              <a:srgbClr val="ffffff">
                <a:alpha val="24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2" name="Shape 2"/>
          <p:cNvSpPr/>
          <p:nvPr/>
        </p:nvSpPr>
        <p:spPr>
          <a:xfrm>
            <a:off x="801360" y="2363040"/>
            <a:ext cx="13027320" cy="64980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3" name="Text 3"/>
          <p:cNvSpPr/>
          <p:nvPr/>
        </p:nvSpPr>
        <p:spPr>
          <a:xfrm>
            <a:off x="1028160" y="2507040"/>
            <a:ext cx="1257372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1. Αγοράζω συχνά ρούχα από αλυσίδες fast fashion.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534" name="Shape 4"/>
          <p:cNvSpPr/>
          <p:nvPr/>
        </p:nvSpPr>
        <p:spPr>
          <a:xfrm>
            <a:off x="801360" y="3013560"/>
            <a:ext cx="13027320" cy="649800"/>
          </a:xfrm>
          <a:prstGeom prst="rect">
            <a:avLst/>
          </a:prstGeom>
          <a:solidFill>
            <a:srgbClr val="000000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Text 5"/>
          <p:cNvSpPr/>
          <p:nvPr/>
        </p:nvSpPr>
        <p:spPr>
          <a:xfrm>
            <a:off x="1028160" y="3157200"/>
            <a:ext cx="1257372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2. Θεωρώ σημαντικότερη την τιμή από την ποιότητα ενός ρούχου.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536" name="Shape 6"/>
          <p:cNvSpPr/>
          <p:nvPr/>
        </p:nvSpPr>
        <p:spPr>
          <a:xfrm>
            <a:off x="801360" y="3663720"/>
            <a:ext cx="13027320" cy="64980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7" name="Text 7"/>
          <p:cNvSpPr/>
          <p:nvPr/>
        </p:nvSpPr>
        <p:spPr>
          <a:xfrm>
            <a:off x="1028160" y="3807360"/>
            <a:ext cx="1257372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3. Γνωρίζω τις περιβαλλοντικές επιπτώσεις της βιομηχανίας μόδας.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538" name="Shape 8"/>
          <p:cNvSpPr/>
          <p:nvPr/>
        </p:nvSpPr>
        <p:spPr>
          <a:xfrm>
            <a:off x="801360" y="4314240"/>
            <a:ext cx="13027320" cy="649800"/>
          </a:xfrm>
          <a:prstGeom prst="rect">
            <a:avLst/>
          </a:prstGeom>
          <a:solidFill>
            <a:srgbClr val="000000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Text 9"/>
          <p:cNvSpPr/>
          <p:nvPr/>
        </p:nvSpPr>
        <p:spPr>
          <a:xfrm>
            <a:off x="1028160" y="4457880"/>
            <a:ext cx="1257372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4. Θα πλήρωνα περισσότερα για ένα βιώσιμο προϊόν.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540" name="Shape 10"/>
          <p:cNvSpPr/>
          <p:nvPr/>
        </p:nvSpPr>
        <p:spPr>
          <a:xfrm>
            <a:off x="801360" y="4964400"/>
            <a:ext cx="13027320" cy="64980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1" name="Text 11"/>
          <p:cNvSpPr/>
          <p:nvPr/>
        </p:nvSpPr>
        <p:spPr>
          <a:xfrm>
            <a:off x="1028160" y="5108040"/>
            <a:ext cx="1257372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5. Ανακυκλώνω ή δωρίζω τακτικά τα παλιά μου ρούχα.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542" name="Shape 12"/>
          <p:cNvSpPr/>
          <p:nvPr/>
        </p:nvSpPr>
        <p:spPr>
          <a:xfrm>
            <a:off x="801360" y="5614920"/>
            <a:ext cx="13027320" cy="649800"/>
          </a:xfrm>
          <a:prstGeom prst="rect">
            <a:avLst/>
          </a:prstGeom>
          <a:solidFill>
            <a:srgbClr val="000000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3" name="Text 13"/>
          <p:cNvSpPr/>
          <p:nvPr/>
        </p:nvSpPr>
        <p:spPr>
          <a:xfrm>
            <a:off x="1028160" y="5758560"/>
            <a:ext cx="1257372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6. Επηρεάζομαι από τα μέσα κοινωνικής δικτύωσης στις αγορές μου.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544" name="Shape 14"/>
          <p:cNvSpPr/>
          <p:nvPr/>
        </p:nvSpPr>
        <p:spPr>
          <a:xfrm>
            <a:off x="801360" y="6265080"/>
            <a:ext cx="13027320" cy="64980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Text 15"/>
          <p:cNvSpPr/>
          <p:nvPr/>
        </p:nvSpPr>
        <p:spPr>
          <a:xfrm>
            <a:off x="1028160" y="6408720"/>
            <a:ext cx="1257372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e5e0df"/>
                </a:solidFill>
                <a:latin typeface="Roboto Light"/>
                <a:ea typeface="Roboto Light"/>
              </a:rPr>
              <a:t>7. Αισθάνομαι πίεση να ακολουθώ τις τάσεις της μόδας.</a:t>
            </a:r>
            <a:endParaRPr b="0" lang="en-US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LibreOffice/7.3.4.2$Windows_X86_64 LibreOffice_project/728fec16bd5f605073805c3c9e7c4212a0120dc5</Application>
  <AppVersion>15.0000</AppVersion>
  <Words>0</Words>
  <Paragraphs>0</Paragraphs>
  <Company>PptxGenJS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2025-03-09T11:36:19Z</dcterms:created>
  <dc:creator>PptxGenJS</dc:creator>
  <dc:description/>
  <dc:language>en-US</dc:language>
  <cp:lastModifiedBy>PptxGenJS</cp:lastModifiedBy>
  <dcterms:modified xsi:type="dcterms:W3CDTF">2025-03-09T11:36:19Z</dcterms:modified>
  <cp:revision>1</cp:revision>
  <dc:subject>PptxGenJS Presentation</dc:subject>
  <dc:title>PptxGenJS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10</vt:i4>
  </property>
  <property fmtid="{D5CDD505-2E9C-101B-9397-08002B2CF9AE}" pid="3" name="PresentationFormat">
    <vt:lpwstr>On-screen Show (16:9)</vt:lpwstr>
  </property>
  <property fmtid="{D5CDD505-2E9C-101B-9397-08002B2CF9AE}" pid="4" name="Slides">
    <vt:i4>10</vt:i4>
  </property>
</Properties>
</file>