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</p:sldMasterIdLst>
  <p:notesMasterIdLst>
    <p:notesMasterId r:id="rId1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30" Type="http://schemas.openxmlformats.org/officeDocument/2006/relationships/slide" Target="slides/slide14.xml"/><Relationship Id="rId3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4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5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439F58CC-CFCC-46D5-9AC7-03D0D1908A5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B139958-215F-4088-94D9-B213FBBC6ED7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375F520-DD25-4F90-98E9-1E3775066F0A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020DBA-BF6F-4384-AED1-030D149A518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70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7AC14CC-F48F-47FF-8C7C-CD10FEF5EA22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A79B28F-6F22-4D28-BEB6-D0FB97AD553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CB66EC5-FCF6-4EFB-BF41-3745E260ABFA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A119C40-EC08-496A-9D8A-978987D8C3F4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43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B6F576-8505-42CD-A999-5F115397BDE5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46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B782718-04A7-4132-B3F1-828106AE3DAB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49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C75E1EF-CE23-405A-B052-F38C2DA31762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6A9CE49-400D-4624-B970-6FBF45939C9A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E48B011-DD12-4530-A68B-BB7F22A6A5C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178110F-D231-4E91-8889-3EC9D0F6997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B0AB1F7-F622-4C46-95CB-F1BE8D98C1A6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6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0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5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6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0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52025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21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slideLayout" Target="../slideLayouts/slideLayout145.xml"/><Relationship Id="rId7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57.xml"/><Relationship Id="rId3" Type="http://schemas.openxmlformats.org/officeDocument/2006/relationships/notesSlide" Target="../notesSlides/notesSlide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49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85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567" name="Text 0"/>
          <p:cNvSpPr/>
          <p:nvPr/>
        </p:nvSpPr>
        <p:spPr>
          <a:xfrm>
            <a:off x="793800" y="1648440"/>
            <a:ext cx="7556040" cy="21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1" lang="en-US" sz="44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Η Κοινωνία της Πληροφορίας και της Γνώσης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568" name="Text 1"/>
          <p:cNvSpPr/>
          <p:nvPr/>
        </p:nvSpPr>
        <p:spPr>
          <a:xfrm>
            <a:off x="793800" y="4114800"/>
            <a:ext cx="7556040" cy="18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Η έννοια της κοινωνίας της γνώσης εμφανίστηκε στα τέλη της δεκαετίας του 1960, αποτελώντας έναν εναλλακτικό τρόπο ονομασίας της μεταβιομηχανικής κοινωνίας. Αυτή η παρουσίαση θα εξερευνήσει τις βασικές πτυχές, τις προκλήσεις και τις επιπτώσεις αυτής της νέας κοινωνικής δομής στη ζωή μας.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69" name="Shape 2"/>
          <p:cNvSpPr/>
          <p:nvPr/>
        </p:nvSpPr>
        <p:spPr>
          <a:xfrm>
            <a:off x="793800" y="6201360"/>
            <a:ext cx="362520" cy="362520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70" name="Image 1" descr="preencoded.png"/>
          <p:cNvPicPr/>
          <p:nvPr/>
        </p:nvPicPr>
        <p:blipFill>
          <a:blip r:embed="rId2"/>
          <a:stretch/>
        </p:blipFill>
        <p:spPr>
          <a:xfrm>
            <a:off x="801360" y="6208920"/>
            <a:ext cx="347400" cy="347400"/>
          </a:xfrm>
          <a:prstGeom prst="rect">
            <a:avLst/>
          </a:prstGeom>
          <a:ln w="0">
            <a:noFill/>
          </a:ln>
        </p:spPr>
      </p:pic>
      <p:sp>
        <p:nvSpPr>
          <p:cNvPr id="571" name="Text 3"/>
          <p:cNvSpPr/>
          <p:nvPr/>
        </p:nvSpPr>
        <p:spPr>
          <a:xfrm>
            <a:off x="1270080" y="6184440"/>
            <a:ext cx="259308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01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Bold"/>
                <a:ea typeface="Syne Bold"/>
              </a:rPr>
              <a:t>by Elpiniki Rassa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 0"/>
          <p:cNvSpPr/>
          <p:nvPr/>
        </p:nvSpPr>
        <p:spPr>
          <a:xfrm>
            <a:off x="793800" y="2362680"/>
            <a:ext cx="1142640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1" lang="en-US" sz="44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Επιπτώσεις στην Εργασία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681" name="Text 1"/>
          <p:cNvSpPr/>
          <p:nvPr/>
        </p:nvSpPr>
        <p:spPr>
          <a:xfrm>
            <a:off x="793800" y="3638520"/>
            <a:ext cx="624420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Αλλαγή Εργασιακού Περιβάλλοντος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82" name="Text 2"/>
          <p:cNvSpPr/>
          <p:nvPr/>
        </p:nvSpPr>
        <p:spPr>
          <a:xfrm>
            <a:off x="793800" y="4574160"/>
            <a:ext cx="624420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Η εισαγωγή νέων τεχνολογιών αλλάζει ριζικά τον τρόπο εργασίας σε πολλούς τομείς. Αυτό απαιτεί συνεχή προσαρμογή και εκπαίδευση των εργαζομένων.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683" name="Text 3"/>
          <p:cNvSpPr/>
          <p:nvPr/>
        </p:nvSpPr>
        <p:spPr>
          <a:xfrm>
            <a:off x="7599600" y="3638520"/>
            <a:ext cx="474372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Τεχνολογική Ανεργία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84" name="Text 4"/>
          <p:cNvSpPr/>
          <p:nvPr/>
        </p:nvSpPr>
        <p:spPr>
          <a:xfrm>
            <a:off x="7599600" y="4219560"/>
            <a:ext cx="624420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Η αυτοματοποίηση οδηγεί στην αντικατάσταση ανθρώπων από μηχανές σε πολλές θέσεις εργασίας, δημιουργώντας νέες προκλήσεις στην αγορά εργασίας.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 0"/>
          <p:cNvSpPr/>
          <p:nvPr/>
        </p:nvSpPr>
        <p:spPr>
          <a:xfrm>
            <a:off x="792360" y="622440"/>
            <a:ext cx="13045320" cy="141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1" lang="en-US" sz="44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Νέες Μορφές Κοινωνικών Σχέσεων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686" name="Image 0" descr="preencoded.png"/>
          <p:cNvPicPr/>
          <p:nvPr/>
        </p:nvPicPr>
        <p:blipFill>
          <a:blip r:embed="rId1"/>
          <a:stretch/>
        </p:blipFill>
        <p:spPr>
          <a:xfrm>
            <a:off x="792360" y="2490480"/>
            <a:ext cx="4122000" cy="2547360"/>
          </a:xfrm>
          <a:prstGeom prst="rect">
            <a:avLst/>
          </a:prstGeom>
          <a:ln w="0">
            <a:noFill/>
          </a:ln>
        </p:spPr>
      </p:pic>
      <p:sp>
        <p:nvSpPr>
          <p:cNvPr id="687" name="Text 1"/>
          <p:cNvSpPr/>
          <p:nvPr/>
        </p:nvSpPr>
        <p:spPr>
          <a:xfrm>
            <a:off x="792360" y="5320800"/>
            <a:ext cx="4122000" cy="70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Ψηφιακή Επικοινωνία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88" name="Text 2"/>
          <p:cNvSpPr/>
          <p:nvPr/>
        </p:nvSpPr>
        <p:spPr>
          <a:xfrm>
            <a:off x="792360" y="6164280"/>
            <a:ext cx="412200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Οι διαπροσωπικές σχέσεις μεταφέρονται συχνά στον ψηφιακό κόσμο, αλλάζοντας τη φύση των ανθρώπινων αλληλεπιδράσεων.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689" name="Image 1" descr="preencoded.png"/>
          <p:cNvPicPr/>
          <p:nvPr/>
        </p:nvPicPr>
        <p:blipFill>
          <a:blip r:embed="rId2"/>
          <a:stretch/>
        </p:blipFill>
        <p:spPr>
          <a:xfrm>
            <a:off x="5254200" y="2490480"/>
            <a:ext cx="4122000" cy="2547360"/>
          </a:xfrm>
          <a:prstGeom prst="rect">
            <a:avLst/>
          </a:prstGeom>
          <a:ln w="0">
            <a:noFill/>
          </a:ln>
        </p:spPr>
      </p:pic>
      <p:sp>
        <p:nvSpPr>
          <p:cNvPr id="690" name="Text 3"/>
          <p:cNvSpPr/>
          <p:nvPr/>
        </p:nvSpPr>
        <p:spPr>
          <a:xfrm>
            <a:off x="5254200" y="5320800"/>
            <a:ext cx="4122000" cy="70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Παγκόσμια Δικτύωση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91" name="Text 4"/>
          <p:cNvSpPr/>
          <p:nvPr/>
        </p:nvSpPr>
        <p:spPr>
          <a:xfrm>
            <a:off x="5254200" y="6164280"/>
            <a:ext cx="412200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Η τεχνολογία επιτρέπει τη δημιουργία σχέσεων και κοινοτήτων πέρα από γεωγραφικά όρια, διευρύνοντας τους κοινωνικούς ορίζοντες.</a:t>
            </a:r>
            <a:endParaRPr b="0" lang="en-US" sz="1750" spc="-1" strike="noStrike">
              <a:latin typeface="Arial"/>
            </a:endParaRPr>
          </a:p>
        </p:txBody>
      </p:sp>
      <p:pic>
        <p:nvPicPr>
          <p:cNvPr id="692" name="Image 2" descr="preencoded.png"/>
          <p:cNvPicPr/>
          <p:nvPr/>
        </p:nvPicPr>
        <p:blipFill>
          <a:blip r:embed="rId3"/>
          <a:stretch/>
        </p:blipFill>
        <p:spPr>
          <a:xfrm>
            <a:off x="9715680" y="2490480"/>
            <a:ext cx="4122000" cy="2547360"/>
          </a:xfrm>
          <a:prstGeom prst="rect">
            <a:avLst/>
          </a:prstGeom>
          <a:ln w="0">
            <a:noFill/>
          </a:ln>
        </p:spPr>
      </p:pic>
      <p:sp>
        <p:nvSpPr>
          <p:cNvPr id="693" name="Text 5"/>
          <p:cNvSpPr/>
          <p:nvPr/>
        </p:nvSpPr>
        <p:spPr>
          <a:xfrm>
            <a:off x="9715680" y="5320800"/>
            <a:ext cx="3877560" cy="35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Νέες Ισορροπίες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94" name="Text 6"/>
          <p:cNvSpPr/>
          <p:nvPr/>
        </p:nvSpPr>
        <p:spPr>
          <a:xfrm>
            <a:off x="9715680" y="5810400"/>
            <a:ext cx="412200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Οι άνθρωποι καλούνται να βρουν νέες ισορροπίες μεταξύ ψηφιακών και φυσικών αλληλεπιδράσεων στην καθημερινή τους ζωή.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2664720"/>
          </a:xfrm>
          <a:prstGeom prst="rect">
            <a:avLst/>
          </a:prstGeom>
          <a:ln w="0">
            <a:noFill/>
          </a:ln>
        </p:spPr>
      </p:pic>
      <p:sp>
        <p:nvSpPr>
          <p:cNvPr id="696" name="Text 0"/>
          <p:cNvSpPr/>
          <p:nvPr/>
        </p:nvSpPr>
        <p:spPr>
          <a:xfrm>
            <a:off x="746280" y="3421800"/>
            <a:ext cx="13137840" cy="13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199"/>
              </a:lnSpc>
              <a:buNone/>
              <a:tabLst>
                <a:tab algn="l" pos="0"/>
              </a:tabLst>
            </a:pPr>
            <a:r>
              <a:rPr b="1" lang="en-US" sz="41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Προκλήσεις Ασφάλειας και Ελέγχου</a:t>
            </a:r>
            <a:endParaRPr b="0" lang="en-US" sz="4150" spc="-1" strike="noStrike">
              <a:latin typeface="Arial"/>
            </a:endParaRPr>
          </a:p>
        </p:txBody>
      </p:sp>
      <p:sp>
        <p:nvSpPr>
          <p:cNvPr id="697" name="Shape 1"/>
          <p:cNvSpPr/>
          <p:nvPr/>
        </p:nvSpPr>
        <p:spPr>
          <a:xfrm>
            <a:off x="746280" y="5313960"/>
            <a:ext cx="479520" cy="479520"/>
          </a:xfrm>
          <a:prstGeom prst="roundRect">
            <a:avLst>
              <a:gd name="adj" fmla="val 18667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Text 2"/>
          <p:cNvSpPr/>
          <p:nvPr/>
        </p:nvSpPr>
        <p:spPr>
          <a:xfrm>
            <a:off x="901440" y="5393880"/>
            <a:ext cx="168840" cy="3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500"/>
              </a:lnSpc>
              <a:buNone/>
              <a:tabLst>
                <a:tab algn="l" pos="0"/>
              </a:tabLst>
            </a:pPr>
            <a:r>
              <a:rPr b="1" lang="en-US" sz="25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1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99" name="Text 3"/>
          <p:cNvSpPr/>
          <p:nvPr/>
        </p:nvSpPr>
        <p:spPr>
          <a:xfrm>
            <a:off x="1438920" y="5313960"/>
            <a:ext cx="3544200" cy="99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0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Προστασία Προσωπικών Δεδομένων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700" name="Text 4"/>
          <p:cNvSpPr/>
          <p:nvPr/>
        </p:nvSpPr>
        <p:spPr>
          <a:xfrm>
            <a:off x="1438920" y="6441120"/>
            <a:ext cx="3544200" cy="102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Η αυξανόμενη ψηφιοποίηση εγείρει ανησυχίες για την προστασία των προσωπικών πληροφοριών.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701" name="Shape 5"/>
          <p:cNvSpPr/>
          <p:nvPr/>
        </p:nvSpPr>
        <p:spPr>
          <a:xfrm>
            <a:off x="5196600" y="5313960"/>
            <a:ext cx="479520" cy="479520"/>
          </a:xfrm>
          <a:prstGeom prst="roundRect">
            <a:avLst>
              <a:gd name="adj" fmla="val 18667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Text 6"/>
          <p:cNvSpPr/>
          <p:nvPr/>
        </p:nvSpPr>
        <p:spPr>
          <a:xfrm>
            <a:off x="5276160" y="5393880"/>
            <a:ext cx="320400" cy="3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500"/>
              </a:lnSpc>
              <a:buNone/>
              <a:tabLst>
                <a:tab algn="l" pos="0"/>
              </a:tabLst>
            </a:pPr>
            <a:r>
              <a:rPr b="1" lang="en-US" sz="25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2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03" name="Text 7"/>
          <p:cNvSpPr/>
          <p:nvPr/>
        </p:nvSpPr>
        <p:spPr>
          <a:xfrm>
            <a:off x="5889600" y="5313960"/>
            <a:ext cx="3544200" cy="66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0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Ψηφιακή Επιτήρηση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704" name="Text 8"/>
          <p:cNvSpPr/>
          <p:nvPr/>
        </p:nvSpPr>
        <p:spPr>
          <a:xfrm>
            <a:off x="5889600" y="6108120"/>
            <a:ext cx="3544200" cy="13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Υπάρχουν προβληματισμοί σχετικά με τον έλεγχο που μπορεί να ασκηθεί στους χρήστες του διαδικτύου από διάφορες μορφές εξουσίας.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705" name="Shape 9"/>
          <p:cNvSpPr/>
          <p:nvPr/>
        </p:nvSpPr>
        <p:spPr>
          <a:xfrm>
            <a:off x="9646920" y="5313960"/>
            <a:ext cx="479520" cy="479520"/>
          </a:xfrm>
          <a:prstGeom prst="roundRect">
            <a:avLst>
              <a:gd name="adj" fmla="val 18667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Text 10"/>
          <p:cNvSpPr/>
          <p:nvPr/>
        </p:nvSpPr>
        <p:spPr>
          <a:xfrm>
            <a:off x="9718200" y="5393880"/>
            <a:ext cx="336960" cy="3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500"/>
              </a:lnSpc>
              <a:buNone/>
              <a:tabLst>
                <a:tab algn="l" pos="0"/>
              </a:tabLst>
            </a:pPr>
            <a:r>
              <a:rPr b="1" lang="en-US" sz="25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3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07" name="Text 11"/>
          <p:cNvSpPr/>
          <p:nvPr/>
        </p:nvSpPr>
        <p:spPr>
          <a:xfrm>
            <a:off x="10339920" y="5313960"/>
            <a:ext cx="3544200" cy="66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0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Ψηφιακός Αλφαβητισμός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708" name="Text 12"/>
          <p:cNvSpPr/>
          <p:nvPr/>
        </p:nvSpPr>
        <p:spPr>
          <a:xfrm>
            <a:off x="10339920" y="6108120"/>
            <a:ext cx="3544200" cy="13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Η ανάγκη για εκπαίδευση στην ασφαλή και υπεύθυνη χρήση της τεχνολογίας γίνεται ολοένα και πιο επιτακτική.</a:t>
            </a:r>
            <a:endParaRPr b="0" lang="en-US" sz="16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710" name="Text 0"/>
          <p:cNvSpPr/>
          <p:nvPr/>
        </p:nvSpPr>
        <p:spPr>
          <a:xfrm>
            <a:off x="636480" y="500760"/>
            <a:ext cx="7871040" cy="113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450"/>
              </a:lnSpc>
              <a:buNone/>
              <a:tabLst>
                <a:tab algn="l" pos="0"/>
              </a:tabLst>
            </a:pPr>
            <a:r>
              <a:rPr b="1" lang="en-US" sz="35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Ο Ρόλος της Εκπαίδευσης</a:t>
            </a:r>
            <a:endParaRPr b="0" lang="en-US" sz="3550" spc="-1" strike="noStrike">
              <a:latin typeface="Arial"/>
            </a:endParaRPr>
          </a:p>
        </p:txBody>
      </p:sp>
      <p:pic>
        <p:nvPicPr>
          <p:cNvPr id="711" name="Image 1" descr="preencoded.png"/>
          <p:cNvPicPr/>
          <p:nvPr/>
        </p:nvPicPr>
        <p:blipFill>
          <a:blip r:embed="rId2"/>
          <a:stretch/>
        </p:blipFill>
        <p:spPr>
          <a:xfrm>
            <a:off x="636480" y="1909800"/>
            <a:ext cx="908640" cy="1454400"/>
          </a:xfrm>
          <a:prstGeom prst="rect">
            <a:avLst/>
          </a:prstGeom>
          <a:ln w="0">
            <a:noFill/>
          </a:ln>
        </p:spPr>
      </p:pic>
      <p:sp>
        <p:nvSpPr>
          <p:cNvPr id="712" name="Text 1"/>
          <p:cNvSpPr/>
          <p:nvPr/>
        </p:nvSpPr>
        <p:spPr>
          <a:xfrm>
            <a:off x="1818360" y="2091600"/>
            <a:ext cx="3807720" cy="28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Ποιοτική Εκπαίδευση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713" name="Text 2"/>
          <p:cNvSpPr/>
          <p:nvPr/>
        </p:nvSpPr>
        <p:spPr>
          <a:xfrm>
            <a:off x="1818360" y="2484720"/>
            <a:ext cx="6689160" cy="2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d7e5d8"/>
                </a:solidFill>
                <a:latin typeface="Syne"/>
                <a:ea typeface="Syne"/>
              </a:rPr>
              <a:t>Εστίαση στην παροχή υψηλού επιπέδου γνώσεων και δεξιοτήτων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14" name="Image 2" descr="preencoded.png"/>
          <p:cNvPicPr/>
          <p:nvPr/>
        </p:nvPicPr>
        <p:blipFill>
          <a:blip r:embed="rId3"/>
          <a:stretch/>
        </p:blipFill>
        <p:spPr>
          <a:xfrm>
            <a:off x="636480" y="3364560"/>
            <a:ext cx="908640" cy="1454400"/>
          </a:xfrm>
          <a:prstGeom prst="rect">
            <a:avLst/>
          </a:prstGeom>
          <a:ln w="0">
            <a:noFill/>
          </a:ln>
        </p:spPr>
      </p:pic>
      <p:sp>
        <p:nvSpPr>
          <p:cNvPr id="715" name="Text 3"/>
          <p:cNvSpPr/>
          <p:nvPr/>
        </p:nvSpPr>
        <p:spPr>
          <a:xfrm>
            <a:off x="1818360" y="3546360"/>
            <a:ext cx="4165560" cy="28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Διεύρυνση Πρόσβασης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716" name="Text 4"/>
          <p:cNvSpPr/>
          <p:nvPr/>
        </p:nvSpPr>
        <p:spPr>
          <a:xfrm>
            <a:off x="1818360" y="3939480"/>
            <a:ext cx="6689160" cy="2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d7e5d8"/>
                </a:solidFill>
                <a:latin typeface="Syne"/>
                <a:ea typeface="Syne"/>
              </a:rPr>
              <a:t>Επέκταση εκπαιδευτικών ευκαιριών σε μεγαλύτερα τμήματα του πληθυσμού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17" name="Image 3" descr="preencoded.png"/>
          <p:cNvPicPr/>
          <p:nvPr/>
        </p:nvPicPr>
        <p:blipFill>
          <a:blip r:embed="rId4"/>
          <a:stretch/>
        </p:blipFill>
        <p:spPr>
          <a:xfrm>
            <a:off x="636480" y="4819320"/>
            <a:ext cx="908640" cy="1454400"/>
          </a:xfrm>
          <a:prstGeom prst="rect">
            <a:avLst/>
          </a:prstGeom>
          <a:ln w="0">
            <a:noFill/>
          </a:ln>
        </p:spPr>
      </p:pic>
      <p:sp>
        <p:nvSpPr>
          <p:cNvPr id="718" name="Text 5"/>
          <p:cNvSpPr/>
          <p:nvPr/>
        </p:nvSpPr>
        <p:spPr>
          <a:xfrm>
            <a:off x="1818360" y="5001120"/>
            <a:ext cx="3080160" cy="28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Δια Βίου Μάθηση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719" name="Text 6"/>
          <p:cNvSpPr/>
          <p:nvPr/>
        </p:nvSpPr>
        <p:spPr>
          <a:xfrm>
            <a:off x="1818360" y="5394240"/>
            <a:ext cx="6689160" cy="2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d7e5d8"/>
                </a:solidFill>
                <a:latin typeface="Syne"/>
                <a:ea typeface="Syne"/>
              </a:rPr>
              <a:t>Προώθηση της συνεχούς εκπαίδευσης και επανεκπαίδευσης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20" name="Image 4" descr="preencoded.png"/>
          <p:cNvPicPr/>
          <p:nvPr/>
        </p:nvPicPr>
        <p:blipFill>
          <a:blip r:embed="rId5"/>
          <a:stretch/>
        </p:blipFill>
        <p:spPr>
          <a:xfrm>
            <a:off x="636480" y="6274080"/>
            <a:ext cx="908640" cy="1454400"/>
          </a:xfrm>
          <a:prstGeom prst="rect">
            <a:avLst/>
          </a:prstGeom>
          <a:ln w="0">
            <a:noFill/>
          </a:ln>
        </p:spPr>
      </p:pic>
      <p:sp>
        <p:nvSpPr>
          <p:cNvPr id="721" name="Text 7"/>
          <p:cNvSpPr/>
          <p:nvPr/>
        </p:nvSpPr>
        <p:spPr>
          <a:xfrm>
            <a:off x="1818360" y="6455880"/>
            <a:ext cx="5202360" cy="28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1" lang="en-US" sz="17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Τεχνολογικός Αλφαβητισμός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722" name="Text 8"/>
          <p:cNvSpPr/>
          <p:nvPr/>
        </p:nvSpPr>
        <p:spPr>
          <a:xfrm>
            <a:off x="1818360" y="6849000"/>
            <a:ext cx="6689160" cy="2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d7e5d8"/>
                </a:solidFill>
                <a:latin typeface="Syne"/>
                <a:ea typeface="Syne"/>
              </a:rPr>
              <a:t>Ενίσχυση των ψηφιακών δεξιοτήτων σε όλες τις ηλικιακές ομάδες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6040" cy="8230320"/>
          </a:xfrm>
          <a:prstGeom prst="rect">
            <a:avLst/>
          </a:prstGeom>
          <a:ln w="0">
            <a:noFill/>
          </a:ln>
        </p:spPr>
      </p:pic>
      <p:sp>
        <p:nvSpPr>
          <p:cNvPr id="724" name="Text 0"/>
          <p:cNvSpPr/>
          <p:nvPr/>
        </p:nvSpPr>
        <p:spPr>
          <a:xfrm>
            <a:off x="6044400" y="438480"/>
            <a:ext cx="8027280" cy="99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3900"/>
              </a:lnSpc>
              <a:buNone/>
              <a:tabLst>
                <a:tab algn="l" pos="0"/>
              </a:tabLst>
            </a:pPr>
            <a:r>
              <a:rPr b="1" lang="en-US" sz="310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Το Μέλλον της Κοινωνίας της Γνώσης</a:t>
            </a:r>
            <a:endParaRPr b="0" lang="en-US" sz="3100" spc="-1" strike="noStrike">
              <a:latin typeface="Arial"/>
            </a:endParaRPr>
          </a:p>
        </p:txBody>
      </p:sp>
      <p:sp>
        <p:nvSpPr>
          <p:cNvPr id="725" name="Text 1"/>
          <p:cNvSpPr/>
          <p:nvPr/>
        </p:nvSpPr>
        <p:spPr>
          <a:xfrm>
            <a:off x="6044400" y="1754280"/>
            <a:ext cx="8027280" cy="5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4099"/>
              </a:lnSpc>
              <a:buNone/>
              <a:tabLst>
                <a:tab algn="l" pos="0"/>
              </a:tabLst>
            </a:pPr>
            <a:r>
              <a:rPr b="1" lang="en-US" sz="41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24/7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726" name="Text 2"/>
          <p:cNvSpPr/>
          <p:nvPr/>
        </p:nvSpPr>
        <p:spPr>
          <a:xfrm>
            <a:off x="8146800" y="2479680"/>
            <a:ext cx="3822480" cy="24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950"/>
              </a:lnSpc>
              <a:buNone/>
              <a:tabLst>
                <a:tab algn="l" pos="0"/>
              </a:tabLst>
            </a:pPr>
            <a:r>
              <a:rPr b="1" lang="en-US" sz="15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Συνεχής Συνδεσιμότητα</a:t>
            </a:r>
            <a:endParaRPr b="0" lang="en-US" sz="1550" spc="-1" strike="noStrike">
              <a:latin typeface="Arial"/>
            </a:endParaRPr>
          </a:p>
        </p:txBody>
      </p:sp>
      <p:sp>
        <p:nvSpPr>
          <p:cNvPr id="727" name="Text 3"/>
          <p:cNvSpPr/>
          <p:nvPr/>
        </p:nvSpPr>
        <p:spPr>
          <a:xfrm>
            <a:off x="6044400" y="2824560"/>
            <a:ext cx="802728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n-US" sz="1250" spc="-1" strike="noStrike">
                <a:solidFill>
                  <a:srgbClr val="d7e5d8"/>
                </a:solidFill>
                <a:latin typeface="Syne"/>
                <a:ea typeface="Syne"/>
              </a:rPr>
              <a:t>Η πρόσβαση στην πληροφορία και τη γνώση γίνεται διαθέσιμη ανά πάσα στιγμή.</a:t>
            </a:r>
            <a:endParaRPr b="0" lang="en-US" sz="1250" spc="-1" strike="noStrike">
              <a:latin typeface="Arial"/>
            </a:endParaRPr>
          </a:p>
        </p:txBody>
      </p:sp>
      <p:sp>
        <p:nvSpPr>
          <p:cNvPr id="728" name="Text 4"/>
          <p:cNvSpPr/>
          <p:nvPr/>
        </p:nvSpPr>
        <p:spPr>
          <a:xfrm>
            <a:off x="6044400" y="3637800"/>
            <a:ext cx="8027280" cy="5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4099"/>
              </a:lnSpc>
              <a:buNone/>
              <a:tabLst>
                <a:tab algn="l" pos="0"/>
              </a:tabLst>
            </a:pPr>
            <a:r>
              <a:rPr b="1" lang="en-US" sz="41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5G+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729" name="Text 5"/>
          <p:cNvSpPr/>
          <p:nvPr/>
        </p:nvSpPr>
        <p:spPr>
          <a:xfrm>
            <a:off x="8587440" y="4363200"/>
            <a:ext cx="2941920" cy="24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950"/>
              </a:lnSpc>
              <a:buNone/>
              <a:tabLst>
                <a:tab algn="l" pos="0"/>
              </a:tabLst>
            </a:pPr>
            <a:r>
              <a:rPr b="1" lang="en-US" sz="15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Προηγμένα Δίκτυα</a:t>
            </a:r>
            <a:endParaRPr b="0" lang="en-US" sz="1550" spc="-1" strike="noStrike">
              <a:latin typeface="Arial"/>
            </a:endParaRPr>
          </a:p>
        </p:txBody>
      </p:sp>
      <p:sp>
        <p:nvSpPr>
          <p:cNvPr id="730" name="Text 6"/>
          <p:cNvSpPr/>
          <p:nvPr/>
        </p:nvSpPr>
        <p:spPr>
          <a:xfrm>
            <a:off x="6044400" y="4708080"/>
            <a:ext cx="802728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n-US" sz="1250" spc="-1" strike="noStrike">
                <a:solidFill>
                  <a:srgbClr val="d7e5d8"/>
                </a:solidFill>
                <a:latin typeface="Syne"/>
                <a:ea typeface="Syne"/>
              </a:rPr>
              <a:t>Ταχύτερη και πιο αξιόπιστη μετάδοση δεδομένων ανοίγει νέες δυνατότητες.</a:t>
            </a:r>
            <a:endParaRPr b="0" lang="en-US" sz="1250" spc="-1" strike="noStrike">
              <a:latin typeface="Arial"/>
            </a:endParaRPr>
          </a:p>
        </p:txBody>
      </p:sp>
      <p:sp>
        <p:nvSpPr>
          <p:cNvPr id="731" name="Text 7"/>
          <p:cNvSpPr/>
          <p:nvPr/>
        </p:nvSpPr>
        <p:spPr>
          <a:xfrm>
            <a:off x="6044400" y="5521320"/>
            <a:ext cx="8027280" cy="5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4099"/>
              </a:lnSpc>
              <a:buNone/>
              <a:tabLst>
                <a:tab algn="l" pos="0"/>
              </a:tabLst>
            </a:pPr>
            <a:r>
              <a:rPr b="1" lang="en-US" sz="41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AI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732" name="Text 8"/>
          <p:cNvSpPr/>
          <p:nvPr/>
        </p:nvSpPr>
        <p:spPr>
          <a:xfrm>
            <a:off x="8442720" y="6246720"/>
            <a:ext cx="3231000" cy="24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1950"/>
              </a:lnSpc>
              <a:buNone/>
              <a:tabLst>
                <a:tab algn="l" pos="0"/>
              </a:tabLst>
            </a:pPr>
            <a:r>
              <a:rPr b="1" lang="en-US" sz="15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Τεχνητή Νοημοσύνη</a:t>
            </a:r>
            <a:endParaRPr b="0" lang="en-US" sz="1550" spc="-1" strike="noStrike">
              <a:latin typeface="Arial"/>
            </a:endParaRPr>
          </a:p>
        </p:txBody>
      </p:sp>
      <p:sp>
        <p:nvSpPr>
          <p:cNvPr id="733" name="Text 9"/>
          <p:cNvSpPr/>
          <p:nvPr/>
        </p:nvSpPr>
        <p:spPr>
          <a:xfrm>
            <a:off x="6044400" y="6591600"/>
            <a:ext cx="8027280" cy="25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n-US" sz="1250" spc="-1" strike="noStrike">
                <a:solidFill>
                  <a:srgbClr val="d7e5d8"/>
                </a:solidFill>
                <a:latin typeface="Syne"/>
                <a:ea typeface="Syne"/>
              </a:rPr>
              <a:t>Η AI αναμένεται να παίξει κεντρικό ρόλο στη διαχείριση και ανάλυση της γνώσης.</a:t>
            </a:r>
            <a:endParaRPr b="0" lang="en-US" sz="1250" spc="-1" strike="noStrike">
              <a:latin typeface="Arial"/>
            </a:endParaRPr>
          </a:p>
        </p:txBody>
      </p:sp>
      <p:sp>
        <p:nvSpPr>
          <p:cNvPr id="734" name="Text 10"/>
          <p:cNvSpPr/>
          <p:nvPr/>
        </p:nvSpPr>
        <p:spPr>
          <a:xfrm>
            <a:off x="6044400" y="7026480"/>
            <a:ext cx="8027280" cy="76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001"/>
              </a:lnSpc>
              <a:buNone/>
              <a:tabLst>
                <a:tab algn="l" pos="0"/>
              </a:tabLst>
            </a:pPr>
            <a:r>
              <a:rPr b="0" lang="en-US" sz="1250" spc="-1" strike="noStrike">
                <a:solidFill>
                  <a:srgbClr val="d7e5d8"/>
                </a:solidFill>
                <a:latin typeface="Syne"/>
                <a:ea typeface="Syne"/>
              </a:rPr>
              <a:t>Η κοινωνία της γνώσης και της πληροφορίας συνεχίζει να εξελίσσεται, φέρνοντας νέες ευκαιρίες αλλά και προκλήσεις. Η προσαρμοστικότητα και η συνεχής μάθηση θα είναι κρίσιμες για την επιτυχή πλοήγηση σε αυτό το νέο τοπίο.</a:t>
            </a:r>
            <a:endParaRPr b="0" lang="en-US" sz="12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ext 0"/>
          <p:cNvSpPr/>
          <p:nvPr/>
        </p:nvSpPr>
        <p:spPr>
          <a:xfrm>
            <a:off x="793800" y="1724760"/>
            <a:ext cx="13042440" cy="14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1" lang="en-US" sz="44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Από τη Βιομηχανική στη Μεταβιομηχανική Εποχή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573" name="Text 1"/>
          <p:cNvSpPr/>
          <p:nvPr/>
        </p:nvSpPr>
        <p:spPr>
          <a:xfrm>
            <a:off x="793800" y="3709440"/>
            <a:ext cx="499104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Βιομηχανική Κοινωνία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74" name="Text 2"/>
          <p:cNvSpPr/>
          <p:nvPr/>
        </p:nvSpPr>
        <p:spPr>
          <a:xfrm>
            <a:off x="793800" y="4290480"/>
            <a:ext cx="624420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- Η οικονομική ανάπτυξη στηρίζεται στις μηχανές και την ενέργεια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75" name="Text 3"/>
          <p:cNvSpPr/>
          <p:nvPr/>
        </p:nvSpPr>
        <p:spPr>
          <a:xfrm>
            <a:off x="793800" y="5220360"/>
            <a:ext cx="624420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- Οι ιδιοκτήτες των μέσων παραγωγής έχουν την οικονομική και πολιτική δύναμη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76" name="Text 4"/>
          <p:cNvSpPr/>
          <p:nvPr/>
        </p:nvSpPr>
        <p:spPr>
          <a:xfrm>
            <a:off x="7599600" y="3709440"/>
            <a:ext cx="624420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Κοινωνία της Γνώσης και της Πληροφορίας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77" name="Text 5"/>
          <p:cNvSpPr/>
          <p:nvPr/>
        </p:nvSpPr>
        <p:spPr>
          <a:xfrm>
            <a:off x="7599600" y="4644720"/>
            <a:ext cx="624420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- Η οικονομική ανάπτυξη στηρίζεται στη γνώση και τη διαχείριση της πληροφορίας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78" name="Text 6"/>
          <p:cNvSpPr/>
          <p:nvPr/>
        </p:nvSpPr>
        <p:spPr>
          <a:xfrm>
            <a:off x="7599600" y="5574600"/>
            <a:ext cx="624420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- Οι κάτοχοι της γνώσης (τεχνοκράτες) αποκτούν ολοένα και περισσότερη οικονομική και πολιτική δύναμη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32120"/>
          </a:xfrm>
          <a:prstGeom prst="rect">
            <a:avLst/>
          </a:prstGeom>
          <a:ln w="0">
            <a:noFill/>
          </a:ln>
        </p:spPr>
      </p:pic>
      <p:sp>
        <p:nvSpPr>
          <p:cNvPr id="580" name="Text 0"/>
          <p:cNvSpPr/>
          <p:nvPr/>
        </p:nvSpPr>
        <p:spPr>
          <a:xfrm>
            <a:off x="752040" y="590760"/>
            <a:ext cx="7639560" cy="20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25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Χαρακτηριστικά της Κοινωνίας της Γνώσης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581" name="Shape 1"/>
          <p:cNvSpPr/>
          <p:nvPr/>
        </p:nvSpPr>
        <p:spPr>
          <a:xfrm>
            <a:off x="752040" y="3169440"/>
            <a:ext cx="375480" cy="375480"/>
          </a:xfrm>
          <a:prstGeom prst="roundRect">
            <a:avLst>
              <a:gd name="adj" fmla="val 24004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Text 2"/>
          <p:cNvSpPr/>
          <p:nvPr/>
        </p:nvSpPr>
        <p:spPr>
          <a:xfrm>
            <a:off x="1342800" y="3169440"/>
            <a:ext cx="3121560" cy="67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Νέες Ικανότητες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583" name="Text 3"/>
          <p:cNvSpPr/>
          <p:nvPr/>
        </p:nvSpPr>
        <p:spPr>
          <a:xfrm>
            <a:off x="1342800" y="3969720"/>
            <a:ext cx="3121560" cy="206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Οι χειρωνακτικές εργασίες αντικαθίστανται από ικανότητες επίλυσης ζητημάτων, δημιουργίας καινοτομιών, οργάνωσης και διαχείρισης πληροφοριών.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584" name="Shape 4"/>
          <p:cNvSpPr/>
          <p:nvPr/>
        </p:nvSpPr>
        <p:spPr>
          <a:xfrm>
            <a:off x="4679280" y="3169440"/>
            <a:ext cx="375480" cy="375480"/>
          </a:xfrm>
          <a:prstGeom prst="roundRect">
            <a:avLst>
              <a:gd name="adj" fmla="val 24004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Text 5"/>
          <p:cNvSpPr/>
          <p:nvPr/>
        </p:nvSpPr>
        <p:spPr>
          <a:xfrm>
            <a:off x="5270040" y="3169440"/>
            <a:ext cx="3121560" cy="67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Τεχνολογική Εξέλιξη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586" name="Text 6"/>
          <p:cNvSpPr/>
          <p:nvPr/>
        </p:nvSpPr>
        <p:spPr>
          <a:xfrm>
            <a:off x="5270040" y="3969720"/>
            <a:ext cx="3121560" cy="171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Η τεχνολογία εξελίσσεται ταχύτερα από την κοινωνική προσαρμογή, δημιουργώντας νέα δεδομένα στη ζωή των ανθρώπων.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587" name="Shape 7"/>
          <p:cNvSpPr/>
          <p:nvPr/>
        </p:nvSpPr>
        <p:spPr>
          <a:xfrm>
            <a:off x="752040" y="6489360"/>
            <a:ext cx="375480" cy="375480"/>
          </a:xfrm>
          <a:prstGeom prst="roundRect">
            <a:avLst>
              <a:gd name="adj" fmla="val 24004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Text 8"/>
          <p:cNvSpPr/>
          <p:nvPr/>
        </p:nvSpPr>
        <p:spPr>
          <a:xfrm>
            <a:off x="1342800" y="6489360"/>
            <a:ext cx="381312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Νέες Προκλήσεις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589" name="Text 9"/>
          <p:cNvSpPr/>
          <p:nvPr/>
        </p:nvSpPr>
        <p:spPr>
          <a:xfrm>
            <a:off x="1342800" y="6954120"/>
            <a:ext cx="7048800" cy="68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Παρά τις αισιόδοξες προβλέψεις, η κοινωνία της γνώσης αντιμετωπίζει οικονομικά, κοινωνικά και πολιτικά προβλήματα.</a:t>
            </a:r>
            <a:endParaRPr b="0" lang="en-US" sz="16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 0"/>
          <p:cNvSpPr/>
          <p:nvPr/>
        </p:nvSpPr>
        <p:spPr>
          <a:xfrm>
            <a:off x="793800" y="1026000"/>
            <a:ext cx="1156536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1" lang="en-US" sz="44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Προκλήσεις στην Εργασία</a:t>
            </a:r>
            <a:endParaRPr b="0" lang="en-US" sz="4450" spc="-1" strike="noStrike">
              <a:latin typeface="Arial"/>
            </a:endParaRPr>
          </a:p>
        </p:txBody>
      </p:sp>
      <p:pic>
        <p:nvPicPr>
          <p:cNvPr id="591" name="Image 0" descr="preencoded.png"/>
          <p:cNvPicPr/>
          <p:nvPr/>
        </p:nvPicPr>
        <p:blipFill>
          <a:blip r:embed="rId1"/>
          <a:stretch/>
        </p:blipFill>
        <p:spPr>
          <a:xfrm>
            <a:off x="2978280" y="2188440"/>
            <a:ext cx="2151720" cy="1306440"/>
          </a:xfrm>
          <a:prstGeom prst="rect">
            <a:avLst/>
          </a:prstGeom>
          <a:ln w="0">
            <a:noFill/>
          </a:ln>
        </p:spPr>
      </p:pic>
      <p:sp>
        <p:nvSpPr>
          <p:cNvPr id="592" name="Text 1"/>
          <p:cNvSpPr/>
          <p:nvPr/>
        </p:nvSpPr>
        <p:spPr>
          <a:xfrm>
            <a:off x="3979440" y="2777040"/>
            <a:ext cx="149760" cy="45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1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93" name="Text 2"/>
          <p:cNvSpPr/>
          <p:nvPr/>
        </p:nvSpPr>
        <p:spPr>
          <a:xfrm>
            <a:off x="5357160" y="2415240"/>
            <a:ext cx="474372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Τεχνολογική Ανεργία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94" name="Text 3"/>
          <p:cNvSpPr/>
          <p:nvPr/>
        </p:nvSpPr>
        <p:spPr>
          <a:xfrm>
            <a:off x="5357160" y="2905560"/>
            <a:ext cx="62492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Αντικατάσταση ανθρώπων από αυτοματοποιημένα μηχανήματα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595" name="Shape 4"/>
          <p:cNvSpPr/>
          <p:nvPr/>
        </p:nvSpPr>
        <p:spPr>
          <a:xfrm>
            <a:off x="5187240" y="3508560"/>
            <a:ext cx="8592480" cy="14760"/>
          </a:xfrm>
          <a:prstGeom prst="roundRect">
            <a:avLst>
              <a:gd name="adj" fmla="val 625116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6" name="Image 1" descr="preencoded.png"/>
          <p:cNvPicPr/>
          <p:nvPr/>
        </p:nvPicPr>
        <p:blipFill>
          <a:blip r:embed="rId2"/>
          <a:stretch/>
        </p:blipFill>
        <p:spPr>
          <a:xfrm>
            <a:off x="1902240" y="3552120"/>
            <a:ext cx="4303800" cy="1306440"/>
          </a:xfrm>
          <a:prstGeom prst="rect">
            <a:avLst/>
          </a:prstGeom>
          <a:ln w="0">
            <a:noFill/>
          </a:ln>
        </p:spPr>
      </p:pic>
      <p:sp>
        <p:nvSpPr>
          <p:cNvPr id="597" name="Text 5"/>
          <p:cNvSpPr/>
          <p:nvPr/>
        </p:nvSpPr>
        <p:spPr>
          <a:xfrm>
            <a:off x="3912120" y="3978720"/>
            <a:ext cx="284040" cy="45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2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98" name="Text 6"/>
          <p:cNvSpPr/>
          <p:nvPr/>
        </p:nvSpPr>
        <p:spPr>
          <a:xfrm>
            <a:off x="6433200" y="3778920"/>
            <a:ext cx="57996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Αλλαγή Τρόπου Εργασίας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599" name="Text 7"/>
          <p:cNvSpPr/>
          <p:nvPr/>
        </p:nvSpPr>
        <p:spPr>
          <a:xfrm>
            <a:off x="6433200" y="4269240"/>
            <a:ext cx="57996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Δυσκολία προσαρμογής σε νέα δεδομένα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600" name="Shape 8"/>
          <p:cNvSpPr/>
          <p:nvPr/>
        </p:nvSpPr>
        <p:spPr>
          <a:xfrm>
            <a:off x="6263280" y="4871880"/>
            <a:ext cx="7516440" cy="14760"/>
          </a:xfrm>
          <a:prstGeom prst="roundRect">
            <a:avLst>
              <a:gd name="adj" fmla="val 625116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1" name="Image 2" descr="preencoded.png"/>
          <p:cNvPicPr/>
          <p:nvPr/>
        </p:nvPicPr>
        <p:blipFill>
          <a:blip r:embed="rId3"/>
          <a:stretch/>
        </p:blipFill>
        <p:spPr>
          <a:xfrm>
            <a:off x="826200" y="4915440"/>
            <a:ext cx="6455880" cy="1306440"/>
          </a:xfrm>
          <a:prstGeom prst="rect">
            <a:avLst/>
          </a:prstGeom>
          <a:ln w="0">
            <a:noFill/>
          </a:ln>
        </p:spPr>
      </p:pic>
      <p:sp>
        <p:nvSpPr>
          <p:cNvPr id="602" name="Text 9"/>
          <p:cNvSpPr/>
          <p:nvPr/>
        </p:nvSpPr>
        <p:spPr>
          <a:xfrm>
            <a:off x="3904920" y="5342400"/>
            <a:ext cx="298440" cy="45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3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03" name="Text 10"/>
          <p:cNvSpPr/>
          <p:nvPr/>
        </p:nvSpPr>
        <p:spPr>
          <a:xfrm>
            <a:off x="7509240" y="514260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Τεχνοφοβία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04" name="Text 11"/>
          <p:cNvSpPr/>
          <p:nvPr/>
        </p:nvSpPr>
        <p:spPr>
          <a:xfrm>
            <a:off x="7509240" y="5632920"/>
            <a:ext cx="48571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Άγχος και φόβος απέναντι στις νέες τεχνολογίες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605" name="Text 12"/>
          <p:cNvSpPr/>
          <p:nvPr/>
        </p:nvSpPr>
        <p:spPr>
          <a:xfrm>
            <a:off x="793800" y="6477840"/>
            <a:ext cx="1304244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Οι εργαζόμενοι αντιμετωπίζουν σημαντικές προκλήσεις στην προσαρμογή τους στη νέα τεχνολογική πραγματικότητα, με κίνδυνο απώλειας θέσεων εργασίας και ψυχολογικές επιπτώσεις.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607" name="Text 0"/>
          <p:cNvSpPr/>
          <p:nvPr/>
        </p:nvSpPr>
        <p:spPr>
          <a:xfrm>
            <a:off x="6165720" y="613440"/>
            <a:ext cx="7785000" cy="121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751"/>
              </a:lnSpc>
              <a:buNone/>
              <a:tabLst>
                <a:tab algn="l" pos="0"/>
              </a:tabLst>
            </a:pPr>
            <a:r>
              <a:rPr b="1" lang="en-US" sz="380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Νέες Κοινωνικές Ανισότητες</a:t>
            </a:r>
            <a:endParaRPr b="0" lang="en-US" sz="3800" spc="-1" strike="noStrike">
              <a:latin typeface="Arial"/>
            </a:endParaRPr>
          </a:p>
        </p:txBody>
      </p:sp>
      <p:pic>
        <p:nvPicPr>
          <p:cNvPr id="608" name="Image 1" descr="preencoded.png"/>
          <p:cNvPicPr/>
          <p:nvPr/>
        </p:nvPicPr>
        <p:blipFill>
          <a:blip r:embed="rId2"/>
          <a:stretch/>
        </p:blipFill>
        <p:spPr>
          <a:xfrm>
            <a:off x="6165720" y="2117880"/>
            <a:ext cx="970200" cy="1552680"/>
          </a:xfrm>
          <a:prstGeom prst="rect">
            <a:avLst/>
          </a:prstGeom>
          <a:ln w="0">
            <a:noFill/>
          </a:ln>
        </p:spPr>
      </p:pic>
      <p:sp>
        <p:nvSpPr>
          <p:cNvPr id="609" name="Text 1"/>
          <p:cNvSpPr/>
          <p:nvPr/>
        </p:nvSpPr>
        <p:spPr>
          <a:xfrm>
            <a:off x="7427520" y="2311920"/>
            <a:ext cx="46123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buNone/>
              <a:tabLst>
                <a:tab algn="l" pos="0"/>
              </a:tabLst>
            </a:pPr>
            <a:r>
              <a:rPr b="1" lang="en-US" sz="19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Παραδοσιακή Ανισότητα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610" name="Text 2"/>
          <p:cNvSpPr/>
          <p:nvPr/>
        </p:nvSpPr>
        <p:spPr>
          <a:xfrm>
            <a:off x="7427520" y="2731680"/>
            <a:ext cx="6523200" cy="31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d7e5d8"/>
                </a:solidFill>
                <a:latin typeface="Syne"/>
                <a:ea typeface="Syne"/>
              </a:rPr>
              <a:t>Μεταξύ πλούσιων και φτωχών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611" name="Image 2" descr="preencoded.png"/>
          <p:cNvPicPr/>
          <p:nvPr/>
        </p:nvPicPr>
        <p:blipFill>
          <a:blip r:embed="rId3"/>
          <a:stretch/>
        </p:blipFill>
        <p:spPr>
          <a:xfrm>
            <a:off x="6165720" y="3670920"/>
            <a:ext cx="970200" cy="1552680"/>
          </a:xfrm>
          <a:prstGeom prst="rect">
            <a:avLst/>
          </a:prstGeom>
          <a:ln w="0">
            <a:noFill/>
          </a:ln>
        </p:spPr>
      </p:pic>
      <p:sp>
        <p:nvSpPr>
          <p:cNvPr id="612" name="Text 3"/>
          <p:cNvSpPr/>
          <p:nvPr/>
        </p:nvSpPr>
        <p:spPr>
          <a:xfrm>
            <a:off x="7427520" y="3864960"/>
            <a:ext cx="27734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buNone/>
              <a:tabLst>
                <a:tab algn="l" pos="0"/>
              </a:tabLst>
            </a:pPr>
            <a:r>
              <a:rPr b="1" lang="en-US" sz="19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Νέα Ανισότητα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613" name="Text 4"/>
          <p:cNvSpPr/>
          <p:nvPr/>
        </p:nvSpPr>
        <p:spPr>
          <a:xfrm>
            <a:off x="7427520" y="4284720"/>
            <a:ext cx="6523200" cy="31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d7e5d8"/>
                </a:solidFill>
                <a:latin typeface="Syne"/>
                <a:ea typeface="Syne"/>
              </a:rPr>
              <a:t>Πρόσβαση στη γνώση και την πληροφορία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614" name="Image 3" descr="preencoded.png"/>
          <p:cNvPicPr/>
          <p:nvPr/>
        </p:nvPicPr>
        <p:blipFill>
          <a:blip r:embed="rId4"/>
          <a:stretch/>
        </p:blipFill>
        <p:spPr>
          <a:xfrm>
            <a:off x="6165720" y="5223600"/>
            <a:ext cx="970200" cy="1552680"/>
          </a:xfrm>
          <a:prstGeom prst="rect">
            <a:avLst/>
          </a:prstGeom>
          <a:ln w="0">
            <a:noFill/>
          </a:ln>
        </p:spPr>
      </p:pic>
      <p:sp>
        <p:nvSpPr>
          <p:cNvPr id="615" name="Text 5"/>
          <p:cNvSpPr/>
          <p:nvPr/>
        </p:nvSpPr>
        <p:spPr>
          <a:xfrm>
            <a:off x="7427520" y="5418000"/>
            <a:ext cx="58431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buNone/>
              <a:tabLst>
                <a:tab algn="l" pos="0"/>
              </a:tabLst>
            </a:pPr>
            <a:r>
              <a:rPr b="1" lang="en-US" sz="19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Επαγγελματικός Αποκλεισμός</a:t>
            </a:r>
            <a:endParaRPr b="0" lang="en-US" sz="1900" spc="-1" strike="noStrike">
              <a:latin typeface="Arial"/>
            </a:endParaRPr>
          </a:p>
        </p:txBody>
      </p:sp>
      <p:sp>
        <p:nvSpPr>
          <p:cNvPr id="616" name="Text 6"/>
          <p:cNvSpPr/>
          <p:nvPr/>
        </p:nvSpPr>
        <p:spPr>
          <a:xfrm>
            <a:off x="7427520" y="5837400"/>
            <a:ext cx="6523200" cy="31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01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d7e5d8"/>
                </a:solidFill>
                <a:latin typeface="Syne"/>
                <a:ea typeface="Syne"/>
              </a:rPr>
              <a:t>Λόγω υποεκπαίδευσης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617" name="Text 7"/>
          <p:cNvSpPr/>
          <p:nvPr/>
        </p:nvSpPr>
        <p:spPr>
          <a:xfrm>
            <a:off x="6165720" y="6995160"/>
            <a:ext cx="7785000" cy="62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401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d7e5d8"/>
                </a:solidFill>
                <a:latin typeface="Syne"/>
                <a:ea typeface="Syne"/>
              </a:rPr>
              <a:t>Η εκπαιδευτική πολιτική καλείται να συνδυάσει την ποιότητα της εκπαίδευσης με τη διάχυσή της σε ευρύτερα τμήματα του πληθυσμού, διευρύνοντας τις ευκαιρίες μόρφωσης.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 0"/>
          <p:cNvSpPr/>
          <p:nvPr/>
        </p:nvSpPr>
        <p:spPr>
          <a:xfrm>
            <a:off x="759240" y="3308760"/>
            <a:ext cx="13111200" cy="13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301"/>
              </a:lnSpc>
              <a:buNone/>
              <a:tabLst>
                <a:tab algn="l" pos="0"/>
              </a:tabLst>
            </a:pPr>
            <a:r>
              <a:rPr b="1" lang="en-US" sz="42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Αλλαγές στις Κοινωνικές Σχέσεις</a:t>
            </a:r>
            <a:endParaRPr b="0" lang="en-US" sz="4250" spc="-1" strike="noStrike">
              <a:latin typeface="Arial"/>
            </a:endParaRPr>
          </a:p>
        </p:txBody>
      </p:sp>
      <p:sp>
        <p:nvSpPr>
          <p:cNvPr id="619" name="Shape 1"/>
          <p:cNvSpPr/>
          <p:nvPr/>
        </p:nvSpPr>
        <p:spPr>
          <a:xfrm>
            <a:off x="759240" y="4990320"/>
            <a:ext cx="4225680" cy="2644920"/>
          </a:xfrm>
          <a:prstGeom prst="roundRect">
            <a:avLst>
              <a:gd name="adj" fmla="val 3445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Text 2"/>
          <p:cNvSpPr/>
          <p:nvPr/>
        </p:nvSpPr>
        <p:spPr>
          <a:xfrm>
            <a:off x="983880" y="5214960"/>
            <a:ext cx="3776400" cy="101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Από Face to Face σε Screen to Screen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621" name="Text 3"/>
          <p:cNvSpPr/>
          <p:nvPr/>
        </p:nvSpPr>
        <p:spPr>
          <a:xfrm>
            <a:off x="983880" y="6361920"/>
            <a:ext cx="3776400" cy="69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Syne"/>
                <a:ea typeface="Syne"/>
              </a:rPr>
              <a:t>Η διαπροσωπική επαφή αντικαθίσταται συχνά από ψηφιακές αλληλεπιδράσεις.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22" name="Shape 4"/>
          <p:cNvSpPr/>
          <p:nvPr/>
        </p:nvSpPr>
        <p:spPr>
          <a:xfrm>
            <a:off x="5202360" y="4990320"/>
            <a:ext cx="4225680" cy="2644920"/>
          </a:xfrm>
          <a:prstGeom prst="roundRect">
            <a:avLst>
              <a:gd name="adj" fmla="val 3445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3" name="Text 5"/>
          <p:cNvSpPr/>
          <p:nvPr/>
        </p:nvSpPr>
        <p:spPr>
          <a:xfrm>
            <a:off x="5426640" y="5214960"/>
            <a:ext cx="3715920" cy="33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Νέες Ισορροπίες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624" name="Text 6"/>
          <p:cNvSpPr/>
          <p:nvPr/>
        </p:nvSpPr>
        <p:spPr>
          <a:xfrm>
            <a:off x="5426640" y="5684040"/>
            <a:ext cx="3776400" cy="104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Syne"/>
                <a:ea typeface="Syne"/>
              </a:rPr>
              <a:t>Οι άνθρωποι καλούνται να επαναπροσδιορίσουν τις σχέσεις τους στο νέο ψηφιακό περιβάλλον.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625" name="Shape 7"/>
          <p:cNvSpPr/>
          <p:nvPr/>
        </p:nvSpPr>
        <p:spPr>
          <a:xfrm>
            <a:off x="9645120" y="4990320"/>
            <a:ext cx="4225680" cy="2644920"/>
          </a:xfrm>
          <a:prstGeom prst="roundRect">
            <a:avLst>
              <a:gd name="adj" fmla="val 3445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Text 8"/>
          <p:cNvSpPr/>
          <p:nvPr/>
        </p:nvSpPr>
        <p:spPr>
          <a:xfrm>
            <a:off x="9869400" y="5214960"/>
            <a:ext cx="3776400" cy="67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Προβληματισμοί Ελέγχου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627" name="Text 9"/>
          <p:cNvSpPr/>
          <p:nvPr/>
        </p:nvSpPr>
        <p:spPr>
          <a:xfrm>
            <a:off x="9869400" y="6023160"/>
            <a:ext cx="3776400" cy="13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Syne"/>
                <a:ea typeface="Syne"/>
              </a:rPr>
              <a:t>Ανησυχίες για τον έλεγχο που μπορεί να ασκηθεί στους χρήστες του διαδικτύου από διάφορες μορφές εξουσίας.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629" name="Text 0"/>
          <p:cNvSpPr/>
          <p:nvPr/>
        </p:nvSpPr>
        <p:spPr>
          <a:xfrm>
            <a:off x="596160" y="869040"/>
            <a:ext cx="7951680" cy="10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150"/>
              </a:lnSpc>
              <a:buNone/>
              <a:tabLst>
                <a:tab algn="l" pos="0"/>
              </a:tabLst>
            </a:pPr>
            <a:r>
              <a:rPr b="1" lang="en-US" sz="33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Η Ιστορία του Θεολόγου και του Υπολογιστή</a:t>
            </a:r>
            <a:endParaRPr b="0" lang="en-US" sz="3350" spc="-1" strike="noStrike">
              <a:latin typeface="Arial"/>
            </a:endParaRPr>
          </a:p>
        </p:txBody>
      </p:sp>
      <p:sp>
        <p:nvSpPr>
          <p:cNvPr id="630" name="Shape 1"/>
          <p:cNvSpPr/>
          <p:nvPr/>
        </p:nvSpPr>
        <p:spPr>
          <a:xfrm>
            <a:off x="839880" y="2188800"/>
            <a:ext cx="22680" cy="4435200"/>
          </a:xfrm>
          <a:prstGeom prst="roundRect">
            <a:avLst>
              <a:gd name="adj" fmla="val 312888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1" name="Shape 2"/>
          <p:cNvSpPr/>
          <p:nvPr/>
        </p:nvSpPr>
        <p:spPr>
          <a:xfrm>
            <a:off x="1020240" y="2560320"/>
            <a:ext cx="595800" cy="22680"/>
          </a:xfrm>
          <a:prstGeom prst="roundRect">
            <a:avLst>
              <a:gd name="adj" fmla="val 312888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2" name="Shape 3"/>
          <p:cNvSpPr/>
          <p:nvPr/>
        </p:nvSpPr>
        <p:spPr>
          <a:xfrm>
            <a:off x="659880" y="2380320"/>
            <a:ext cx="382680" cy="382680"/>
          </a:xfrm>
          <a:prstGeom prst="roundRect">
            <a:avLst>
              <a:gd name="adj" fmla="val 18668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Text 4"/>
          <p:cNvSpPr/>
          <p:nvPr/>
        </p:nvSpPr>
        <p:spPr>
          <a:xfrm>
            <a:off x="783720" y="2444040"/>
            <a:ext cx="134640" cy="2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1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34" name="Text 5"/>
          <p:cNvSpPr/>
          <p:nvPr/>
        </p:nvSpPr>
        <p:spPr>
          <a:xfrm>
            <a:off x="1788120" y="2359080"/>
            <a:ext cx="2808360" cy="26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buNone/>
              <a:tabLst>
                <a:tab algn="l" pos="0"/>
              </a:tabLst>
            </a:pPr>
            <a:r>
              <a:rPr b="1" lang="en-US" sz="16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Αρχική Ερώτηση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635" name="Text 6"/>
          <p:cNvSpPr/>
          <p:nvPr/>
        </p:nvSpPr>
        <p:spPr>
          <a:xfrm>
            <a:off x="1788120" y="2727360"/>
            <a:ext cx="67597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d7e5d8"/>
                </a:solidFill>
                <a:latin typeface="Syne"/>
                <a:ea typeface="Syne"/>
              </a:rPr>
              <a:t>Ένας θεολόγος ρωτά έναν υπολογιστή αν υπάρχει Θεός.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636" name="Shape 7"/>
          <p:cNvSpPr/>
          <p:nvPr/>
        </p:nvSpPr>
        <p:spPr>
          <a:xfrm>
            <a:off x="1020240" y="3711960"/>
            <a:ext cx="595800" cy="22680"/>
          </a:xfrm>
          <a:prstGeom prst="roundRect">
            <a:avLst>
              <a:gd name="adj" fmla="val 312888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Shape 8"/>
          <p:cNvSpPr/>
          <p:nvPr/>
        </p:nvSpPr>
        <p:spPr>
          <a:xfrm>
            <a:off x="659880" y="3531600"/>
            <a:ext cx="382680" cy="382680"/>
          </a:xfrm>
          <a:prstGeom prst="roundRect">
            <a:avLst>
              <a:gd name="adj" fmla="val 18668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Text 9"/>
          <p:cNvSpPr/>
          <p:nvPr/>
        </p:nvSpPr>
        <p:spPr>
          <a:xfrm>
            <a:off x="723240" y="3595680"/>
            <a:ext cx="255960" cy="2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39" name="Text 10"/>
          <p:cNvSpPr/>
          <p:nvPr/>
        </p:nvSpPr>
        <p:spPr>
          <a:xfrm>
            <a:off x="1788120" y="3510360"/>
            <a:ext cx="3885120" cy="26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buNone/>
              <a:tabLst>
                <a:tab algn="l" pos="0"/>
              </a:tabLst>
            </a:pPr>
            <a:r>
              <a:rPr b="1" lang="en-US" sz="16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Αναζήτηση Δεδομένων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640" name="Text 11"/>
          <p:cNvSpPr/>
          <p:nvPr/>
        </p:nvSpPr>
        <p:spPr>
          <a:xfrm>
            <a:off x="1788120" y="3878640"/>
            <a:ext cx="67597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d7e5d8"/>
                </a:solidFill>
                <a:latin typeface="Syne"/>
                <a:ea typeface="Syne"/>
              </a:rPr>
              <a:t>Ο υπολογιστής συνδέεται με άλλους μεγάλους υπολογιστές για περισσότερα δεδομένα.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641" name="Shape 12"/>
          <p:cNvSpPr/>
          <p:nvPr/>
        </p:nvSpPr>
        <p:spPr>
          <a:xfrm>
            <a:off x="1020240" y="4863240"/>
            <a:ext cx="595800" cy="22680"/>
          </a:xfrm>
          <a:prstGeom prst="roundRect">
            <a:avLst>
              <a:gd name="adj" fmla="val 312888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Shape 13"/>
          <p:cNvSpPr/>
          <p:nvPr/>
        </p:nvSpPr>
        <p:spPr>
          <a:xfrm>
            <a:off x="659880" y="4683240"/>
            <a:ext cx="382680" cy="382680"/>
          </a:xfrm>
          <a:prstGeom prst="roundRect">
            <a:avLst>
              <a:gd name="adj" fmla="val 18668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Text 14"/>
          <p:cNvSpPr/>
          <p:nvPr/>
        </p:nvSpPr>
        <p:spPr>
          <a:xfrm>
            <a:off x="716760" y="4746960"/>
            <a:ext cx="268920" cy="2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3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44" name="Text 15"/>
          <p:cNvSpPr/>
          <p:nvPr/>
        </p:nvSpPr>
        <p:spPr>
          <a:xfrm>
            <a:off x="1788120" y="4662000"/>
            <a:ext cx="3418920" cy="26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buNone/>
              <a:tabLst>
                <a:tab algn="l" pos="0"/>
              </a:tabLst>
            </a:pPr>
            <a:r>
              <a:rPr b="1" lang="en-US" sz="16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Παγκόσμια Σύνδεση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645" name="Text 16"/>
          <p:cNvSpPr/>
          <p:nvPr/>
        </p:nvSpPr>
        <p:spPr>
          <a:xfrm>
            <a:off x="1788120" y="5030280"/>
            <a:ext cx="67597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d7e5d8"/>
                </a:solidFill>
                <a:latin typeface="Syne"/>
                <a:ea typeface="Syne"/>
              </a:rPr>
              <a:t>Τελικά, ο υπολογιστής συνδέεται με όλες τις ψηφιακές συσκευές του πλανήτη.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646" name="Shape 17"/>
          <p:cNvSpPr/>
          <p:nvPr/>
        </p:nvSpPr>
        <p:spPr>
          <a:xfrm>
            <a:off x="1020240" y="6014880"/>
            <a:ext cx="595800" cy="22680"/>
          </a:xfrm>
          <a:prstGeom prst="roundRect">
            <a:avLst>
              <a:gd name="adj" fmla="val 312888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Shape 18"/>
          <p:cNvSpPr/>
          <p:nvPr/>
        </p:nvSpPr>
        <p:spPr>
          <a:xfrm>
            <a:off x="659880" y="5834520"/>
            <a:ext cx="382680" cy="382680"/>
          </a:xfrm>
          <a:prstGeom prst="roundRect">
            <a:avLst>
              <a:gd name="adj" fmla="val 18668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Text 19"/>
          <p:cNvSpPr/>
          <p:nvPr/>
        </p:nvSpPr>
        <p:spPr>
          <a:xfrm>
            <a:off x="711720" y="5898600"/>
            <a:ext cx="279000" cy="2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001"/>
              </a:lnSpc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4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49" name="Text 20"/>
          <p:cNvSpPr/>
          <p:nvPr/>
        </p:nvSpPr>
        <p:spPr>
          <a:xfrm>
            <a:off x="1788120" y="5813280"/>
            <a:ext cx="2883240" cy="26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buNone/>
              <a:tabLst>
                <a:tab algn="l" pos="0"/>
              </a:tabLst>
            </a:pPr>
            <a:r>
              <a:rPr b="1" lang="en-US" sz="16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Τελική Απάντηση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650" name="Text 21"/>
          <p:cNvSpPr/>
          <p:nvPr/>
        </p:nvSpPr>
        <p:spPr>
          <a:xfrm>
            <a:off x="1788120" y="6181560"/>
            <a:ext cx="67597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d7e5d8"/>
                </a:solidFill>
                <a:latin typeface="Syne"/>
                <a:ea typeface="Syne"/>
              </a:rPr>
              <a:t>Ο υπολογιστής απαντά: "Τώρα υπάρχει!"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651" name="Text 22"/>
          <p:cNvSpPr/>
          <p:nvPr/>
        </p:nvSpPr>
        <p:spPr>
          <a:xfrm>
            <a:off x="596160" y="6815880"/>
            <a:ext cx="7951680" cy="54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100"/>
              </a:lnSpc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d7e5d8"/>
                </a:solidFill>
                <a:latin typeface="Syne"/>
                <a:ea typeface="Syne"/>
              </a:rPr>
              <a:t>Αυτή η ιστορία αποτυπώνει τους προβληματισμούς σχετικά με τη δύναμη και την επιρροή της τεχνολογίας στη σύγχρονη κοινωνία.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30040" cy="2641680"/>
          </a:xfrm>
          <a:prstGeom prst="rect">
            <a:avLst/>
          </a:prstGeom>
          <a:ln w="0">
            <a:noFill/>
          </a:ln>
        </p:spPr>
      </p:pic>
      <p:sp>
        <p:nvSpPr>
          <p:cNvPr id="653" name="Text 0"/>
          <p:cNvSpPr/>
          <p:nvPr/>
        </p:nvSpPr>
        <p:spPr>
          <a:xfrm>
            <a:off x="739800" y="3553560"/>
            <a:ext cx="12690000" cy="66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199"/>
              </a:lnSpc>
              <a:buNone/>
              <a:tabLst>
                <a:tab algn="l" pos="0"/>
              </a:tabLst>
            </a:pPr>
            <a:r>
              <a:rPr b="1" lang="en-US" sz="41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Θετικές Εφαρμογές των Τ.Π.Ε.</a:t>
            </a:r>
            <a:endParaRPr b="0" lang="en-US" sz="4150" spc="-1" strike="noStrike">
              <a:latin typeface="Arial"/>
            </a:endParaRPr>
          </a:p>
        </p:txBody>
      </p:sp>
      <p:pic>
        <p:nvPicPr>
          <p:cNvPr id="654" name="Image 1" descr="preencoded.png"/>
          <p:cNvPicPr/>
          <p:nvPr/>
        </p:nvPicPr>
        <p:blipFill>
          <a:blip r:embed="rId2"/>
          <a:stretch/>
        </p:blipFill>
        <p:spPr>
          <a:xfrm>
            <a:off x="739800" y="4530960"/>
            <a:ext cx="528120" cy="528120"/>
          </a:xfrm>
          <a:prstGeom prst="rect">
            <a:avLst/>
          </a:prstGeom>
          <a:ln w="0">
            <a:noFill/>
          </a:ln>
        </p:spPr>
      </p:pic>
      <p:sp>
        <p:nvSpPr>
          <p:cNvPr id="655" name="Text 1"/>
          <p:cNvSpPr/>
          <p:nvPr/>
        </p:nvSpPr>
        <p:spPr>
          <a:xfrm>
            <a:off x="739800" y="5270760"/>
            <a:ext cx="3694680" cy="32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0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Δημόσια Διοίκηση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56" name="Text 2"/>
          <p:cNvSpPr/>
          <p:nvPr/>
        </p:nvSpPr>
        <p:spPr>
          <a:xfrm>
            <a:off x="739800" y="5727600"/>
            <a:ext cx="4172040" cy="67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Εκσυγχρονισμός υπηρεσιών και διαδικασιών</a:t>
            </a:r>
            <a:endParaRPr b="0" lang="en-US" sz="1650" spc="-1" strike="noStrike">
              <a:latin typeface="Arial"/>
            </a:endParaRPr>
          </a:p>
        </p:txBody>
      </p:sp>
      <p:pic>
        <p:nvPicPr>
          <p:cNvPr id="657" name="Image 2" descr="preencoded.png"/>
          <p:cNvPicPr/>
          <p:nvPr/>
        </p:nvPicPr>
        <p:blipFill>
          <a:blip r:embed="rId3"/>
          <a:stretch/>
        </p:blipFill>
        <p:spPr>
          <a:xfrm>
            <a:off x="5229000" y="4530960"/>
            <a:ext cx="528120" cy="528120"/>
          </a:xfrm>
          <a:prstGeom prst="rect">
            <a:avLst/>
          </a:prstGeom>
          <a:ln w="0">
            <a:noFill/>
          </a:ln>
        </p:spPr>
      </p:pic>
      <p:sp>
        <p:nvSpPr>
          <p:cNvPr id="658" name="Text 3"/>
          <p:cNvSpPr/>
          <p:nvPr/>
        </p:nvSpPr>
        <p:spPr>
          <a:xfrm>
            <a:off x="5229000" y="5270760"/>
            <a:ext cx="2641680" cy="32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0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Υγεία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59" name="Text 4"/>
          <p:cNvSpPr/>
          <p:nvPr/>
        </p:nvSpPr>
        <p:spPr>
          <a:xfrm>
            <a:off x="5229000" y="5727600"/>
            <a:ext cx="4172040" cy="3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Βελτίωση παροχής υπηρεσιών υγείας</a:t>
            </a:r>
            <a:endParaRPr b="0" lang="en-US" sz="1650" spc="-1" strike="noStrike">
              <a:latin typeface="Arial"/>
            </a:endParaRPr>
          </a:p>
        </p:txBody>
      </p:sp>
      <p:pic>
        <p:nvPicPr>
          <p:cNvPr id="660" name="Image 3" descr="preencoded.png"/>
          <p:cNvPicPr/>
          <p:nvPr/>
        </p:nvPicPr>
        <p:blipFill>
          <a:blip r:embed="rId4"/>
          <a:stretch/>
        </p:blipFill>
        <p:spPr>
          <a:xfrm>
            <a:off x="9718200" y="4530960"/>
            <a:ext cx="528120" cy="528120"/>
          </a:xfrm>
          <a:prstGeom prst="rect">
            <a:avLst/>
          </a:prstGeom>
          <a:ln w="0">
            <a:noFill/>
          </a:ln>
        </p:spPr>
      </p:pic>
      <p:sp>
        <p:nvSpPr>
          <p:cNvPr id="661" name="Text 5"/>
          <p:cNvSpPr/>
          <p:nvPr/>
        </p:nvSpPr>
        <p:spPr>
          <a:xfrm>
            <a:off x="9718200" y="5270760"/>
            <a:ext cx="2641680" cy="32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1" lang="en-US" sz="205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Εκπαίδευση</a:t>
            </a:r>
            <a:endParaRPr b="0" lang="en-US" sz="2050" spc="-1" strike="noStrike">
              <a:latin typeface="Arial"/>
            </a:endParaRPr>
          </a:p>
        </p:txBody>
      </p:sp>
      <p:sp>
        <p:nvSpPr>
          <p:cNvPr id="662" name="Text 6"/>
          <p:cNvSpPr/>
          <p:nvPr/>
        </p:nvSpPr>
        <p:spPr>
          <a:xfrm>
            <a:off x="9718200" y="5727600"/>
            <a:ext cx="4172040" cy="67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Ενίσχυση εκπαιδευτικών μεθόδων και πρόσβασης στη γνώση</a:t>
            </a:r>
            <a:endParaRPr b="0" lang="en-US" sz="1650" spc="-1" strike="noStrike">
              <a:latin typeface="Arial"/>
            </a:endParaRPr>
          </a:p>
        </p:txBody>
      </p:sp>
      <p:sp>
        <p:nvSpPr>
          <p:cNvPr id="663" name="Text 7"/>
          <p:cNvSpPr/>
          <p:nvPr/>
        </p:nvSpPr>
        <p:spPr>
          <a:xfrm>
            <a:off x="739800" y="6641640"/>
            <a:ext cx="13150440" cy="67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d7e5d8"/>
                </a:solidFill>
                <a:latin typeface="Syne"/>
                <a:ea typeface="Syne"/>
              </a:rPr>
              <a:t>Παρά τους προβληματισμούς, οι Τεχνολογίες Πληροφορίας και Επικοινωνιών (Τ.Π.Ε.) αποτελούν βασικό μέσο εκσυγχρονισμού και βελτίωσης πολλών τομέων της κοινωνίας.</a:t>
            </a:r>
            <a:endParaRPr b="0" lang="en-US" sz="16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ext 0"/>
          <p:cNvSpPr/>
          <p:nvPr/>
        </p:nvSpPr>
        <p:spPr>
          <a:xfrm>
            <a:off x="792360" y="622440"/>
            <a:ext cx="13045320" cy="141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550"/>
              </a:lnSpc>
              <a:buNone/>
              <a:tabLst>
                <a:tab algn="l" pos="0"/>
              </a:tabLst>
            </a:pPr>
            <a:r>
              <a:rPr b="1" lang="en-US" sz="4450" spc="-1" strike="noStrike">
                <a:solidFill>
                  <a:srgbClr val="f0f4f1"/>
                </a:solidFill>
                <a:latin typeface="Syne Extra Bold"/>
                <a:ea typeface="Syne Extra Bold"/>
              </a:rPr>
              <a:t>Προκλήσεις Προσαρμογής στην Τεχνολογία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665" name="Shape 1"/>
          <p:cNvSpPr/>
          <p:nvPr/>
        </p:nvSpPr>
        <p:spPr>
          <a:xfrm>
            <a:off x="792360" y="2490480"/>
            <a:ext cx="2173680" cy="1303920"/>
          </a:xfrm>
          <a:prstGeom prst="roundRect">
            <a:avLst>
              <a:gd name="adj" fmla="val 7290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Text 2"/>
          <p:cNvSpPr/>
          <p:nvPr/>
        </p:nvSpPr>
        <p:spPr>
          <a:xfrm>
            <a:off x="1026360" y="2916000"/>
            <a:ext cx="14940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1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67" name="Text 3"/>
          <p:cNvSpPr/>
          <p:nvPr/>
        </p:nvSpPr>
        <p:spPr>
          <a:xfrm>
            <a:off x="3192840" y="2716560"/>
            <a:ext cx="4643640" cy="35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Τεχνολογική Εξέλιξη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68" name="Text 4"/>
          <p:cNvSpPr/>
          <p:nvPr/>
        </p:nvSpPr>
        <p:spPr>
          <a:xfrm>
            <a:off x="3192840" y="3206160"/>
            <a:ext cx="464364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Ραγδαία ανάπτυξη νέων τεχνολογιών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669" name="Shape 5"/>
          <p:cNvSpPr/>
          <p:nvPr/>
        </p:nvSpPr>
        <p:spPr>
          <a:xfrm>
            <a:off x="3079800" y="3779640"/>
            <a:ext cx="10644840" cy="14760"/>
          </a:xfrm>
          <a:prstGeom prst="roundRect">
            <a:avLst>
              <a:gd name="adj" fmla="val 623958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Shape 6"/>
          <p:cNvSpPr/>
          <p:nvPr/>
        </p:nvSpPr>
        <p:spPr>
          <a:xfrm>
            <a:off x="792360" y="3907800"/>
            <a:ext cx="4348080" cy="1303920"/>
          </a:xfrm>
          <a:prstGeom prst="roundRect">
            <a:avLst>
              <a:gd name="adj" fmla="val 7290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Text 7"/>
          <p:cNvSpPr/>
          <p:nvPr/>
        </p:nvSpPr>
        <p:spPr>
          <a:xfrm>
            <a:off x="1026360" y="4333680"/>
            <a:ext cx="28332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2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72" name="Text 8"/>
          <p:cNvSpPr/>
          <p:nvPr/>
        </p:nvSpPr>
        <p:spPr>
          <a:xfrm>
            <a:off x="5367240" y="4134240"/>
            <a:ext cx="5369040" cy="35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Κοινωνική Προσαρμογή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73" name="Text 9"/>
          <p:cNvSpPr/>
          <p:nvPr/>
        </p:nvSpPr>
        <p:spPr>
          <a:xfrm>
            <a:off x="5367240" y="4623840"/>
            <a:ext cx="536904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Βραδύτερος ρυθμός αποδοχής αλλαγών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674" name="Shape 10"/>
          <p:cNvSpPr/>
          <p:nvPr/>
        </p:nvSpPr>
        <p:spPr>
          <a:xfrm>
            <a:off x="5253840" y="5196960"/>
            <a:ext cx="8470440" cy="14760"/>
          </a:xfrm>
          <a:prstGeom prst="roundRect">
            <a:avLst>
              <a:gd name="adj" fmla="val 623958"/>
            </a:avLst>
          </a:prstGeom>
          <a:solidFill>
            <a:srgbClr val="6d912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5" name="Shape 11"/>
          <p:cNvSpPr/>
          <p:nvPr/>
        </p:nvSpPr>
        <p:spPr>
          <a:xfrm>
            <a:off x="792360" y="5325480"/>
            <a:ext cx="6522480" cy="1303920"/>
          </a:xfrm>
          <a:prstGeom prst="roundRect">
            <a:avLst>
              <a:gd name="adj" fmla="val 7290"/>
            </a:avLst>
          </a:prstGeom>
          <a:solidFill>
            <a:srgbClr val="547808"/>
          </a:solidFill>
          <a:ln w="7620">
            <a:solidFill>
              <a:srgbClr val="6d912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Text 12"/>
          <p:cNvSpPr/>
          <p:nvPr/>
        </p:nvSpPr>
        <p:spPr>
          <a:xfrm>
            <a:off x="1026360" y="5751360"/>
            <a:ext cx="29808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3549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ffffff"/>
                </a:solidFill>
                <a:latin typeface="Syne Extra Bold"/>
                <a:ea typeface="Syne Extra Bold"/>
              </a:rPr>
              <a:t>3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77" name="Text 13"/>
          <p:cNvSpPr/>
          <p:nvPr/>
        </p:nvSpPr>
        <p:spPr>
          <a:xfrm>
            <a:off x="7541640" y="5551920"/>
            <a:ext cx="4894560" cy="35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1" lang="en-US" sz="2200" spc="-1" strike="noStrike">
                <a:solidFill>
                  <a:srgbClr val="d7e5d8"/>
                </a:solidFill>
                <a:latin typeface="Syne Extra Bold"/>
                <a:ea typeface="Syne Extra Bold"/>
              </a:rPr>
              <a:t>Ατομική Αντιμετώπιση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78" name="Text 14"/>
          <p:cNvSpPr/>
          <p:nvPr/>
        </p:nvSpPr>
        <p:spPr>
          <a:xfrm>
            <a:off x="7541640" y="6041160"/>
            <a:ext cx="48945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Προσωπικές προκλήσεις και άγχος</a:t>
            </a:r>
            <a:endParaRPr b="0" lang="en-US" sz="1750" spc="-1" strike="noStrike">
              <a:latin typeface="Arial"/>
            </a:endParaRPr>
          </a:p>
        </p:txBody>
      </p:sp>
      <p:sp>
        <p:nvSpPr>
          <p:cNvPr id="679" name="Text 15"/>
          <p:cNvSpPr/>
          <p:nvPr/>
        </p:nvSpPr>
        <p:spPr>
          <a:xfrm>
            <a:off x="792360" y="6884640"/>
            <a:ext cx="13045320" cy="72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d7e5d8"/>
                </a:solidFill>
                <a:latin typeface="Syne"/>
                <a:ea typeface="Syne"/>
              </a:rPr>
              <a:t>Η διαφορά στους ρυθμούς εξέλιξης μεταξύ τεχνολογίας και κοινωνίας δημιουργεί προκλήσεις προσαρμογής σε ατομικό και συλλογικό επίπεδο.</a:t>
            </a:r>
            <a:endParaRPr b="0" lang="en-US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LibreOffice/7.3.4.2$Windows_X86_64 LibreOffice_project/728fec16bd5f605073805c3c9e7c4212a0120dc5</Application>
  <AppVersion>15.0000</AppVersion>
  <Words>0</Words>
  <Paragraphs>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2024-12-02T19:28:36Z</dcterms:created>
  <dc:creator>PptxGenJS</dc:creator>
  <dc:description/>
  <dc:language>en-US</dc:language>
  <cp:lastModifiedBy/>
  <dcterms:modified xsi:type="dcterms:W3CDTF">2024-12-02T21:29:45Z</dcterms:modified>
  <cp:revision>2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14</vt:i4>
  </property>
  <property fmtid="{D5CDD505-2E9C-101B-9397-08002B2CF9AE}" pid="3" name="PresentationFormat">
    <vt:lpwstr>On-screen Show (16:9)</vt:lpwstr>
  </property>
  <property fmtid="{D5CDD505-2E9C-101B-9397-08002B2CF9AE}" pid="4" name="Slides">
    <vt:i4>14</vt:i4>
  </property>
</Properties>
</file>