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notesMaster" Target="notesMasters/notesMaster1.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slide" Target="slides/slide14.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move the slide</a:t>
            </a:r>
            <a:endParaRPr b="0" lang="en-US" sz="4400" spc="-1" strike="noStrike">
              <a:solidFill>
                <a:srgbClr val="000000"/>
              </a:solidFill>
              <a:latin typeface="Calibri Light"/>
            </a:endParaRPr>
          </a:p>
        </p:txBody>
      </p:sp>
      <p:sp>
        <p:nvSpPr>
          <p:cNvPr id="56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56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56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56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56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79662EEA-A4A1-4A37-AEFC-6758D491A595}"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3" name="PlaceHolder 1"/>
          <p:cNvSpPr>
            <a:spLocks noGrp="1"/>
          </p:cNvSpPr>
          <p:nvPr>
            <p:ph type="sldImg"/>
          </p:nvPr>
        </p:nvSpPr>
        <p:spPr>
          <a:xfrm>
            <a:off x="685800" y="1143000"/>
            <a:ext cx="5486040" cy="3085920"/>
          </a:xfrm>
          <a:prstGeom prst="rect">
            <a:avLst/>
          </a:prstGeom>
          <a:ln w="0">
            <a:noFill/>
          </a:ln>
        </p:spPr>
      </p:sp>
      <p:sp>
        <p:nvSpPr>
          <p:cNvPr id="76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5" name="PlaceHolder 3"/>
          <p:cNvSpPr>
            <a:spLocks noGrp="1"/>
          </p:cNvSpPr>
          <p:nvPr>
            <p:ph type="sldNum" idx="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D8005A66-6D3A-4314-A387-CC0017EDC46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PlaceHolder 1"/>
          <p:cNvSpPr>
            <a:spLocks noGrp="1"/>
          </p:cNvSpPr>
          <p:nvPr>
            <p:ph type="sldImg"/>
          </p:nvPr>
        </p:nvSpPr>
        <p:spPr>
          <a:xfrm>
            <a:off x="685800" y="1143000"/>
            <a:ext cx="5486040" cy="3085920"/>
          </a:xfrm>
          <a:prstGeom prst="rect">
            <a:avLst/>
          </a:prstGeom>
          <a:ln w="0">
            <a:noFill/>
          </a:ln>
        </p:spPr>
      </p:sp>
      <p:sp>
        <p:nvSpPr>
          <p:cNvPr id="791"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92"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8278FFA-EE55-436C-AB12-561802D44698}"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PlaceHolder 1"/>
          <p:cNvSpPr>
            <a:spLocks noGrp="1"/>
          </p:cNvSpPr>
          <p:nvPr>
            <p:ph type="sldImg"/>
          </p:nvPr>
        </p:nvSpPr>
        <p:spPr>
          <a:xfrm>
            <a:off x="685800" y="1143000"/>
            <a:ext cx="5486040" cy="3085920"/>
          </a:xfrm>
          <a:prstGeom prst="rect">
            <a:avLst/>
          </a:prstGeom>
          <a:ln w="0">
            <a:noFill/>
          </a:ln>
        </p:spPr>
      </p:sp>
      <p:sp>
        <p:nvSpPr>
          <p:cNvPr id="79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95"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0552E4A-A55E-46E1-9F4F-7F6408D83D0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6" name="PlaceHolder 1"/>
          <p:cNvSpPr>
            <a:spLocks noGrp="1"/>
          </p:cNvSpPr>
          <p:nvPr>
            <p:ph type="sldImg"/>
          </p:nvPr>
        </p:nvSpPr>
        <p:spPr>
          <a:xfrm>
            <a:off x="685800" y="1143000"/>
            <a:ext cx="5486040" cy="3085920"/>
          </a:xfrm>
          <a:prstGeom prst="rect">
            <a:avLst/>
          </a:prstGeom>
          <a:ln w="0">
            <a:noFill/>
          </a:ln>
        </p:spPr>
      </p:sp>
      <p:sp>
        <p:nvSpPr>
          <p:cNvPr id="79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98"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DC11308-BEDE-4991-ACB7-8C54D82F9DF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9" name="PlaceHolder 1"/>
          <p:cNvSpPr>
            <a:spLocks noGrp="1"/>
          </p:cNvSpPr>
          <p:nvPr>
            <p:ph type="sldImg"/>
          </p:nvPr>
        </p:nvSpPr>
        <p:spPr>
          <a:xfrm>
            <a:off x="685800" y="1143000"/>
            <a:ext cx="5486040" cy="3085920"/>
          </a:xfrm>
          <a:prstGeom prst="rect">
            <a:avLst/>
          </a:prstGeom>
          <a:ln w="0">
            <a:noFill/>
          </a:ln>
        </p:spPr>
      </p:sp>
      <p:sp>
        <p:nvSpPr>
          <p:cNvPr id="80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01"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B78003F-B07A-4D72-B7DF-00596BD3B46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PlaceHolder 1"/>
          <p:cNvSpPr>
            <a:spLocks noGrp="1"/>
          </p:cNvSpPr>
          <p:nvPr>
            <p:ph type="sldImg"/>
          </p:nvPr>
        </p:nvSpPr>
        <p:spPr>
          <a:xfrm>
            <a:off x="685800" y="1143000"/>
            <a:ext cx="5486040" cy="3085920"/>
          </a:xfrm>
          <a:prstGeom prst="rect">
            <a:avLst/>
          </a:prstGeom>
          <a:ln w="0">
            <a:noFill/>
          </a:ln>
        </p:spPr>
      </p:sp>
      <p:sp>
        <p:nvSpPr>
          <p:cNvPr id="80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04"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5251C3ED-BD94-4781-B7EF-1D1B78DFCBC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6" name="PlaceHolder 1"/>
          <p:cNvSpPr>
            <a:spLocks noGrp="1"/>
          </p:cNvSpPr>
          <p:nvPr>
            <p:ph type="sldImg"/>
          </p:nvPr>
        </p:nvSpPr>
        <p:spPr>
          <a:xfrm>
            <a:off x="685800" y="1143000"/>
            <a:ext cx="5486040" cy="3085920"/>
          </a:xfrm>
          <a:prstGeom prst="rect">
            <a:avLst/>
          </a:prstGeom>
          <a:ln w="0">
            <a:noFill/>
          </a:ln>
        </p:spPr>
      </p:sp>
      <p:sp>
        <p:nvSpPr>
          <p:cNvPr id="76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68" name="PlaceHolder 3"/>
          <p:cNvSpPr>
            <a:spLocks noGrp="1"/>
          </p:cNvSpPr>
          <p:nvPr>
            <p:ph type="sldNum" idx="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0418DDC0-5E1E-4E9F-BE8D-7E26DF8131B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9" name="PlaceHolder 1"/>
          <p:cNvSpPr>
            <a:spLocks noGrp="1"/>
          </p:cNvSpPr>
          <p:nvPr>
            <p:ph type="sldImg"/>
          </p:nvPr>
        </p:nvSpPr>
        <p:spPr>
          <a:xfrm>
            <a:off x="685800" y="1143000"/>
            <a:ext cx="5486040" cy="3085920"/>
          </a:xfrm>
          <a:prstGeom prst="rect">
            <a:avLst/>
          </a:prstGeom>
          <a:ln w="0">
            <a:noFill/>
          </a:ln>
        </p:spPr>
      </p:sp>
      <p:sp>
        <p:nvSpPr>
          <p:cNvPr id="77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1"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2E9593D-234C-45A6-AA98-EA029A1A6FE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2" name="PlaceHolder 1"/>
          <p:cNvSpPr>
            <a:spLocks noGrp="1"/>
          </p:cNvSpPr>
          <p:nvPr>
            <p:ph type="sldImg"/>
          </p:nvPr>
        </p:nvSpPr>
        <p:spPr>
          <a:xfrm>
            <a:off x="685800" y="1143000"/>
            <a:ext cx="5486040" cy="3085920"/>
          </a:xfrm>
          <a:prstGeom prst="rect">
            <a:avLst/>
          </a:prstGeom>
          <a:ln w="0">
            <a:noFill/>
          </a:ln>
        </p:spPr>
      </p:sp>
      <p:sp>
        <p:nvSpPr>
          <p:cNvPr id="77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4"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9C061C96-271E-4D72-AD54-E74F4CC8428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5" name="PlaceHolder 1"/>
          <p:cNvSpPr>
            <a:spLocks noGrp="1"/>
          </p:cNvSpPr>
          <p:nvPr>
            <p:ph type="sldImg"/>
          </p:nvPr>
        </p:nvSpPr>
        <p:spPr>
          <a:xfrm>
            <a:off x="685800" y="1143000"/>
            <a:ext cx="5486040" cy="3085920"/>
          </a:xfrm>
          <a:prstGeom prst="rect">
            <a:avLst/>
          </a:prstGeom>
          <a:ln w="0">
            <a:noFill/>
          </a:ln>
        </p:spPr>
      </p:sp>
      <p:sp>
        <p:nvSpPr>
          <p:cNvPr id="77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7"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AC2676B-D3AD-4DE2-AFC4-EB3C6FFC842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8" name="PlaceHolder 1"/>
          <p:cNvSpPr>
            <a:spLocks noGrp="1"/>
          </p:cNvSpPr>
          <p:nvPr>
            <p:ph type="sldImg"/>
          </p:nvPr>
        </p:nvSpPr>
        <p:spPr>
          <a:xfrm>
            <a:off x="685800" y="1143000"/>
            <a:ext cx="5486040" cy="3085920"/>
          </a:xfrm>
          <a:prstGeom prst="rect">
            <a:avLst/>
          </a:prstGeom>
          <a:ln w="0">
            <a:noFill/>
          </a:ln>
        </p:spPr>
      </p:sp>
      <p:sp>
        <p:nvSpPr>
          <p:cNvPr id="77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0"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8DE1322-ABCD-4DDB-B3D3-ACEC413419F9}"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1" name="PlaceHolder 1"/>
          <p:cNvSpPr>
            <a:spLocks noGrp="1"/>
          </p:cNvSpPr>
          <p:nvPr>
            <p:ph type="sldImg"/>
          </p:nvPr>
        </p:nvSpPr>
        <p:spPr>
          <a:xfrm>
            <a:off x="685800" y="1143000"/>
            <a:ext cx="5486040" cy="3085920"/>
          </a:xfrm>
          <a:prstGeom prst="rect">
            <a:avLst/>
          </a:prstGeom>
          <a:ln w="0">
            <a:noFill/>
          </a:ln>
        </p:spPr>
      </p:sp>
      <p:sp>
        <p:nvSpPr>
          <p:cNvPr id="78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3"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EA6B092E-B9FA-48B4-BDDA-F6EE100C5A5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4" name="PlaceHolder 1"/>
          <p:cNvSpPr>
            <a:spLocks noGrp="1"/>
          </p:cNvSpPr>
          <p:nvPr>
            <p:ph type="sldImg"/>
          </p:nvPr>
        </p:nvSpPr>
        <p:spPr>
          <a:xfrm>
            <a:off x="685800" y="1143000"/>
            <a:ext cx="5486040" cy="3085920"/>
          </a:xfrm>
          <a:prstGeom prst="rect">
            <a:avLst/>
          </a:prstGeom>
          <a:ln w="0">
            <a:noFill/>
          </a:ln>
        </p:spPr>
      </p:sp>
      <p:sp>
        <p:nvSpPr>
          <p:cNvPr id="78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6"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DA5447F6-66F7-4F8F-B8A2-21A64897D69A}"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PlaceHolder 1"/>
          <p:cNvSpPr>
            <a:spLocks noGrp="1"/>
          </p:cNvSpPr>
          <p:nvPr>
            <p:ph type="sldImg"/>
          </p:nvPr>
        </p:nvSpPr>
        <p:spPr>
          <a:xfrm>
            <a:off x="685800" y="1143000"/>
            <a:ext cx="5486040" cy="3085920"/>
          </a:xfrm>
          <a:prstGeom prst="rect">
            <a:avLst/>
          </a:prstGeom>
          <a:ln w="0">
            <a:noFill/>
          </a:ln>
        </p:spPr>
      </p:sp>
      <p:sp>
        <p:nvSpPr>
          <p:cNvPr id="788"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9"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2562812-572E-4B77-B216-35C9993EFFCB}"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36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3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40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4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44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4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48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4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52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5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5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4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8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12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1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16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1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20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2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24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2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28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2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Shape 0"/>
          <p:cNvSpPr/>
          <p:nvPr/>
        </p:nvSpPr>
        <p:spPr>
          <a:xfrm>
            <a:off x="0" y="0"/>
            <a:ext cx="14630040" cy="8229240"/>
          </a:xfrm>
          <a:prstGeom prst="rect">
            <a:avLst/>
          </a:prstGeom>
          <a:solidFill>
            <a:srgbClr val="f6f4f4"/>
          </a:solidFill>
          <a:ln w="0">
            <a:noFill/>
          </a:ln>
        </p:spPr>
        <p:style>
          <a:lnRef idx="0"/>
          <a:fillRef idx="0"/>
          <a:effectRef idx="0"/>
          <a:fontRef idx="minor"/>
        </p:style>
      </p:sp>
      <p:sp>
        <p:nvSpPr>
          <p:cNvPr id="321" name="Shape 1"/>
          <p:cNvSpPr/>
          <p:nvPr/>
        </p:nvSpPr>
        <p:spPr>
          <a:xfrm>
            <a:off x="0" y="0"/>
            <a:ext cx="14630040" cy="8229240"/>
          </a:xfrm>
          <a:prstGeom prst="rect">
            <a:avLst/>
          </a:prstGeom>
          <a:solidFill>
            <a:srgbClr val="ffffff"/>
          </a:solidFill>
          <a:ln w="0">
            <a:noFill/>
          </a:ln>
        </p:spPr>
        <p:style>
          <a:lnRef idx="0"/>
          <a:fillRef idx="0"/>
          <a:effectRef idx="0"/>
          <a:fontRef idx="minor"/>
        </p:style>
      </p:sp>
      <p:sp>
        <p:nvSpPr>
          <p:cNvPr id="3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2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slideLayout" Target="../slideLayouts/slideLayout133.xml"/><Relationship Id="rId7"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45.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57.xml"/><Relationship Id="rId3"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37.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61.xml"/><Relationship Id="rId7"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97.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6" name="Image 0" descr="preencoded.png"/>
          <p:cNvPicPr/>
          <p:nvPr/>
        </p:nvPicPr>
        <p:blipFill>
          <a:blip r:embed="rId1"/>
          <a:stretch/>
        </p:blipFill>
        <p:spPr>
          <a:xfrm>
            <a:off x="0" y="0"/>
            <a:ext cx="5486040" cy="8229240"/>
          </a:xfrm>
          <a:prstGeom prst="rect">
            <a:avLst/>
          </a:prstGeom>
          <a:ln w="0">
            <a:noFill/>
          </a:ln>
        </p:spPr>
      </p:pic>
      <p:sp>
        <p:nvSpPr>
          <p:cNvPr id="567" name="Text 0"/>
          <p:cNvSpPr/>
          <p:nvPr/>
        </p:nvSpPr>
        <p:spPr>
          <a:xfrm>
            <a:off x="6388560" y="0"/>
            <a:ext cx="7556040" cy="2934360"/>
          </a:xfrm>
          <a:prstGeom prst="rect">
            <a:avLst/>
          </a:prstGeom>
          <a:noFill/>
          <a:ln w="0">
            <a:noFill/>
          </a:ln>
        </p:spPr>
        <p:style>
          <a:lnRef idx="0"/>
          <a:fillRef idx="0"/>
          <a:effectRef idx="0"/>
          <a:fontRef idx="minor"/>
        </p:style>
        <p:txBody>
          <a:bodyPr lIns="0" rIns="0" tIns="0" bIns="0" anchor="t">
            <a:noAutofit/>
          </a:bodyPr>
          <a:p>
            <a:pPr>
              <a:lnSpc>
                <a:spcPts val="7699"/>
              </a:lnSpc>
              <a:buNone/>
              <a:tabLst>
                <a:tab algn="l" pos="0"/>
              </a:tabLst>
            </a:pPr>
            <a:r>
              <a:rPr b="1" lang="en-US" sz="6150" spc="-185" strike="noStrike">
                <a:solidFill>
                  <a:srgbClr val="000000"/>
                </a:solidFill>
                <a:latin typeface="Inter Bold"/>
                <a:ea typeface="Inter Bold"/>
              </a:rPr>
              <a:t>Η Μεταβιομηχανική Κοινωνία: Μια Νέα Εποχή</a:t>
            </a:r>
            <a:endParaRPr b="0" lang="en-US" sz="6150" spc="-1" strike="noStrike">
              <a:latin typeface="Arial"/>
            </a:endParaRPr>
          </a:p>
        </p:txBody>
      </p:sp>
      <p:sp>
        <p:nvSpPr>
          <p:cNvPr id="568" name="Text 1"/>
          <p:cNvSpPr/>
          <p:nvPr/>
        </p:nvSpPr>
        <p:spPr>
          <a:xfrm>
            <a:off x="6280200" y="3974400"/>
            <a:ext cx="7556040" cy="290304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Η μεταβιομηχανική κοινωνία αποτελεί την τρίτη μεγάλη επανάσταση στην ιστορία της ανθρωπότητας, μετά την καλλιέργεια της γης και τη βιομηχανική επανάσταση. Αυτή η νέα κοινωνική πραγματικότητα βασίζεται στην αλματώδη εξέλιξη της τεχνολογίας, η οποία έχει επιφέρει ριζικές αλλαγές στην οικονομία, την κοινωνία και την πολιτική. Η ραγδαία ανάπτυξη των επιστημών και της τεχνολογίας έχει μεταμορφώσει τον τρόπο που ζούμε, εργαζόμαστε και επικοινωνούμε, δημιουργώντας νέες προκλήσεις και ευκαιρίες για την ανθρωπότητα.</a:t>
            </a:r>
            <a:endParaRPr b="0" lang="en-US" sz="1750" spc="-1" strike="noStrike">
              <a:latin typeface="Arial"/>
            </a:endParaRPr>
          </a:p>
        </p:txBody>
      </p:sp>
      <p:sp>
        <p:nvSpPr>
          <p:cNvPr id="569" name="Shape 2"/>
          <p:cNvSpPr/>
          <p:nvPr/>
        </p:nvSpPr>
        <p:spPr>
          <a:xfrm>
            <a:off x="6280200" y="7149960"/>
            <a:ext cx="362520" cy="362520"/>
          </a:xfrm>
          <a:prstGeom prst="roundRect">
            <a:avLst>
              <a:gd name="adj" fmla="val 25194296"/>
            </a:avLst>
          </a:prstGeom>
          <a:noFill/>
          <a:ln w="7620">
            <a:solidFill>
              <a:srgbClr val="ffffff"/>
            </a:solidFill>
            <a:round/>
          </a:ln>
        </p:spPr>
        <p:style>
          <a:lnRef idx="0"/>
          <a:fillRef idx="0"/>
          <a:effectRef idx="0"/>
          <a:fontRef idx="minor"/>
        </p:style>
      </p:sp>
      <p:pic>
        <p:nvPicPr>
          <p:cNvPr id="570" name="Image 1" descr="preencoded.png"/>
          <p:cNvPicPr/>
          <p:nvPr/>
        </p:nvPicPr>
        <p:blipFill>
          <a:blip r:embed="rId2"/>
          <a:stretch/>
        </p:blipFill>
        <p:spPr>
          <a:xfrm>
            <a:off x="6287760" y="7157520"/>
            <a:ext cx="347400" cy="347400"/>
          </a:xfrm>
          <a:prstGeom prst="rect">
            <a:avLst/>
          </a:prstGeom>
          <a:ln w="0">
            <a:noFill/>
          </a:ln>
        </p:spPr>
      </p:pic>
      <p:sp>
        <p:nvSpPr>
          <p:cNvPr id="571" name="Text 3"/>
          <p:cNvSpPr/>
          <p:nvPr/>
        </p:nvSpPr>
        <p:spPr>
          <a:xfrm>
            <a:off x="6756480" y="7133040"/>
            <a:ext cx="2230920" cy="396360"/>
          </a:xfrm>
          <a:prstGeom prst="rect">
            <a:avLst/>
          </a:prstGeom>
          <a:noFill/>
          <a:ln w="0">
            <a:noFill/>
          </a:ln>
        </p:spPr>
        <p:style>
          <a:lnRef idx="0"/>
          <a:fillRef idx="0"/>
          <a:effectRef idx="0"/>
          <a:fontRef idx="minor"/>
        </p:style>
        <p:txBody>
          <a:bodyPr wrap="none" lIns="0" rIns="0" tIns="0" bIns="0" anchor="t">
            <a:noAutofit/>
          </a:bodyPr>
          <a:p>
            <a:pPr>
              <a:lnSpc>
                <a:spcPts val="3101"/>
              </a:lnSpc>
              <a:buNone/>
              <a:tabLst>
                <a:tab algn="l" pos="0"/>
              </a:tabLst>
            </a:pPr>
            <a:r>
              <a:rPr b="1" lang="en-US" sz="2200" spc="-38" strike="noStrike">
                <a:solidFill>
                  <a:srgbClr val="272525"/>
                </a:solidFill>
                <a:latin typeface="Inter Bold"/>
                <a:ea typeface="Inter Bold"/>
              </a:rPr>
              <a:t>by Elpiniki Rassa</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Text 0"/>
          <p:cNvSpPr/>
          <p:nvPr/>
        </p:nvSpPr>
        <p:spPr>
          <a:xfrm>
            <a:off x="793800" y="2004120"/>
            <a:ext cx="130424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1" lang="en-US" sz="4450" spc="-134" strike="noStrike">
                <a:solidFill>
                  <a:srgbClr val="000000"/>
                </a:solidFill>
                <a:latin typeface="Inter Bold"/>
                <a:ea typeface="Inter Bold"/>
              </a:rPr>
              <a:t>Προβλέψεις για το Μέλλον της Μεταβιομηχανικής Κοινωνίας</a:t>
            </a:r>
            <a:endParaRPr b="0" lang="en-US" sz="4450" spc="-1" strike="noStrike">
              <a:latin typeface="Arial"/>
            </a:endParaRPr>
          </a:p>
        </p:txBody>
      </p:sp>
      <p:sp>
        <p:nvSpPr>
          <p:cNvPr id="686" name="Text 1"/>
          <p:cNvSpPr/>
          <p:nvPr/>
        </p:nvSpPr>
        <p:spPr>
          <a:xfrm>
            <a:off x="793800" y="3988440"/>
            <a:ext cx="3977640" cy="70848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1" lang="en-US" sz="2200" spc="-69" strike="noStrike">
                <a:solidFill>
                  <a:srgbClr val="000000"/>
                </a:solidFill>
                <a:latin typeface="Inter Bold"/>
                <a:ea typeface="Inter Bold"/>
              </a:rPr>
              <a:t>Αύξηση Εκπαιδευτικού Επιπέδου</a:t>
            </a:r>
            <a:endParaRPr b="0" lang="en-US" sz="2200" spc="-1" strike="noStrike">
              <a:latin typeface="Arial"/>
            </a:endParaRPr>
          </a:p>
        </p:txBody>
      </p:sp>
      <p:sp>
        <p:nvSpPr>
          <p:cNvPr id="687" name="Text 2"/>
          <p:cNvSpPr/>
          <p:nvPr/>
        </p:nvSpPr>
        <p:spPr>
          <a:xfrm>
            <a:off x="793800" y="4924080"/>
            <a:ext cx="39776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Προβλέπεται αύξηση του ποσοστού του πληθυσμού με υψηλού επιπέδου εκπαίδευση.</a:t>
            </a:r>
            <a:endParaRPr b="0" lang="en-US" sz="1750" spc="-1" strike="noStrike">
              <a:latin typeface="Arial"/>
            </a:endParaRPr>
          </a:p>
        </p:txBody>
      </p:sp>
      <p:sp>
        <p:nvSpPr>
          <p:cNvPr id="688" name="Text 3"/>
          <p:cNvSpPr/>
          <p:nvPr/>
        </p:nvSpPr>
        <p:spPr>
          <a:xfrm>
            <a:off x="5333040" y="3988440"/>
            <a:ext cx="295524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9" strike="noStrike">
                <a:solidFill>
                  <a:srgbClr val="000000"/>
                </a:solidFill>
                <a:latin typeface="Inter Bold"/>
                <a:ea typeface="Inter Bold"/>
              </a:rPr>
              <a:t>Τεχνολογική Πρόοδος</a:t>
            </a:r>
            <a:endParaRPr b="0" lang="en-US" sz="2200" spc="-1" strike="noStrike">
              <a:latin typeface="Arial"/>
            </a:endParaRPr>
          </a:p>
        </p:txBody>
      </p:sp>
      <p:sp>
        <p:nvSpPr>
          <p:cNvPr id="689" name="Text 4"/>
          <p:cNvSpPr/>
          <p:nvPr/>
        </p:nvSpPr>
        <p:spPr>
          <a:xfrm>
            <a:off x="5333040" y="4569840"/>
            <a:ext cx="39776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Η εξέλιξη των μηχανών αναμένεται να αυξήσει την παραγωγή προϊόντων.</a:t>
            </a:r>
            <a:endParaRPr b="0" lang="en-US" sz="1750" spc="-1" strike="noStrike">
              <a:latin typeface="Arial"/>
            </a:endParaRPr>
          </a:p>
        </p:txBody>
      </p:sp>
      <p:sp>
        <p:nvSpPr>
          <p:cNvPr id="690" name="Text 5"/>
          <p:cNvSpPr/>
          <p:nvPr/>
        </p:nvSpPr>
        <p:spPr>
          <a:xfrm>
            <a:off x="9871920" y="3988440"/>
            <a:ext cx="39636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9" strike="noStrike">
                <a:solidFill>
                  <a:srgbClr val="000000"/>
                </a:solidFill>
                <a:latin typeface="Inter Bold"/>
                <a:ea typeface="Inter Bold"/>
              </a:rPr>
              <a:t>Καταπολέμηση της Φτώχειας</a:t>
            </a:r>
            <a:endParaRPr b="0" lang="en-US" sz="2200" spc="-1" strike="noStrike">
              <a:latin typeface="Arial"/>
            </a:endParaRPr>
          </a:p>
        </p:txBody>
      </p:sp>
      <p:sp>
        <p:nvSpPr>
          <p:cNvPr id="691" name="Text 6"/>
          <p:cNvSpPr/>
          <p:nvPr/>
        </p:nvSpPr>
        <p:spPr>
          <a:xfrm>
            <a:off x="9871920" y="4569840"/>
            <a:ext cx="3977640" cy="145116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Υπάρχει η ελπίδα ότι η αυξημένη παραγωγή θα δημιουργήσει τους όρους για την εξάλειψη της φτώχειας.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2" name="Image 0" descr="preencoded.png"/>
          <p:cNvPicPr/>
          <p:nvPr/>
        </p:nvPicPr>
        <p:blipFill>
          <a:blip r:embed="rId1"/>
          <a:stretch/>
        </p:blipFill>
        <p:spPr>
          <a:xfrm>
            <a:off x="9144000" y="0"/>
            <a:ext cx="5486040" cy="8229240"/>
          </a:xfrm>
          <a:prstGeom prst="rect">
            <a:avLst/>
          </a:prstGeom>
          <a:ln w="0">
            <a:noFill/>
          </a:ln>
        </p:spPr>
      </p:pic>
      <p:sp>
        <p:nvSpPr>
          <p:cNvPr id="693" name="Text 0"/>
          <p:cNvSpPr/>
          <p:nvPr/>
        </p:nvSpPr>
        <p:spPr>
          <a:xfrm>
            <a:off x="717480" y="1205640"/>
            <a:ext cx="7708680" cy="1280880"/>
          </a:xfrm>
          <a:prstGeom prst="rect">
            <a:avLst/>
          </a:prstGeom>
          <a:noFill/>
          <a:ln w="0">
            <a:noFill/>
          </a:ln>
        </p:spPr>
        <p:style>
          <a:lnRef idx="0"/>
          <a:fillRef idx="0"/>
          <a:effectRef idx="0"/>
          <a:fontRef idx="minor"/>
        </p:style>
        <p:txBody>
          <a:bodyPr lIns="0" rIns="0" tIns="0" bIns="0" anchor="t">
            <a:noAutofit/>
          </a:bodyPr>
          <a:p>
            <a:pPr>
              <a:lnSpc>
                <a:spcPts val="5000"/>
              </a:lnSpc>
              <a:buNone/>
              <a:tabLst>
                <a:tab algn="l" pos="0"/>
              </a:tabLst>
            </a:pPr>
            <a:r>
              <a:rPr b="1" lang="en-US" sz="4000" spc="-123" strike="noStrike">
                <a:solidFill>
                  <a:srgbClr val="000000"/>
                </a:solidFill>
                <a:latin typeface="Inter Bold"/>
                <a:ea typeface="Inter Bold"/>
              </a:rPr>
              <a:t>Προκλήσεις της Μεταβιομηχανικής Κοινωνίας</a:t>
            </a:r>
            <a:endParaRPr b="0" lang="en-US" sz="4000" spc="-1" strike="noStrike">
              <a:latin typeface="Arial"/>
            </a:endParaRPr>
          </a:p>
        </p:txBody>
      </p:sp>
      <p:sp>
        <p:nvSpPr>
          <p:cNvPr id="694" name="Shape 1"/>
          <p:cNvSpPr/>
          <p:nvPr/>
        </p:nvSpPr>
        <p:spPr>
          <a:xfrm>
            <a:off x="717480" y="2793960"/>
            <a:ext cx="3751920" cy="2172240"/>
          </a:xfrm>
          <a:prstGeom prst="roundRect">
            <a:avLst>
              <a:gd name="adj" fmla="val 3963"/>
            </a:avLst>
          </a:prstGeom>
          <a:solidFill>
            <a:srgbClr val="dadbf1"/>
          </a:solidFill>
          <a:ln w="7620">
            <a:solidFill>
              <a:srgbClr val="c0c1d7"/>
            </a:solidFill>
            <a:round/>
          </a:ln>
        </p:spPr>
        <p:style>
          <a:lnRef idx="0"/>
          <a:fillRef idx="0"/>
          <a:effectRef idx="0"/>
          <a:fontRef idx="minor"/>
        </p:style>
      </p:sp>
      <p:sp>
        <p:nvSpPr>
          <p:cNvPr id="695" name="Text 2"/>
          <p:cNvSpPr/>
          <p:nvPr/>
        </p:nvSpPr>
        <p:spPr>
          <a:xfrm>
            <a:off x="929880" y="3006720"/>
            <a:ext cx="3326760" cy="640080"/>
          </a:xfrm>
          <a:prstGeom prst="rect">
            <a:avLst/>
          </a:prstGeom>
          <a:noFill/>
          <a:ln w="0">
            <a:noFill/>
          </a:ln>
        </p:spPr>
        <p:style>
          <a:lnRef idx="0"/>
          <a:fillRef idx="0"/>
          <a:effectRef idx="0"/>
          <a:fontRef idx="minor"/>
        </p:style>
        <p:txBody>
          <a:bodyPr lIns="0" rIns="0" tIns="0" bIns="0" anchor="t">
            <a:noAutofit/>
          </a:bodyPr>
          <a:p>
            <a:pPr>
              <a:lnSpc>
                <a:spcPts val="2500"/>
              </a:lnSpc>
              <a:buNone/>
              <a:tabLst>
                <a:tab algn="l" pos="0"/>
              </a:tabLst>
            </a:pPr>
            <a:r>
              <a:rPr b="1" lang="en-US" sz="2000" spc="-63" strike="noStrike">
                <a:solidFill>
                  <a:srgbClr val="272525"/>
                </a:solidFill>
                <a:latin typeface="Inter Bold"/>
                <a:ea typeface="Inter Bold"/>
              </a:rPr>
              <a:t>Περιβαλλοντική Καταστροφή</a:t>
            </a:r>
            <a:endParaRPr b="0" lang="en-US" sz="2000" spc="-1" strike="noStrike">
              <a:latin typeface="Arial"/>
            </a:endParaRPr>
          </a:p>
        </p:txBody>
      </p:sp>
      <p:sp>
        <p:nvSpPr>
          <p:cNvPr id="696" name="Text 3"/>
          <p:cNvSpPr/>
          <p:nvPr/>
        </p:nvSpPr>
        <p:spPr>
          <a:xfrm>
            <a:off x="929880" y="3770280"/>
            <a:ext cx="3326760" cy="98352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32" strike="noStrike">
                <a:solidFill>
                  <a:srgbClr val="272525"/>
                </a:solidFill>
                <a:latin typeface="Inter"/>
                <a:ea typeface="Inter"/>
              </a:rPr>
              <a:t>Παραμένει ένα σημαντικό πρόβλημα που δεν έχει αντιμετωπιστεί αποτελεσματικά.</a:t>
            </a:r>
            <a:endParaRPr b="0" lang="en-US" sz="1600" spc="-1" strike="noStrike">
              <a:latin typeface="Arial"/>
            </a:endParaRPr>
          </a:p>
        </p:txBody>
      </p:sp>
      <p:sp>
        <p:nvSpPr>
          <p:cNvPr id="697" name="Shape 4"/>
          <p:cNvSpPr/>
          <p:nvPr/>
        </p:nvSpPr>
        <p:spPr>
          <a:xfrm>
            <a:off x="4674600" y="2793960"/>
            <a:ext cx="3751920" cy="2172240"/>
          </a:xfrm>
          <a:prstGeom prst="roundRect">
            <a:avLst>
              <a:gd name="adj" fmla="val 3963"/>
            </a:avLst>
          </a:prstGeom>
          <a:solidFill>
            <a:srgbClr val="dadbf1"/>
          </a:solidFill>
          <a:ln w="7620">
            <a:solidFill>
              <a:srgbClr val="c0c1d7"/>
            </a:solidFill>
            <a:round/>
          </a:ln>
        </p:spPr>
        <p:style>
          <a:lnRef idx="0"/>
          <a:fillRef idx="0"/>
          <a:effectRef idx="0"/>
          <a:fontRef idx="minor"/>
        </p:style>
      </p:sp>
      <p:sp>
        <p:nvSpPr>
          <p:cNvPr id="698" name="Text 5"/>
          <p:cNvSpPr/>
          <p:nvPr/>
        </p:nvSpPr>
        <p:spPr>
          <a:xfrm>
            <a:off x="4887000" y="3006720"/>
            <a:ext cx="2562120" cy="3200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1" lang="en-US" sz="2000" spc="-63" strike="noStrike">
                <a:solidFill>
                  <a:srgbClr val="272525"/>
                </a:solidFill>
                <a:latin typeface="Inter Bold"/>
                <a:ea typeface="Inter Bold"/>
              </a:rPr>
              <a:t>Φτώχεια</a:t>
            </a:r>
            <a:endParaRPr b="0" lang="en-US" sz="2000" spc="-1" strike="noStrike">
              <a:latin typeface="Arial"/>
            </a:endParaRPr>
          </a:p>
        </p:txBody>
      </p:sp>
      <p:sp>
        <p:nvSpPr>
          <p:cNvPr id="699" name="Text 6"/>
          <p:cNvSpPr/>
          <p:nvPr/>
        </p:nvSpPr>
        <p:spPr>
          <a:xfrm>
            <a:off x="4887000" y="3449880"/>
            <a:ext cx="3326760" cy="98352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32" strike="noStrike">
                <a:solidFill>
                  <a:srgbClr val="272525"/>
                </a:solidFill>
                <a:latin typeface="Inter"/>
                <a:ea typeface="Inter"/>
              </a:rPr>
              <a:t>Παρά τις τεχνολογικές εξελίξεις, η φτώχεια εξακολουθεί να αποτελεί παγκόσμια πρόκληση.</a:t>
            </a:r>
            <a:endParaRPr b="0" lang="en-US" sz="1600" spc="-1" strike="noStrike">
              <a:latin typeface="Arial"/>
            </a:endParaRPr>
          </a:p>
        </p:txBody>
      </p:sp>
      <p:sp>
        <p:nvSpPr>
          <p:cNvPr id="700" name="Shape 7"/>
          <p:cNvSpPr/>
          <p:nvPr/>
        </p:nvSpPr>
        <p:spPr>
          <a:xfrm>
            <a:off x="717480" y="5171760"/>
            <a:ext cx="3751920" cy="1851840"/>
          </a:xfrm>
          <a:prstGeom prst="roundRect">
            <a:avLst>
              <a:gd name="adj" fmla="val 4648"/>
            </a:avLst>
          </a:prstGeom>
          <a:solidFill>
            <a:srgbClr val="dadbf1"/>
          </a:solidFill>
          <a:ln w="7620">
            <a:solidFill>
              <a:srgbClr val="c0c1d7"/>
            </a:solidFill>
            <a:round/>
          </a:ln>
        </p:spPr>
        <p:style>
          <a:lnRef idx="0"/>
          <a:fillRef idx="0"/>
          <a:effectRef idx="0"/>
          <a:fontRef idx="minor"/>
        </p:style>
      </p:sp>
      <p:sp>
        <p:nvSpPr>
          <p:cNvPr id="701" name="Text 8"/>
          <p:cNvSpPr/>
          <p:nvPr/>
        </p:nvSpPr>
        <p:spPr>
          <a:xfrm>
            <a:off x="929880" y="5384160"/>
            <a:ext cx="2907360" cy="3200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1" lang="en-US" sz="2000" spc="-63" strike="noStrike">
                <a:solidFill>
                  <a:srgbClr val="272525"/>
                </a:solidFill>
                <a:latin typeface="Inter Bold"/>
                <a:ea typeface="Inter Bold"/>
              </a:rPr>
              <a:t>Οικονομικές Ανισότητες</a:t>
            </a:r>
            <a:endParaRPr b="0" lang="en-US" sz="2000" spc="-1" strike="noStrike">
              <a:latin typeface="Arial"/>
            </a:endParaRPr>
          </a:p>
        </p:txBody>
      </p:sp>
      <p:sp>
        <p:nvSpPr>
          <p:cNvPr id="702" name="Text 9"/>
          <p:cNvSpPr/>
          <p:nvPr/>
        </p:nvSpPr>
        <p:spPr>
          <a:xfrm>
            <a:off x="929880" y="5827320"/>
            <a:ext cx="3326760" cy="98352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32" strike="noStrike">
                <a:solidFill>
                  <a:srgbClr val="272525"/>
                </a:solidFill>
                <a:latin typeface="Inter"/>
                <a:ea typeface="Inter"/>
              </a:rPr>
              <a:t>Οι μεγάλες οικονομικές διαφορές μεταξύ πλουσίων και φτωχών παραμένουν.</a:t>
            </a:r>
            <a:endParaRPr b="0" lang="en-US" sz="1600" spc="-1" strike="noStrike">
              <a:latin typeface="Arial"/>
            </a:endParaRPr>
          </a:p>
        </p:txBody>
      </p:sp>
      <p:sp>
        <p:nvSpPr>
          <p:cNvPr id="703" name="Shape 10"/>
          <p:cNvSpPr/>
          <p:nvPr/>
        </p:nvSpPr>
        <p:spPr>
          <a:xfrm>
            <a:off x="4674600" y="5171760"/>
            <a:ext cx="3751920" cy="1851840"/>
          </a:xfrm>
          <a:prstGeom prst="roundRect">
            <a:avLst>
              <a:gd name="adj" fmla="val 4648"/>
            </a:avLst>
          </a:prstGeom>
          <a:solidFill>
            <a:srgbClr val="dadbf1"/>
          </a:solidFill>
          <a:ln w="7620">
            <a:solidFill>
              <a:srgbClr val="c0c1d7"/>
            </a:solidFill>
            <a:round/>
          </a:ln>
        </p:spPr>
        <p:style>
          <a:lnRef idx="0"/>
          <a:fillRef idx="0"/>
          <a:effectRef idx="0"/>
          <a:fontRef idx="minor"/>
        </p:style>
      </p:sp>
      <p:sp>
        <p:nvSpPr>
          <p:cNvPr id="704" name="Text 11"/>
          <p:cNvSpPr/>
          <p:nvPr/>
        </p:nvSpPr>
        <p:spPr>
          <a:xfrm>
            <a:off x="4887000" y="5384160"/>
            <a:ext cx="2804040" cy="3200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1" lang="en-US" sz="2000" spc="-63" strike="noStrike">
                <a:solidFill>
                  <a:srgbClr val="272525"/>
                </a:solidFill>
                <a:latin typeface="Inter Bold"/>
                <a:ea typeface="Inter Bold"/>
              </a:rPr>
              <a:t>Κοινωνικές Ανισότητες</a:t>
            </a:r>
            <a:endParaRPr b="0" lang="en-US" sz="2000" spc="-1" strike="noStrike">
              <a:latin typeface="Arial"/>
            </a:endParaRPr>
          </a:p>
        </p:txBody>
      </p:sp>
      <p:sp>
        <p:nvSpPr>
          <p:cNvPr id="705" name="Text 12"/>
          <p:cNvSpPr/>
          <p:nvPr/>
        </p:nvSpPr>
        <p:spPr>
          <a:xfrm>
            <a:off x="4887000" y="5827320"/>
            <a:ext cx="3326760" cy="98352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32" strike="noStrike">
                <a:solidFill>
                  <a:srgbClr val="272525"/>
                </a:solidFill>
                <a:latin typeface="Inter"/>
                <a:ea typeface="Inter"/>
              </a:rPr>
              <a:t>Η πρόσβαση στην τεχνολογία και την εκπαίδευση δεν είναι ίση για όλους.</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6" name="Image 0" descr="preencoded.png"/>
          <p:cNvPicPr/>
          <p:nvPr/>
        </p:nvPicPr>
        <p:blipFill>
          <a:blip r:embed="rId1"/>
          <a:stretch/>
        </p:blipFill>
        <p:spPr>
          <a:xfrm>
            <a:off x="0" y="0"/>
            <a:ext cx="14630040" cy="2637000"/>
          </a:xfrm>
          <a:prstGeom prst="rect">
            <a:avLst/>
          </a:prstGeom>
          <a:ln w="0">
            <a:noFill/>
          </a:ln>
        </p:spPr>
      </p:pic>
      <p:sp>
        <p:nvSpPr>
          <p:cNvPr id="707" name="Text 0"/>
          <p:cNvSpPr/>
          <p:nvPr/>
        </p:nvSpPr>
        <p:spPr>
          <a:xfrm>
            <a:off x="738360" y="3217680"/>
            <a:ext cx="6035040" cy="659160"/>
          </a:xfrm>
          <a:prstGeom prst="rect">
            <a:avLst/>
          </a:prstGeom>
          <a:noFill/>
          <a:ln w="0">
            <a:noFill/>
          </a:ln>
        </p:spPr>
        <p:style>
          <a:lnRef idx="0"/>
          <a:fillRef idx="0"/>
          <a:effectRef idx="0"/>
          <a:fontRef idx="minor"/>
        </p:style>
        <p:txBody>
          <a:bodyPr wrap="none" lIns="0" rIns="0" tIns="0" bIns="0" anchor="t">
            <a:noAutofit/>
          </a:bodyPr>
          <a:p>
            <a:pPr>
              <a:lnSpc>
                <a:spcPts val="5151"/>
              </a:lnSpc>
              <a:buNone/>
              <a:tabLst>
                <a:tab algn="l" pos="0"/>
              </a:tabLst>
            </a:pPr>
            <a:r>
              <a:rPr b="1" lang="en-US" sz="4150" spc="-126" strike="noStrike">
                <a:solidFill>
                  <a:srgbClr val="000000"/>
                </a:solidFill>
                <a:latin typeface="Inter Bold"/>
                <a:ea typeface="Inter Bold"/>
              </a:rPr>
              <a:t>Η Αλλαγή στην Εργασία</a:t>
            </a:r>
            <a:endParaRPr b="0" lang="en-US" sz="4150" spc="-1" strike="noStrike">
              <a:latin typeface="Arial"/>
            </a:endParaRPr>
          </a:p>
        </p:txBody>
      </p:sp>
      <p:pic>
        <p:nvPicPr>
          <p:cNvPr id="708" name="Image 1" descr="preencoded.png"/>
          <p:cNvPicPr/>
          <p:nvPr/>
        </p:nvPicPr>
        <p:blipFill>
          <a:blip r:embed="rId2"/>
          <a:stretch/>
        </p:blipFill>
        <p:spPr>
          <a:xfrm>
            <a:off x="738360" y="4193640"/>
            <a:ext cx="527040" cy="527040"/>
          </a:xfrm>
          <a:prstGeom prst="rect">
            <a:avLst/>
          </a:prstGeom>
          <a:ln w="0">
            <a:noFill/>
          </a:ln>
        </p:spPr>
      </p:pic>
      <p:sp>
        <p:nvSpPr>
          <p:cNvPr id="709" name="Text 1"/>
          <p:cNvSpPr/>
          <p:nvPr/>
        </p:nvSpPr>
        <p:spPr>
          <a:xfrm>
            <a:off x="738360" y="4932000"/>
            <a:ext cx="2637000" cy="3290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63" strike="noStrike">
                <a:solidFill>
                  <a:srgbClr val="272525"/>
                </a:solidFill>
                <a:latin typeface="Inter Bold"/>
                <a:ea typeface="Inter Bold"/>
              </a:rPr>
              <a:t>Αυτοματοποίηση</a:t>
            </a:r>
            <a:endParaRPr b="0" lang="en-US" sz="2050" spc="-1" strike="noStrike">
              <a:latin typeface="Arial"/>
            </a:endParaRPr>
          </a:p>
        </p:txBody>
      </p:sp>
      <p:sp>
        <p:nvSpPr>
          <p:cNvPr id="710" name="Text 2"/>
          <p:cNvSpPr/>
          <p:nvPr/>
        </p:nvSpPr>
        <p:spPr>
          <a:xfrm>
            <a:off x="738360" y="5388120"/>
            <a:ext cx="3050640" cy="67464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Αντικατάσταση ανθρώπινων εργασιών από μηχανές</a:t>
            </a:r>
            <a:endParaRPr b="0" lang="en-US" sz="1650" spc="-1" strike="noStrike">
              <a:latin typeface="Arial"/>
            </a:endParaRPr>
          </a:p>
        </p:txBody>
      </p:sp>
      <p:pic>
        <p:nvPicPr>
          <p:cNvPr id="711" name="Image 2" descr="preencoded.png"/>
          <p:cNvPicPr/>
          <p:nvPr/>
        </p:nvPicPr>
        <p:blipFill>
          <a:blip r:embed="rId3"/>
          <a:stretch/>
        </p:blipFill>
        <p:spPr>
          <a:xfrm>
            <a:off x="4105800" y="4193640"/>
            <a:ext cx="527040" cy="527040"/>
          </a:xfrm>
          <a:prstGeom prst="rect">
            <a:avLst/>
          </a:prstGeom>
          <a:ln w="0">
            <a:noFill/>
          </a:ln>
        </p:spPr>
      </p:pic>
      <p:sp>
        <p:nvSpPr>
          <p:cNvPr id="712" name="Text 3"/>
          <p:cNvSpPr/>
          <p:nvPr/>
        </p:nvSpPr>
        <p:spPr>
          <a:xfrm>
            <a:off x="4105800" y="4932000"/>
            <a:ext cx="2637000" cy="3290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63" strike="noStrike">
                <a:solidFill>
                  <a:srgbClr val="272525"/>
                </a:solidFill>
                <a:latin typeface="Inter Bold"/>
                <a:ea typeface="Inter Bold"/>
              </a:rPr>
              <a:t>Ψηφιοποίηση</a:t>
            </a:r>
            <a:endParaRPr b="0" lang="en-US" sz="2050" spc="-1" strike="noStrike">
              <a:latin typeface="Arial"/>
            </a:endParaRPr>
          </a:p>
        </p:txBody>
      </p:sp>
      <p:sp>
        <p:nvSpPr>
          <p:cNvPr id="713" name="Text 4"/>
          <p:cNvSpPr/>
          <p:nvPr/>
        </p:nvSpPr>
        <p:spPr>
          <a:xfrm>
            <a:off x="4105800" y="5388120"/>
            <a:ext cx="3050640" cy="67464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Μετατροπή παραδοσιακών εργασιών σε ψηφιακές μορφές</a:t>
            </a:r>
            <a:endParaRPr b="0" lang="en-US" sz="1650" spc="-1" strike="noStrike">
              <a:latin typeface="Arial"/>
            </a:endParaRPr>
          </a:p>
        </p:txBody>
      </p:sp>
      <p:pic>
        <p:nvPicPr>
          <p:cNvPr id="714" name="Image 3" descr="preencoded.png"/>
          <p:cNvPicPr/>
          <p:nvPr/>
        </p:nvPicPr>
        <p:blipFill>
          <a:blip r:embed="rId4"/>
          <a:stretch/>
        </p:blipFill>
        <p:spPr>
          <a:xfrm>
            <a:off x="7473600" y="4193640"/>
            <a:ext cx="527040" cy="527040"/>
          </a:xfrm>
          <a:prstGeom prst="rect">
            <a:avLst/>
          </a:prstGeom>
          <a:ln w="0">
            <a:noFill/>
          </a:ln>
        </p:spPr>
      </p:pic>
      <p:sp>
        <p:nvSpPr>
          <p:cNvPr id="715" name="Text 5"/>
          <p:cNvSpPr/>
          <p:nvPr/>
        </p:nvSpPr>
        <p:spPr>
          <a:xfrm>
            <a:off x="7473600" y="4932000"/>
            <a:ext cx="2637000" cy="3290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63" strike="noStrike">
                <a:solidFill>
                  <a:srgbClr val="272525"/>
                </a:solidFill>
                <a:latin typeface="Inter Bold"/>
                <a:ea typeface="Inter Bold"/>
              </a:rPr>
              <a:t>Γνωσιακή Εργασία</a:t>
            </a:r>
            <a:endParaRPr b="0" lang="en-US" sz="2050" spc="-1" strike="noStrike">
              <a:latin typeface="Arial"/>
            </a:endParaRPr>
          </a:p>
        </p:txBody>
      </p:sp>
      <p:sp>
        <p:nvSpPr>
          <p:cNvPr id="716" name="Text 6"/>
          <p:cNvSpPr/>
          <p:nvPr/>
        </p:nvSpPr>
        <p:spPr>
          <a:xfrm>
            <a:off x="7473600" y="5388120"/>
            <a:ext cx="3050640" cy="101232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Αύξηση της ζήτησης για εργασίες που απαιτούν υψηλή εξειδίκευση</a:t>
            </a:r>
            <a:endParaRPr b="0" lang="en-US" sz="1650" spc="-1" strike="noStrike">
              <a:latin typeface="Arial"/>
            </a:endParaRPr>
          </a:p>
        </p:txBody>
      </p:sp>
      <p:pic>
        <p:nvPicPr>
          <p:cNvPr id="717" name="Image 4" descr="preencoded.png"/>
          <p:cNvPicPr/>
          <p:nvPr/>
        </p:nvPicPr>
        <p:blipFill>
          <a:blip r:embed="rId5"/>
          <a:stretch/>
        </p:blipFill>
        <p:spPr>
          <a:xfrm>
            <a:off x="10841040" y="4193640"/>
            <a:ext cx="527040" cy="527040"/>
          </a:xfrm>
          <a:prstGeom prst="rect">
            <a:avLst/>
          </a:prstGeom>
          <a:ln w="0">
            <a:noFill/>
          </a:ln>
        </p:spPr>
      </p:pic>
      <p:sp>
        <p:nvSpPr>
          <p:cNvPr id="718" name="Text 7"/>
          <p:cNvSpPr/>
          <p:nvPr/>
        </p:nvSpPr>
        <p:spPr>
          <a:xfrm>
            <a:off x="10841040" y="4932000"/>
            <a:ext cx="2637000" cy="3290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63" strike="noStrike">
                <a:solidFill>
                  <a:srgbClr val="272525"/>
                </a:solidFill>
                <a:latin typeface="Inter Bold"/>
                <a:ea typeface="Inter Bold"/>
              </a:rPr>
              <a:t>Δικτύωση</a:t>
            </a:r>
            <a:endParaRPr b="0" lang="en-US" sz="2050" spc="-1" strike="noStrike">
              <a:latin typeface="Arial"/>
            </a:endParaRPr>
          </a:p>
        </p:txBody>
      </p:sp>
      <p:sp>
        <p:nvSpPr>
          <p:cNvPr id="719" name="Text 8"/>
          <p:cNvSpPr/>
          <p:nvPr/>
        </p:nvSpPr>
        <p:spPr>
          <a:xfrm>
            <a:off x="10841040" y="5388120"/>
            <a:ext cx="3050640" cy="101232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Νέοι τρόποι συνεργασίας και επικοινωνίας στον εργασιακό χώρο</a:t>
            </a:r>
            <a:endParaRPr b="0" lang="en-US" sz="1650" spc="-1" strike="noStrike">
              <a:latin typeface="Arial"/>
            </a:endParaRPr>
          </a:p>
        </p:txBody>
      </p:sp>
      <p:sp>
        <p:nvSpPr>
          <p:cNvPr id="720" name="Text 9"/>
          <p:cNvSpPr/>
          <p:nvPr/>
        </p:nvSpPr>
        <p:spPr>
          <a:xfrm>
            <a:off x="738360" y="6638040"/>
            <a:ext cx="13153320" cy="101232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Η μεταβιομηχανική κοινωνία έχει επιφέρει σημαντικές αλλαγές στη φύση της εργασίας. Η αυτοματοποίηση και η ψηφιοποίηση έχουν μεταμορφώσει πολλούς παραδοσιακούς τομείς, ενώ παράλληλα έχουν δημιουργηθεί νέα επαγγέλματα που απαιτούν υψηλή εξειδίκευση και γνώσεις τεχνολογίας.</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1" name="Image 0" descr="preencoded.png"/>
          <p:cNvPicPr/>
          <p:nvPr/>
        </p:nvPicPr>
        <p:blipFill>
          <a:blip r:embed="rId1"/>
          <a:stretch/>
        </p:blipFill>
        <p:spPr>
          <a:xfrm>
            <a:off x="0" y="0"/>
            <a:ext cx="5486040" cy="8229240"/>
          </a:xfrm>
          <a:prstGeom prst="rect">
            <a:avLst/>
          </a:prstGeom>
          <a:ln w="0">
            <a:noFill/>
          </a:ln>
        </p:spPr>
      </p:pic>
      <p:sp>
        <p:nvSpPr>
          <p:cNvPr id="722" name="Text 0"/>
          <p:cNvSpPr/>
          <p:nvPr/>
        </p:nvSpPr>
        <p:spPr>
          <a:xfrm>
            <a:off x="6186240" y="1047960"/>
            <a:ext cx="6878520" cy="624600"/>
          </a:xfrm>
          <a:prstGeom prst="rect">
            <a:avLst/>
          </a:prstGeom>
          <a:noFill/>
          <a:ln w="0">
            <a:noFill/>
          </a:ln>
        </p:spPr>
        <p:style>
          <a:lnRef idx="0"/>
          <a:fillRef idx="0"/>
          <a:effectRef idx="0"/>
          <a:fontRef idx="minor"/>
        </p:style>
        <p:txBody>
          <a:bodyPr wrap="none" lIns="0" rIns="0" tIns="0" bIns="0" anchor="t">
            <a:noAutofit/>
          </a:bodyPr>
          <a:p>
            <a:pPr>
              <a:lnSpc>
                <a:spcPts val="4901"/>
              </a:lnSpc>
              <a:buNone/>
              <a:tabLst>
                <a:tab algn="l" pos="0"/>
              </a:tabLst>
            </a:pPr>
            <a:r>
              <a:rPr b="1" lang="en-US" sz="3900" spc="-120" strike="noStrike">
                <a:solidFill>
                  <a:srgbClr val="000000"/>
                </a:solidFill>
                <a:latin typeface="Inter Bold"/>
                <a:ea typeface="Inter Bold"/>
              </a:rPr>
              <a:t>Η Επίδραση στην Εκπαίδευση</a:t>
            </a:r>
            <a:endParaRPr b="0" lang="en-US" sz="3900" spc="-1" strike="noStrike">
              <a:latin typeface="Arial"/>
            </a:endParaRPr>
          </a:p>
        </p:txBody>
      </p:sp>
      <p:sp>
        <p:nvSpPr>
          <p:cNvPr id="723" name="Shape 1"/>
          <p:cNvSpPr/>
          <p:nvPr/>
        </p:nvSpPr>
        <p:spPr>
          <a:xfrm>
            <a:off x="6474960" y="1972800"/>
            <a:ext cx="22680" cy="5208480"/>
          </a:xfrm>
          <a:prstGeom prst="roundRect">
            <a:avLst>
              <a:gd name="adj" fmla="val 367442"/>
            </a:avLst>
          </a:prstGeom>
          <a:solidFill>
            <a:srgbClr val="c0c1d7"/>
          </a:solidFill>
          <a:ln w="0">
            <a:noFill/>
          </a:ln>
        </p:spPr>
        <p:style>
          <a:lnRef idx="0"/>
          <a:fillRef idx="0"/>
          <a:effectRef idx="0"/>
          <a:fontRef idx="minor"/>
        </p:style>
      </p:sp>
      <p:sp>
        <p:nvSpPr>
          <p:cNvPr id="724" name="Shape 2"/>
          <p:cNvSpPr/>
          <p:nvPr/>
        </p:nvSpPr>
        <p:spPr>
          <a:xfrm>
            <a:off x="6688440" y="2411280"/>
            <a:ext cx="699480" cy="22680"/>
          </a:xfrm>
          <a:prstGeom prst="roundRect">
            <a:avLst>
              <a:gd name="adj" fmla="val 367442"/>
            </a:avLst>
          </a:prstGeom>
          <a:solidFill>
            <a:srgbClr val="c0c1d7"/>
          </a:solidFill>
          <a:ln w="0">
            <a:noFill/>
          </a:ln>
        </p:spPr>
        <p:style>
          <a:lnRef idx="0"/>
          <a:fillRef idx="0"/>
          <a:effectRef idx="0"/>
          <a:fontRef idx="minor"/>
        </p:style>
      </p:sp>
      <p:sp>
        <p:nvSpPr>
          <p:cNvPr id="725" name="Shape 3"/>
          <p:cNvSpPr/>
          <p:nvPr/>
        </p:nvSpPr>
        <p:spPr>
          <a:xfrm>
            <a:off x="6261480" y="2197800"/>
            <a:ext cx="449640" cy="449640"/>
          </a:xfrm>
          <a:prstGeom prst="roundRect">
            <a:avLst>
              <a:gd name="adj" fmla="val 18669"/>
            </a:avLst>
          </a:prstGeom>
          <a:solidFill>
            <a:srgbClr val="dadbf1"/>
          </a:solidFill>
          <a:ln w="7620">
            <a:solidFill>
              <a:srgbClr val="c0c1d7"/>
            </a:solidFill>
            <a:round/>
          </a:ln>
        </p:spPr>
        <p:style>
          <a:lnRef idx="0"/>
          <a:fillRef idx="0"/>
          <a:effectRef idx="0"/>
          <a:fontRef idx="minor"/>
        </p:style>
      </p:sp>
      <p:sp>
        <p:nvSpPr>
          <p:cNvPr id="726" name="Text 4"/>
          <p:cNvSpPr/>
          <p:nvPr/>
        </p:nvSpPr>
        <p:spPr>
          <a:xfrm>
            <a:off x="6426000" y="2272680"/>
            <a:ext cx="119880" cy="29952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72" strike="noStrike">
                <a:solidFill>
                  <a:srgbClr val="272525"/>
                </a:solidFill>
                <a:latin typeface="Inter Bold"/>
                <a:ea typeface="Inter Bold"/>
              </a:rPr>
              <a:t>1</a:t>
            </a:r>
            <a:endParaRPr b="0" lang="en-US" sz="2350" spc="-1" strike="noStrike">
              <a:latin typeface="Arial"/>
            </a:endParaRPr>
          </a:p>
        </p:txBody>
      </p:sp>
      <p:sp>
        <p:nvSpPr>
          <p:cNvPr id="727" name="Text 5"/>
          <p:cNvSpPr/>
          <p:nvPr/>
        </p:nvSpPr>
        <p:spPr>
          <a:xfrm>
            <a:off x="7586280" y="2172600"/>
            <a:ext cx="3077280" cy="3121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60" strike="noStrike">
                <a:solidFill>
                  <a:srgbClr val="272525"/>
                </a:solidFill>
                <a:latin typeface="Inter Bold"/>
                <a:ea typeface="Inter Bold"/>
              </a:rPr>
              <a:t>Παραδοσιακή Εκπαίδευση</a:t>
            </a:r>
            <a:endParaRPr b="0" lang="en-US" sz="1950" spc="-1" strike="noStrike">
              <a:latin typeface="Arial"/>
            </a:endParaRPr>
          </a:p>
        </p:txBody>
      </p:sp>
      <p:sp>
        <p:nvSpPr>
          <p:cNvPr id="728" name="Text 6"/>
          <p:cNvSpPr/>
          <p:nvPr/>
        </p:nvSpPr>
        <p:spPr>
          <a:xfrm>
            <a:off x="7586280" y="2604960"/>
            <a:ext cx="6343920" cy="31968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1550" spc="-32" strike="noStrike">
                <a:solidFill>
                  <a:srgbClr val="272525"/>
                </a:solidFill>
                <a:latin typeface="Inter"/>
                <a:ea typeface="Inter"/>
              </a:rPr>
              <a:t>Βασισμένη σε βιβλία και διαλέξεις σε φυσικές τάξεις</a:t>
            </a:r>
            <a:endParaRPr b="0" lang="en-US" sz="1550" spc="-1" strike="noStrike">
              <a:latin typeface="Arial"/>
            </a:endParaRPr>
          </a:p>
        </p:txBody>
      </p:sp>
      <p:sp>
        <p:nvSpPr>
          <p:cNvPr id="729" name="Shape 7"/>
          <p:cNvSpPr/>
          <p:nvPr/>
        </p:nvSpPr>
        <p:spPr>
          <a:xfrm>
            <a:off x="6688440" y="3763440"/>
            <a:ext cx="699480" cy="22680"/>
          </a:xfrm>
          <a:prstGeom prst="roundRect">
            <a:avLst>
              <a:gd name="adj" fmla="val 367442"/>
            </a:avLst>
          </a:prstGeom>
          <a:solidFill>
            <a:srgbClr val="c0c1d7"/>
          </a:solidFill>
          <a:ln w="0">
            <a:noFill/>
          </a:ln>
        </p:spPr>
        <p:style>
          <a:lnRef idx="0"/>
          <a:fillRef idx="0"/>
          <a:effectRef idx="0"/>
          <a:fontRef idx="minor"/>
        </p:style>
      </p:sp>
      <p:sp>
        <p:nvSpPr>
          <p:cNvPr id="730" name="Shape 8"/>
          <p:cNvSpPr/>
          <p:nvPr/>
        </p:nvSpPr>
        <p:spPr>
          <a:xfrm>
            <a:off x="6261480" y="3549960"/>
            <a:ext cx="449640" cy="449640"/>
          </a:xfrm>
          <a:prstGeom prst="roundRect">
            <a:avLst>
              <a:gd name="adj" fmla="val 18669"/>
            </a:avLst>
          </a:prstGeom>
          <a:solidFill>
            <a:srgbClr val="dadbf1"/>
          </a:solidFill>
          <a:ln w="7620">
            <a:solidFill>
              <a:srgbClr val="c0c1d7"/>
            </a:solidFill>
            <a:round/>
          </a:ln>
        </p:spPr>
        <p:style>
          <a:lnRef idx="0"/>
          <a:fillRef idx="0"/>
          <a:effectRef idx="0"/>
          <a:fontRef idx="minor"/>
        </p:style>
      </p:sp>
      <p:sp>
        <p:nvSpPr>
          <p:cNvPr id="731" name="Text 9"/>
          <p:cNvSpPr/>
          <p:nvPr/>
        </p:nvSpPr>
        <p:spPr>
          <a:xfrm>
            <a:off x="6396120" y="3624840"/>
            <a:ext cx="179640" cy="29952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72" strike="noStrike">
                <a:solidFill>
                  <a:srgbClr val="272525"/>
                </a:solidFill>
                <a:latin typeface="Inter Bold"/>
                <a:ea typeface="Inter Bold"/>
              </a:rPr>
              <a:t>2</a:t>
            </a:r>
            <a:endParaRPr b="0" lang="en-US" sz="2350" spc="-1" strike="noStrike">
              <a:latin typeface="Arial"/>
            </a:endParaRPr>
          </a:p>
        </p:txBody>
      </p:sp>
      <p:sp>
        <p:nvSpPr>
          <p:cNvPr id="732" name="Text 10"/>
          <p:cNvSpPr/>
          <p:nvPr/>
        </p:nvSpPr>
        <p:spPr>
          <a:xfrm>
            <a:off x="7586280" y="3524760"/>
            <a:ext cx="2737440" cy="3121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60" strike="noStrike">
                <a:solidFill>
                  <a:srgbClr val="272525"/>
                </a:solidFill>
                <a:latin typeface="Inter Bold"/>
                <a:ea typeface="Inter Bold"/>
              </a:rPr>
              <a:t>Εισαγωγή Τεχνολογίας</a:t>
            </a:r>
            <a:endParaRPr b="0" lang="en-US" sz="1950" spc="-1" strike="noStrike">
              <a:latin typeface="Arial"/>
            </a:endParaRPr>
          </a:p>
        </p:txBody>
      </p:sp>
      <p:sp>
        <p:nvSpPr>
          <p:cNvPr id="733" name="Text 11"/>
          <p:cNvSpPr/>
          <p:nvPr/>
        </p:nvSpPr>
        <p:spPr>
          <a:xfrm>
            <a:off x="7586280" y="3957120"/>
            <a:ext cx="6343920" cy="31968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1550" spc="-32" strike="noStrike">
                <a:solidFill>
                  <a:srgbClr val="272525"/>
                </a:solidFill>
                <a:latin typeface="Inter"/>
                <a:ea typeface="Inter"/>
              </a:rPr>
              <a:t>Χρήση υπολογιστών και διαδραστικών πινάκων στην τάξη</a:t>
            </a:r>
            <a:endParaRPr b="0" lang="en-US" sz="1550" spc="-1" strike="noStrike">
              <a:latin typeface="Arial"/>
            </a:endParaRPr>
          </a:p>
        </p:txBody>
      </p:sp>
      <p:sp>
        <p:nvSpPr>
          <p:cNvPr id="734" name="Shape 12"/>
          <p:cNvSpPr/>
          <p:nvPr/>
        </p:nvSpPr>
        <p:spPr>
          <a:xfrm>
            <a:off x="6688440" y="5115600"/>
            <a:ext cx="699480" cy="22680"/>
          </a:xfrm>
          <a:prstGeom prst="roundRect">
            <a:avLst>
              <a:gd name="adj" fmla="val 367442"/>
            </a:avLst>
          </a:prstGeom>
          <a:solidFill>
            <a:srgbClr val="c0c1d7"/>
          </a:solidFill>
          <a:ln w="0">
            <a:noFill/>
          </a:ln>
        </p:spPr>
        <p:style>
          <a:lnRef idx="0"/>
          <a:fillRef idx="0"/>
          <a:effectRef idx="0"/>
          <a:fontRef idx="minor"/>
        </p:style>
      </p:sp>
      <p:sp>
        <p:nvSpPr>
          <p:cNvPr id="735" name="Shape 13"/>
          <p:cNvSpPr/>
          <p:nvPr/>
        </p:nvSpPr>
        <p:spPr>
          <a:xfrm>
            <a:off x="6261480" y="4902120"/>
            <a:ext cx="449640" cy="449640"/>
          </a:xfrm>
          <a:prstGeom prst="roundRect">
            <a:avLst>
              <a:gd name="adj" fmla="val 18669"/>
            </a:avLst>
          </a:prstGeom>
          <a:solidFill>
            <a:srgbClr val="dadbf1"/>
          </a:solidFill>
          <a:ln w="7620">
            <a:solidFill>
              <a:srgbClr val="c0c1d7"/>
            </a:solidFill>
            <a:round/>
          </a:ln>
        </p:spPr>
        <p:style>
          <a:lnRef idx="0"/>
          <a:fillRef idx="0"/>
          <a:effectRef idx="0"/>
          <a:fontRef idx="minor"/>
        </p:style>
      </p:sp>
      <p:sp>
        <p:nvSpPr>
          <p:cNvPr id="736" name="Text 14"/>
          <p:cNvSpPr/>
          <p:nvPr/>
        </p:nvSpPr>
        <p:spPr>
          <a:xfrm>
            <a:off x="6393960" y="4977000"/>
            <a:ext cx="184320" cy="29952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72" strike="noStrike">
                <a:solidFill>
                  <a:srgbClr val="272525"/>
                </a:solidFill>
                <a:latin typeface="Inter Bold"/>
                <a:ea typeface="Inter Bold"/>
              </a:rPr>
              <a:t>3</a:t>
            </a:r>
            <a:endParaRPr b="0" lang="en-US" sz="2350" spc="-1" strike="noStrike">
              <a:latin typeface="Arial"/>
            </a:endParaRPr>
          </a:p>
        </p:txBody>
      </p:sp>
      <p:sp>
        <p:nvSpPr>
          <p:cNvPr id="737" name="Text 15"/>
          <p:cNvSpPr/>
          <p:nvPr/>
        </p:nvSpPr>
        <p:spPr>
          <a:xfrm>
            <a:off x="7586280" y="4876920"/>
            <a:ext cx="2534040" cy="3121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60" strike="noStrike">
                <a:solidFill>
                  <a:srgbClr val="272525"/>
                </a:solidFill>
                <a:latin typeface="Inter Bold"/>
                <a:ea typeface="Inter Bold"/>
              </a:rPr>
              <a:t>Διαδικτυακή Μάθηση</a:t>
            </a:r>
            <a:endParaRPr b="0" lang="en-US" sz="1950" spc="-1" strike="noStrike">
              <a:latin typeface="Arial"/>
            </a:endParaRPr>
          </a:p>
        </p:txBody>
      </p:sp>
      <p:sp>
        <p:nvSpPr>
          <p:cNvPr id="738" name="Text 16"/>
          <p:cNvSpPr/>
          <p:nvPr/>
        </p:nvSpPr>
        <p:spPr>
          <a:xfrm>
            <a:off x="7586280" y="5309640"/>
            <a:ext cx="6343920" cy="31968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1550" spc="-32" strike="noStrike">
                <a:solidFill>
                  <a:srgbClr val="272525"/>
                </a:solidFill>
                <a:latin typeface="Inter"/>
                <a:ea typeface="Inter"/>
              </a:rPr>
              <a:t>Ανάπτυξη πλατφορμών ηλεκτρονικής μάθησης και MOOCs</a:t>
            </a:r>
            <a:endParaRPr b="0" lang="en-US" sz="1550" spc="-1" strike="noStrike">
              <a:latin typeface="Arial"/>
            </a:endParaRPr>
          </a:p>
        </p:txBody>
      </p:sp>
      <p:sp>
        <p:nvSpPr>
          <p:cNvPr id="739" name="Shape 17"/>
          <p:cNvSpPr/>
          <p:nvPr/>
        </p:nvSpPr>
        <p:spPr>
          <a:xfrm>
            <a:off x="6688440" y="6467760"/>
            <a:ext cx="699480" cy="22680"/>
          </a:xfrm>
          <a:prstGeom prst="roundRect">
            <a:avLst>
              <a:gd name="adj" fmla="val 367442"/>
            </a:avLst>
          </a:prstGeom>
          <a:solidFill>
            <a:srgbClr val="c0c1d7"/>
          </a:solidFill>
          <a:ln w="0">
            <a:noFill/>
          </a:ln>
        </p:spPr>
        <p:style>
          <a:lnRef idx="0"/>
          <a:fillRef idx="0"/>
          <a:effectRef idx="0"/>
          <a:fontRef idx="minor"/>
        </p:style>
      </p:sp>
      <p:sp>
        <p:nvSpPr>
          <p:cNvPr id="740" name="Shape 18"/>
          <p:cNvSpPr/>
          <p:nvPr/>
        </p:nvSpPr>
        <p:spPr>
          <a:xfrm>
            <a:off x="6261480" y="6254280"/>
            <a:ext cx="449640" cy="449640"/>
          </a:xfrm>
          <a:prstGeom prst="roundRect">
            <a:avLst>
              <a:gd name="adj" fmla="val 18669"/>
            </a:avLst>
          </a:prstGeom>
          <a:solidFill>
            <a:srgbClr val="dadbf1"/>
          </a:solidFill>
          <a:ln w="7620">
            <a:solidFill>
              <a:srgbClr val="c0c1d7"/>
            </a:solidFill>
            <a:round/>
          </a:ln>
        </p:spPr>
        <p:style>
          <a:lnRef idx="0"/>
          <a:fillRef idx="0"/>
          <a:effectRef idx="0"/>
          <a:fontRef idx="minor"/>
        </p:style>
      </p:sp>
      <p:sp>
        <p:nvSpPr>
          <p:cNvPr id="741" name="Text 19"/>
          <p:cNvSpPr/>
          <p:nvPr/>
        </p:nvSpPr>
        <p:spPr>
          <a:xfrm>
            <a:off x="6389280" y="6329160"/>
            <a:ext cx="193320" cy="29952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72" strike="noStrike">
                <a:solidFill>
                  <a:srgbClr val="272525"/>
                </a:solidFill>
                <a:latin typeface="Inter Bold"/>
                <a:ea typeface="Inter Bold"/>
              </a:rPr>
              <a:t>4</a:t>
            </a:r>
            <a:endParaRPr b="0" lang="en-US" sz="2350" spc="-1" strike="noStrike">
              <a:latin typeface="Arial"/>
            </a:endParaRPr>
          </a:p>
        </p:txBody>
      </p:sp>
      <p:sp>
        <p:nvSpPr>
          <p:cNvPr id="742" name="Text 20"/>
          <p:cNvSpPr/>
          <p:nvPr/>
        </p:nvSpPr>
        <p:spPr>
          <a:xfrm>
            <a:off x="7586280" y="6229080"/>
            <a:ext cx="3355560" cy="3121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60" strike="noStrike">
                <a:solidFill>
                  <a:srgbClr val="272525"/>
                </a:solidFill>
                <a:latin typeface="Inter Bold"/>
                <a:ea typeface="Inter Bold"/>
              </a:rPr>
              <a:t>Εξατομικευμένη Εκπαίδευση</a:t>
            </a:r>
            <a:endParaRPr b="0" lang="en-US" sz="1950" spc="-1" strike="noStrike">
              <a:latin typeface="Arial"/>
            </a:endParaRPr>
          </a:p>
        </p:txBody>
      </p:sp>
      <p:sp>
        <p:nvSpPr>
          <p:cNvPr id="743" name="Text 21"/>
          <p:cNvSpPr/>
          <p:nvPr/>
        </p:nvSpPr>
        <p:spPr>
          <a:xfrm>
            <a:off x="7586280" y="6661800"/>
            <a:ext cx="6343920" cy="31968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0" lang="en-US" sz="1550" spc="-32" strike="noStrike">
                <a:solidFill>
                  <a:srgbClr val="272525"/>
                </a:solidFill>
                <a:latin typeface="Inter"/>
                <a:ea typeface="Inter"/>
              </a:rPr>
              <a:t>Χρήση τεχνητής νοημοσύνης για προσαρμοσμένη μάθηση</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4" name="Image 0" descr="preencoded.png"/>
          <p:cNvPicPr/>
          <p:nvPr/>
        </p:nvPicPr>
        <p:blipFill>
          <a:blip r:embed="rId1"/>
          <a:stretch/>
        </p:blipFill>
        <p:spPr>
          <a:xfrm>
            <a:off x="9144000" y="0"/>
            <a:ext cx="5486040" cy="8229240"/>
          </a:xfrm>
          <a:prstGeom prst="rect">
            <a:avLst/>
          </a:prstGeom>
          <a:ln w="0">
            <a:noFill/>
          </a:ln>
        </p:spPr>
      </p:pic>
      <p:sp>
        <p:nvSpPr>
          <p:cNvPr id="745" name="Text 0"/>
          <p:cNvSpPr/>
          <p:nvPr/>
        </p:nvSpPr>
        <p:spPr>
          <a:xfrm>
            <a:off x="665280" y="829800"/>
            <a:ext cx="7812720" cy="1188000"/>
          </a:xfrm>
          <a:prstGeom prst="rect">
            <a:avLst/>
          </a:prstGeom>
          <a:noFill/>
          <a:ln w="0">
            <a:noFill/>
          </a:ln>
        </p:spPr>
        <p:style>
          <a:lnRef idx="0"/>
          <a:fillRef idx="0"/>
          <a:effectRef idx="0"/>
          <a:fontRef idx="minor"/>
        </p:style>
        <p:txBody>
          <a:bodyPr lIns="0" rIns="0" tIns="0" bIns="0" anchor="t">
            <a:noAutofit/>
          </a:bodyPr>
          <a:p>
            <a:pPr>
              <a:lnSpc>
                <a:spcPts val="4649"/>
              </a:lnSpc>
              <a:buNone/>
              <a:tabLst>
                <a:tab algn="l" pos="0"/>
              </a:tabLst>
            </a:pPr>
            <a:r>
              <a:rPr b="1" lang="en-US" sz="3700" spc="-114" strike="noStrike">
                <a:solidFill>
                  <a:srgbClr val="000000"/>
                </a:solidFill>
                <a:latin typeface="Inter Bold"/>
                <a:ea typeface="Inter Bold"/>
              </a:rPr>
              <a:t>Το Μέλλον της Μεταβιομηχανικής Κοινωνίας</a:t>
            </a:r>
            <a:endParaRPr b="0" lang="en-US" sz="3700" spc="-1" strike="noStrike">
              <a:latin typeface="Arial"/>
            </a:endParaRPr>
          </a:p>
        </p:txBody>
      </p:sp>
      <p:sp>
        <p:nvSpPr>
          <p:cNvPr id="746" name="Shape 1"/>
          <p:cNvSpPr/>
          <p:nvPr/>
        </p:nvSpPr>
        <p:spPr>
          <a:xfrm>
            <a:off x="665280" y="2303280"/>
            <a:ext cx="7812720" cy="3665160"/>
          </a:xfrm>
          <a:prstGeom prst="roundRect">
            <a:avLst>
              <a:gd name="adj" fmla="val 2179"/>
            </a:avLst>
          </a:prstGeom>
          <a:noFill/>
          <a:ln w="7620">
            <a:solidFill>
              <a:srgbClr val="000000">
                <a:alpha val="8000"/>
              </a:srgbClr>
            </a:solidFill>
            <a:round/>
          </a:ln>
        </p:spPr>
        <p:style>
          <a:lnRef idx="0"/>
          <a:fillRef idx="0"/>
          <a:effectRef idx="0"/>
          <a:fontRef idx="minor"/>
        </p:style>
      </p:sp>
      <p:sp>
        <p:nvSpPr>
          <p:cNvPr id="747" name="Shape 2"/>
          <p:cNvSpPr/>
          <p:nvPr/>
        </p:nvSpPr>
        <p:spPr>
          <a:xfrm>
            <a:off x="673200" y="2310840"/>
            <a:ext cx="7797600" cy="547200"/>
          </a:xfrm>
          <a:prstGeom prst="rect">
            <a:avLst/>
          </a:prstGeom>
          <a:solidFill>
            <a:srgbClr val="ffffff">
              <a:alpha val="4000"/>
            </a:srgbClr>
          </a:solidFill>
          <a:ln w="0">
            <a:noFill/>
          </a:ln>
        </p:spPr>
        <p:style>
          <a:lnRef idx="0"/>
          <a:fillRef idx="0"/>
          <a:effectRef idx="0"/>
          <a:fontRef idx="minor"/>
        </p:style>
      </p:sp>
      <p:sp>
        <p:nvSpPr>
          <p:cNvPr id="748" name="Text 3"/>
          <p:cNvSpPr/>
          <p:nvPr/>
        </p:nvSpPr>
        <p:spPr>
          <a:xfrm>
            <a:off x="862920" y="2432520"/>
            <a:ext cx="351468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32" strike="noStrike">
                <a:solidFill>
                  <a:srgbClr val="272525"/>
                </a:solidFill>
                <a:latin typeface="Inter"/>
                <a:ea typeface="Inter"/>
              </a:rPr>
              <a:t>Προκλήσεις</a:t>
            </a:r>
            <a:endParaRPr b="0" lang="en-US" sz="1450" spc="-1" strike="noStrike">
              <a:latin typeface="Arial"/>
            </a:endParaRPr>
          </a:p>
        </p:txBody>
      </p:sp>
      <p:sp>
        <p:nvSpPr>
          <p:cNvPr id="749" name="Text 4"/>
          <p:cNvSpPr/>
          <p:nvPr/>
        </p:nvSpPr>
        <p:spPr>
          <a:xfrm>
            <a:off x="4765680" y="2432520"/>
            <a:ext cx="351468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32" strike="noStrike">
                <a:solidFill>
                  <a:srgbClr val="272525"/>
                </a:solidFill>
                <a:latin typeface="Inter"/>
                <a:ea typeface="Inter"/>
              </a:rPr>
              <a:t>Ευκαιρίες</a:t>
            </a:r>
            <a:endParaRPr b="0" lang="en-US" sz="1450" spc="-1" strike="noStrike">
              <a:latin typeface="Arial"/>
            </a:endParaRPr>
          </a:p>
        </p:txBody>
      </p:sp>
      <p:sp>
        <p:nvSpPr>
          <p:cNvPr id="750" name="Shape 5"/>
          <p:cNvSpPr/>
          <p:nvPr/>
        </p:nvSpPr>
        <p:spPr>
          <a:xfrm>
            <a:off x="673200" y="2858400"/>
            <a:ext cx="7797600" cy="851400"/>
          </a:xfrm>
          <a:prstGeom prst="rect">
            <a:avLst/>
          </a:prstGeom>
          <a:solidFill>
            <a:srgbClr val="000000">
              <a:alpha val="4000"/>
            </a:srgbClr>
          </a:solidFill>
          <a:ln w="0">
            <a:noFill/>
          </a:ln>
        </p:spPr>
        <p:style>
          <a:lnRef idx="0"/>
          <a:fillRef idx="0"/>
          <a:effectRef idx="0"/>
          <a:fontRef idx="minor"/>
        </p:style>
      </p:sp>
      <p:sp>
        <p:nvSpPr>
          <p:cNvPr id="751" name="Text 6"/>
          <p:cNvSpPr/>
          <p:nvPr/>
        </p:nvSpPr>
        <p:spPr>
          <a:xfrm>
            <a:off x="862920" y="2980080"/>
            <a:ext cx="351468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32" strike="noStrike">
                <a:solidFill>
                  <a:srgbClr val="272525"/>
                </a:solidFill>
                <a:latin typeface="Inter"/>
                <a:ea typeface="Inter"/>
              </a:rPr>
              <a:t>Ανεργία λόγω αυτοματοποίησης</a:t>
            </a:r>
            <a:endParaRPr b="0" lang="en-US" sz="1450" spc="-1" strike="noStrike">
              <a:latin typeface="Arial"/>
            </a:endParaRPr>
          </a:p>
        </p:txBody>
      </p:sp>
      <p:sp>
        <p:nvSpPr>
          <p:cNvPr id="752" name="Text 7"/>
          <p:cNvSpPr/>
          <p:nvPr/>
        </p:nvSpPr>
        <p:spPr>
          <a:xfrm>
            <a:off x="4765680" y="2980080"/>
            <a:ext cx="3514680" cy="608040"/>
          </a:xfrm>
          <a:prstGeom prst="rect">
            <a:avLst/>
          </a:prstGeom>
          <a:noFill/>
          <a:ln w="0">
            <a:noFill/>
          </a:ln>
        </p:spPr>
        <p:style>
          <a:lnRef idx="0"/>
          <a:fillRef idx="0"/>
          <a:effectRef idx="0"/>
          <a:fontRef idx="minor"/>
        </p:style>
        <p:txBody>
          <a:bodyPr lIns="0" rIns="0" tIns="0" bIns="0" anchor="t">
            <a:noAutofit/>
          </a:bodyPr>
          <a:p>
            <a:pPr>
              <a:lnSpc>
                <a:spcPts val="2350"/>
              </a:lnSpc>
              <a:buNone/>
              <a:tabLst>
                <a:tab algn="l" pos="0"/>
              </a:tabLst>
            </a:pPr>
            <a:r>
              <a:rPr b="0" lang="en-US" sz="1450" spc="-32" strike="noStrike">
                <a:solidFill>
                  <a:srgbClr val="272525"/>
                </a:solidFill>
                <a:latin typeface="Inter"/>
                <a:ea typeface="Inter"/>
              </a:rPr>
              <a:t>Νέα επαγγέλματα στον τομέα της τεχνολογίας</a:t>
            </a:r>
            <a:endParaRPr b="0" lang="en-US" sz="1450" spc="-1" strike="noStrike">
              <a:latin typeface="Arial"/>
            </a:endParaRPr>
          </a:p>
        </p:txBody>
      </p:sp>
      <p:sp>
        <p:nvSpPr>
          <p:cNvPr id="753" name="Shape 8"/>
          <p:cNvSpPr/>
          <p:nvPr/>
        </p:nvSpPr>
        <p:spPr>
          <a:xfrm>
            <a:off x="673200" y="3710160"/>
            <a:ext cx="7797600" cy="547200"/>
          </a:xfrm>
          <a:prstGeom prst="rect">
            <a:avLst/>
          </a:prstGeom>
          <a:solidFill>
            <a:srgbClr val="ffffff">
              <a:alpha val="4000"/>
            </a:srgbClr>
          </a:solidFill>
          <a:ln w="0">
            <a:noFill/>
          </a:ln>
        </p:spPr>
        <p:style>
          <a:lnRef idx="0"/>
          <a:fillRef idx="0"/>
          <a:effectRef idx="0"/>
          <a:fontRef idx="minor"/>
        </p:style>
      </p:sp>
      <p:sp>
        <p:nvSpPr>
          <p:cNvPr id="754" name="Text 9"/>
          <p:cNvSpPr/>
          <p:nvPr/>
        </p:nvSpPr>
        <p:spPr>
          <a:xfrm>
            <a:off x="862920" y="3831840"/>
            <a:ext cx="351468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32" strike="noStrike">
                <a:solidFill>
                  <a:srgbClr val="272525"/>
                </a:solidFill>
                <a:latin typeface="Inter"/>
                <a:ea typeface="Inter"/>
              </a:rPr>
              <a:t>Ψηφιακό χάσμα</a:t>
            </a:r>
            <a:endParaRPr b="0" lang="en-US" sz="1450" spc="-1" strike="noStrike">
              <a:latin typeface="Arial"/>
            </a:endParaRPr>
          </a:p>
        </p:txBody>
      </p:sp>
      <p:sp>
        <p:nvSpPr>
          <p:cNvPr id="755" name="Text 10"/>
          <p:cNvSpPr/>
          <p:nvPr/>
        </p:nvSpPr>
        <p:spPr>
          <a:xfrm>
            <a:off x="4765680" y="3831840"/>
            <a:ext cx="351468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32" strike="noStrike">
                <a:solidFill>
                  <a:srgbClr val="272525"/>
                </a:solidFill>
                <a:latin typeface="Inter"/>
                <a:ea typeface="Inter"/>
              </a:rPr>
              <a:t>Αυξημένη πρόσβαση στην πληροφορία</a:t>
            </a:r>
            <a:endParaRPr b="0" lang="en-US" sz="1450" spc="-1" strike="noStrike">
              <a:latin typeface="Arial"/>
            </a:endParaRPr>
          </a:p>
        </p:txBody>
      </p:sp>
      <p:sp>
        <p:nvSpPr>
          <p:cNvPr id="756" name="Shape 11"/>
          <p:cNvSpPr/>
          <p:nvPr/>
        </p:nvSpPr>
        <p:spPr>
          <a:xfrm>
            <a:off x="673200" y="4257720"/>
            <a:ext cx="7797600" cy="851400"/>
          </a:xfrm>
          <a:prstGeom prst="rect">
            <a:avLst/>
          </a:prstGeom>
          <a:solidFill>
            <a:srgbClr val="000000">
              <a:alpha val="4000"/>
            </a:srgbClr>
          </a:solidFill>
          <a:ln w="0">
            <a:noFill/>
          </a:ln>
        </p:spPr>
        <p:style>
          <a:lnRef idx="0"/>
          <a:fillRef idx="0"/>
          <a:effectRef idx="0"/>
          <a:fontRef idx="minor"/>
        </p:style>
      </p:sp>
      <p:sp>
        <p:nvSpPr>
          <p:cNvPr id="757" name="Text 12"/>
          <p:cNvSpPr/>
          <p:nvPr/>
        </p:nvSpPr>
        <p:spPr>
          <a:xfrm>
            <a:off x="862920" y="4379400"/>
            <a:ext cx="351468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32" strike="noStrike">
                <a:solidFill>
                  <a:srgbClr val="272525"/>
                </a:solidFill>
                <a:latin typeface="Inter"/>
                <a:ea typeface="Inter"/>
              </a:rPr>
              <a:t>Περιβαλλοντικές ανησυχίες</a:t>
            </a:r>
            <a:endParaRPr b="0" lang="en-US" sz="1450" spc="-1" strike="noStrike">
              <a:latin typeface="Arial"/>
            </a:endParaRPr>
          </a:p>
        </p:txBody>
      </p:sp>
      <p:sp>
        <p:nvSpPr>
          <p:cNvPr id="758" name="Text 13"/>
          <p:cNvSpPr/>
          <p:nvPr/>
        </p:nvSpPr>
        <p:spPr>
          <a:xfrm>
            <a:off x="4765680" y="4379400"/>
            <a:ext cx="3514680" cy="608040"/>
          </a:xfrm>
          <a:prstGeom prst="rect">
            <a:avLst/>
          </a:prstGeom>
          <a:noFill/>
          <a:ln w="0">
            <a:noFill/>
          </a:ln>
        </p:spPr>
        <p:style>
          <a:lnRef idx="0"/>
          <a:fillRef idx="0"/>
          <a:effectRef idx="0"/>
          <a:fontRef idx="minor"/>
        </p:style>
        <p:txBody>
          <a:bodyPr lIns="0" rIns="0" tIns="0" bIns="0" anchor="t">
            <a:noAutofit/>
          </a:bodyPr>
          <a:p>
            <a:pPr>
              <a:lnSpc>
                <a:spcPts val="2350"/>
              </a:lnSpc>
              <a:buNone/>
              <a:tabLst>
                <a:tab algn="l" pos="0"/>
              </a:tabLst>
            </a:pPr>
            <a:r>
              <a:rPr b="0" lang="en-US" sz="1450" spc="-32" strike="noStrike">
                <a:solidFill>
                  <a:srgbClr val="272525"/>
                </a:solidFill>
                <a:latin typeface="Inter"/>
                <a:ea typeface="Inter"/>
              </a:rPr>
              <a:t>Τεχνολογικές λύσεις για περιβαλλοντικά προβλήματα</a:t>
            </a:r>
            <a:endParaRPr b="0" lang="en-US" sz="1450" spc="-1" strike="noStrike">
              <a:latin typeface="Arial"/>
            </a:endParaRPr>
          </a:p>
        </p:txBody>
      </p:sp>
      <p:sp>
        <p:nvSpPr>
          <p:cNvPr id="759" name="Shape 14"/>
          <p:cNvSpPr/>
          <p:nvPr/>
        </p:nvSpPr>
        <p:spPr>
          <a:xfrm>
            <a:off x="673200" y="5109480"/>
            <a:ext cx="7797600" cy="851400"/>
          </a:xfrm>
          <a:prstGeom prst="rect">
            <a:avLst/>
          </a:prstGeom>
          <a:solidFill>
            <a:srgbClr val="ffffff">
              <a:alpha val="4000"/>
            </a:srgbClr>
          </a:solidFill>
          <a:ln w="0">
            <a:noFill/>
          </a:ln>
        </p:spPr>
        <p:style>
          <a:lnRef idx="0"/>
          <a:fillRef idx="0"/>
          <a:effectRef idx="0"/>
          <a:fontRef idx="minor"/>
        </p:style>
      </p:sp>
      <p:sp>
        <p:nvSpPr>
          <p:cNvPr id="760" name="Text 15"/>
          <p:cNvSpPr/>
          <p:nvPr/>
        </p:nvSpPr>
        <p:spPr>
          <a:xfrm>
            <a:off x="862920" y="5231160"/>
            <a:ext cx="351468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32" strike="noStrike">
                <a:solidFill>
                  <a:srgbClr val="272525"/>
                </a:solidFill>
                <a:latin typeface="Inter"/>
                <a:ea typeface="Inter"/>
              </a:rPr>
              <a:t>Κοινωνικές ανισότητες</a:t>
            </a:r>
            <a:endParaRPr b="0" lang="en-US" sz="1450" spc="-1" strike="noStrike">
              <a:latin typeface="Arial"/>
            </a:endParaRPr>
          </a:p>
        </p:txBody>
      </p:sp>
      <p:sp>
        <p:nvSpPr>
          <p:cNvPr id="761" name="Text 16"/>
          <p:cNvSpPr/>
          <p:nvPr/>
        </p:nvSpPr>
        <p:spPr>
          <a:xfrm>
            <a:off x="4765680" y="5231160"/>
            <a:ext cx="3514680" cy="608040"/>
          </a:xfrm>
          <a:prstGeom prst="rect">
            <a:avLst/>
          </a:prstGeom>
          <a:noFill/>
          <a:ln w="0">
            <a:noFill/>
          </a:ln>
        </p:spPr>
        <p:style>
          <a:lnRef idx="0"/>
          <a:fillRef idx="0"/>
          <a:effectRef idx="0"/>
          <a:fontRef idx="minor"/>
        </p:style>
        <p:txBody>
          <a:bodyPr lIns="0" rIns="0" tIns="0" bIns="0" anchor="t">
            <a:noAutofit/>
          </a:bodyPr>
          <a:p>
            <a:pPr>
              <a:lnSpc>
                <a:spcPts val="2350"/>
              </a:lnSpc>
              <a:buNone/>
              <a:tabLst>
                <a:tab algn="l" pos="0"/>
              </a:tabLst>
            </a:pPr>
            <a:r>
              <a:rPr b="0" lang="en-US" sz="1450" spc="-32" strike="noStrike">
                <a:solidFill>
                  <a:srgbClr val="272525"/>
                </a:solidFill>
                <a:latin typeface="Inter"/>
                <a:ea typeface="Inter"/>
              </a:rPr>
              <a:t>Δυνατότητες για καλύτερη εκπαίδευση και υγειονομική περίθαλψη</a:t>
            </a:r>
            <a:endParaRPr b="0" lang="en-US" sz="1450" spc="-1" strike="noStrike">
              <a:latin typeface="Arial"/>
            </a:endParaRPr>
          </a:p>
        </p:txBody>
      </p:sp>
      <p:sp>
        <p:nvSpPr>
          <p:cNvPr id="762" name="Text 17"/>
          <p:cNvSpPr/>
          <p:nvPr/>
        </p:nvSpPr>
        <p:spPr>
          <a:xfrm>
            <a:off x="665280" y="6182640"/>
            <a:ext cx="7812720" cy="1216440"/>
          </a:xfrm>
          <a:prstGeom prst="rect">
            <a:avLst/>
          </a:prstGeom>
          <a:noFill/>
          <a:ln w="0">
            <a:noFill/>
          </a:ln>
        </p:spPr>
        <p:style>
          <a:lnRef idx="0"/>
          <a:fillRef idx="0"/>
          <a:effectRef idx="0"/>
          <a:fontRef idx="minor"/>
        </p:style>
        <p:txBody>
          <a:bodyPr lIns="0" rIns="0" tIns="0" bIns="0" anchor="t">
            <a:noAutofit/>
          </a:bodyPr>
          <a:p>
            <a:pPr>
              <a:lnSpc>
                <a:spcPts val="2350"/>
              </a:lnSpc>
              <a:buNone/>
              <a:tabLst>
                <a:tab algn="l" pos="0"/>
              </a:tabLst>
            </a:pPr>
            <a:r>
              <a:rPr b="0" lang="en-US" sz="1450" spc="-32" strike="noStrike">
                <a:solidFill>
                  <a:srgbClr val="272525"/>
                </a:solidFill>
                <a:latin typeface="Inter"/>
                <a:ea typeface="Inter"/>
              </a:rPr>
              <a:t>Το μέλλον της μεταβιομηχανικής κοινωνίας παραμένει αβέβαιο, με πολλές προκλήσεις αλλά και ευκαιρίες. Η ικανότητά μας να αντιμετωπίσουμε τα προβλήματα και να αξιοποιήσουμε τις δυνατότητες που προσφέρει η τεχνολογία θα καθορίσει την πορεία της ανθρωπότητας στις επόμενες δεκαετίες.</a:t>
            </a:r>
            <a:endParaRPr b="0" lang="en-US" sz="145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2" name="Image 0" descr="preencoded.png"/>
          <p:cNvPicPr/>
          <p:nvPr/>
        </p:nvPicPr>
        <p:blipFill>
          <a:blip r:embed="rId1"/>
          <a:stretch/>
        </p:blipFill>
        <p:spPr>
          <a:xfrm>
            <a:off x="9144000" y="0"/>
            <a:ext cx="5486040" cy="8229240"/>
          </a:xfrm>
          <a:prstGeom prst="rect">
            <a:avLst/>
          </a:prstGeom>
          <a:ln w="0">
            <a:noFill/>
          </a:ln>
        </p:spPr>
      </p:pic>
      <p:sp>
        <p:nvSpPr>
          <p:cNvPr id="573" name="Text 0"/>
          <p:cNvSpPr/>
          <p:nvPr/>
        </p:nvSpPr>
        <p:spPr>
          <a:xfrm>
            <a:off x="739800" y="581760"/>
            <a:ext cx="7664040" cy="1320480"/>
          </a:xfrm>
          <a:prstGeom prst="rect">
            <a:avLst/>
          </a:prstGeom>
          <a:noFill/>
          <a:ln w="0">
            <a:noFill/>
          </a:ln>
        </p:spPr>
        <p:style>
          <a:lnRef idx="0"/>
          <a:fillRef idx="0"/>
          <a:effectRef idx="0"/>
          <a:fontRef idx="minor"/>
        </p:style>
        <p:txBody>
          <a:bodyPr lIns="0" rIns="0" tIns="0" bIns="0" anchor="t">
            <a:noAutofit/>
          </a:bodyPr>
          <a:p>
            <a:pPr>
              <a:lnSpc>
                <a:spcPts val="5199"/>
              </a:lnSpc>
              <a:buNone/>
              <a:tabLst>
                <a:tab algn="l" pos="0"/>
              </a:tabLst>
            </a:pPr>
            <a:r>
              <a:rPr b="1" lang="en-US" sz="4150" spc="-126" strike="noStrike">
                <a:solidFill>
                  <a:srgbClr val="000000"/>
                </a:solidFill>
                <a:latin typeface="Inter Bold"/>
                <a:ea typeface="Inter Bold"/>
              </a:rPr>
              <a:t>Η Έννοια της Επανάστασης στην Ιστορία</a:t>
            </a:r>
            <a:endParaRPr b="0" lang="en-US" sz="4150" spc="-1" strike="noStrike">
              <a:latin typeface="Arial"/>
            </a:endParaRPr>
          </a:p>
        </p:txBody>
      </p:sp>
      <p:sp>
        <p:nvSpPr>
          <p:cNvPr id="574" name="Shape 1"/>
          <p:cNvSpPr/>
          <p:nvPr/>
        </p:nvSpPr>
        <p:spPr>
          <a:xfrm>
            <a:off x="1045080" y="2219400"/>
            <a:ext cx="22680" cy="5428080"/>
          </a:xfrm>
          <a:prstGeom prst="roundRect">
            <a:avLst>
              <a:gd name="adj" fmla="val 388338"/>
            </a:avLst>
          </a:prstGeom>
          <a:solidFill>
            <a:srgbClr val="c0c1d7"/>
          </a:solidFill>
          <a:ln w="0">
            <a:noFill/>
          </a:ln>
        </p:spPr>
        <p:style>
          <a:lnRef idx="0"/>
          <a:fillRef idx="0"/>
          <a:effectRef idx="0"/>
          <a:fontRef idx="minor"/>
        </p:style>
      </p:sp>
      <p:sp>
        <p:nvSpPr>
          <p:cNvPr id="575" name="Shape 2"/>
          <p:cNvSpPr/>
          <p:nvPr/>
        </p:nvSpPr>
        <p:spPr>
          <a:xfrm>
            <a:off x="1271520" y="2683440"/>
            <a:ext cx="739440" cy="22680"/>
          </a:xfrm>
          <a:prstGeom prst="roundRect">
            <a:avLst>
              <a:gd name="adj" fmla="val 388338"/>
            </a:avLst>
          </a:prstGeom>
          <a:solidFill>
            <a:srgbClr val="c0c1d7"/>
          </a:solidFill>
          <a:ln w="0">
            <a:noFill/>
          </a:ln>
        </p:spPr>
        <p:style>
          <a:lnRef idx="0"/>
          <a:fillRef idx="0"/>
          <a:effectRef idx="0"/>
          <a:fontRef idx="minor"/>
        </p:style>
      </p:sp>
      <p:sp>
        <p:nvSpPr>
          <p:cNvPr id="576" name="Shape 3"/>
          <p:cNvSpPr/>
          <p:nvPr/>
        </p:nvSpPr>
        <p:spPr>
          <a:xfrm>
            <a:off x="819000" y="2457360"/>
            <a:ext cx="475200" cy="475200"/>
          </a:xfrm>
          <a:prstGeom prst="roundRect">
            <a:avLst>
              <a:gd name="adj" fmla="val 18668"/>
            </a:avLst>
          </a:prstGeom>
          <a:solidFill>
            <a:srgbClr val="dadbf1"/>
          </a:solidFill>
          <a:ln w="7620">
            <a:solidFill>
              <a:srgbClr val="c0c1d7"/>
            </a:solidFill>
            <a:round/>
          </a:ln>
        </p:spPr>
        <p:style>
          <a:lnRef idx="0"/>
          <a:fillRef idx="0"/>
          <a:effectRef idx="0"/>
          <a:fontRef idx="minor"/>
        </p:style>
      </p:sp>
      <p:sp>
        <p:nvSpPr>
          <p:cNvPr id="577" name="Text 4"/>
          <p:cNvSpPr/>
          <p:nvPr/>
        </p:nvSpPr>
        <p:spPr>
          <a:xfrm>
            <a:off x="993240" y="2536560"/>
            <a:ext cx="12672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75" strike="noStrike">
                <a:solidFill>
                  <a:srgbClr val="272525"/>
                </a:solidFill>
                <a:latin typeface="Inter Bold"/>
                <a:ea typeface="Inter Bold"/>
              </a:rPr>
              <a:t>1</a:t>
            </a:r>
            <a:endParaRPr b="0" lang="en-US" sz="2450" spc="-1" strike="noStrike">
              <a:latin typeface="Arial"/>
            </a:endParaRPr>
          </a:p>
        </p:txBody>
      </p:sp>
      <p:sp>
        <p:nvSpPr>
          <p:cNvPr id="578" name="Text 5"/>
          <p:cNvSpPr/>
          <p:nvPr/>
        </p:nvSpPr>
        <p:spPr>
          <a:xfrm>
            <a:off x="2219040" y="2430720"/>
            <a:ext cx="264168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1" lang="en-US" sz="2050" spc="-63" strike="noStrike">
                <a:solidFill>
                  <a:srgbClr val="272525"/>
                </a:solidFill>
                <a:latin typeface="Inter Bold"/>
                <a:ea typeface="Inter Bold"/>
              </a:rPr>
              <a:t>Καλλιέργεια της Γης</a:t>
            </a:r>
            <a:endParaRPr b="0" lang="en-US" sz="2050" spc="-1" strike="noStrike">
              <a:latin typeface="Arial"/>
            </a:endParaRPr>
          </a:p>
        </p:txBody>
      </p:sp>
      <p:sp>
        <p:nvSpPr>
          <p:cNvPr id="579" name="Text 6"/>
          <p:cNvSpPr/>
          <p:nvPr/>
        </p:nvSpPr>
        <p:spPr>
          <a:xfrm>
            <a:off x="2219040" y="2887920"/>
            <a:ext cx="6184800" cy="101412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Η πρώτη μεγάλη επανάσταση στην ιστορία της ανθρωπότητας, που σηματοδότησε τη μετάβαση από το κυνήγι και τη συλλογή τροφής στη γεωργία.</a:t>
            </a:r>
            <a:endParaRPr b="0" lang="en-US" sz="1650" spc="-1" strike="noStrike">
              <a:latin typeface="Arial"/>
            </a:endParaRPr>
          </a:p>
        </p:txBody>
      </p:sp>
      <p:sp>
        <p:nvSpPr>
          <p:cNvPr id="580" name="Shape 7"/>
          <p:cNvSpPr/>
          <p:nvPr/>
        </p:nvSpPr>
        <p:spPr>
          <a:xfrm>
            <a:off x="1271520" y="4789080"/>
            <a:ext cx="739440" cy="22680"/>
          </a:xfrm>
          <a:prstGeom prst="roundRect">
            <a:avLst>
              <a:gd name="adj" fmla="val 388338"/>
            </a:avLst>
          </a:prstGeom>
          <a:solidFill>
            <a:srgbClr val="c0c1d7"/>
          </a:solidFill>
          <a:ln w="0">
            <a:noFill/>
          </a:ln>
        </p:spPr>
        <p:style>
          <a:lnRef idx="0"/>
          <a:fillRef idx="0"/>
          <a:effectRef idx="0"/>
          <a:fontRef idx="minor"/>
        </p:style>
      </p:sp>
      <p:sp>
        <p:nvSpPr>
          <p:cNvPr id="581" name="Shape 8"/>
          <p:cNvSpPr/>
          <p:nvPr/>
        </p:nvSpPr>
        <p:spPr>
          <a:xfrm>
            <a:off x="819000" y="4562640"/>
            <a:ext cx="475200" cy="475200"/>
          </a:xfrm>
          <a:prstGeom prst="roundRect">
            <a:avLst>
              <a:gd name="adj" fmla="val 18668"/>
            </a:avLst>
          </a:prstGeom>
          <a:solidFill>
            <a:srgbClr val="dadbf1"/>
          </a:solidFill>
          <a:ln w="7620">
            <a:solidFill>
              <a:srgbClr val="c0c1d7"/>
            </a:solidFill>
            <a:round/>
          </a:ln>
        </p:spPr>
        <p:style>
          <a:lnRef idx="0"/>
          <a:fillRef idx="0"/>
          <a:effectRef idx="0"/>
          <a:fontRef idx="minor"/>
        </p:style>
      </p:sp>
      <p:sp>
        <p:nvSpPr>
          <p:cNvPr id="582" name="Text 9"/>
          <p:cNvSpPr/>
          <p:nvPr/>
        </p:nvSpPr>
        <p:spPr>
          <a:xfrm>
            <a:off x="961560" y="4641840"/>
            <a:ext cx="18972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75" strike="noStrike">
                <a:solidFill>
                  <a:srgbClr val="272525"/>
                </a:solidFill>
                <a:latin typeface="Inter Bold"/>
                <a:ea typeface="Inter Bold"/>
              </a:rPr>
              <a:t>2</a:t>
            </a:r>
            <a:endParaRPr b="0" lang="en-US" sz="2450" spc="-1" strike="noStrike">
              <a:latin typeface="Arial"/>
            </a:endParaRPr>
          </a:p>
        </p:txBody>
      </p:sp>
      <p:sp>
        <p:nvSpPr>
          <p:cNvPr id="583" name="Text 10"/>
          <p:cNvSpPr/>
          <p:nvPr/>
        </p:nvSpPr>
        <p:spPr>
          <a:xfrm>
            <a:off x="2219040" y="4536000"/>
            <a:ext cx="321912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1" lang="en-US" sz="2050" spc="-63" strike="noStrike">
                <a:solidFill>
                  <a:srgbClr val="272525"/>
                </a:solidFill>
                <a:latin typeface="Inter Bold"/>
                <a:ea typeface="Inter Bold"/>
              </a:rPr>
              <a:t>Βιομηχανική Επανάσταση</a:t>
            </a:r>
            <a:endParaRPr b="0" lang="en-US" sz="2050" spc="-1" strike="noStrike">
              <a:latin typeface="Arial"/>
            </a:endParaRPr>
          </a:p>
        </p:txBody>
      </p:sp>
      <p:sp>
        <p:nvSpPr>
          <p:cNvPr id="584" name="Text 11"/>
          <p:cNvSpPr/>
          <p:nvPr/>
        </p:nvSpPr>
        <p:spPr>
          <a:xfrm>
            <a:off x="2219040" y="499320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Η δεύτερη μεγάλη τομή, που χαρακτηρίστηκε από την εκβιομηχάνιση και τη μαζική παραγωγή.</a:t>
            </a:r>
            <a:endParaRPr b="0" lang="en-US" sz="1650" spc="-1" strike="noStrike">
              <a:latin typeface="Arial"/>
            </a:endParaRPr>
          </a:p>
        </p:txBody>
      </p:sp>
      <p:sp>
        <p:nvSpPr>
          <p:cNvPr id="585" name="Shape 12"/>
          <p:cNvSpPr/>
          <p:nvPr/>
        </p:nvSpPr>
        <p:spPr>
          <a:xfrm>
            <a:off x="1271520" y="6556320"/>
            <a:ext cx="739440" cy="22680"/>
          </a:xfrm>
          <a:prstGeom prst="roundRect">
            <a:avLst>
              <a:gd name="adj" fmla="val 388338"/>
            </a:avLst>
          </a:prstGeom>
          <a:solidFill>
            <a:srgbClr val="c0c1d7"/>
          </a:solidFill>
          <a:ln w="0">
            <a:noFill/>
          </a:ln>
        </p:spPr>
        <p:style>
          <a:lnRef idx="0"/>
          <a:fillRef idx="0"/>
          <a:effectRef idx="0"/>
          <a:fontRef idx="minor"/>
        </p:style>
      </p:sp>
      <p:sp>
        <p:nvSpPr>
          <p:cNvPr id="586" name="Shape 13"/>
          <p:cNvSpPr/>
          <p:nvPr/>
        </p:nvSpPr>
        <p:spPr>
          <a:xfrm>
            <a:off x="819000" y="6329880"/>
            <a:ext cx="475200" cy="475200"/>
          </a:xfrm>
          <a:prstGeom prst="roundRect">
            <a:avLst>
              <a:gd name="adj" fmla="val 18668"/>
            </a:avLst>
          </a:prstGeom>
          <a:solidFill>
            <a:srgbClr val="dadbf1"/>
          </a:solidFill>
          <a:ln w="7620">
            <a:solidFill>
              <a:srgbClr val="c0c1d7"/>
            </a:solidFill>
            <a:round/>
          </a:ln>
        </p:spPr>
        <p:style>
          <a:lnRef idx="0"/>
          <a:fillRef idx="0"/>
          <a:effectRef idx="0"/>
          <a:fontRef idx="minor"/>
        </p:style>
      </p:sp>
      <p:sp>
        <p:nvSpPr>
          <p:cNvPr id="587" name="Text 14"/>
          <p:cNvSpPr/>
          <p:nvPr/>
        </p:nvSpPr>
        <p:spPr>
          <a:xfrm>
            <a:off x="959040" y="6409080"/>
            <a:ext cx="194760" cy="3168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75" strike="noStrike">
                <a:solidFill>
                  <a:srgbClr val="272525"/>
                </a:solidFill>
                <a:latin typeface="Inter Bold"/>
                <a:ea typeface="Inter Bold"/>
              </a:rPr>
              <a:t>3</a:t>
            </a:r>
            <a:endParaRPr b="0" lang="en-US" sz="2450" spc="-1" strike="noStrike">
              <a:latin typeface="Arial"/>
            </a:endParaRPr>
          </a:p>
        </p:txBody>
      </p:sp>
      <p:sp>
        <p:nvSpPr>
          <p:cNvPr id="588" name="Text 15"/>
          <p:cNvSpPr/>
          <p:nvPr/>
        </p:nvSpPr>
        <p:spPr>
          <a:xfrm>
            <a:off x="2219040" y="6303240"/>
            <a:ext cx="3449880" cy="32976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1" lang="en-US" sz="2050" spc="-63" strike="noStrike">
                <a:solidFill>
                  <a:srgbClr val="272525"/>
                </a:solidFill>
                <a:latin typeface="Inter Bold"/>
                <a:ea typeface="Inter Bold"/>
              </a:rPr>
              <a:t>Μεταβιομηχανική Κοινωνία</a:t>
            </a:r>
            <a:endParaRPr b="0" lang="en-US" sz="2050" spc="-1" strike="noStrike">
              <a:latin typeface="Arial"/>
            </a:endParaRPr>
          </a:p>
        </p:txBody>
      </p:sp>
      <p:sp>
        <p:nvSpPr>
          <p:cNvPr id="589" name="Text 16"/>
          <p:cNvSpPr/>
          <p:nvPr/>
        </p:nvSpPr>
        <p:spPr>
          <a:xfrm>
            <a:off x="2219040" y="6760440"/>
            <a:ext cx="6184800" cy="67608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Η τρίτη μεγάλη επανάσταση, που βασίζεται στην ραγδαία ανάπτυξη των επιστημών και της τεχνολογίας.</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0" name="Image 0" descr="preencoded.png"/>
          <p:cNvPicPr/>
          <p:nvPr/>
        </p:nvPicPr>
        <p:blipFill>
          <a:blip r:embed="rId1"/>
          <a:stretch/>
        </p:blipFill>
        <p:spPr>
          <a:xfrm>
            <a:off x="0" y="0"/>
            <a:ext cx="14630040" cy="2471040"/>
          </a:xfrm>
          <a:prstGeom prst="rect">
            <a:avLst/>
          </a:prstGeom>
          <a:ln w="0">
            <a:noFill/>
          </a:ln>
        </p:spPr>
      </p:pic>
      <p:sp>
        <p:nvSpPr>
          <p:cNvPr id="591" name="Text 0"/>
          <p:cNvSpPr/>
          <p:nvPr/>
        </p:nvSpPr>
        <p:spPr>
          <a:xfrm>
            <a:off x="691920" y="3015000"/>
            <a:ext cx="13246200" cy="1235520"/>
          </a:xfrm>
          <a:prstGeom prst="rect">
            <a:avLst/>
          </a:prstGeom>
          <a:noFill/>
          <a:ln w="0">
            <a:noFill/>
          </a:ln>
        </p:spPr>
        <p:style>
          <a:lnRef idx="0"/>
          <a:fillRef idx="0"/>
          <a:effectRef idx="0"/>
          <a:fontRef idx="minor"/>
        </p:style>
        <p:txBody>
          <a:bodyPr lIns="0" rIns="0" tIns="0" bIns="0" anchor="t">
            <a:noAutofit/>
          </a:bodyPr>
          <a:p>
            <a:pPr>
              <a:lnSpc>
                <a:spcPts val="4850"/>
              </a:lnSpc>
              <a:buNone/>
              <a:tabLst>
                <a:tab algn="l" pos="0"/>
              </a:tabLst>
            </a:pPr>
            <a:r>
              <a:rPr b="1" lang="en-US" sz="3850" spc="-117" strike="noStrike">
                <a:solidFill>
                  <a:srgbClr val="000000"/>
                </a:solidFill>
                <a:latin typeface="Inter Bold"/>
                <a:ea typeface="Inter Bold"/>
              </a:rPr>
              <a:t>Η Τεχνολογία ως Βάση της Μεταβιομηχανικής Κοινωνίας</a:t>
            </a:r>
            <a:endParaRPr b="0" lang="en-US" sz="3850" spc="-1" strike="noStrike">
              <a:latin typeface="Arial"/>
            </a:endParaRPr>
          </a:p>
        </p:txBody>
      </p:sp>
      <p:sp>
        <p:nvSpPr>
          <p:cNvPr id="592" name="Shape 1"/>
          <p:cNvSpPr/>
          <p:nvPr/>
        </p:nvSpPr>
        <p:spPr>
          <a:xfrm>
            <a:off x="691920" y="4547520"/>
            <a:ext cx="6523920" cy="1470240"/>
          </a:xfrm>
          <a:prstGeom prst="roundRect">
            <a:avLst>
              <a:gd name="adj" fmla="val 5646"/>
            </a:avLst>
          </a:prstGeom>
          <a:solidFill>
            <a:srgbClr val="dadbf1"/>
          </a:solidFill>
          <a:ln w="7620">
            <a:solidFill>
              <a:srgbClr val="c0c1d7"/>
            </a:solidFill>
            <a:round/>
          </a:ln>
        </p:spPr>
        <p:style>
          <a:lnRef idx="0"/>
          <a:fillRef idx="0"/>
          <a:effectRef idx="0"/>
          <a:fontRef idx="minor"/>
        </p:style>
      </p:sp>
      <p:sp>
        <p:nvSpPr>
          <p:cNvPr id="593" name="Text 2"/>
          <p:cNvSpPr/>
          <p:nvPr/>
        </p:nvSpPr>
        <p:spPr>
          <a:xfrm>
            <a:off x="897120" y="4752720"/>
            <a:ext cx="2540160" cy="308520"/>
          </a:xfrm>
          <a:prstGeom prst="rect">
            <a:avLst/>
          </a:prstGeom>
          <a:noFill/>
          <a:ln w="0">
            <a:noFill/>
          </a:ln>
        </p:spPr>
        <p:style>
          <a:lnRef idx="0"/>
          <a:fillRef idx="0"/>
          <a:effectRef idx="0"/>
          <a:fontRef idx="minor"/>
        </p:style>
        <p:txBody>
          <a:bodyPr wrap="none" lIns="0" rIns="0" tIns="0" bIns="0" anchor="t">
            <a:noAutofit/>
          </a:bodyPr>
          <a:p>
            <a:pPr>
              <a:lnSpc>
                <a:spcPts val="2401"/>
              </a:lnSpc>
              <a:buNone/>
              <a:tabLst>
                <a:tab algn="l" pos="0"/>
              </a:tabLst>
            </a:pPr>
            <a:r>
              <a:rPr b="1" lang="en-US" sz="1900" spc="-58" strike="noStrike">
                <a:solidFill>
                  <a:srgbClr val="272525"/>
                </a:solidFill>
                <a:latin typeface="Inter Bold"/>
                <a:ea typeface="Inter Bold"/>
              </a:rPr>
              <a:t>Ορισμός Τεχνολογίας</a:t>
            </a:r>
            <a:endParaRPr b="0" lang="en-US" sz="1900" spc="-1" strike="noStrike">
              <a:latin typeface="Arial"/>
            </a:endParaRPr>
          </a:p>
        </p:txBody>
      </p:sp>
      <p:sp>
        <p:nvSpPr>
          <p:cNvPr id="594" name="Text 3"/>
          <p:cNvSpPr/>
          <p:nvPr/>
        </p:nvSpPr>
        <p:spPr>
          <a:xfrm>
            <a:off x="897120" y="5180040"/>
            <a:ext cx="6113520" cy="6321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32" strike="noStrike">
                <a:solidFill>
                  <a:srgbClr val="272525"/>
                </a:solidFill>
                <a:latin typeface="Inter"/>
                <a:ea typeface="Inter"/>
              </a:rPr>
              <a:t>Η αξιοποίηση των επιστημονικών γνώσεων για την επίλυση καθημερινών προβλημάτων.</a:t>
            </a:r>
            <a:endParaRPr b="0" lang="en-US" sz="1550" spc="-1" strike="noStrike">
              <a:latin typeface="Arial"/>
            </a:endParaRPr>
          </a:p>
        </p:txBody>
      </p:sp>
      <p:sp>
        <p:nvSpPr>
          <p:cNvPr id="595" name="Shape 4"/>
          <p:cNvSpPr/>
          <p:nvPr/>
        </p:nvSpPr>
        <p:spPr>
          <a:xfrm>
            <a:off x="7414200" y="4547520"/>
            <a:ext cx="6523920" cy="1470240"/>
          </a:xfrm>
          <a:prstGeom prst="roundRect">
            <a:avLst>
              <a:gd name="adj" fmla="val 5646"/>
            </a:avLst>
          </a:prstGeom>
          <a:solidFill>
            <a:srgbClr val="dadbf1"/>
          </a:solidFill>
          <a:ln w="7620">
            <a:solidFill>
              <a:srgbClr val="c0c1d7"/>
            </a:solidFill>
            <a:round/>
          </a:ln>
        </p:spPr>
        <p:style>
          <a:lnRef idx="0"/>
          <a:fillRef idx="0"/>
          <a:effectRef idx="0"/>
          <a:fontRef idx="minor"/>
        </p:style>
      </p:sp>
      <p:sp>
        <p:nvSpPr>
          <p:cNvPr id="596" name="Text 5"/>
          <p:cNvSpPr/>
          <p:nvPr/>
        </p:nvSpPr>
        <p:spPr>
          <a:xfrm>
            <a:off x="7619400" y="4752720"/>
            <a:ext cx="2471040" cy="308520"/>
          </a:xfrm>
          <a:prstGeom prst="rect">
            <a:avLst/>
          </a:prstGeom>
          <a:noFill/>
          <a:ln w="0">
            <a:noFill/>
          </a:ln>
        </p:spPr>
        <p:style>
          <a:lnRef idx="0"/>
          <a:fillRef idx="0"/>
          <a:effectRef idx="0"/>
          <a:fontRef idx="minor"/>
        </p:style>
        <p:txBody>
          <a:bodyPr wrap="none" lIns="0" rIns="0" tIns="0" bIns="0" anchor="t">
            <a:noAutofit/>
          </a:bodyPr>
          <a:p>
            <a:pPr>
              <a:lnSpc>
                <a:spcPts val="2401"/>
              </a:lnSpc>
              <a:buNone/>
              <a:tabLst>
                <a:tab algn="l" pos="0"/>
              </a:tabLst>
            </a:pPr>
            <a:r>
              <a:rPr b="1" lang="en-US" sz="1900" spc="-58" strike="noStrike">
                <a:solidFill>
                  <a:srgbClr val="272525"/>
                </a:solidFill>
                <a:latin typeface="Inter Bold"/>
                <a:ea typeface="Inter Bold"/>
              </a:rPr>
              <a:t>Εφαρμογές</a:t>
            </a:r>
            <a:endParaRPr b="0" lang="en-US" sz="1900" spc="-1" strike="noStrike">
              <a:latin typeface="Arial"/>
            </a:endParaRPr>
          </a:p>
        </p:txBody>
      </p:sp>
      <p:sp>
        <p:nvSpPr>
          <p:cNvPr id="597" name="Text 6"/>
          <p:cNvSpPr/>
          <p:nvPr/>
        </p:nvSpPr>
        <p:spPr>
          <a:xfrm>
            <a:off x="7619400" y="5180040"/>
            <a:ext cx="6113520" cy="6321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32" strike="noStrike">
                <a:solidFill>
                  <a:srgbClr val="272525"/>
                </a:solidFill>
                <a:latin typeface="Inter"/>
                <a:ea typeface="Inter"/>
              </a:rPr>
              <a:t>Κάθε νέο μηχάνημα και εφαρμογή στην παραγωγή ή την καθημερινότητα.</a:t>
            </a:r>
            <a:endParaRPr b="0" lang="en-US" sz="1550" spc="-1" strike="noStrike">
              <a:latin typeface="Arial"/>
            </a:endParaRPr>
          </a:p>
        </p:txBody>
      </p:sp>
      <p:sp>
        <p:nvSpPr>
          <p:cNvPr id="598" name="Shape 7"/>
          <p:cNvSpPr/>
          <p:nvPr/>
        </p:nvSpPr>
        <p:spPr>
          <a:xfrm>
            <a:off x="691920" y="6215760"/>
            <a:ext cx="6523920" cy="1470240"/>
          </a:xfrm>
          <a:prstGeom prst="roundRect">
            <a:avLst>
              <a:gd name="adj" fmla="val 5646"/>
            </a:avLst>
          </a:prstGeom>
          <a:solidFill>
            <a:srgbClr val="dadbf1"/>
          </a:solidFill>
          <a:ln w="7620">
            <a:solidFill>
              <a:srgbClr val="c0c1d7"/>
            </a:solidFill>
            <a:round/>
          </a:ln>
        </p:spPr>
        <p:style>
          <a:lnRef idx="0"/>
          <a:fillRef idx="0"/>
          <a:effectRef idx="0"/>
          <a:fontRef idx="minor"/>
        </p:style>
      </p:sp>
      <p:sp>
        <p:nvSpPr>
          <p:cNvPr id="599" name="Text 8"/>
          <p:cNvSpPr/>
          <p:nvPr/>
        </p:nvSpPr>
        <p:spPr>
          <a:xfrm>
            <a:off x="897120" y="6420960"/>
            <a:ext cx="2471040" cy="308520"/>
          </a:xfrm>
          <a:prstGeom prst="rect">
            <a:avLst/>
          </a:prstGeom>
          <a:noFill/>
          <a:ln w="0">
            <a:noFill/>
          </a:ln>
        </p:spPr>
        <p:style>
          <a:lnRef idx="0"/>
          <a:fillRef idx="0"/>
          <a:effectRef idx="0"/>
          <a:fontRef idx="minor"/>
        </p:style>
        <p:txBody>
          <a:bodyPr wrap="none" lIns="0" rIns="0" tIns="0" bIns="0" anchor="t">
            <a:noAutofit/>
          </a:bodyPr>
          <a:p>
            <a:pPr>
              <a:lnSpc>
                <a:spcPts val="2401"/>
              </a:lnSpc>
              <a:buNone/>
              <a:tabLst>
                <a:tab algn="l" pos="0"/>
              </a:tabLst>
            </a:pPr>
            <a:r>
              <a:rPr b="1" lang="en-US" sz="1900" spc="-58" strike="noStrike">
                <a:solidFill>
                  <a:srgbClr val="272525"/>
                </a:solidFill>
                <a:latin typeface="Inter Bold"/>
                <a:ea typeface="Inter Bold"/>
              </a:rPr>
              <a:t>Ταχύτητα Εξέλιξης</a:t>
            </a:r>
            <a:endParaRPr b="0" lang="en-US" sz="1900" spc="-1" strike="noStrike">
              <a:latin typeface="Arial"/>
            </a:endParaRPr>
          </a:p>
        </p:txBody>
      </p:sp>
      <p:sp>
        <p:nvSpPr>
          <p:cNvPr id="600" name="Text 9"/>
          <p:cNvSpPr/>
          <p:nvPr/>
        </p:nvSpPr>
        <p:spPr>
          <a:xfrm>
            <a:off x="897120" y="6848640"/>
            <a:ext cx="6113520" cy="6321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32" strike="noStrike">
                <a:solidFill>
                  <a:srgbClr val="272525"/>
                </a:solidFill>
                <a:latin typeface="Inter"/>
                <a:ea typeface="Inter"/>
              </a:rPr>
              <a:t>Γοργοί ρυθμοί εξέλιξης και διάχυσης της τεχνολογίας στην κοινωνία.</a:t>
            </a:r>
            <a:endParaRPr b="0" lang="en-US" sz="1550" spc="-1" strike="noStrike">
              <a:latin typeface="Arial"/>
            </a:endParaRPr>
          </a:p>
        </p:txBody>
      </p:sp>
      <p:sp>
        <p:nvSpPr>
          <p:cNvPr id="601" name="Shape 10"/>
          <p:cNvSpPr/>
          <p:nvPr/>
        </p:nvSpPr>
        <p:spPr>
          <a:xfrm>
            <a:off x="7414200" y="6215760"/>
            <a:ext cx="6523920" cy="1470240"/>
          </a:xfrm>
          <a:prstGeom prst="roundRect">
            <a:avLst>
              <a:gd name="adj" fmla="val 5646"/>
            </a:avLst>
          </a:prstGeom>
          <a:solidFill>
            <a:srgbClr val="dadbf1"/>
          </a:solidFill>
          <a:ln w="7620">
            <a:solidFill>
              <a:srgbClr val="c0c1d7"/>
            </a:solidFill>
            <a:round/>
          </a:ln>
        </p:spPr>
        <p:style>
          <a:lnRef idx="0"/>
          <a:fillRef idx="0"/>
          <a:effectRef idx="0"/>
          <a:fontRef idx="minor"/>
        </p:style>
      </p:sp>
      <p:sp>
        <p:nvSpPr>
          <p:cNvPr id="602" name="Text 11"/>
          <p:cNvSpPr/>
          <p:nvPr/>
        </p:nvSpPr>
        <p:spPr>
          <a:xfrm>
            <a:off x="7619400" y="6420960"/>
            <a:ext cx="2471040" cy="308520"/>
          </a:xfrm>
          <a:prstGeom prst="rect">
            <a:avLst/>
          </a:prstGeom>
          <a:noFill/>
          <a:ln w="0">
            <a:noFill/>
          </a:ln>
        </p:spPr>
        <p:style>
          <a:lnRef idx="0"/>
          <a:fillRef idx="0"/>
          <a:effectRef idx="0"/>
          <a:fontRef idx="minor"/>
        </p:style>
        <p:txBody>
          <a:bodyPr wrap="none" lIns="0" rIns="0" tIns="0" bIns="0" anchor="t">
            <a:noAutofit/>
          </a:bodyPr>
          <a:p>
            <a:pPr>
              <a:lnSpc>
                <a:spcPts val="2401"/>
              </a:lnSpc>
              <a:buNone/>
              <a:tabLst>
                <a:tab algn="l" pos="0"/>
              </a:tabLst>
            </a:pPr>
            <a:r>
              <a:rPr b="1" lang="en-US" sz="1900" spc="-58" strike="noStrike">
                <a:solidFill>
                  <a:srgbClr val="272525"/>
                </a:solidFill>
                <a:latin typeface="Inter Bold"/>
                <a:ea typeface="Inter Bold"/>
              </a:rPr>
              <a:t>Επίδραση</a:t>
            </a:r>
            <a:endParaRPr b="0" lang="en-US" sz="1900" spc="-1" strike="noStrike">
              <a:latin typeface="Arial"/>
            </a:endParaRPr>
          </a:p>
        </p:txBody>
      </p:sp>
      <p:sp>
        <p:nvSpPr>
          <p:cNvPr id="603" name="Text 12"/>
          <p:cNvSpPr/>
          <p:nvPr/>
        </p:nvSpPr>
        <p:spPr>
          <a:xfrm>
            <a:off x="7619400" y="6848640"/>
            <a:ext cx="6113520" cy="6321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32" strike="noStrike">
                <a:solidFill>
                  <a:srgbClr val="272525"/>
                </a:solidFill>
                <a:latin typeface="Inter"/>
                <a:ea typeface="Inter"/>
              </a:rPr>
              <a:t>Ριζικές αλλαγές στον τρόπο ζωής και την καθημερινότητα των ανθρώπων.</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Text 0"/>
          <p:cNvSpPr/>
          <p:nvPr/>
        </p:nvSpPr>
        <p:spPr>
          <a:xfrm>
            <a:off x="569160" y="447120"/>
            <a:ext cx="9158760" cy="507600"/>
          </a:xfrm>
          <a:prstGeom prst="rect">
            <a:avLst/>
          </a:prstGeom>
          <a:noFill/>
          <a:ln w="0">
            <a:noFill/>
          </a:ln>
        </p:spPr>
        <p:style>
          <a:lnRef idx="0"/>
          <a:fillRef idx="0"/>
          <a:effectRef idx="0"/>
          <a:fontRef idx="minor"/>
        </p:style>
        <p:txBody>
          <a:bodyPr wrap="none" lIns="0" rIns="0" tIns="0" bIns="0" anchor="t">
            <a:noAutofit/>
          </a:bodyPr>
          <a:p>
            <a:pPr>
              <a:lnSpc>
                <a:spcPts val="4000"/>
              </a:lnSpc>
              <a:buNone/>
              <a:tabLst>
                <a:tab algn="l" pos="0"/>
              </a:tabLst>
            </a:pPr>
            <a:r>
              <a:rPr b="1" lang="en-US" sz="3200" spc="-97" strike="noStrike">
                <a:solidFill>
                  <a:srgbClr val="000000"/>
                </a:solidFill>
                <a:latin typeface="Inter Bold"/>
                <a:ea typeface="Inter Bold"/>
              </a:rPr>
              <a:t>Η Μείωση του Χρόνου Υιοθέτησης Τεχνολογιών</a:t>
            </a:r>
            <a:endParaRPr b="0" lang="en-US" sz="3200" spc="-1" strike="noStrike">
              <a:latin typeface="Arial"/>
            </a:endParaRPr>
          </a:p>
        </p:txBody>
      </p:sp>
      <p:pic>
        <p:nvPicPr>
          <p:cNvPr id="605" name="Image 0" descr="preencoded.png"/>
          <p:cNvPicPr/>
          <p:nvPr/>
        </p:nvPicPr>
        <p:blipFill>
          <a:blip r:embed="rId1"/>
          <a:stretch/>
        </p:blipFill>
        <p:spPr>
          <a:xfrm>
            <a:off x="569160" y="1280160"/>
            <a:ext cx="812520" cy="1300320"/>
          </a:xfrm>
          <a:prstGeom prst="rect">
            <a:avLst/>
          </a:prstGeom>
          <a:ln w="0">
            <a:noFill/>
          </a:ln>
        </p:spPr>
      </p:pic>
      <p:sp>
        <p:nvSpPr>
          <p:cNvPr id="606" name="Text 1"/>
          <p:cNvSpPr/>
          <p:nvPr/>
        </p:nvSpPr>
        <p:spPr>
          <a:xfrm>
            <a:off x="1625760" y="1442880"/>
            <a:ext cx="2032200" cy="25344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1" lang="en-US" sz="1600" spc="-49" strike="noStrike">
                <a:solidFill>
                  <a:srgbClr val="272525"/>
                </a:solidFill>
                <a:latin typeface="Inter Bold"/>
                <a:ea typeface="Inter Bold"/>
              </a:rPr>
              <a:t>Βιβλίο</a:t>
            </a:r>
            <a:endParaRPr b="0" lang="en-US" sz="1600" spc="-1" strike="noStrike">
              <a:latin typeface="Arial"/>
            </a:endParaRPr>
          </a:p>
        </p:txBody>
      </p:sp>
      <p:sp>
        <p:nvSpPr>
          <p:cNvPr id="607" name="Text 2"/>
          <p:cNvSpPr/>
          <p:nvPr/>
        </p:nvSpPr>
        <p:spPr>
          <a:xfrm>
            <a:off x="1625760" y="1794240"/>
            <a:ext cx="12435120" cy="25992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0" lang="en-US" sz="1250" spc="-26" strike="noStrike">
                <a:solidFill>
                  <a:srgbClr val="272525"/>
                </a:solidFill>
                <a:latin typeface="Inter"/>
                <a:ea typeface="Inter"/>
              </a:rPr>
              <a:t>400 χρόνια από την ανακάλυψη μέχρι τη μαζική χρήση</a:t>
            </a:r>
            <a:endParaRPr b="0" lang="en-US" sz="1250" spc="-1" strike="noStrike">
              <a:latin typeface="Arial"/>
            </a:endParaRPr>
          </a:p>
        </p:txBody>
      </p:sp>
      <p:pic>
        <p:nvPicPr>
          <p:cNvPr id="608" name="Image 1" descr="preencoded.png"/>
          <p:cNvPicPr/>
          <p:nvPr/>
        </p:nvPicPr>
        <p:blipFill>
          <a:blip r:embed="rId2"/>
          <a:stretch/>
        </p:blipFill>
        <p:spPr>
          <a:xfrm>
            <a:off x="569160" y="2581200"/>
            <a:ext cx="812520" cy="1300320"/>
          </a:xfrm>
          <a:prstGeom prst="rect">
            <a:avLst/>
          </a:prstGeom>
          <a:ln w="0">
            <a:noFill/>
          </a:ln>
        </p:spPr>
      </p:pic>
      <p:sp>
        <p:nvSpPr>
          <p:cNvPr id="609" name="Text 3"/>
          <p:cNvSpPr/>
          <p:nvPr/>
        </p:nvSpPr>
        <p:spPr>
          <a:xfrm>
            <a:off x="1625760" y="2743560"/>
            <a:ext cx="2032200" cy="25344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1" lang="en-US" sz="1600" spc="-49" strike="noStrike">
                <a:solidFill>
                  <a:srgbClr val="272525"/>
                </a:solidFill>
                <a:latin typeface="Inter Bold"/>
                <a:ea typeface="Inter Bold"/>
              </a:rPr>
              <a:t>Τηλέφωνο</a:t>
            </a:r>
            <a:endParaRPr b="0" lang="en-US" sz="1600" spc="-1" strike="noStrike">
              <a:latin typeface="Arial"/>
            </a:endParaRPr>
          </a:p>
        </p:txBody>
      </p:sp>
      <p:sp>
        <p:nvSpPr>
          <p:cNvPr id="610" name="Text 4"/>
          <p:cNvSpPr/>
          <p:nvPr/>
        </p:nvSpPr>
        <p:spPr>
          <a:xfrm>
            <a:off x="1625760" y="3094920"/>
            <a:ext cx="12435120" cy="25992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0" lang="en-US" sz="1250" spc="-26" strike="noStrike">
                <a:solidFill>
                  <a:srgbClr val="272525"/>
                </a:solidFill>
                <a:latin typeface="Inter"/>
                <a:ea typeface="Inter"/>
              </a:rPr>
              <a:t>70 χρόνια</a:t>
            </a:r>
            <a:endParaRPr b="0" lang="en-US" sz="1250" spc="-1" strike="noStrike">
              <a:latin typeface="Arial"/>
            </a:endParaRPr>
          </a:p>
        </p:txBody>
      </p:sp>
      <p:pic>
        <p:nvPicPr>
          <p:cNvPr id="611" name="Image 2" descr="preencoded.png"/>
          <p:cNvPicPr/>
          <p:nvPr/>
        </p:nvPicPr>
        <p:blipFill>
          <a:blip r:embed="rId3"/>
          <a:stretch/>
        </p:blipFill>
        <p:spPr>
          <a:xfrm>
            <a:off x="569160" y="3881880"/>
            <a:ext cx="812520" cy="1300320"/>
          </a:xfrm>
          <a:prstGeom prst="rect">
            <a:avLst/>
          </a:prstGeom>
          <a:ln w="0">
            <a:noFill/>
          </a:ln>
        </p:spPr>
      </p:pic>
      <p:sp>
        <p:nvSpPr>
          <p:cNvPr id="612" name="Text 5"/>
          <p:cNvSpPr/>
          <p:nvPr/>
        </p:nvSpPr>
        <p:spPr>
          <a:xfrm>
            <a:off x="1625760" y="4044240"/>
            <a:ext cx="2032200" cy="25344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1" lang="en-US" sz="1600" spc="-49" strike="noStrike">
                <a:solidFill>
                  <a:srgbClr val="272525"/>
                </a:solidFill>
                <a:latin typeface="Inter Bold"/>
                <a:ea typeface="Inter Bold"/>
              </a:rPr>
              <a:t>Ραδιόφωνο</a:t>
            </a:r>
            <a:endParaRPr b="0" lang="en-US" sz="1600" spc="-1" strike="noStrike">
              <a:latin typeface="Arial"/>
            </a:endParaRPr>
          </a:p>
        </p:txBody>
      </p:sp>
      <p:sp>
        <p:nvSpPr>
          <p:cNvPr id="613" name="Text 6"/>
          <p:cNvSpPr/>
          <p:nvPr/>
        </p:nvSpPr>
        <p:spPr>
          <a:xfrm>
            <a:off x="1625760" y="4395960"/>
            <a:ext cx="12435120" cy="25992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0" lang="en-US" sz="1250" spc="-26" strike="noStrike">
                <a:solidFill>
                  <a:srgbClr val="272525"/>
                </a:solidFill>
                <a:latin typeface="Inter"/>
                <a:ea typeface="Inter"/>
              </a:rPr>
              <a:t>40 χρόνια</a:t>
            </a:r>
            <a:endParaRPr b="0" lang="en-US" sz="1250" spc="-1" strike="noStrike">
              <a:latin typeface="Arial"/>
            </a:endParaRPr>
          </a:p>
        </p:txBody>
      </p:sp>
      <p:pic>
        <p:nvPicPr>
          <p:cNvPr id="614" name="Image 3" descr="preencoded.png"/>
          <p:cNvPicPr/>
          <p:nvPr/>
        </p:nvPicPr>
        <p:blipFill>
          <a:blip r:embed="rId4"/>
          <a:stretch/>
        </p:blipFill>
        <p:spPr>
          <a:xfrm>
            <a:off x="569160" y="5182560"/>
            <a:ext cx="812520" cy="1300320"/>
          </a:xfrm>
          <a:prstGeom prst="rect">
            <a:avLst/>
          </a:prstGeom>
          <a:ln w="0">
            <a:noFill/>
          </a:ln>
        </p:spPr>
      </p:pic>
      <p:sp>
        <p:nvSpPr>
          <p:cNvPr id="615" name="Text 7"/>
          <p:cNvSpPr/>
          <p:nvPr/>
        </p:nvSpPr>
        <p:spPr>
          <a:xfrm>
            <a:off x="1625760" y="5344920"/>
            <a:ext cx="2032200" cy="25344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1" lang="en-US" sz="1600" spc="-49" strike="noStrike">
                <a:solidFill>
                  <a:srgbClr val="272525"/>
                </a:solidFill>
                <a:latin typeface="Inter Bold"/>
                <a:ea typeface="Inter Bold"/>
              </a:rPr>
              <a:t>Τηλεόραση</a:t>
            </a:r>
            <a:endParaRPr b="0" lang="en-US" sz="1600" spc="-1" strike="noStrike">
              <a:latin typeface="Arial"/>
            </a:endParaRPr>
          </a:p>
        </p:txBody>
      </p:sp>
      <p:sp>
        <p:nvSpPr>
          <p:cNvPr id="616" name="Text 8"/>
          <p:cNvSpPr/>
          <p:nvPr/>
        </p:nvSpPr>
        <p:spPr>
          <a:xfrm>
            <a:off x="1625760" y="5696640"/>
            <a:ext cx="12435120" cy="25992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0" lang="en-US" sz="1250" spc="-26" strike="noStrike">
                <a:solidFill>
                  <a:srgbClr val="272525"/>
                </a:solidFill>
                <a:latin typeface="Inter"/>
                <a:ea typeface="Inter"/>
              </a:rPr>
              <a:t>25 χρόνια</a:t>
            </a:r>
            <a:endParaRPr b="0" lang="en-US" sz="1250" spc="-1" strike="noStrike">
              <a:latin typeface="Arial"/>
            </a:endParaRPr>
          </a:p>
        </p:txBody>
      </p:sp>
      <p:pic>
        <p:nvPicPr>
          <p:cNvPr id="617" name="Image 4" descr="preencoded.png"/>
          <p:cNvPicPr/>
          <p:nvPr/>
        </p:nvPicPr>
        <p:blipFill>
          <a:blip r:embed="rId5"/>
          <a:stretch/>
        </p:blipFill>
        <p:spPr>
          <a:xfrm>
            <a:off x="569160" y="6483240"/>
            <a:ext cx="812520" cy="1300320"/>
          </a:xfrm>
          <a:prstGeom prst="rect">
            <a:avLst/>
          </a:prstGeom>
          <a:ln w="0">
            <a:noFill/>
          </a:ln>
        </p:spPr>
      </p:pic>
      <p:sp>
        <p:nvSpPr>
          <p:cNvPr id="618" name="Text 9"/>
          <p:cNvSpPr/>
          <p:nvPr/>
        </p:nvSpPr>
        <p:spPr>
          <a:xfrm>
            <a:off x="1625760" y="6645960"/>
            <a:ext cx="2032200" cy="25344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1" lang="en-US" sz="1600" spc="-49" strike="noStrike">
                <a:solidFill>
                  <a:srgbClr val="272525"/>
                </a:solidFill>
                <a:latin typeface="Inter Bold"/>
                <a:ea typeface="Inter Bold"/>
              </a:rPr>
              <a:t>Διαδίκτυο</a:t>
            </a:r>
            <a:endParaRPr b="0" lang="en-US" sz="1600" spc="-1" strike="noStrike">
              <a:latin typeface="Arial"/>
            </a:endParaRPr>
          </a:p>
        </p:txBody>
      </p:sp>
      <p:sp>
        <p:nvSpPr>
          <p:cNvPr id="619" name="Text 10"/>
          <p:cNvSpPr/>
          <p:nvPr/>
        </p:nvSpPr>
        <p:spPr>
          <a:xfrm>
            <a:off x="1625760" y="6997320"/>
            <a:ext cx="12435120" cy="259920"/>
          </a:xfrm>
          <a:prstGeom prst="rect">
            <a:avLst/>
          </a:prstGeom>
          <a:noFill/>
          <a:ln w="0">
            <a:noFill/>
          </a:ln>
        </p:spPr>
        <p:style>
          <a:lnRef idx="0"/>
          <a:fillRef idx="0"/>
          <a:effectRef idx="0"/>
          <a:fontRef idx="minor"/>
        </p:style>
        <p:txBody>
          <a:bodyPr wrap="none" lIns="0" rIns="0" tIns="0" bIns="0" anchor="t">
            <a:noAutofit/>
          </a:bodyPr>
          <a:p>
            <a:pPr>
              <a:lnSpc>
                <a:spcPts val="2001"/>
              </a:lnSpc>
              <a:buNone/>
              <a:tabLst>
                <a:tab algn="l" pos="0"/>
              </a:tabLst>
            </a:pPr>
            <a:r>
              <a:rPr b="0" lang="en-US" sz="1250" spc="-26" strike="noStrike">
                <a:solidFill>
                  <a:srgbClr val="272525"/>
                </a:solidFill>
                <a:latin typeface="Inter"/>
                <a:ea typeface="Inter"/>
              </a:rPr>
              <a:t>5 χρόνια</a:t>
            </a:r>
            <a:endParaRPr b="0" lang="en-US" sz="125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Text 0"/>
          <p:cNvSpPr/>
          <p:nvPr/>
        </p:nvSpPr>
        <p:spPr>
          <a:xfrm>
            <a:off x="793800" y="2185560"/>
            <a:ext cx="13042440" cy="1417320"/>
          </a:xfrm>
          <a:prstGeom prst="rect">
            <a:avLst/>
          </a:prstGeom>
          <a:noFill/>
          <a:ln w="0">
            <a:noFill/>
          </a:ln>
        </p:spPr>
        <p:style>
          <a:lnRef idx="0"/>
          <a:fillRef idx="0"/>
          <a:effectRef idx="0"/>
          <a:fontRef idx="minor"/>
        </p:style>
        <p:txBody>
          <a:bodyPr lIns="0" rIns="0" tIns="0" bIns="0" anchor="t">
            <a:noAutofit/>
          </a:bodyPr>
          <a:p>
            <a:pPr>
              <a:lnSpc>
                <a:spcPts val="5550"/>
              </a:lnSpc>
              <a:buNone/>
              <a:tabLst>
                <a:tab algn="l" pos="0"/>
              </a:tabLst>
            </a:pPr>
            <a:r>
              <a:rPr b="1" lang="en-US" sz="4450" spc="-134" strike="noStrike">
                <a:solidFill>
                  <a:srgbClr val="000000"/>
                </a:solidFill>
                <a:latin typeface="Inter Bold"/>
                <a:ea typeface="Inter Bold"/>
              </a:rPr>
              <a:t>Αλλαγές στην Αντίληψη του Χώρου και του Χρόνου</a:t>
            </a:r>
            <a:endParaRPr b="0" lang="en-US" sz="4450" spc="-1" strike="noStrike">
              <a:latin typeface="Arial"/>
            </a:endParaRPr>
          </a:p>
        </p:txBody>
      </p:sp>
      <p:sp>
        <p:nvSpPr>
          <p:cNvPr id="621" name="Text 1"/>
          <p:cNvSpPr/>
          <p:nvPr/>
        </p:nvSpPr>
        <p:spPr>
          <a:xfrm>
            <a:off x="793800" y="41698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9" strike="noStrike">
                <a:solidFill>
                  <a:srgbClr val="000000"/>
                </a:solidFill>
                <a:latin typeface="Inter Bold"/>
                <a:ea typeface="Inter Bold"/>
              </a:rPr>
              <a:t>Χώρος</a:t>
            </a:r>
            <a:endParaRPr b="0" lang="en-US" sz="2200" spc="-1" strike="noStrike">
              <a:latin typeface="Arial"/>
            </a:endParaRPr>
          </a:p>
        </p:txBody>
      </p:sp>
      <p:sp>
        <p:nvSpPr>
          <p:cNvPr id="622" name="Text 2"/>
          <p:cNvSpPr/>
          <p:nvPr/>
        </p:nvSpPr>
        <p:spPr>
          <a:xfrm>
            <a:off x="793800" y="4751280"/>
            <a:ext cx="39776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Οι φυσικές αποστάσεις παραμένουν οι ίδιες, αλλά η αντίληψή μας για αυτές αλλάζει.</a:t>
            </a:r>
            <a:endParaRPr b="0" lang="en-US" sz="1750" spc="-1" strike="noStrike">
              <a:latin typeface="Arial"/>
            </a:endParaRPr>
          </a:p>
        </p:txBody>
      </p:sp>
      <p:sp>
        <p:nvSpPr>
          <p:cNvPr id="623" name="Text 3"/>
          <p:cNvSpPr/>
          <p:nvPr/>
        </p:nvSpPr>
        <p:spPr>
          <a:xfrm>
            <a:off x="5333040" y="41698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9" strike="noStrike">
                <a:solidFill>
                  <a:srgbClr val="000000"/>
                </a:solidFill>
                <a:latin typeface="Inter Bold"/>
                <a:ea typeface="Inter Bold"/>
              </a:rPr>
              <a:t>Χρόνος</a:t>
            </a:r>
            <a:endParaRPr b="0" lang="en-US" sz="2200" spc="-1" strike="noStrike">
              <a:latin typeface="Arial"/>
            </a:endParaRPr>
          </a:p>
        </p:txBody>
      </p:sp>
      <p:sp>
        <p:nvSpPr>
          <p:cNvPr id="624" name="Text 4"/>
          <p:cNvSpPr/>
          <p:nvPr/>
        </p:nvSpPr>
        <p:spPr>
          <a:xfrm>
            <a:off x="5333040" y="4751280"/>
            <a:ext cx="39776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Ο χρόνος που απαιτείται για την κάλυψη αποστάσεων και την επικοινωνία μειώνεται δραματικά.</a:t>
            </a:r>
            <a:endParaRPr b="0" lang="en-US" sz="1750" spc="-1" strike="noStrike">
              <a:latin typeface="Arial"/>
            </a:endParaRPr>
          </a:p>
        </p:txBody>
      </p:sp>
      <p:sp>
        <p:nvSpPr>
          <p:cNvPr id="625" name="Text 5"/>
          <p:cNvSpPr/>
          <p:nvPr/>
        </p:nvSpPr>
        <p:spPr>
          <a:xfrm>
            <a:off x="9871920" y="416988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9" strike="noStrike">
                <a:solidFill>
                  <a:srgbClr val="000000"/>
                </a:solidFill>
                <a:latin typeface="Inter Bold"/>
                <a:ea typeface="Inter Bold"/>
              </a:rPr>
              <a:t>Επιπτώσεις</a:t>
            </a:r>
            <a:endParaRPr b="0" lang="en-US" sz="2200" spc="-1" strike="noStrike">
              <a:latin typeface="Arial"/>
            </a:endParaRPr>
          </a:p>
        </p:txBody>
      </p:sp>
      <p:sp>
        <p:nvSpPr>
          <p:cNvPr id="626" name="Text 6"/>
          <p:cNvSpPr/>
          <p:nvPr/>
        </p:nvSpPr>
        <p:spPr>
          <a:xfrm>
            <a:off x="9871920" y="4751280"/>
            <a:ext cx="39776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Η μείωση του χρόνου μεταφοράς και επικοινωνίας αλλάζει τον τρόπο που βιώνουμε την καθημερινότητά μας.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7" name="Image 0" descr="preencoded.png"/>
          <p:cNvPicPr/>
          <p:nvPr/>
        </p:nvPicPr>
        <p:blipFill>
          <a:blip r:embed="rId1"/>
          <a:stretch/>
        </p:blipFill>
        <p:spPr>
          <a:xfrm>
            <a:off x="0" y="0"/>
            <a:ext cx="14630040" cy="2639520"/>
          </a:xfrm>
          <a:prstGeom prst="rect">
            <a:avLst/>
          </a:prstGeom>
          <a:ln w="0">
            <a:noFill/>
          </a:ln>
        </p:spPr>
      </p:pic>
      <p:sp>
        <p:nvSpPr>
          <p:cNvPr id="628" name="Text 0"/>
          <p:cNvSpPr/>
          <p:nvPr/>
        </p:nvSpPr>
        <p:spPr>
          <a:xfrm>
            <a:off x="739080" y="3389040"/>
            <a:ext cx="11552760" cy="659520"/>
          </a:xfrm>
          <a:prstGeom prst="rect">
            <a:avLst/>
          </a:prstGeom>
          <a:noFill/>
          <a:ln w="0">
            <a:noFill/>
          </a:ln>
        </p:spPr>
        <p:style>
          <a:lnRef idx="0"/>
          <a:fillRef idx="0"/>
          <a:effectRef idx="0"/>
          <a:fontRef idx="minor"/>
        </p:style>
        <p:txBody>
          <a:bodyPr wrap="none" lIns="0" rIns="0" tIns="0" bIns="0" anchor="t">
            <a:noAutofit/>
          </a:bodyPr>
          <a:p>
            <a:pPr>
              <a:lnSpc>
                <a:spcPts val="5151"/>
              </a:lnSpc>
              <a:buNone/>
              <a:tabLst>
                <a:tab algn="l" pos="0"/>
              </a:tabLst>
            </a:pPr>
            <a:r>
              <a:rPr b="1" lang="en-US" sz="4150" spc="-126" strike="noStrike">
                <a:solidFill>
                  <a:srgbClr val="000000"/>
                </a:solidFill>
                <a:latin typeface="Inter Bold"/>
                <a:ea typeface="Inter Bold"/>
              </a:rPr>
              <a:t>Σύγχρονα Μέσα Μεταφοράς και Επικοινωνίας</a:t>
            </a:r>
            <a:endParaRPr b="0" lang="en-US" sz="4150" spc="-1" strike="noStrike">
              <a:latin typeface="Arial"/>
            </a:endParaRPr>
          </a:p>
        </p:txBody>
      </p:sp>
      <p:pic>
        <p:nvPicPr>
          <p:cNvPr id="629" name="Image 1" descr="preencoded.png"/>
          <p:cNvPicPr/>
          <p:nvPr/>
        </p:nvPicPr>
        <p:blipFill>
          <a:blip r:embed="rId2"/>
          <a:stretch/>
        </p:blipFill>
        <p:spPr>
          <a:xfrm>
            <a:off x="739080" y="4365720"/>
            <a:ext cx="527400" cy="527400"/>
          </a:xfrm>
          <a:prstGeom prst="rect">
            <a:avLst/>
          </a:prstGeom>
          <a:ln w="0">
            <a:noFill/>
          </a:ln>
        </p:spPr>
      </p:pic>
      <p:sp>
        <p:nvSpPr>
          <p:cNvPr id="630" name="Text 1"/>
          <p:cNvSpPr/>
          <p:nvPr/>
        </p:nvSpPr>
        <p:spPr>
          <a:xfrm>
            <a:off x="739080" y="5104440"/>
            <a:ext cx="2639520" cy="32940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63" strike="noStrike">
                <a:solidFill>
                  <a:srgbClr val="272525"/>
                </a:solidFill>
                <a:latin typeface="Inter Bold"/>
                <a:ea typeface="Inter Bold"/>
              </a:rPr>
              <a:t>Αεροπλάνο</a:t>
            </a:r>
            <a:endParaRPr b="0" lang="en-US" sz="2050" spc="-1" strike="noStrike">
              <a:latin typeface="Arial"/>
            </a:endParaRPr>
          </a:p>
        </p:txBody>
      </p:sp>
      <p:sp>
        <p:nvSpPr>
          <p:cNvPr id="631" name="Text 2"/>
          <p:cNvSpPr/>
          <p:nvPr/>
        </p:nvSpPr>
        <p:spPr>
          <a:xfrm>
            <a:off x="739080" y="5561280"/>
            <a:ext cx="3050280" cy="675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Ταχύτατη μεταφορά μεταξύ ηπείρων</a:t>
            </a:r>
            <a:endParaRPr b="0" lang="en-US" sz="1650" spc="-1" strike="noStrike">
              <a:latin typeface="Arial"/>
            </a:endParaRPr>
          </a:p>
        </p:txBody>
      </p:sp>
      <p:pic>
        <p:nvPicPr>
          <p:cNvPr id="632" name="Image 2" descr="preencoded.png"/>
          <p:cNvPicPr/>
          <p:nvPr/>
        </p:nvPicPr>
        <p:blipFill>
          <a:blip r:embed="rId3"/>
          <a:stretch/>
        </p:blipFill>
        <p:spPr>
          <a:xfrm>
            <a:off x="4106520" y="4365720"/>
            <a:ext cx="527400" cy="527400"/>
          </a:xfrm>
          <a:prstGeom prst="rect">
            <a:avLst/>
          </a:prstGeom>
          <a:ln w="0">
            <a:noFill/>
          </a:ln>
        </p:spPr>
      </p:pic>
      <p:sp>
        <p:nvSpPr>
          <p:cNvPr id="633" name="Text 3"/>
          <p:cNvSpPr/>
          <p:nvPr/>
        </p:nvSpPr>
        <p:spPr>
          <a:xfrm>
            <a:off x="4106520" y="5104440"/>
            <a:ext cx="3050280" cy="65952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1" lang="en-US" sz="2050" spc="-63" strike="noStrike">
                <a:solidFill>
                  <a:srgbClr val="272525"/>
                </a:solidFill>
                <a:latin typeface="Inter Bold"/>
                <a:ea typeface="Inter Bold"/>
              </a:rPr>
              <a:t>Τρένα Υψηλών Ταχυτήτων</a:t>
            </a:r>
            <a:endParaRPr b="0" lang="en-US" sz="2050" spc="-1" strike="noStrike">
              <a:latin typeface="Arial"/>
            </a:endParaRPr>
          </a:p>
        </p:txBody>
      </p:sp>
      <p:sp>
        <p:nvSpPr>
          <p:cNvPr id="634" name="Text 4"/>
          <p:cNvSpPr/>
          <p:nvPr/>
        </p:nvSpPr>
        <p:spPr>
          <a:xfrm>
            <a:off x="4106520" y="5891040"/>
            <a:ext cx="3050280" cy="675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Γρήγορη μετακίνηση εντός χωρών</a:t>
            </a:r>
            <a:endParaRPr b="0" lang="en-US" sz="1650" spc="-1" strike="noStrike">
              <a:latin typeface="Arial"/>
            </a:endParaRPr>
          </a:p>
        </p:txBody>
      </p:sp>
      <p:pic>
        <p:nvPicPr>
          <p:cNvPr id="635" name="Image 3" descr="preencoded.png"/>
          <p:cNvPicPr/>
          <p:nvPr/>
        </p:nvPicPr>
        <p:blipFill>
          <a:blip r:embed="rId4"/>
          <a:stretch/>
        </p:blipFill>
        <p:spPr>
          <a:xfrm>
            <a:off x="7473600" y="4365720"/>
            <a:ext cx="527400" cy="527400"/>
          </a:xfrm>
          <a:prstGeom prst="rect">
            <a:avLst/>
          </a:prstGeom>
          <a:ln w="0">
            <a:noFill/>
          </a:ln>
        </p:spPr>
      </p:pic>
      <p:sp>
        <p:nvSpPr>
          <p:cNvPr id="636" name="Text 5"/>
          <p:cNvSpPr/>
          <p:nvPr/>
        </p:nvSpPr>
        <p:spPr>
          <a:xfrm>
            <a:off x="7473600" y="5104440"/>
            <a:ext cx="2764800" cy="32940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63" strike="noStrike">
                <a:solidFill>
                  <a:srgbClr val="272525"/>
                </a:solidFill>
                <a:latin typeface="Inter Bold"/>
                <a:ea typeface="Inter Bold"/>
              </a:rPr>
              <a:t>Σύγχρονα Αυτοκίνητα</a:t>
            </a:r>
            <a:endParaRPr b="0" lang="en-US" sz="2050" spc="-1" strike="noStrike">
              <a:latin typeface="Arial"/>
            </a:endParaRPr>
          </a:p>
        </p:txBody>
      </p:sp>
      <p:sp>
        <p:nvSpPr>
          <p:cNvPr id="637" name="Text 6"/>
          <p:cNvSpPr/>
          <p:nvPr/>
        </p:nvSpPr>
        <p:spPr>
          <a:xfrm>
            <a:off x="7473600" y="5561280"/>
            <a:ext cx="3050280" cy="675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Ευέλικτη μετακίνηση σε αστικές περιοχές</a:t>
            </a:r>
            <a:endParaRPr b="0" lang="en-US" sz="1650" spc="-1" strike="noStrike">
              <a:latin typeface="Arial"/>
            </a:endParaRPr>
          </a:p>
        </p:txBody>
      </p:sp>
      <p:pic>
        <p:nvPicPr>
          <p:cNvPr id="638" name="Image 4" descr="preencoded.png"/>
          <p:cNvPicPr/>
          <p:nvPr/>
        </p:nvPicPr>
        <p:blipFill>
          <a:blip r:embed="rId5"/>
          <a:stretch/>
        </p:blipFill>
        <p:spPr>
          <a:xfrm>
            <a:off x="10840680" y="4365720"/>
            <a:ext cx="527400" cy="527400"/>
          </a:xfrm>
          <a:prstGeom prst="rect">
            <a:avLst/>
          </a:prstGeom>
          <a:ln w="0">
            <a:noFill/>
          </a:ln>
        </p:spPr>
      </p:pic>
      <p:sp>
        <p:nvSpPr>
          <p:cNvPr id="639" name="Text 7"/>
          <p:cNvSpPr/>
          <p:nvPr/>
        </p:nvSpPr>
        <p:spPr>
          <a:xfrm>
            <a:off x="10840680" y="5104440"/>
            <a:ext cx="3050280" cy="65952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1" lang="en-US" sz="2050" spc="-63" strike="noStrike">
                <a:solidFill>
                  <a:srgbClr val="272525"/>
                </a:solidFill>
                <a:latin typeface="Inter Bold"/>
                <a:ea typeface="Inter Bold"/>
              </a:rPr>
              <a:t>Ηλεκτρονικό Ταχυδρομείο</a:t>
            </a:r>
            <a:endParaRPr b="0" lang="en-US" sz="2050" spc="-1" strike="noStrike">
              <a:latin typeface="Arial"/>
            </a:endParaRPr>
          </a:p>
        </p:txBody>
      </p:sp>
      <p:sp>
        <p:nvSpPr>
          <p:cNvPr id="640" name="Text 8"/>
          <p:cNvSpPr/>
          <p:nvPr/>
        </p:nvSpPr>
        <p:spPr>
          <a:xfrm>
            <a:off x="10840680" y="5891040"/>
            <a:ext cx="3050280" cy="675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Άμεση επικοινωνία παγκοσμίως</a:t>
            </a:r>
            <a:endParaRPr b="0" lang="en-US" sz="1650" spc="-1" strike="noStrike">
              <a:latin typeface="Arial"/>
            </a:endParaRPr>
          </a:p>
        </p:txBody>
      </p:sp>
      <p:sp>
        <p:nvSpPr>
          <p:cNvPr id="641" name="Text 9"/>
          <p:cNvSpPr/>
          <p:nvPr/>
        </p:nvSpPr>
        <p:spPr>
          <a:xfrm>
            <a:off x="739080" y="6804360"/>
            <a:ext cx="13151880" cy="675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Τα σύγχρονα μέσα μεταφοράς και επικοινωνίας έχουν μειώσει δραματικά τον χρόνο που απαιτείται για την κάλυψη αποστάσεων και την ανταλλαγή πληροφοριών. Αυτό έχει οδηγήσει σε μια νέα αντίληψη του χώρου και του χρόνου στη μεταβιομηχανική κοινωνία.</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2" name="Image 0" descr="preencoded.png"/>
          <p:cNvPicPr/>
          <p:nvPr/>
        </p:nvPicPr>
        <p:blipFill>
          <a:blip r:embed="rId1"/>
          <a:stretch/>
        </p:blipFill>
        <p:spPr>
          <a:xfrm>
            <a:off x="9144000" y="0"/>
            <a:ext cx="5486040" cy="8229240"/>
          </a:xfrm>
          <a:prstGeom prst="rect">
            <a:avLst/>
          </a:prstGeom>
          <a:ln w="0">
            <a:noFill/>
          </a:ln>
        </p:spPr>
      </p:pic>
      <p:sp>
        <p:nvSpPr>
          <p:cNvPr id="643" name="Text 0"/>
          <p:cNvSpPr/>
          <p:nvPr/>
        </p:nvSpPr>
        <p:spPr>
          <a:xfrm>
            <a:off x="783720" y="791280"/>
            <a:ext cx="7576200" cy="1398960"/>
          </a:xfrm>
          <a:prstGeom prst="rect">
            <a:avLst/>
          </a:prstGeom>
          <a:noFill/>
          <a:ln w="0">
            <a:noFill/>
          </a:ln>
        </p:spPr>
        <p:style>
          <a:lnRef idx="0"/>
          <a:fillRef idx="0"/>
          <a:effectRef idx="0"/>
          <a:fontRef idx="minor"/>
        </p:style>
        <p:txBody>
          <a:bodyPr lIns="0" rIns="0" tIns="0" bIns="0" anchor="t">
            <a:noAutofit/>
          </a:bodyPr>
          <a:p>
            <a:pPr>
              <a:lnSpc>
                <a:spcPts val="5499"/>
              </a:lnSpc>
              <a:buNone/>
              <a:tabLst>
                <a:tab algn="l" pos="0"/>
              </a:tabLst>
            </a:pPr>
            <a:r>
              <a:rPr b="1" lang="en-US" sz="4400" spc="-134" strike="noStrike">
                <a:solidFill>
                  <a:srgbClr val="000000"/>
                </a:solidFill>
                <a:latin typeface="Inter Bold"/>
                <a:ea typeface="Inter Bold"/>
              </a:rPr>
              <a:t>Τεχνολογικές Εφαρμογές στην Καθημερινή Ζωή</a:t>
            </a:r>
            <a:endParaRPr b="0" lang="en-US" sz="4400" spc="-1" strike="noStrike">
              <a:latin typeface="Arial"/>
            </a:endParaRPr>
          </a:p>
        </p:txBody>
      </p:sp>
      <p:sp>
        <p:nvSpPr>
          <p:cNvPr id="644" name="Shape 1"/>
          <p:cNvSpPr/>
          <p:nvPr/>
        </p:nvSpPr>
        <p:spPr>
          <a:xfrm>
            <a:off x="783720" y="2778480"/>
            <a:ext cx="503280" cy="503280"/>
          </a:xfrm>
          <a:prstGeom prst="roundRect">
            <a:avLst>
              <a:gd name="adj" fmla="val 18670"/>
            </a:avLst>
          </a:prstGeom>
          <a:solidFill>
            <a:srgbClr val="dadbf1"/>
          </a:solidFill>
          <a:ln w="7620">
            <a:solidFill>
              <a:srgbClr val="c0c1d7"/>
            </a:solidFill>
            <a:round/>
          </a:ln>
        </p:spPr>
        <p:style>
          <a:lnRef idx="0"/>
          <a:fillRef idx="0"/>
          <a:effectRef idx="0"/>
          <a:fontRef idx="minor"/>
        </p:style>
      </p:sp>
      <p:sp>
        <p:nvSpPr>
          <p:cNvPr id="645" name="Text 2"/>
          <p:cNvSpPr/>
          <p:nvPr/>
        </p:nvSpPr>
        <p:spPr>
          <a:xfrm>
            <a:off x="968040" y="2862360"/>
            <a:ext cx="134280" cy="335520"/>
          </a:xfrm>
          <a:prstGeom prst="rect">
            <a:avLst/>
          </a:prstGeom>
          <a:noFill/>
          <a:ln w="0">
            <a:noFill/>
          </a:ln>
        </p:spPr>
        <p:style>
          <a:lnRef idx="0"/>
          <a:fillRef idx="0"/>
          <a:effectRef idx="0"/>
          <a:fontRef idx="minor"/>
        </p:style>
        <p:txBody>
          <a:bodyPr wrap="none" lIns="0" rIns="0" tIns="0" bIns="0" anchor="t">
            <a:noAutofit/>
          </a:bodyPr>
          <a:p>
            <a:pPr algn="ctr">
              <a:lnSpc>
                <a:spcPts val="2599"/>
              </a:lnSpc>
              <a:buNone/>
              <a:tabLst>
                <a:tab algn="l" pos="0"/>
              </a:tabLst>
            </a:pPr>
            <a:r>
              <a:rPr b="1" lang="en-US" sz="2600" spc="-80" strike="noStrike">
                <a:solidFill>
                  <a:srgbClr val="272525"/>
                </a:solidFill>
                <a:latin typeface="Inter Bold"/>
                <a:ea typeface="Inter Bold"/>
              </a:rPr>
              <a:t>1</a:t>
            </a:r>
            <a:endParaRPr b="0" lang="en-US" sz="2600" spc="-1" strike="noStrike">
              <a:latin typeface="Arial"/>
            </a:endParaRPr>
          </a:p>
        </p:txBody>
      </p:sp>
      <p:sp>
        <p:nvSpPr>
          <p:cNvPr id="646" name="Text 3"/>
          <p:cNvSpPr/>
          <p:nvPr/>
        </p:nvSpPr>
        <p:spPr>
          <a:xfrm>
            <a:off x="1511280" y="2778480"/>
            <a:ext cx="2948400" cy="104904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1" lang="en-US" sz="2200" spc="-66" strike="noStrike">
                <a:solidFill>
                  <a:srgbClr val="272525"/>
                </a:solidFill>
                <a:latin typeface="Inter Bold"/>
                <a:ea typeface="Inter Bold"/>
              </a:rPr>
              <a:t>Προσωπικός Ηλεκτρονικός Υπολογιστής</a:t>
            </a:r>
            <a:endParaRPr b="0" lang="en-US" sz="2200" spc="-1" strike="noStrike">
              <a:latin typeface="Arial"/>
            </a:endParaRPr>
          </a:p>
        </p:txBody>
      </p:sp>
      <p:sp>
        <p:nvSpPr>
          <p:cNvPr id="647" name="Text 4"/>
          <p:cNvSpPr/>
          <p:nvPr/>
        </p:nvSpPr>
        <p:spPr>
          <a:xfrm>
            <a:off x="1511280" y="3962160"/>
            <a:ext cx="2948400" cy="1074240"/>
          </a:xfrm>
          <a:prstGeom prst="rect">
            <a:avLst/>
          </a:prstGeom>
          <a:noFill/>
          <a:ln w="0">
            <a:noFill/>
          </a:ln>
        </p:spPr>
        <p:style>
          <a:lnRef idx="0"/>
          <a:fillRef idx="0"/>
          <a:effectRef idx="0"/>
          <a:fontRef idx="minor"/>
        </p:style>
        <p:txBody>
          <a:bodyPr lIns="0" rIns="0" tIns="0" bIns="0" anchor="t">
            <a:noAutofit/>
          </a:bodyPr>
          <a:p>
            <a:pPr>
              <a:lnSpc>
                <a:spcPts val="2801"/>
              </a:lnSpc>
              <a:buNone/>
              <a:tabLst>
                <a:tab algn="l" pos="0"/>
              </a:tabLst>
            </a:pPr>
            <a:r>
              <a:rPr b="0" lang="en-US" sz="1750" spc="-35" strike="noStrike">
                <a:solidFill>
                  <a:srgbClr val="272525"/>
                </a:solidFill>
                <a:latin typeface="Inter"/>
                <a:ea typeface="Inter"/>
              </a:rPr>
              <a:t>Έχει γίνει απαραίτητο εργαλείο για εργασία, ψυχαγωγία και επικοινωνία.</a:t>
            </a:r>
            <a:endParaRPr b="0" lang="en-US" sz="1750" spc="-1" strike="noStrike">
              <a:latin typeface="Arial"/>
            </a:endParaRPr>
          </a:p>
        </p:txBody>
      </p:sp>
      <p:sp>
        <p:nvSpPr>
          <p:cNvPr id="648" name="Shape 5"/>
          <p:cNvSpPr/>
          <p:nvPr/>
        </p:nvSpPr>
        <p:spPr>
          <a:xfrm>
            <a:off x="4683960" y="2778480"/>
            <a:ext cx="503280" cy="503280"/>
          </a:xfrm>
          <a:prstGeom prst="roundRect">
            <a:avLst>
              <a:gd name="adj" fmla="val 18670"/>
            </a:avLst>
          </a:prstGeom>
          <a:solidFill>
            <a:srgbClr val="dadbf1"/>
          </a:solidFill>
          <a:ln w="7620">
            <a:solidFill>
              <a:srgbClr val="c0c1d7"/>
            </a:solidFill>
            <a:round/>
          </a:ln>
        </p:spPr>
        <p:style>
          <a:lnRef idx="0"/>
          <a:fillRef idx="0"/>
          <a:effectRef idx="0"/>
          <a:fontRef idx="minor"/>
        </p:style>
      </p:sp>
      <p:sp>
        <p:nvSpPr>
          <p:cNvPr id="649" name="Text 6"/>
          <p:cNvSpPr/>
          <p:nvPr/>
        </p:nvSpPr>
        <p:spPr>
          <a:xfrm>
            <a:off x="4835160" y="2862360"/>
            <a:ext cx="201240" cy="335520"/>
          </a:xfrm>
          <a:prstGeom prst="rect">
            <a:avLst/>
          </a:prstGeom>
          <a:noFill/>
          <a:ln w="0">
            <a:noFill/>
          </a:ln>
        </p:spPr>
        <p:style>
          <a:lnRef idx="0"/>
          <a:fillRef idx="0"/>
          <a:effectRef idx="0"/>
          <a:fontRef idx="minor"/>
        </p:style>
        <p:txBody>
          <a:bodyPr wrap="none" lIns="0" rIns="0" tIns="0" bIns="0" anchor="t">
            <a:noAutofit/>
          </a:bodyPr>
          <a:p>
            <a:pPr algn="ctr">
              <a:lnSpc>
                <a:spcPts val="2599"/>
              </a:lnSpc>
              <a:buNone/>
              <a:tabLst>
                <a:tab algn="l" pos="0"/>
              </a:tabLst>
            </a:pPr>
            <a:r>
              <a:rPr b="1" lang="en-US" sz="2600" spc="-80" strike="noStrike">
                <a:solidFill>
                  <a:srgbClr val="272525"/>
                </a:solidFill>
                <a:latin typeface="Inter Bold"/>
                <a:ea typeface="Inter Bold"/>
              </a:rPr>
              <a:t>2</a:t>
            </a:r>
            <a:endParaRPr b="0" lang="en-US" sz="2600" spc="-1" strike="noStrike">
              <a:latin typeface="Arial"/>
            </a:endParaRPr>
          </a:p>
        </p:txBody>
      </p:sp>
      <p:sp>
        <p:nvSpPr>
          <p:cNvPr id="650" name="Text 7"/>
          <p:cNvSpPr/>
          <p:nvPr/>
        </p:nvSpPr>
        <p:spPr>
          <a:xfrm>
            <a:off x="5411520" y="2778480"/>
            <a:ext cx="2948400" cy="699120"/>
          </a:xfrm>
          <a:prstGeom prst="rect">
            <a:avLst/>
          </a:prstGeom>
          <a:noFill/>
          <a:ln w="0">
            <a:noFill/>
          </a:ln>
        </p:spPr>
        <p:style>
          <a:lnRef idx="0"/>
          <a:fillRef idx="0"/>
          <a:effectRef idx="0"/>
          <a:fontRef idx="minor"/>
        </p:style>
        <p:txBody>
          <a:bodyPr lIns="0" rIns="0" tIns="0" bIns="0" anchor="t">
            <a:noAutofit/>
          </a:bodyPr>
          <a:p>
            <a:pPr>
              <a:lnSpc>
                <a:spcPts val="2750"/>
              </a:lnSpc>
              <a:buNone/>
              <a:tabLst>
                <a:tab algn="l" pos="0"/>
              </a:tabLst>
            </a:pPr>
            <a:r>
              <a:rPr b="1" lang="en-US" sz="2200" spc="-66" strike="noStrike">
                <a:solidFill>
                  <a:srgbClr val="272525"/>
                </a:solidFill>
                <a:latin typeface="Inter Bold"/>
                <a:ea typeface="Inter Bold"/>
              </a:rPr>
              <a:t>Ψηφιακοί Δίσκοι Ήχου και Εικόνας</a:t>
            </a:r>
            <a:endParaRPr b="0" lang="en-US" sz="2200" spc="-1" strike="noStrike">
              <a:latin typeface="Arial"/>
            </a:endParaRPr>
          </a:p>
        </p:txBody>
      </p:sp>
      <p:sp>
        <p:nvSpPr>
          <p:cNvPr id="651" name="Text 8"/>
          <p:cNvSpPr/>
          <p:nvPr/>
        </p:nvSpPr>
        <p:spPr>
          <a:xfrm>
            <a:off x="5411520" y="3612240"/>
            <a:ext cx="2948400" cy="1432800"/>
          </a:xfrm>
          <a:prstGeom prst="rect">
            <a:avLst/>
          </a:prstGeom>
          <a:noFill/>
          <a:ln w="0">
            <a:noFill/>
          </a:ln>
        </p:spPr>
        <p:style>
          <a:lnRef idx="0"/>
          <a:fillRef idx="0"/>
          <a:effectRef idx="0"/>
          <a:fontRef idx="minor"/>
        </p:style>
        <p:txBody>
          <a:bodyPr lIns="0" rIns="0" tIns="0" bIns="0" anchor="t">
            <a:noAutofit/>
          </a:bodyPr>
          <a:p>
            <a:pPr>
              <a:lnSpc>
                <a:spcPts val="2801"/>
              </a:lnSpc>
              <a:buNone/>
              <a:tabLst>
                <a:tab algn="l" pos="0"/>
              </a:tabLst>
            </a:pPr>
            <a:r>
              <a:rPr b="0" lang="en-US" sz="1750" spc="-35" strike="noStrike">
                <a:solidFill>
                  <a:srgbClr val="272525"/>
                </a:solidFill>
                <a:latin typeface="Inter"/>
                <a:ea typeface="Inter"/>
              </a:rPr>
              <a:t>Έχουν αλλάξει τον τρόπο που καταναλώνουμε μέσα ενημέρωσης και ψυχαγωγίας.</a:t>
            </a:r>
            <a:endParaRPr b="0" lang="en-US" sz="1750" spc="-1" strike="noStrike">
              <a:latin typeface="Arial"/>
            </a:endParaRPr>
          </a:p>
        </p:txBody>
      </p:sp>
      <p:sp>
        <p:nvSpPr>
          <p:cNvPr id="652" name="Shape 9"/>
          <p:cNvSpPr/>
          <p:nvPr/>
        </p:nvSpPr>
        <p:spPr>
          <a:xfrm>
            <a:off x="783720" y="5520960"/>
            <a:ext cx="503280" cy="503280"/>
          </a:xfrm>
          <a:prstGeom prst="roundRect">
            <a:avLst>
              <a:gd name="adj" fmla="val 18670"/>
            </a:avLst>
          </a:prstGeom>
          <a:solidFill>
            <a:srgbClr val="dadbf1"/>
          </a:solidFill>
          <a:ln w="7620">
            <a:solidFill>
              <a:srgbClr val="c0c1d7"/>
            </a:solidFill>
            <a:round/>
          </a:ln>
        </p:spPr>
        <p:style>
          <a:lnRef idx="0"/>
          <a:fillRef idx="0"/>
          <a:effectRef idx="0"/>
          <a:fontRef idx="minor"/>
        </p:style>
      </p:sp>
      <p:sp>
        <p:nvSpPr>
          <p:cNvPr id="653" name="Text 10"/>
          <p:cNvSpPr/>
          <p:nvPr/>
        </p:nvSpPr>
        <p:spPr>
          <a:xfrm>
            <a:off x="932040" y="5604840"/>
            <a:ext cx="206280" cy="335520"/>
          </a:xfrm>
          <a:prstGeom prst="rect">
            <a:avLst/>
          </a:prstGeom>
          <a:noFill/>
          <a:ln w="0">
            <a:noFill/>
          </a:ln>
        </p:spPr>
        <p:style>
          <a:lnRef idx="0"/>
          <a:fillRef idx="0"/>
          <a:effectRef idx="0"/>
          <a:fontRef idx="minor"/>
        </p:style>
        <p:txBody>
          <a:bodyPr wrap="none" lIns="0" rIns="0" tIns="0" bIns="0" anchor="t">
            <a:noAutofit/>
          </a:bodyPr>
          <a:p>
            <a:pPr algn="ctr">
              <a:lnSpc>
                <a:spcPts val="2599"/>
              </a:lnSpc>
              <a:buNone/>
              <a:tabLst>
                <a:tab algn="l" pos="0"/>
              </a:tabLst>
            </a:pPr>
            <a:r>
              <a:rPr b="1" lang="en-US" sz="2600" spc="-80" strike="noStrike">
                <a:solidFill>
                  <a:srgbClr val="272525"/>
                </a:solidFill>
                <a:latin typeface="Inter Bold"/>
                <a:ea typeface="Inter Bold"/>
              </a:rPr>
              <a:t>3</a:t>
            </a:r>
            <a:endParaRPr b="0" lang="en-US" sz="2600" spc="-1" strike="noStrike">
              <a:latin typeface="Arial"/>
            </a:endParaRPr>
          </a:p>
        </p:txBody>
      </p:sp>
      <p:sp>
        <p:nvSpPr>
          <p:cNvPr id="654" name="Text 11"/>
          <p:cNvSpPr/>
          <p:nvPr/>
        </p:nvSpPr>
        <p:spPr>
          <a:xfrm>
            <a:off x="1511280" y="5520960"/>
            <a:ext cx="279864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6" strike="noStrike">
                <a:solidFill>
                  <a:srgbClr val="272525"/>
                </a:solidFill>
                <a:latin typeface="Inter Bold"/>
                <a:ea typeface="Inter Bold"/>
              </a:rPr>
              <a:t>Κινητό Τηλέφωνο</a:t>
            </a:r>
            <a:endParaRPr b="0" lang="en-US" sz="2200" spc="-1" strike="noStrike">
              <a:latin typeface="Arial"/>
            </a:endParaRPr>
          </a:p>
        </p:txBody>
      </p:sp>
      <p:sp>
        <p:nvSpPr>
          <p:cNvPr id="655" name="Text 12"/>
          <p:cNvSpPr/>
          <p:nvPr/>
        </p:nvSpPr>
        <p:spPr>
          <a:xfrm>
            <a:off x="1511280" y="6005160"/>
            <a:ext cx="2948400" cy="1432800"/>
          </a:xfrm>
          <a:prstGeom prst="rect">
            <a:avLst/>
          </a:prstGeom>
          <a:noFill/>
          <a:ln w="0">
            <a:noFill/>
          </a:ln>
        </p:spPr>
        <p:style>
          <a:lnRef idx="0"/>
          <a:fillRef idx="0"/>
          <a:effectRef idx="0"/>
          <a:fontRef idx="minor"/>
        </p:style>
        <p:txBody>
          <a:bodyPr lIns="0" rIns="0" tIns="0" bIns="0" anchor="t">
            <a:noAutofit/>
          </a:bodyPr>
          <a:p>
            <a:pPr>
              <a:lnSpc>
                <a:spcPts val="2801"/>
              </a:lnSpc>
              <a:buNone/>
              <a:tabLst>
                <a:tab algn="l" pos="0"/>
              </a:tabLst>
            </a:pPr>
            <a:r>
              <a:rPr b="0" lang="en-US" sz="1750" spc="-35" strike="noStrike">
                <a:solidFill>
                  <a:srgbClr val="272525"/>
                </a:solidFill>
                <a:latin typeface="Inter"/>
                <a:ea typeface="Inter"/>
              </a:rPr>
              <a:t>Έχει επαναπροσδιορίσει την έννοια της προσωπικής επικοινωνίας και συνδεσιμότητας.</a:t>
            </a:r>
            <a:endParaRPr b="0" lang="en-US" sz="1750" spc="-1" strike="noStrike">
              <a:latin typeface="Arial"/>
            </a:endParaRPr>
          </a:p>
        </p:txBody>
      </p:sp>
      <p:sp>
        <p:nvSpPr>
          <p:cNvPr id="656" name="Shape 13"/>
          <p:cNvSpPr/>
          <p:nvPr/>
        </p:nvSpPr>
        <p:spPr>
          <a:xfrm>
            <a:off x="4683960" y="5520960"/>
            <a:ext cx="503280" cy="503280"/>
          </a:xfrm>
          <a:prstGeom prst="roundRect">
            <a:avLst>
              <a:gd name="adj" fmla="val 18670"/>
            </a:avLst>
          </a:prstGeom>
          <a:solidFill>
            <a:srgbClr val="dadbf1"/>
          </a:solidFill>
          <a:ln w="7620">
            <a:solidFill>
              <a:srgbClr val="c0c1d7"/>
            </a:solidFill>
            <a:round/>
          </a:ln>
        </p:spPr>
        <p:style>
          <a:lnRef idx="0"/>
          <a:fillRef idx="0"/>
          <a:effectRef idx="0"/>
          <a:fontRef idx="minor"/>
        </p:style>
      </p:sp>
      <p:sp>
        <p:nvSpPr>
          <p:cNvPr id="657" name="Text 14"/>
          <p:cNvSpPr/>
          <p:nvPr/>
        </p:nvSpPr>
        <p:spPr>
          <a:xfrm>
            <a:off x="4827240" y="5604840"/>
            <a:ext cx="216720" cy="335520"/>
          </a:xfrm>
          <a:prstGeom prst="rect">
            <a:avLst/>
          </a:prstGeom>
          <a:noFill/>
          <a:ln w="0">
            <a:noFill/>
          </a:ln>
        </p:spPr>
        <p:style>
          <a:lnRef idx="0"/>
          <a:fillRef idx="0"/>
          <a:effectRef idx="0"/>
          <a:fontRef idx="minor"/>
        </p:style>
        <p:txBody>
          <a:bodyPr wrap="none" lIns="0" rIns="0" tIns="0" bIns="0" anchor="t">
            <a:noAutofit/>
          </a:bodyPr>
          <a:p>
            <a:pPr algn="ctr">
              <a:lnSpc>
                <a:spcPts val="2599"/>
              </a:lnSpc>
              <a:buNone/>
              <a:tabLst>
                <a:tab algn="l" pos="0"/>
              </a:tabLst>
            </a:pPr>
            <a:r>
              <a:rPr b="1" lang="en-US" sz="2600" spc="-80" strike="noStrike">
                <a:solidFill>
                  <a:srgbClr val="272525"/>
                </a:solidFill>
                <a:latin typeface="Inter Bold"/>
                <a:ea typeface="Inter Bold"/>
              </a:rPr>
              <a:t>4</a:t>
            </a:r>
            <a:endParaRPr b="0" lang="en-US" sz="2600" spc="-1" strike="noStrike">
              <a:latin typeface="Arial"/>
            </a:endParaRPr>
          </a:p>
        </p:txBody>
      </p:sp>
      <p:sp>
        <p:nvSpPr>
          <p:cNvPr id="658" name="Text 15"/>
          <p:cNvSpPr/>
          <p:nvPr/>
        </p:nvSpPr>
        <p:spPr>
          <a:xfrm>
            <a:off x="5411520" y="5520960"/>
            <a:ext cx="2798640" cy="34956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6" strike="noStrike">
                <a:solidFill>
                  <a:srgbClr val="272525"/>
                </a:solidFill>
                <a:latin typeface="Inter Bold"/>
                <a:ea typeface="Inter Bold"/>
              </a:rPr>
              <a:t>Διαδίκτυο (Internet)</a:t>
            </a:r>
            <a:endParaRPr b="0" lang="en-US" sz="2200" spc="-1" strike="noStrike">
              <a:latin typeface="Arial"/>
            </a:endParaRPr>
          </a:p>
        </p:txBody>
      </p:sp>
      <p:sp>
        <p:nvSpPr>
          <p:cNvPr id="659" name="Text 16"/>
          <p:cNvSpPr/>
          <p:nvPr/>
        </p:nvSpPr>
        <p:spPr>
          <a:xfrm>
            <a:off x="5411520" y="6005160"/>
            <a:ext cx="2948400" cy="1432800"/>
          </a:xfrm>
          <a:prstGeom prst="rect">
            <a:avLst/>
          </a:prstGeom>
          <a:noFill/>
          <a:ln w="0">
            <a:noFill/>
          </a:ln>
        </p:spPr>
        <p:style>
          <a:lnRef idx="0"/>
          <a:fillRef idx="0"/>
          <a:effectRef idx="0"/>
          <a:fontRef idx="minor"/>
        </p:style>
        <p:txBody>
          <a:bodyPr lIns="0" rIns="0" tIns="0" bIns="0" anchor="t">
            <a:noAutofit/>
          </a:bodyPr>
          <a:p>
            <a:pPr>
              <a:lnSpc>
                <a:spcPts val="2801"/>
              </a:lnSpc>
              <a:buNone/>
              <a:tabLst>
                <a:tab algn="l" pos="0"/>
              </a:tabLst>
            </a:pPr>
            <a:r>
              <a:rPr b="0" lang="en-US" sz="1750" spc="-35" strike="noStrike">
                <a:solidFill>
                  <a:srgbClr val="272525"/>
                </a:solidFill>
                <a:latin typeface="Inter"/>
                <a:ea typeface="Inter"/>
              </a:rPr>
              <a:t>Έχει φέρει επανάσταση στην πρόσβαση στην πληροφορία και την παγκόσμια επικοινωνία.</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Text 0"/>
          <p:cNvSpPr/>
          <p:nvPr/>
        </p:nvSpPr>
        <p:spPr>
          <a:xfrm>
            <a:off x="793800" y="2539800"/>
            <a:ext cx="8517600" cy="708480"/>
          </a:xfrm>
          <a:prstGeom prst="rect">
            <a:avLst/>
          </a:prstGeom>
          <a:noFill/>
          <a:ln w="0">
            <a:noFill/>
          </a:ln>
        </p:spPr>
        <p:style>
          <a:lnRef idx="0"/>
          <a:fillRef idx="0"/>
          <a:effectRef idx="0"/>
          <a:fontRef idx="minor"/>
        </p:style>
        <p:txBody>
          <a:bodyPr wrap="none" lIns="0" rIns="0" tIns="0" bIns="0" anchor="t">
            <a:noAutofit/>
          </a:bodyPr>
          <a:p>
            <a:pPr>
              <a:lnSpc>
                <a:spcPts val="5550"/>
              </a:lnSpc>
              <a:buNone/>
              <a:tabLst>
                <a:tab algn="l" pos="0"/>
              </a:tabLst>
            </a:pPr>
            <a:r>
              <a:rPr b="1" lang="en-US" sz="4450" spc="-134" strike="noStrike">
                <a:solidFill>
                  <a:srgbClr val="000000"/>
                </a:solidFill>
                <a:latin typeface="Inter Bold"/>
                <a:ea typeface="Inter Bold"/>
              </a:rPr>
              <a:t>Αλλαγές στην Οικονομική Δομή</a:t>
            </a:r>
            <a:endParaRPr b="0" lang="en-US" sz="4450" spc="-1" strike="noStrike">
              <a:latin typeface="Arial"/>
            </a:endParaRPr>
          </a:p>
        </p:txBody>
      </p:sp>
      <p:sp>
        <p:nvSpPr>
          <p:cNvPr id="661" name="Text 1"/>
          <p:cNvSpPr/>
          <p:nvPr/>
        </p:nvSpPr>
        <p:spPr>
          <a:xfrm>
            <a:off x="793800" y="3815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9" strike="noStrike">
                <a:solidFill>
                  <a:srgbClr val="000000"/>
                </a:solidFill>
                <a:latin typeface="Inter Bold"/>
                <a:ea typeface="Inter Bold"/>
              </a:rPr>
              <a:t>Βιομηχανία</a:t>
            </a:r>
            <a:endParaRPr b="0" lang="en-US" sz="2200" spc="-1" strike="noStrike">
              <a:latin typeface="Arial"/>
            </a:endParaRPr>
          </a:p>
        </p:txBody>
      </p:sp>
      <p:sp>
        <p:nvSpPr>
          <p:cNvPr id="662" name="Text 2"/>
          <p:cNvSpPr/>
          <p:nvPr/>
        </p:nvSpPr>
        <p:spPr>
          <a:xfrm>
            <a:off x="793800" y="4396680"/>
            <a:ext cx="3977640" cy="72540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Συνεχίζει να υπάρχει, αλλά με αυξανόμενη αυτοματοποίηση.</a:t>
            </a:r>
            <a:endParaRPr b="0" lang="en-US" sz="1750" spc="-1" strike="noStrike">
              <a:latin typeface="Arial"/>
            </a:endParaRPr>
          </a:p>
        </p:txBody>
      </p:sp>
      <p:sp>
        <p:nvSpPr>
          <p:cNvPr id="663" name="Text 3"/>
          <p:cNvSpPr/>
          <p:nvPr/>
        </p:nvSpPr>
        <p:spPr>
          <a:xfrm>
            <a:off x="5333040" y="3815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9" strike="noStrike">
                <a:solidFill>
                  <a:srgbClr val="000000"/>
                </a:solidFill>
                <a:latin typeface="Inter Bold"/>
                <a:ea typeface="Inter Bold"/>
              </a:rPr>
              <a:t>Τομέας Υπηρεσιών</a:t>
            </a:r>
            <a:endParaRPr b="0" lang="en-US" sz="2200" spc="-1" strike="noStrike">
              <a:latin typeface="Arial"/>
            </a:endParaRPr>
          </a:p>
        </p:txBody>
      </p:sp>
      <p:sp>
        <p:nvSpPr>
          <p:cNvPr id="664" name="Text 4"/>
          <p:cNvSpPr/>
          <p:nvPr/>
        </p:nvSpPr>
        <p:spPr>
          <a:xfrm>
            <a:off x="5333040" y="4396680"/>
            <a:ext cx="39776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Αυξάνεται σημαντικά, συμπεριλαμβάνοντας εμπόριο, τράπεζες κ.α.</a:t>
            </a:r>
            <a:endParaRPr b="0" lang="en-US" sz="1750" spc="-1" strike="noStrike">
              <a:latin typeface="Arial"/>
            </a:endParaRPr>
          </a:p>
        </p:txBody>
      </p:sp>
      <p:sp>
        <p:nvSpPr>
          <p:cNvPr id="665" name="Text 5"/>
          <p:cNvSpPr/>
          <p:nvPr/>
        </p:nvSpPr>
        <p:spPr>
          <a:xfrm>
            <a:off x="9871920" y="3815640"/>
            <a:ext cx="2835000" cy="353880"/>
          </a:xfrm>
          <a:prstGeom prst="rect">
            <a:avLst/>
          </a:prstGeom>
          <a:noFill/>
          <a:ln w="0">
            <a:noFill/>
          </a:ln>
        </p:spPr>
        <p:style>
          <a:lnRef idx="0"/>
          <a:fillRef idx="0"/>
          <a:effectRef idx="0"/>
          <a:fontRef idx="minor"/>
        </p:style>
        <p:txBody>
          <a:bodyPr wrap="none" lIns="0" rIns="0" tIns="0" bIns="0" anchor="t">
            <a:noAutofit/>
          </a:bodyPr>
          <a:p>
            <a:pPr>
              <a:lnSpc>
                <a:spcPts val="2750"/>
              </a:lnSpc>
              <a:buNone/>
              <a:tabLst>
                <a:tab algn="l" pos="0"/>
              </a:tabLst>
            </a:pPr>
            <a:r>
              <a:rPr b="1" lang="en-US" sz="2200" spc="-69" strike="noStrike">
                <a:solidFill>
                  <a:srgbClr val="000000"/>
                </a:solidFill>
                <a:latin typeface="Inter Bold"/>
                <a:ea typeface="Inter Bold"/>
              </a:rPr>
              <a:t>Θέσεις Εργασίας</a:t>
            </a:r>
            <a:endParaRPr b="0" lang="en-US" sz="2200" spc="-1" strike="noStrike">
              <a:latin typeface="Arial"/>
            </a:endParaRPr>
          </a:p>
        </p:txBody>
      </p:sp>
      <p:sp>
        <p:nvSpPr>
          <p:cNvPr id="666" name="Text 6"/>
          <p:cNvSpPr/>
          <p:nvPr/>
        </p:nvSpPr>
        <p:spPr>
          <a:xfrm>
            <a:off x="9871920" y="4396680"/>
            <a:ext cx="3977640" cy="1088280"/>
          </a:xfrm>
          <a:prstGeom prst="rect">
            <a:avLst/>
          </a:prstGeom>
          <a:noFill/>
          <a:ln w="0">
            <a:noFill/>
          </a:ln>
        </p:spPr>
        <p:style>
          <a:lnRef idx="0"/>
          <a:fillRef idx="0"/>
          <a:effectRef idx="0"/>
          <a:fontRef idx="minor"/>
        </p:style>
        <p:txBody>
          <a:bodyPr lIns="0" rIns="0" tIns="0" bIns="0" anchor="t">
            <a:noAutofit/>
          </a:bodyPr>
          <a:p>
            <a:pPr>
              <a:lnSpc>
                <a:spcPts val="2849"/>
              </a:lnSpc>
              <a:buNone/>
              <a:tabLst>
                <a:tab algn="l" pos="0"/>
              </a:tabLst>
            </a:pPr>
            <a:r>
              <a:rPr b="0" lang="en-US" sz="1750" spc="-38" strike="noStrike">
                <a:solidFill>
                  <a:srgbClr val="272525"/>
                </a:solidFill>
                <a:latin typeface="Inter"/>
                <a:ea typeface="Inter"/>
              </a:rPr>
              <a:t>Μειώνονται λόγω αυτοματοποίησης, αλλά δημιουργούνται νέες στον τομέα της τεχνολογίας.</a:t>
            </a:r>
            <a:endParaRPr b="0" lang="en-US" sz="175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7" name="Image 0" descr="preencoded.png"/>
          <p:cNvPicPr/>
          <p:nvPr/>
        </p:nvPicPr>
        <p:blipFill>
          <a:blip r:embed="rId1"/>
          <a:stretch/>
        </p:blipFill>
        <p:spPr>
          <a:xfrm>
            <a:off x="9144000" y="0"/>
            <a:ext cx="5486040" cy="8229240"/>
          </a:xfrm>
          <a:prstGeom prst="rect">
            <a:avLst/>
          </a:prstGeom>
          <a:ln w="0">
            <a:noFill/>
          </a:ln>
        </p:spPr>
      </p:pic>
      <p:sp>
        <p:nvSpPr>
          <p:cNvPr id="668" name="Text 0"/>
          <p:cNvSpPr/>
          <p:nvPr/>
        </p:nvSpPr>
        <p:spPr>
          <a:xfrm>
            <a:off x="740880" y="583920"/>
            <a:ext cx="7661520" cy="1984680"/>
          </a:xfrm>
          <a:prstGeom prst="rect">
            <a:avLst/>
          </a:prstGeom>
          <a:noFill/>
          <a:ln w="0">
            <a:noFill/>
          </a:ln>
        </p:spPr>
        <p:style>
          <a:lnRef idx="0"/>
          <a:fillRef idx="0"/>
          <a:effectRef idx="0"/>
          <a:fontRef idx="minor"/>
        </p:style>
        <p:txBody>
          <a:bodyPr lIns="0" rIns="0" tIns="0" bIns="0" anchor="t">
            <a:noAutofit/>
          </a:bodyPr>
          <a:p>
            <a:pPr>
              <a:lnSpc>
                <a:spcPts val="5199"/>
              </a:lnSpc>
              <a:buNone/>
              <a:tabLst>
                <a:tab algn="l" pos="0"/>
              </a:tabLst>
            </a:pPr>
            <a:r>
              <a:rPr b="1" lang="en-US" sz="4150" spc="-126" strike="noStrike">
                <a:solidFill>
                  <a:srgbClr val="000000"/>
                </a:solidFill>
                <a:latin typeface="Inter Bold"/>
                <a:ea typeface="Inter Bold"/>
              </a:rPr>
              <a:t>Η Επίδραση της Πληροφορικής στη Βιομηχανία</a:t>
            </a:r>
            <a:endParaRPr b="0" lang="en-US" sz="4150" spc="-1" strike="noStrike">
              <a:latin typeface="Arial"/>
            </a:endParaRPr>
          </a:p>
        </p:txBody>
      </p:sp>
      <p:sp>
        <p:nvSpPr>
          <p:cNvPr id="669" name="Shape 1"/>
          <p:cNvSpPr/>
          <p:nvPr/>
        </p:nvSpPr>
        <p:spPr>
          <a:xfrm>
            <a:off x="1047240" y="2886120"/>
            <a:ext cx="22680" cy="4759200"/>
          </a:xfrm>
          <a:prstGeom prst="roundRect">
            <a:avLst>
              <a:gd name="adj" fmla="val 389009"/>
            </a:avLst>
          </a:prstGeom>
          <a:solidFill>
            <a:srgbClr val="c0c1d7"/>
          </a:solidFill>
          <a:ln w="0">
            <a:noFill/>
          </a:ln>
        </p:spPr>
        <p:style>
          <a:lnRef idx="0"/>
          <a:fillRef idx="0"/>
          <a:effectRef idx="0"/>
          <a:fontRef idx="minor"/>
        </p:style>
      </p:sp>
      <p:sp>
        <p:nvSpPr>
          <p:cNvPr id="670" name="Shape 2"/>
          <p:cNvSpPr/>
          <p:nvPr/>
        </p:nvSpPr>
        <p:spPr>
          <a:xfrm>
            <a:off x="1274040" y="3350880"/>
            <a:ext cx="740520" cy="22680"/>
          </a:xfrm>
          <a:prstGeom prst="roundRect">
            <a:avLst>
              <a:gd name="adj" fmla="val 389009"/>
            </a:avLst>
          </a:prstGeom>
          <a:solidFill>
            <a:srgbClr val="c0c1d7"/>
          </a:solidFill>
          <a:ln w="0">
            <a:noFill/>
          </a:ln>
        </p:spPr>
        <p:style>
          <a:lnRef idx="0"/>
          <a:fillRef idx="0"/>
          <a:effectRef idx="0"/>
          <a:fontRef idx="minor"/>
        </p:style>
      </p:sp>
      <p:sp>
        <p:nvSpPr>
          <p:cNvPr id="671" name="Shape 3"/>
          <p:cNvSpPr/>
          <p:nvPr/>
        </p:nvSpPr>
        <p:spPr>
          <a:xfrm>
            <a:off x="820440" y="3124440"/>
            <a:ext cx="475920" cy="475920"/>
          </a:xfrm>
          <a:prstGeom prst="roundRect">
            <a:avLst>
              <a:gd name="adj" fmla="val 18668"/>
            </a:avLst>
          </a:prstGeom>
          <a:solidFill>
            <a:srgbClr val="dadbf1"/>
          </a:solidFill>
          <a:ln w="7620">
            <a:solidFill>
              <a:srgbClr val="c0c1d7"/>
            </a:solidFill>
            <a:round/>
          </a:ln>
        </p:spPr>
        <p:style>
          <a:lnRef idx="0"/>
          <a:fillRef idx="0"/>
          <a:effectRef idx="0"/>
          <a:fontRef idx="minor"/>
        </p:style>
      </p:sp>
      <p:sp>
        <p:nvSpPr>
          <p:cNvPr id="672" name="Text 4"/>
          <p:cNvSpPr/>
          <p:nvPr/>
        </p:nvSpPr>
        <p:spPr>
          <a:xfrm>
            <a:off x="994680" y="3203640"/>
            <a:ext cx="127080" cy="317160"/>
          </a:xfrm>
          <a:prstGeom prst="rect">
            <a:avLst/>
          </a:prstGeom>
          <a:noFill/>
          <a:ln w="0">
            <a:noFill/>
          </a:ln>
        </p:spPr>
        <p:style>
          <a:lnRef idx="0"/>
          <a:fillRef idx="0"/>
          <a:effectRef idx="0"/>
          <a:fontRef idx="minor"/>
        </p:style>
        <p:txBody>
          <a:bodyPr wrap="none" lIns="0" rIns="0" tIns="0" bIns="0" anchor="t">
            <a:noAutofit/>
          </a:bodyPr>
          <a:p>
            <a:pPr algn="ctr">
              <a:lnSpc>
                <a:spcPts val="2500"/>
              </a:lnSpc>
              <a:buNone/>
              <a:tabLst>
                <a:tab algn="l" pos="0"/>
              </a:tabLst>
            </a:pPr>
            <a:r>
              <a:rPr b="1" lang="en-US" sz="2500" spc="-75" strike="noStrike">
                <a:solidFill>
                  <a:srgbClr val="272525"/>
                </a:solidFill>
                <a:latin typeface="Inter Bold"/>
                <a:ea typeface="Inter Bold"/>
              </a:rPr>
              <a:t>1</a:t>
            </a:r>
            <a:endParaRPr b="0" lang="en-US" sz="2500" spc="-1" strike="noStrike">
              <a:latin typeface="Arial"/>
            </a:endParaRPr>
          </a:p>
        </p:txBody>
      </p:sp>
      <p:sp>
        <p:nvSpPr>
          <p:cNvPr id="673" name="Text 5"/>
          <p:cNvSpPr/>
          <p:nvPr/>
        </p:nvSpPr>
        <p:spPr>
          <a:xfrm>
            <a:off x="2223000" y="3097800"/>
            <a:ext cx="2992680" cy="3304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1" lang="en-US" sz="2050" spc="-63" strike="noStrike">
                <a:solidFill>
                  <a:srgbClr val="272525"/>
                </a:solidFill>
                <a:latin typeface="Inter Bold"/>
                <a:ea typeface="Inter Bold"/>
              </a:rPr>
              <a:t>Εισαγωγή Υπολογιστών</a:t>
            </a:r>
            <a:endParaRPr b="0" lang="en-US" sz="2050" spc="-1" strike="noStrike">
              <a:latin typeface="Arial"/>
            </a:endParaRPr>
          </a:p>
        </p:txBody>
      </p:sp>
      <p:sp>
        <p:nvSpPr>
          <p:cNvPr id="674" name="Text 6"/>
          <p:cNvSpPr/>
          <p:nvPr/>
        </p:nvSpPr>
        <p:spPr>
          <a:xfrm>
            <a:off x="2223000" y="3555720"/>
            <a:ext cx="6179400" cy="33840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0" lang="en-US" sz="1650" spc="-35" strike="noStrike">
                <a:solidFill>
                  <a:srgbClr val="272525"/>
                </a:solidFill>
                <a:latin typeface="Inter"/>
                <a:ea typeface="Inter"/>
              </a:rPr>
              <a:t>Οι υπολογιστές εισάγονται στη βιομηχανική παραγωγή.</a:t>
            </a:r>
            <a:endParaRPr b="0" lang="en-US" sz="1650" spc="-1" strike="noStrike">
              <a:latin typeface="Arial"/>
            </a:endParaRPr>
          </a:p>
        </p:txBody>
      </p:sp>
      <p:sp>
        <p:nvSpPr>
          <p:cNvPr id="675" name="Shape 7"/>
          <p:cNvSpPr/>
          <p:nvPr/>
        </p:nvSpPr>
        <p:spPr>
          <a:xfrm>
            <a:off x="1274040" y="4782240"/>
            <a:ext cx="740520" cy="22680"/>
          </a:xfrm>
          <a:prstGeom prst="roundRect">
            <a:avLst>
              <a:gd name="adj" fmla="val 389009"/>
            </a:avLst>
          </a:prstGeom>
          <a:solidFill>
            <a:srgbClr val="c0c1d7"/>
          </a:solidFill>
          <a:ln w="0">
            <a:noFill/>
          </a:ln>
        </p:spPr>
        <p:style>
          <a:lnRef idx="0"/>
          <a:fillRef idx="0"/>
          <a:effectRef idx="0"/>
          <a:fontRef idx="minor"/>
        </p:style>
      </p:sp>
      <p:sp>
        <p:nvSpPr>
          <p:cNvPr id="676" name="Shape 8"/>
          <p:cNvSpPr/>
          <p:nvPr/>
        </p:nvSpPr>
        <p:spPr>
          <a:xfrm>
            <a:off x="820440" y="4555800"/>
            <a:ext cx="475920" cy="475920"/>
          </a:xfrm>
          <a:prstGeom prst="roundRect">
            <a:avLst>
              <a:gd name="adj" fmla="val 18668"/>
            </a:avLst>
          </a:prstGeom>
          <a:solidFill>
            <a:srgbClr val="dadbf1"/>
          </a:solidFill>
          <a:ln w="7620">
            <a:solidFill>
              <a:srgbClr val="c0c1d7"/>
            </a:solidFill>
            <a:round/>
          </a:ln>
        </p:spPr>
        <p:style>
          <a:lnRef idx="0"/>
          <a:fillRef idx="0"/>
          <a:effectRef idx="0"/>
          <a:fontRef idx="minor"/>
        </p:style>
      </p:sp>
      <p:sp>
        <p:nvSpPr>
          <p:cNvPr id="677" name="Text 9"/>
          <p:cNvSpPr/>
          <p:nvPr/>
        </p:nvSpPr>
        <p:spPr>
          <a:xfrm>
            <a:off x="963360" y="4635000"/>
            <a:ext cx="190080" cy="317160"/>
          </a:xfrm>
          <a:prstGeom prst="rect">
            <a:avLst/>
          </a:prstGeom>
          <a:noFill/>
          <a:ln w="0">
            <a:noFill/>
          </a:ln>
        </p:spPr>
        <p:style>
          <a:lnRef idx="0"/>
          <a:fillRef idx="0"/>
          <a:effectRef idx="0"/>
          <a:fontRef idx="minor"/>
        </p:style>
        <p:txBody>
          <a:bodyPr wrap="none" lIns="0" rIns="0" tIns="0" bIns="0" anchor="t">
            <a:noAutofit/>
          </a:bodyPr>
          <a:p>
            <a:pPr algn="ctr">
              <a:lnSpc>
                <a:spcPts val="2500"/>
              </a:lnSpc>
              <a:buNone/>
              <a:tabLst>
                <a:tab algn="l" pos="0"/>
              </a:tabLst>
            </a:pPr>
            <a:r>
              <a:rPr b="1" lang="en-US" sz="2500" spc="-75" strike="noStrike">
                <a:solidFill>
                  <a:srgbClr val="272525"/>
                </a:solidFill>
                <a:latin typeface="Inter Bold"/>
                <a:ea typeface="Inter Bold"/>
              </a:rPr>
              <a:t>2</a:t>
            </a:r>
            <a:endParaRPr b="0" lang="en-US" sz="2500" spc="-1" strike="noStrike">
              <a:latin typeface="Arial"/>
            </a:endParaRPr>
          </a:p>
        </p:txBody>
      </p:sp>
      <p:sp>
        <p:nvSpPr>
          <p:cNvPr id="678" name="Text 10"/>
          <p:cNvSpPr/>
          <p:nvPr/>
        </p:nvSpPr>
        <p:spPr>
          <a:xfrm>
            <a:off x="2223000" y="4529160"/>
            <a:ext cx="3742560" cy="3304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1" lang="en-US" sz="2050" spc="-63" strike="noStrike">
                <a:solidFill>
                  <a:srgbClr val="272525"/>
                </a:solidFill>
                <a:latin typeface="Inter Bold"/>
                <a:ea typeface="Inter Bold"/>
              </a:rPr>
              <a:t>Αυτοματοποίηση Διαδικασιών</a:t>
            </a:r>
            <a:endParaRPr b="0" lang="en-US" sz="2050" spc="-1" strike="noStrike">
              <a:latin typeface="Arial"/>
            </a:endParaRPr>
          </a:p>
        </p:txBody>
      </p:sp>
      <p:sp>
        <p:nvSpPr>
          <p:cNvPr id="679" name="Text 11"/>
          <p:cNvSpPr/>
          <p:nvPr/>
        </p:nvSpPr>
        <p:spPr>
          <a:xfrm>
            <a:off x="2223000" y="4987080"/>
            <a:ext cx="6179400" cy="67680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Οι υπολογιστές αναλαμβάνουν τον έλεγχο και την οργάνωση της παραγωγής.</a:t>
            </a:r>
            <a:endParaRPr b="0" lang="en-US" sz="1650" spc="-1" strike="noStrike">
              <a:latin typeface="Arial"/>
            </a:endParaRPr>
          </a:p>
        </p:txBody>
      </p:sp>
      <p:sp>
        <p:nvSpPr>
          <p:cNvPr id="680" name="Shape 12"/>
          <p:cNvSpPr/>
          <p:nvPr/>
        </p:nvSpPr>
        <p:spPr>
          <a:xfrm>
            <a:off x="1274040" y="6552360"/>
            <a:ext cx="740520" cy="22680"/>
          </a:xfrm>
          <a:prstGeom prst="roundRect">
            <a:avLst>
              <a:gd name="adj" fmla="val 389009"/>
            </a:avLst>
          </a:prstGeom>
          <a:solidFill>
            <a:srgbClr val="c0c1d7"/>
          </a:solidFill>
          <a:ln w="0">
            <a:noFill/>
          </a:ln>
        </p:spPr>
        <p:style>
          <a:lnRef idx="0"/>
          <a:fillRef idx="0"/>
          <a:effectRef idx="0"/>
          <a:fontRef idx="minor"/>
        </p:style>
      </p:sp>
      <p:sp>
        <p:nvSpPr>
          <p:cNvPr id="681" name="Shape 13"/>
          <p:cNvSpPr/>
          <p:nvPr/>
        </p:nvSpPr>
        <p:spPr>
          <a:xfrm>
            <a:off x="820440" y="6325560"/>
            <a:ext cx="475920" cy="475920"/>
          </a:xfrm>
          <a:prstGeom prst="roundRect">
            <a:avLst>
              <a:gd name="adj" fmla="val 18668"/>
            </a:avLst>
          </a:prstGeom>
          <a:solidFill>
            <a:srgbClr val="dadbf1"/>
          </a:solidFill>
          <a:ln w="7620">
            <a:solidFill>
              <a:srgbClr val="c0c1d7"/>
            </a:solidFill>
            <a:round/>
          </a:ln>
        </p:spPr>
        <p:style>
          <a:lnRef idx="0"/>
          <a:fillRef idx="0"/>
          <a:effectRef idx="0"/>
          <a:fontRef idx="minor"/>
        </p:style>
      </p:sp>
      <p:sp>
        <p:nvSpPr>
          <p:cNvPr id="682" name="Text 14"/>
          <p:cNvSpPr/>
          <p:nvPr/>
        </p:nvSpPr>
        <p:spPr>
          <a:xfrm>
            <a:off x="960840" y="6405120"/>
            <a:ext cx="195120" cy="317160"/>
          </a:xfrm>
          <a:prstGeom prst="rect">
            <a:avLst/>
          </a:prstGeom>
          <a:noFill/>
          <a:ln w="0">
            <a:noFill/>
          </a:ln>
        </p:spPr>
        <p:style>
          <a:lnRef idx="0"/>
          <a:fillRef idx="0"/>
          <a:effectRef idx="0"/>
          <a:fontRef idx="minor"/>
        </p:style>
        <p:txBody>
          <a:bodyPr wrap="none" lIns="0" rIns="0" tIns="0" bIns="0" anchor="t">
            <a:noAutofit/>
          </a:bodyPr>
          <a:p>
            <a:pPr algn="ctr">
              <a:lnSpc>
                <a:spcPts val="2500"/>
              </a:lnSpc>
              <a:buNone/>
              <a:tabLst>
                <a:tab algn="l" pos="0"/>
              </a:tabLst>
            </a:pPr>
            <a:r>
              <a:rPr b="1" lang="en-US" sz="2500" spc="-75" strike="noStrike">
                <a:solidFill>
                  <a:srgbClr val="272525"/>
                </a:solidFill>
                <a:latin typeface="Inter Bold"/>
                <a:ea typeface="Inter Bold"/>
              </a:rPr>
              <a:t>3</a:t>
            </a:r>
            <a:endParaRPr b="0" lang="en-US" sz="2500" spc="-1" strike="noStrike">
              <a:latin typeface="Arial"/>
            </a:endParaRPr>
          </a:p>
        </p:txBody>
      </p:sp>
      <p:sp>
        <p:nvSpPr>
          <p:cNvPr id="683" name="Text 15"/>
          <p:cNvSpPr/>
          <p:nvPr/>
        </p:nvSpPr>
        <p:spPr>
          <a:xfrm>
            <a:off x="2223000" y="6299280"/>
            <a:ext cx="2710800" cy="330480"/>
          </a:xfrm>
          <a:prstGeom prst="rect">
            <a:avLst/>
          </a:prstGeom>
          <a:noFill/>
          <a:ln w="0">
            <a:noFill/>
          </a:ln>
        </p:spPr>
        <p:style>
          <a:lnRef idx="0"/>
          <a:fillRef idx="0"/>
          <a:effectRef idx="0"/>
          <a:fontRef idx="minor"/>
        </p:style>
        <p:txBody>
          <a:bodyPr wrap="none" lIns="0" rIns="0" tIns="0" bIns="0" anchor="t">
            <a:noAutofit/>
          </a:bodyPr>
          <a:p>
            <a:pPr>
              <a:lnSpc>
                <a:spcPts val="2599"/>
              </a:lnSpc>
              <a:buNone/>
              <a:tabLst>
                <a:tab algn="l" pos="0"/>
              </a:tabLst>
            </a:pPr>
            <a:r>
              <a:rPr b="1" lang="en-US" sz="2050" spc="-63" strike="noStrike">
                <a:solidFill>
                  <a:srgbClr val="272525"/>
                </a:solidFill>
                <a:latin typeface="Inter Bold"/>
                <a:ea typeface="Inter Bold"/>
              </a:rPr>
              <a:t>Πλήρης Ψηφιοποίηση</a:t>
            </a:r>
            <a:endParaRPr b="0" lang="en-US" sz="2050" spc="-1" strike="noStrike">
              <a:latin typeface="Arial"/>
            </a:endParaRPr>
          </a:p>
        </p:txBody>
      </p:sp>
      <p:sp>
        <p:nvSpPr>
          <p:cNvPr id="684" name="Text 16"/>
          <p:cNvSpPr/>
          <p:nvPr/>
        </p:nvSpPr>
        <p:spPr>
          <a:xfrm>
            <a:off x="2223000" y="6756840"/>
            <a:ext cx="6179400" cy="67680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35" strike="noStrike">
                <a:solidFill>
                  <a:srgbClr val="272525"/>
                </a:solidFill>
                <a:latin typeface="Inter"/>
                <a:ea typeface="Inter"/>
              </a:rPr>
              <a:t>Κάθε φάση της παραγωγής ρυθμίζεται και κατευθύνεται από υπολογιστές.</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LibreOffice/7.3.4.2$Windows_X86_64 LibreOffice_project/728fec16bd5f605073805c3c9e7c4212a0120dc5</Application>
  <AppVersion>15.0000</AppVersion>
  <Words>0</Words>
  <Paragraphs>0</Paragraphs>
  <Company>PptxGenJS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2024-11-11T20:52:58Z</dcterms:created>
  <dc:creator>PptxGenJS</dc:creator>
  <dc:description/>
  <dc:language>en-US</dc:language>
  <cp:lastModifiedBy/>
  <dcterms:modified xsi:type="dcterms:W3CDTF">2024-11-11T22:54:42Z</dcterms:modified>
  <cp:revision>2</cp:revision>
  <dc:subject>PptxGenJS Presentation</dc:subject>
  <dc:title>PptxGenJS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On-screen Show (16:9)</vt:lpwstr>
  </property>
  <property fmtid="{D5CDD505-2E9C-101B-9397-08002B2CF9AE}" pid="4" name="Slides">
    <vt:i4>14</vt:i4>
  </property>
</Properties>
</file>