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Petrona"/>
      <p:regular r:id="rId22"/>
    </p:embeddedFont>
    <p:embeddedFont>
      <p:font typeface="Petrona"/>
      <p:regular r:id="rId23"/>
    </p:embeddedFont>
    <p:embeddedFont>
      <p:font typeface="Petrona"/>
      <p:regular r:id="rId24"/>
    </p:embeddedFont>
    <p:embeddedFont>
      <p:font typeface="Petrona"/>
      <p:regular r:id="rId25"/>
    </p:embeddedFont>
    <p:embeddedFont>
      <p:font typeface="Inter"/>
      <p:regular r:id="rId26"/>
    </p:embeddedFont>
    <p:embeddedFont>
      <p:font typeface="Inter"/>
      <p:regular r:id="rId27"/>
    </p:embeddedFont>
    <p:embeddedFont>
      <p:font typeface="Inter"/>
      <p:regular r:id="rId28"/>
    </p:embeddedFont>
    <p:embeddedFont>
      <p:font typeface="Inter"/>
      <p:regular r:id="rId2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slideLayout" Target="../slideLayouts/slideLayout12.xml"/><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3.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DFAF7">
              <a:alpha val="85000"/>
            </a:srgbClr>
          </a:solidFill>
          <a:ln/>
        </p:spPr>
      </p:sp>
      <p:sp>
        <p:nvSpPr>
          <p:cNvPr id="4" name="Text 1"/>
          <p:cNvSpPr/>
          <p:nvPr/>
        </p:nvSpPr>
        <p:spPr>
          <a:xfrm>
            <a:off x="864037" y="2557939"/>
            <a:ext cx="12633603"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000000"/>
                </a:solidFill>
                <a:latin typeface="Petrona Bold" pitchFamily="34" charset="0"/>
                <a:ea typeface="Petrona Bold" pitchFamily="34" charset="-122"/>
                <a:cs typeface="Petrona Bold" pitchFamily="34" charset="-120"/>
              </a:rPr>
              <a:t>Κοινωνικοποίηση και Πολιτικοποίηση</a:t>
            </a:r>
            <a:endParaRPr lang="en-US" sz="5300" dirty="0"/>
          </a:p>
        </p:txBody>
      </p:sp>
      <p:sp>
        <p:nvSpPr>
          <p:cNvPr id="5" name="Text 2"/>
          <p:cNvSpPr/>
          <p:nvPr/>
        </p:nvSpPr>
        <p:spPr>
          <a:xfrm>
            <a:off x="864037" y="3776782"/>
            <a:ext cx="12902327"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Η κοινωνικοποίηση είναι μια διαδικασία ένταξης και ενσωμάτωσης του ατόμου σε ένα κοινωνικό σύνολο. Μέσω αυτής, τα άτομα μαθαίνουν τις αξίες, τους κανόνες και τις αντιλήψεις της κοινωνίας, επιτρέποντας τόσο την ατομική επιβίωση και ανάπτυξη όσο και τη διατήρηση της κοινωνικής συνοχής.</a:t>
            </a:r>
            <a:endParaRPr lang="en-US" sz="1900" dirty="0"/>
          </a:p>
        </p:txBody>
      </p:sp>
      <p:sp>
        <p:nvSpPr>
          <p:cNvPr id="6" name="Shape 3"/>
          <p:cNvSpPr/>
          <p:nvPr/>
        </p:nvSpPr>
        <p:spPr>
          <a:xfrm>
            <a:off x="864037" y="5258038"/>
            <a:ext cx="394930" cy="394930"/>
          </a:xfrm>
          <a:prstGeom prst="roundRect">
            <a:avLst>
              <a:gd name="adj" fmla="val 23151155"/>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71657" y="5265658"/>
            <a:ext cx="379690" cy="379690"/>
          </a:xfrm>
          <a:prstGeom prst="rect">
            <a:avLst/>
          </a:prstGeom>
        </p:spPr>
      </p:pic>
      <p:sp>
        <p:nvSpPr>
          <p:cNvPr id="8" name="Text 4"/>
          <p:cNvSpPr/>
          <p:nvPr/>
        </p:nvSpPr>
        <p:spPr>
          <a:xfrm>
            <a:off x="1382316" y="5239583"/>
            <a:ext cx="2429947" cy="431959"/>
          </a:xfrm>
          <a:prstGeom prst="rect">
            <a:avLst/>
          </a:prstGeom>
          <a:noFill/>
          <a:ln/>
        </p:spPr>
        <p:txBody>
          <a:bodyPr wrap="none" lIns="0" tIns="0" rIns="0" bIns="0" rtlCol="0" anchor="t"/>
          <a:lstStyle/>
          <a:p>
            <a:pPr algn="l" indent="0" marL="0">
              <a:lnSpc>
                <a:spcPts val="3400"/>
              </a:lnSpc>
              <a:buNone/>
            </a:pPr>
            <a:r>
              <a:rPr lang="en-US" sz="2400" b="1" spc="-39" kern="0" dirty="0">
                <a:solidFill>
                  <a:srgbClr val="272525"/>
                </a:solidFill>
                <a:latin typeface="Inter Bold" pitchFamily="34" charset="0"/>
                <a:ea typeface="Inter Bold" pitchFamily="34" charset="-122"/>
                <a:cs typeface="Inter Bold" pitchFamily="34" charset="-120"/>
              </a:rPr>
              <a:t>by Elpiniki Rassa</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50332" y="959406"/>
            <a:ext cx="13052941" cy="736997"/>
          </a:xfrm>
          <a:prstGeom prst="rect">
            <a:avLst/>
          </a:prstGeom>
          <a:noFill/>
          <a:ln/>
        </p:spPr>
        <p:txBody>
          <a:bodyPr wrap="none" lIns="0" tIns="0" rIns="0" bIns="0" rtlCol="0" anchor="t"/>
          <a:lstStyle/>
          <a:p>
            <a:pPr algn="l" indent="0" marL="0">
              <a:lnSpc>
                <a:spcPts val="5800"/>
              </a:lnSpc>
              <a:buNone/>
            </a:pPr>
            <a:r>
              <a:rPr lang="en-US" sz="4600" b="1" spc="-93" kern="0" dirty="0">
                <a:solidFill>
                  <a:srgbClr val="F95F88"/>
                </a:solidFill>
                <a:latin typeface="Petrona Bold" pitchFamily="34" charset="0"/>
                <a:ea typeface="Petrona Bold" pitchFamily="34" charset="-122"/>
                <a:cs typeface="Petrona Bold" pitchFamily="34" charset="-120"/>
              </a:rPr>
              <a:t>Χαρακτηριστικά των Μαθητικών Κοινοτήτων</a:t>
            </a:r>
            <a:endParaRPr lang="en-US" sz="4600" dirty="0"/>
          </a:p>
        </p:txBody>
      </p:sp>
      <p:pic>
        <p:nvPicPr>
          <p:cNvPr id="3" name="Image 0" descr="preencoded.png">    </p:cNvPr>
          <p:cNvPicPr>
            <a:picLocks noChangeAspect="1"/>
          </p:cNvPicPr>
          <p:nvPr/>
        </p:nvPicPr>
        <p:blipFill>
          <a:blip r:embed="rId1"/>
          <a:stretch>
            <a:fillRect/>
          </a:stretch>
        </p:blipFill>
        <p:spPr>
          <a:xfrm>
            <a:off x="750332" y="2125147"/>
            <a:ext cx="1071920" cy="1286232"/>
          </a:xfrm>
          <a:prstGeom prst="rect">
            <a:avLst/>
          </a:prstGeom>
        </p:spPr>
      </p:pic>
      <p:sp>
        <p:nvSpPr>
          <p:cNvPr id="4" name="Text 1"/>
          <p:cNvSpPr/>
          <p:nvPr/>
        </p:nvSpPr>
        <p:spPr>
          <a:xfrm>
            <a:off x="2143720" y="2339459"/>
            <a:ext cx="4091940" cy="368498"/>
          </a:xfrm>
          <a:prstGeom prst="rect">
            <a:avLst/>
          </a:prstGeom>
          <a:noFill/>
          <a:ln/>
        </p:spPr>
        <p:txBody>
          <a:bodyPr wrap="none" lIns="0" tIns="0" rIns="0" bIns="0" rtlCol="0" anchor="t"/>
          <a:lstStyle/>
          <a:p>
            <a:pPr algn="l" indent="0" marL="0">
              <a:lnSpc>
                <a:spcPts val="2900"/>
              </a:lnSpc>
              <a:buNone/>
            </a:pPr>
            <a:r>
              <a:rPr lang="en-US" sz="2300" b="1" spc="-46" kern="0" dirty="0">
                <a:solidFill>
                  <a:srgbClr val="272525"/>
                </a:solidFill>
                <a:latin typeface="Petrona Bold" pitchFamily="34" charset="0"/>
                <a:ea typeface="Petrona Bold" pitchFamily="34" charset="-122"/>
                <a:cs typeface="Petrona Bold" pitchFamily="34" charset="-120"/>
              </a:rPr>
              <a:t>Κύτταρο Δημοκρατικής Ζωής</a:t>
            </a:r>
            <a:endParaRPr lang="en-US" sz="2300" dirty="0"/>
          </a:p>
        </p:txBody>
      </p:sp>
      <p:sp>
        <p:nvSpPr>
          <p:cNvPr id="5" name="Text 2"/>
          <p:cNvSpPr/>
          <p:nvPr/>
        </p:nvSpPr>
        <p:spPr>
          <a:xfrm>
            <a:off x="2143720" y="2836545"/>
            <a:ext cx="11736348" cy="343019"/>
          </a:xfrm>
          <a:prstGeom prst="rect">
            <a:avLst/>
          </a:prstGeom>
          <a:noFill/>
          <a:ln/>
        </p:spPr>
        <p:txBody>
          <a:bodyPr wrap="non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Χώρος διαλόγου και συμμετοχής με πνεύμα συνεργασίας.</a:t>
            </a:r>
            <a:endParaRPr lang="en-US" sz="1650" dirty="0"/>
          </a:p>
        </p:txBody>
      </p:sp>
      <p:pic>
        <p:nvPicPr>
          <p:cNvPr id="6" name="Image 1" descr="preencoded.png">    </p:cNvPr>
          <p:cNvPicPr>
            <a:picLocks noChangeAspect="1"/>
          </p:cNvPicPr>
          <p:nvPr/>
        </p:nvPicPr>
        <p:blipFill>
          <a:blip r:embed="rId2"/>
          <a:stretch>
            <a:fillRect/>
          </a:stretch>
        </p:blipFill>
        <p:spPr>
          <a:xfrm>
            <a:off x="750332" y="3411379"/>
            <a:ext cx="1071920" cy="1286232"/>
          </a:xfrm>
          <a:prstGeom prst="rect">
            <a:avLst/>
          </a:prstGeom>
        </p:spPr>
      </p:pic>
      <p:sp>
        <p:nvSpPr>
          <p:cNvPr id="7" name="Text 3"/>
          <p:cNvSpPr/>
          <p:nvPr/>
        </p:nvSpPr>
        <p:spPr>
          <a:xfrm>
            <a:off x="2143720" y="3625691"/>
            <a:ext cx="2947749" cy="368498"/>
          </a:xfrm>
          <a:prstGeom prst="rect">
            <a:avLst/>
          </a:prstGeom>
          <a:noFill/>
          <a:ln/>
        </p:spPr>
        <p:txBody>
          <a:bodyPr wrap="none" lIns="0" tIns="0" rIns="0" bIns="0" rtlCol="0" anchor="t"/>
          <a:lstStyle/>
          <a:p>
            <a:pPr algn="l" indent="0" marL="0">
              <a:lnSpc>
                <a:spcPts val="2900"/>
              </a:lnSpc>
              <a:buNone/>
            </a:pPr>
            <a:r>
              <a:rPr lang="en-US" sz="2300" b="1" spc="-46" kern="0" dirty="0">
                <a:solidFill>
                  <a:srgbClr val="272525"/>
                </a:solidFill>
                <a:latin typeface="Petrona Bold" pitchFamily="34" charset="0"/>
                <a:ea typeface="Petrona Bold" pitchFamily="34" charset="-122"/>
                <a:cs typeface="Petrona Bold" pitchFamily="34" charset="-120"/>
              </a:rPr>
              <a:t>Μαθητική Έκφραση</a:t>
            </a:r>
            <a:endParaRPr lang="en-US" sz="2300" dirty="0"/>
          </a:p>
        </p:txBody>
      </p:sp>
      <p:sp>
        <p:nvSpPr>
          <p:cNvPr id="8" name="Text 4"/>
          <p:cNvSpPr/>
          <p:nvPr/>
        </p:nvSpPr>
        <p:spPr>
          <a:xfrm>
            <a:off x="2143720" y="4122777"/>
            <a:ext cx="11736348" cy="343019"/>
          </a:xfrm>
          <a:prstGeom prst="rect">
            <a:avLst/>
          </a:prstGeom>
          <a:noFill/>
          <a:ln/>
        </p:spPr>
        <p:txBody>
          <a:bodyPr wrap="non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Εκπροσωπούν τους μαθητές και προωθούν τη συνεργασία με καθηγητές και γονείς.</a:t>
            </a:r>
            <a:endParaRPr lang="en-US" sz="1650" dirty="0"/>
          </a:p>
        </p:txBody>
      </p:sp>
      <p:pic>
        <p:nvPicPr>
          <p:cNvPr id="9" name="Image 2" descr="preencoded.png">    </p:cNvPr>
          <p:cNvPicPr>
            <a:picLocks noChangeAspect="1"/>
          </p:cNvPicPr>
          <p:nvPr/>
        </p:nvPicPr>
        <p:blipFill>
          <a:blip r:embed="rId3"/>
          <a:stretch>
            <a:fillRect/>
          </a:stretch>
        </p:blipFill>
        <p:spPr>
          <a:xfrm>
            <a:off x="750332" y="4697611"/>
            <a:ext cx="1071920" cy="1286232"/>
          </a:xfrm>
          <a:prstGeom prst="rect">
            <a:avLst/>
          </a:prstGeom>
        </p:spPr>
      </p:pic>
      <p:sp>
        <p:nvSpPr>
          <p:cNvPr id="10" name="Text 5"/>
          <p:cNvSpPr/>
          <p:nvPr/>
        </p:nvSpPr>
        <p:spPr>
          <a:xfrm>
            <a:off x="2143720" y="4911923"/>
            <a:ext cx="3117056" cy="368498"/>
          </a:xfrm>
          <a:prstGeom prst="rect">
            <a:avLst/>
          </a:prstGeom>
          <a:noFill/>
          <a:ln/>
        </p:spPr>
        <p:txBody>
          <a:bodyPr wrap="none" lIns="0" tIns="0" rIns="0" bIns="0" rtlCol="0" anchor="t"/>
          <a:lstStyle/>
          <a:p>
            <a:pPr algn="l" indent="0" marL="0">
              <a:lnSpc>
                <a:spcPts val="2900"/>
              </a:lnSpc>
              <a:buNone/>
            </a:pPr>
            <a:r>
              <a:rPr lang="en-US" sz="2300" b="1" spc="-46" kern="0" dirty="0">
                <a:solidFill>
                  <a:srgbClr val="272525"/>
                </a:solidFill>
                <a:latin typeface="Petrona Bold" pitchFamily="34" charset="0"/>
                <a:ea typeface="Petrona Bold" pitchFamily="34" charset="-122"/>
                <a:cs typeface="Petrona Bold" pitchFamily="34" charset="-120"/>
              </a:rPr>
              <a:t>Ανάπτυξη Δεξιοτήτων</a:t>
            </a:r>
            <a:endParaRPr lang="en-US" sz="2300" dirty="0"/>
          </a:p>
        </p:txBody>
      </p:sp>
      <p:sp>
        <p:nvSpPr>
          <p:cNvPr id="11" name="Text 6"/>
          <p:cNvSpPr/>
          <p:nvPr/>
        </p:nvSpPr>
        <p:spPr>
          <a:xfrm>
            <a:off x="2143720" y="5409009"/>
            <a:ext cx="11736348" cy="343019"/>
          </a:xfrm>
          <a:prstGeom prst="rect">
            <a:avLst/>
          </a:prstGeom>
          <a:noFill/>
          <a:ln/>
        </p:spPr>
        <p:txBody>
          <a:bodyPr wrap="non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Απελευθερώνουν δημιουργικές ικανότητες και καλλιεργούν την υπευθυνότητα.</a:t>
            </a:r>
            <a:endParaRPr lang="en-US" sz="1650" dirty="0"/>
          </a:p>
        </p:txBody>
      </p:sp>
      <p:pic>
        <p:nvPicPr>
          <p:cNvPr id="12" name="Image 3" descr="preencoded.png">    </p:cNvPr>
          <p:cNvPicPr>
            <a:picLocks noChangeAspect="1"/>
          </p:cNvPicPr>
          <p:nvPr/>
        </p:nvPicPr>
        <p:blipFill>
          <a:blip r:embed="rId4"/>
          <a:stretch>
            <a:fillRect/>
          </a:stretch>
        </p:blipFill>
        <p:spPr>
          <a:xfrm>
            <a:off x="750332" y="5983843"/>
            <a:ext cx="1071920" cy="1286232"/>
          </a:xfrm>
          <a:prstGeom prst="rect">
            <a:avLst/>
          </a:prstGeom>
        </p:spPr>
      </p:pic>
      <p:sp>
        <p:nvSpPr>
          <p:cNvPr id="13" name="Text 7"/>
          <p:cNvSpPr/>
          <p:nvPr/>
        </p:nvSpPr>
        <p:spPr>
          <a:xfrm>
            <a:off x="2143720" y="6198156"/>
            <a:ext cx="3087648" cy="368498"/>
          </a:xfrm>
          <a:prstGeom prst="rect">
            <a:avLst/>
          </a:prstGeom>
          <a:noFill/>
          <a:ln/>
        </p:spPr>
        <p:txBody>
          <a:bodyPr wrap="none" lIns="0" tIns="0" rIns="0" bIns="0" rtlCol="0" anchor="t"/>
          <a:lstStyle/>
          <a:p>
            <a:pPr algn="l" indent="0" marL="0">
              <a:lnSpc>
                <a:spcPts val="2900"/>
              </a:lnSpc>
              <a:buNone/>
            </a:pPr>
            <a:r>
              <a:rPr lang="en-US" sz="2300" b="1" spc="-46" kern="0" dirty="0">
                <a:solidFill>
                  <a:srgbClr val="272525"/>
                </a:solidFill>
                <a:latin typeface="Petrona Bold" pitchFamily="34" charset="0"/>
                <a:ea typeface="Petrona Bold" pitchFamily="34" charset="-122"/>
                <a:cs typeface="Petrona Bold" pitchFamily="34" charset="-120"/>
              </a:rPr>
              <a:t>Δημοκρατικό Πλαίσιο</a:t>
            </a:r>
            <a:endParaRPr lang="en-US" sz="2300" dirty="0"/>
          </a:p>
        </p:txBody>
      </p:sp>
      <p:sp>
        <p:nvSpPr>
          <p:cNvPr id="14" name="Text 8"/>
          <p:cNvSpPr/>
          <p:nvPr/>
        </p:nvSpPr>
        <p:spPr>
          <a:xfrm>
            <a:off x="2143720" y="6695242"/>
            <a:ext cx="11736348" cy="343019"/>
          </a:xfrm>
          <a:prstGeom prst="rect">
            <a:avLst/>
          </a:prstGeom>
          <a:noFill/>
          <a:ln/>
        </p:spPr>
        <p:txBody>
          <a:bodyPr wrap="non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Κατοχυρώνουν δικαιώματα και συνειδητοποιούν καθήκοντα.</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64037" y="1029653"/>
            <a:ext cx="11935778"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Σκοπός των Μαθητικών Κοινοτήτων</a:t>
            </a:r>
            <a:endParaRPr lang="en-US" sz="5300" dirty="0"/>
          </a:p>
        </p:txBody>
      </p:sp>
      <p:sp>
        <p:nvSpPr>
          <p:cNvPr id="3" name="Text 1"/>
          <p:cNvSpPr/>
          <p:nvPr/>
        </p:nvSpPr>
        <p:spPr>
          <a:xfrm>
            <a:off x="1063943" y="2805113"/>
            <a:ext cx="3993356" cy="424220"/>
          </a:xfrm>
          <a:prstGeom prst="rect">
            <a:avLst/>
          </a:prstGeom>
          <a:noFill/>
          <a:ln/>
        </p:spPr>
        <p:txBody>
          <a:bodyPr wrap="none" lIns="0" tIns="0" rIns="0" bIns="0" rtlCol="0" anchor="t"/>
          <a:lstStyle/>
          <a:p>
            <a:pPr algn="r"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Δημοκρατική Συνείδηση</a:t>
            </a:r>
            <a:endParaRPr lang="en-US" sz="2650" dirty="0"/>
          </a:p>
        </p:txBody>
      </p:sp>
      <p:sp>
        <p:nvSpPr>
          <p:cNvPr id="4" name="Text 2"/>
          <p:cNvSpPr/>
          <p:nvPr/>
        </p:nvSpPr>
        <p:spPr>
          <a:xfrm>
            <a:off x="864037" y="3377446"/>
            <a:ext cx="4193262" cy="790099"/>
          </a:xfrm>
          <a:prstGeom prst="rect">
            <a:avLst/>
          </a:prstGeom>
          <a:noFill/>
          <a:ln/>
        </p:spPr>
        <p:txBody>
          <a:bodyPr wrap="square" lIns="0" tIns="0" rIns="0" bIns="0" rtlCol="0" anchor="t"/>
          <a:lstStyle/>
          <a:p>
            <a:pPr algn="r"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Ανάπτυξη δημοκρατικής αντίληψης και συμπεριφοράς.</a:t>
            </a:r>
            <a:endParaRPr lang="en-US" sz="1900" dirty="0"/>
          </a:p>
        </p:txBody>
      </p:sp>
      <p:pic>
        <p:nvPicPr>
          <p:cNvPr id="5" name="Image 0" descr="preencoded.png">    </p:cNvPr>
          <p:cNvPicPr>
            <a:picLocks noChangeAspect="1"/>
          </p:cNvPicPr>
          <p:nvPr/>
        </p:nvPicPr>
        <p:blipFill>
          <a:blip r:embed="rId1"/>
          <a:stretch>
            <a:fillRect/>
          </a:stretch>
        </p:blipFill>
        <p:spPr>
          <a:xfrm>
            <a:off x="5057299" y="2527935"/>
            <a:ext cx="4515803" cy="4515803"/>
          </a:xfrm>
          <a:prstGeom prst="rect">
            <a:avLst/>
          </a:prstGeom>
        </p:spPr>
      </p:pic>
      <p:pic>
        <p:nvPicPr>
          <p:cNvPr id="6" name="Image 1" descr="preencoded.png">    </p:cNvPr>
          <p:cNvPicPr>
            <a:picLocks noChangeAspect="1"/>
          </p:cNvPicPr>
          <p:nvPr/>
        </p:nvPicPr>
        <p:blipFill>
          <a:blip r:embed="rId2"/>
          <a:stretch>
            <a:fillRect/>
          </a:stretch>
        </p:blipFill>
        <p:spPr>
          <a:xfrm>
            <a:off x="6200775" y="3885247"/>
            <a:ext cx="347186" cy="433983"/>
          </a:xfrm>
          <a:prstGeom prst="rect">
            <a:avLst/>
          </a:prstGeom>
        </p:spPr>
      </p:pic>
      <p:sp>
        <p:nvSpPr>
          <p:cNvPr id="7" name="Text 3"/>
          <p:cNvSpPr/>
          <p:nvPr/>
        </p:nvSpPr>
        <p:spPr>
          <a:xfrm>
            <a:off x="9573101" y="2371963"/>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Σεβασμός</a:t>
            </a:r>
            <a:endParaRPr lang="en-US" sz="2650" dirty="0"/>
          </a:p>
        </p:txBody>
      </p:sp>
      <p:sp>
        <p:nvSpPr>
          <p:cNvPr id="8" name="Text 4"/>
          <p:cNvSpPr/>
          <p:nvPr/>
        </p:nvSpPr>
        <p:spPr>
          <a:xfrm>
            <a:off x="9573101" y="2944297"/>
            <a:ext cx="4193262"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Αναγνώριση της αξίας και προσωπικότητας κάθε ανθρώπου.</a:t>
            </a:r>
            <a:endParaRPr lang="en-US" sz="1900" dirty="0"/>
          </a:p>
        </p:txBody>
      </p:sp>
      <p:pic>
        <p:nvPicPr>
          <p:cNvPr id="9" name="Image 2" descr="preencoded.png">    </p:cNvPr>
          <p:cNvPicPr>
            <a:picLocks noChangeAspect="1"/>
          </p:cNvPicPr>
          <p:nvPr/>
        </p:nvPicPr>
        <p:blipFill>
          <a:blip r:embed="rId3"/>
          <a:stretch>
            <a:fillRect/>
          </a:stretch>
        </p:blipFill>
        <p:spPr>
          <a:xfrm>
            <a:off x="5057299" y="2527935"/>
            <a:ext cx="4515803" cy="4515803"/>
          </a:xfrm>
          <a:prstGeom prst="rect">
            <a:avLst/>
          </a:prstGeom>
        </p:spPr>
      </p:pic>
      <p:pic>
        <p:nvPicPr>
          <p:cNvPr id="10" name="Image 3" descr="preencoded.png">    </p:cNvPr>
          <p:cNvPicPr>
            <a:picLocks noChangeAspect="1"/>
          </p:cNvPicPr>
          <p:nvPr/>
        </p:nvPicPr>
        <p:blipFill>
          <a:blip r:embed="rId4"/>
          <a:stretch>
            <a:fillRect/>
          </a:stretch>
        </p:blipFill>
        <p:spPr>
          <a:xfrm>
            <a:off x="7500938" y="3462814"/>
            <a:ext cx="347186" cy="433983"/>
          </a:xfrm>
          <a:prstGeom prst="rect">
            <a:avLst/>
          </a:prstGeom>
        </p:spPr>
      </p:pic>
      <p:sp>
        <p:nvSpPr>
          <p:cNvPr id="11" name="Text 5"/>
          <p:cNvSpPr/>
          <p:nvPr/>
        </p:nvSpPr>
        <p:spPr>
          <a:xfrm>
            <a:off x="10066853" y="4104680"/>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Ευθύνη</a:t>
            </a:r>
            <a:endParaRPr lang="en-US" sz="2650" dirty="0"/>
          </a:p>
        </p:txBody>
      </p:sp>
      <p:sp>
        <p:nvSpPr>
          <p:cNvPr id="12" name="Text 6"/>
          <p:cNvSpPr/>
          <p:nvPr/>
        </p:nvSpPr>
        <p:spPr>
          <a:xfrm>
            <a:off x="10066853" y="4677013"/>
            <a:ext cx="3699510"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Ανάπτυξη ατομικής και κοινωνικής υπευθυνότητας.</a:t>
            </a:r>
            <a:endParaRPr lang="en-US" sz="1900" dirty="0"/>
          </a:p>
        </p:txBody>
      </p:sp>
      <p:pic>
        <p:nvPicPr>
          <p:cNvPr id="13" name="Image 4" descr="preencoded.png">    </p:cNvPr>
          <p:cNvPicPr>
            <a:picLocks noChangeAspect="1"/>
          </p:cNvPicPr>
          <p:nvPr/>
        </p:nvPicPr>
        <p:blipFill>
          <a:blip r:embed="rId5"/>
          <a:stretch>
            <a:fillRect/>
          </a:stretch>
        </p:blipFill>
        <p:spPr>
          <a:xfrm>
            <a:off x="5057299" y="2527935"/>
            <a:ext cx="4515803" cy="4515803"/>
          </a:xfrm>
          <a:prstGeom prst="rect">
            <a:avLst/>
          </a:prstGeom>
        </p:spPr>
      </p:pic>
      <p:pic>
        <p:nvPicPr>
          <p:cNvPr id="14" name="Image 5" descr="preencoded.png">    </p:cNvPr>
          <p:cNvPicPr>
            <a:picLocks noChangeAspect="1"/>
          </p:cNvPicPr>
          <p:nvPr/>
        </p:nvPicPr>
        <p:blipFill>
          <a:blip r:embed="rId6"/>
          <a:stretch>
            <a:fillRect/>
          </a:stretch>
        </p:blipFill>
        <p:spPr>
          <a:xfrm>
            <a:off x="8304371" y="4568785"/>
            <a:ext cx="347186" cy="433983"/>
          </a:xfrm>
          <a:prstGeom prst="rect">
            <a:avLst/>
          </a:prstGeom>
        </p:spPr>
      </p:pic>
      <p:sp>
        <p:nvSpPr>
          <p:cNvPr id="15" name="Text 7"/>
          <p:cNvSpPr/>
          <p:nvPr/>
        </p:nvSpPr>
        <p:spPr>
          <a:xfrm>
            <a:off x="9573101" y="5837396"/>
            <a:ext cx="3641408"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Ανάπτυξη Ικανοτήτων</a:t>
            </a:r>
            <a:endParaRPr lang="en-US" sz="2650" dirty="0"/>
          </a:p>
        </p:txBody>
      </p:sp>
      <p:sp>
        <p:nvSpPr>
          <p:cNvPr id="16" name="Text 8"/>
          <p:cNvSpPr/>
          <p:nvPr/>
        </p:nvSpPr>
        <p:spPr>
          <a:xfrm>
            <a:off x="9573101" y="6409730"/>
            <a:ext cx="4193262"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Καλλιέργεια δυνατοτήτων και ταλέντων του μαθητή.</a:t>
            </a:r>
            <a:endParaRPr lang="en-US" sz="1900" dirty="0"/>
          </a:p>
        </p:txBody>
      </p:sp>
      <p:pic>
        <p:nvPicPr>
          <p:cNvPr id="17" name="Image 6" descr="preencoded.png">    </p:cNvPr>
          <p:cNvPicPr>
            <a:picLocks noChangeAspect="1"/>
          </p:cNvPicPr>
          <p:nvPr/>
        </p:nvPicPr>
        <p:blipFill>
          <a:blip r:embed="rId7"/>
          <a:stretch>
            <a:fillRect/>
          </a:stretch>
        </p:blipFill>
        <p:spPr>
          <a:xfrm>
            <a:off x="5057299" y="2527935"/>
            <a:ext cx="4515803" cy="4515803"/>
          </a:xfrm>
          <a:prstGeom prst="rect">
            <a:avLst/>
          </a:prstGeom>
        </p:spPr>
      </p:pic>
      <p:pic>
        <p:nvPicPr>
          <p:cNvPr id="18" name="Image 7" descr="preencoded.png">    </p:cNvPr>
          <p:cNvPicPr>
            <a:picLocks noChangeAspect="1"/>
          </p:cNvPicPr>
          <p:nvPr/>
        </p:nvPicPr>
        <p:blipFill>
          <a:blip r:embed="rId8"/>
          <a:stretch>
            <a:fillRect/>
          </a:stretch>
        </p:blipFill>
        <p:spPr>
          <a:xfrm>
            <a:off x="7500938" y="5674638"/>
            <a:ext cx="347186" cy="433983"/>
          </a:xfrm>
          <a:prstGeom prst="rect">
            <a:avLst/>
          </a:prstGeom>
        </p:spPr>
      </p:pic>
      <p:sp>
        <p:nvSpPr>
          <p:cNvPr id="19" name="Text 9"/>
          <p:cNvSpPr/>
          <p:nvPr/>
        </p:nvSpPr>
        <p:spPr>
          <a:xfrm>
            <a:off x="1662589" y="5404128"/>
            <a:ext cx="3394710" cy="424220"/>
          </a:xfrm>
          <a:prstGeom prst="rect">
            <a:avLst/>
          </a:prstGeom>
          <a:noFill/>
          <a:ln/>
        </p:spPr>
        <p:txBody>
          <a:bodyPr wrap="none" lIns="0" tIns="0" rIns="0" bIns="0" rtlCol="0" anchor="t"/>
          <a:lstStyle/>
          <a:p>
            <a:pPr algn="r"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Κοινωνικοί Ρόλοι</a:t>
            </a:r>
            <a:endParaRPr lang="en-US" sz="2650" dirty="0"/>
          </a:p>
        </p:txBody>
      </p:sp>
      <p:sp>
        <p:nvSpPr>
          <p:cNvPr id="20" name="Text 10"/>
          <p:cNvSpPr/>
          <p:nvPr/>
        </p:nvSpPr>
        <p:spPr>
          <a:xfrm>
            <a:off x="864037" y="5976461"/>
            <a:ext cx="4193262" cy="790099"/>
          </a:xfrm>
          <a:prstGeom prst="rect">
            <a:avLst/>
          </a:prstGeom>
          <a:noFill/>
          <a:ln/>
        </p:spPr>
        <p:txBody>
          <a:bodyPr wrap="square" lIns="0" tIns="0" rIns="0" bIns="0" rtlCol="0" anchor="t"/>
          <a:lstStyle/>
          <a:p>
            <a:pPr algn="r"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Άσκηση στην ανάληψη και εκτέλεση κοινωνικών ρόλων.</a:t>
            </a:r>
            <a:endParaRPr lang="en-US" sz="1900" dirty="0"/>
          </a:p>
        </p:txBody>
      </p:sp>
      <p:pic>
        <p:nvPicPr>
          <p:cNvPr id="21" name="Image 8" descr="preencoded.png">    </p:cNvPr>
          <p:cNvPicPr>
            <a:picLocks noChangeAspect="1"/>
          </p:cNvPicPr>
          <p:nvPr/>
        </p:nvPicPr>
        <p:blipFill>
          <a:blip r:embed="rId9"/>
          <a:stretch>
            <a:fillRect/>
          </a:stretch>
        </p:blipFill>
        <p:spPr>
          <a:xfrm>
            <a:off x="5057299" y="2527935"/>
            <a:ext cx="4515803" cy="4515803"/>
          </a:xfrm>
          <a:prstGeom prst="rect">
            <a:avLst/>
          </a:prstGeom>
        </p:spPr>
      </p:pic>
      <p:pic>
        <p:nvPicPr>
          <p:cNvPr id="22" name="Image 9" descr="preencoded.png">    </p:cNvPr>
          <p:cNvPicPr>
            <a:picLocks noChangeAspect="1"/>
          </p:cNvPicPr>
          <p:nvPr/>
        </p:nvPicPr>
        <p:blipFill>
          <a:blip r:embed="rId10"/>
          <a:stretch>
            <a:fillRect/>
          </a:stretch>
        </p:blipFill>
        <p:spPr>
          <a:xfrm>
            <a:off x="6200775" y="5252204"/>
            <a:ext cx="347186" cy="4339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DFAF7">
              <a:alpha val="85000"/>
            </a:srgbClr>
          </a:solidFill>
          <a:ln/>
        </p:spPr>
      </p:sp>
      <p:sp>
        <p:nvSpPr>
          <p:cNvPr id="4" name="Text 1"/>
          <p:cNvSpPr/>
          <p:nvPr/>
        </p:nvSpPr>
        <p:spPr>
          <a:xfrm>
            <a:off x="864037" y="2715220"/>
            <a:ext cx="8175069"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Το Σχολείο ως Κοινότητα</a:t>
            </a:r>
            <a:endParaRPr lang="en-US" sz="5300" dirty="0"/>
          </a:p>
        </p:txBody>
      </p:sp>
      <p:sp>
        <p:nvSpPr>
          <p:cNvPr id="5" name="Text 2"/>
          <p:cNvSpPr/>
          <p:nvPr/>
        </p:nvSpPr>
        <p:spPr>
          <a:xfrm>
            <a:off x="864037" y="3934063"/>
            <a:ext cx="12902327"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Το σχολείο μπορεί να λειτουργεί ως μια κοινότητα, ως μια πολιτεία. Κάθε τάξη αποτελεί μια χωριστή κοινότητα και ολόκληρο το σχολείο μια πολιτεία. Οι μαθητές μαθαίνουν να λειτουργούν "πολιτικά": θέτουν κανόνες, εκλέγουν και εκλέγονται, διαλέγονται με επιχειρήματα, αναπτύσσουν πολιτικές αρετές και βιώνουν τη δημοκρατία ως τρόπο ζωής.</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DFAF7">
              <a:alpha val="85000"/>
            </a:srgbClr>
          </a:solidFill>
          <a:ln/>
        </p:spPr>
      </p:sp>
      <p:sp>
        <p:nvSpPr>
          <p:cNvPr id="4" name="Text 1"/>
          <p:cNvSpPr/>
          <p:nvPr/>
        </p:nvSpPr>
        <p:spPr>
          <a:xfrm>
            <a:off x="864037" y="2715220"/>
            <a:ext cx="6789420"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Κοινωνικός Έλεγχος</a:t>
            </a:r>
            <a:endParaRPr lang="en-US" sz="5300" dirty="0"/>
          </a:p>
        </p:txBody>
      </p:sp>
      <p:sp>
        <p:nvSpPr>
          <p:cNvPr id="5" name="Text 2"/>
          <p:cNvSpPr/>
          <p:nvPr/>
        </p:nvSpPr>
        <p:spPr>
          <a:xfrm>
            <a:off x="864037" y="3934063"/>
            <a:ext cx="12902327"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Σε κάθε κοινωνία υπάρχουν κοινωνικοί κανόνες που ρυθμίζουν τις συμπεριφορές. Χωρίς αυτούς, δεν μπορεί να υπάρξει κοινωνία. Οι κανόνες αξιολογούν ακόμα και τις πιο προσωπικές συμπεριφορές, όπως ο τρόπος ομιλίας ή ντυσίματος. Μέσω της κοινωνικοποίησης, τα άτομα μαθαίνουν ποια συμπεριφορά είναι αποδεκτή και συνήθως την ακολουθούν.</a:t>
            </a:r>
            <a:endParaRPr lang="en-US"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4037" y="2031206"/>
            <a:ext cx="12282249"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Τρόποι Άσκησης Κοινωνικού Ελέγχου</a:t>
            </a:r>
            <a:endParaRPr lang="en-US" sz="5300" dirty="0"/>
          </a:p>
        </p:txBody>
      </p:sp>
      <p:sp>
        <p:nvSpPr>
          <p:cNvPr id="3" name="Text 1"/>
          <p:cNvSpPr/>
          <p:nvPr/>
        </p:nvSpPr>
        <p:spPr>
          <a:xfrm>
            <a:off x="864037" y="349686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F95F88"/>
                </a:solidFill>
                <a:latin typeface="Petrona Bold" pitchFamily="34" charset="0"/>
                <a:ea typeface="Petrona Bold" pitchFamily="34" charset="-122"/>
                <a:cs typeface="Petrona Bold" pitchFamily="34" charset="-120"/>
              </a:rPr>
              <a:t>Χρονική Διάσταση</a:t>
            </a:r>
            <a:endParaRPr lang="en-US" sz="2650" dirty="0"/>
          </a:p>
        </p:txBody>
      </p:sp>
      <p:sp>
        <p:nvSpPr>
          <p:cNvPr id="4" name="Text 2"/>
          <p:cNvSpPr/>
          <p:nvPr/>
        </p:nvSpPr>
        <p:spPr>
          <a:xfrm>
            <a:off x="864037" y="4167902"/>
            <a:ext cx="6150054" cy="395049"/>
          </a:xfrm>
          <a:prstGeom prst="rect">
            <a:avLst/>
          </a:prstGeom>
          <a:noFill/>
          <a:ln/>
        </p:spPr>
        <p:txBody>
          <a:bodyPr wrap="none" lIns="0" tIns="0" rIns="0" bIns="0" rtlCol="0" anchor="t"/>
          <a:lstStyle/>
          <a:p>
            <a:pPr algn="l" marL="342900" indent="-342900">
              <a:lnSpc>
                <a:spcPts val="3100"/>
              </a:lnSpc>
              <a:buSzPct val="100000"/>
              <a:buChar char="•"/>
            </a:pPr>
            <a:r>
              <a:rPr lang="en-US" sz="1900" spc="-39" kern="0" dirty="0">
                <a:solidFill>
                  <a:srgbClr val="272525"/>
                </a:solidFill>
                <a:latin typeface="Inter" pitchFamily="34" charset="0"/>
                <a:ea typeface="Inter" pitchFamily="34" charset="-122"/>
                <a:cs typeface="Inter" pitchFamily="34" charset="-120"/>
              </a:rPr>
              <a:t>Προληπτικός έλεγχος (εκ των προτέρων)</a:t>
            </a:r>
            <a:endParaRPr lang="en-US" sz="1900" dirty="0"/>
          </a:p>
        </p:txBody>
      </p:sp>
      <p:sp>
        <p:nvSpPr>
          <p:cNvPr id="5" name="Text 3"/>
          <p:cNvSpPr/>
          <p:nvPr/>
        </p:nvSpPr>
        <p:spPr>
          <a:xfrm>
            <a:off x="864037" y="4649272"/>
            <a:ext cx="6150054" cy="395049"/>
          </a:xfrm>
          <a:prstGeom prst="rect">
            <a:avLst/>
          </a:prstGeom>
          <a:noFill/>
          <a:ln/>
        </p:spPr>
        <p:txBody>
          <a:bodyPr wrap="none" lIns="0" tIns="0" rIns="0" bIns="0" rtlCol="0" anchor="t"/>
          <a:lstStyle/>
          <a:p>
            <a:pPr algn="l" marL="342900" indent="-342900">
              <a:lnSpc>
                <a:spcPts val="3100"/>
              </a:lnSpc>
              <a:buSzPct val="100000"/>
              <a:buChar char="•"/>
            </a:pPr>
            <a:r>
              <a:rPr lang="en-US" sz="1900" spc="-39" kern="0" dirty="0">
                <a:solidFill>
                  <a:srgbClr val="272525"/>
                </a:solidFill>
                <a:latin typeface="Inter" pitchFamily="34" charset="0"/>
                <a:ea typeface="Inter" pitchFamily="34" charset="-122"/>
                <a:cs typeface="Inter" pitchFamily="34" charset="-120"/>
              </a:rPr>
              <a:t>Κατασταλτικός έλεγχος (εκ των υστέρων)</a:t>
            </a:r>
            <a:endParaRPr lang="en-US" sz="1900" dirty="0"/>
          </a:p>
        </p:txBody>
      </p:sp>
      <p:sp>
        <p:nvSpPr>
          <p:cNvPr id="6" name="Text 4"/>
          <p:cNvSpPr/>
          <p:nvPr/>
        </p:nvSpPr>
        <p:spPr>
          <a:xfrm>
            <a:off x="7623929" y="349686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F95F88"/>
                </a:solidFill>
                <a:latin typeface="Petrona Bold" pitchFamily="34" charset="0"/>
                <a:ea typeface="Petrona Bold" pitchFamily="34" charset="-122"/>
                <a:cs typeface="Petrona Bold" pitchFamily="34" charset="-120"/>
              </a:rPr>
              <a:t>Μέθοδοι</a:t>
            </a:r>
            <a:endParaRPr lang="en-US" sz="2650" dirty="0"/>
          </a:p>
        </p:txBody>
      </p:sp>
      <p:sp>
        <p:nvSpPr>
          <p:cNvPr id="7" name="Text 5"/>
          <p:cNvSpPr/>
          <p:nvPr/>
        </p:nvSpPr>
        <p:spPr>
          <a:xfrm>
            <a:off x="7623929" y="4167902"/>
            <a:ext cx="6150054" cy="395049"/>
          </a:xfrm>
          <a:prstGeom prst="rect">
            <a:avLst/>
          </a:prstGeom>
          <a:noFill/>
          <a:ln/>
        </p:spPr>
        <p:txBody>
          <a:bodyPr wrap="none" lIns="0" tIns="0" rIns="0" bIns="0" rtlCol="0" anchor="t"/>
          <a:lstStyle/>
          <a:p>
            <a:pPr algn="l" marL="342900" indent="-342900">
              <a:lnSpc>
                <a:spcPts val="3100"/>
              </a:lnSpc>
              <a:buSzPct val="100000"/>
              <a:buChar char="•"/>
            </a:pPr>
            <a:r>
              <a:rPr lang="en-US" sz="1900" spc="-39" kern="0" dirty="0">
                <a:solidFill>
                  <a:srgbClr val="272525"/>
                </a:solidFill>
                <a:latin typeface="Inter" pitchFamily="34" charset="0"/>
                <a:ea typeface="Inter" pitchFamily="34" charset="-122"/>
                <a:cs typeface="Inter" pitchFamily="34" charset="-120"/>
              </a:rPr>
              <a:t>Επιβραβεύσεις (έπαινος, επιδοκιμασία)</a:t>
            </a:r>
            <a:endParaRPr lang="en-US" sz="1900" dirty="0"/>
          </a:p>
        </p:txBody>
      </p:sp>
      <p:sp>
        <p:nvSpPr>
          <p:cNvPr id="8" name="Text 6"/>
          <p:cNvSpPr/>
          <p:nvPr/>
        </p:nvSpPr>
        <p:spPr>
          <a:xfrm>
            <a:off x="7623929" y="4649272"/>
            <a:ext cx="6150054" cy="395049"/>
          </a:xfrm>
          <a:prstGeom prst="rect">
            <a:avLst/>
          </a:prstGeom>
          <a:noFill/>
          <a:ln/>
        </p:spPr>
        <p:txBody>
          <a:bodyPr wrap="none" lIns="0" tIns="0" rIns="0" bIns="0" rtlCol="0" anchor="t"/>
          <a:lstStyle/>
          <a:p>
            <a:pPr algn="l" marL="342900" indent="-342900">
              <a:lnSpc>
                <a:spcPts val="3100"/>
              </a:lnSpc>
              <a:buSzPct val="100000"/>
              <a:buChar char="•"/>
            </a:pPr>
            <a:r>
              <a:rPr lang="en-US" sz="1900" spc="-39" kern="0" dirty="0">
                <a:solidFill>
                  <a:srgbClr val="272525"/>
                </a:solidFill>
                <a:latin typeface="Inter" pitchFamily="34" charset="0"/>
                <a:ea typeface="Inter" pitchFamily="34" charset="-122"/>
                <a:cs typeface="Inter" pitchFamily="34" charset="-120"/>
              </a:rPr>
              <a:t>Κυρώσεις (ψόγος, αποδοκιμασία)</a:t>
            </a:r>
            <a:endParaRPr lang="en-US" sz="1900" dirty="0"/>
          </a:p>
        </p:txBody>
      </p:sp>
      <p:sp>
        <p:nvSpPr>
          <p:cNvPr id="9" name="Text 7"/>
          <p:cNvSpPr/>
          <p:nvPr/>
        </p:nvSpPr>
        <p:spPr>
          <a:xfrm>
            <a:off x="864037" y="5408295"/>
            <a:ext cx="12902327"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Οι άνθρωποι εσωτερικεύουν τους κοινωνικούς κανόνες από μικρή ηλικία, οπότε δεν χρειάζονται συνεχείς επιβραβεύσεις ή κυρώσεις για την τήρησή τους.</a:t>
            </a: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64037" y="1512689"/>
            <a:ext cx="8425815"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Είδη Κοινωνικού Ελέγχου</a:t>
            </a:r>
            <a:endParaRPr lang="en-US" sz="5300" dirty="0"/>
          </a:p>
        </p:txBody>
      </p:sp>
      <p:sp>
        <p:nvSpPr>
          <p:cNvPr id="3" name="Shape 1"/>
          <p:cNvSpPr/>
          <p:nvPr/>
        </p:nvSpPr>
        <p:spPr>
          <a:xfrm>
            <a:off x="864037" y="2855000"/>
            <a:ext cx="4136231" cy="3861792"/>
          </a:xfrm>
          <a:prstGeom prst="roundRect">
            <a:avLst>
              <a:gd name="adj" fmla="val 2685"/>
            </a:avLst>
          </a:prstGeom>
          <a:solidFill>
            <a:srgbClr val="E0D7F4"/>
          </a:solidFill>
          <a:ln w="15240">
            <a:solidFill>
              <a:srgbClr val="C6BDDA"/>
            </a:solidFill>
            <a:prstDash val="solid"/>
          </a:ln>
        </p:spPr>
      </p:sp>
      <p:sp>
        <p:nvSpPr>
          <p:cNvPr id="4" name="Text 2"/>
          <p:cNvSpPr/>
          <p:nvPr/>
        </p:nvSpPr>
        <p:spPr>
          <a:xfrm>
            <a:off x="1126093" y="311705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Άτυπος Έλεγχος</a:t>
            </a:r>
            <a:endParaRPr lang="en-US" sz="2650" dirty="0"/>
          </a:p>
        </p:txBody>
      </p:sp>
      <p:sp>
        <p:nvSpPr>
          <p:cNvPr id="5" name="Text 3"/>
          <p:cNvSpPr/>
          <p:nvPr/>
        </p:nvSpPr>
        <p:spPr>
          <a:xfrm>
            <a:off x="1126093" y="3689390"/>
            <a:ext cx="3612118" cy="1975247"/>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Βασίζεται σε ήθη και άγραφους νόμους. Ασκείται με υποδείξεις, χειρονομίες, αποδοκιμασία. Κυριαρχεί σε μικρές ομάδες και παραδοσιακές κοινωνίες.</a:t>
            </a:r>
            <a:endParaRPr lang="en-US" sz="1900" dirty="0"/>
          </a:p>
        </p:txBody>
      </p:sp>
      <p:sp>
        <p:nvSpPr>
          <p:cNvPr id="6" name="Shape 4"/>
          <p:cNvSpPr/>
          <p:nvPr/>
        </p:nvSpPr>
        <p:spPr>
          <a:xfrm>
            <a:off x="5247084" y="2855000"/>
            <a:ext cx="4136231" cy="3861792"/>
          </a:xfrm>
          <a:prstGeom prst="roundRect">
            <a:avLst>
              <a:gd name="adj" fmla="val 2685"/>
            </a:avLst>
          </a:prstGeom>
          <a:solidFill>
            <a:srgbClr val="E0D7F4"/>
          </a:solidFill>
          <a:ln w="15240">
            <a:solidFill>
              <a:srgbClr val="C6BDDA"/>
            </a:solidFill>
            <a:prstDash val="solid"/>
          </a:ln>
        </p:spPr>
      </p:sp>
      <p:sp>
        <p:nvSpPr>
          <p:cNvPr id="7" name="Text 5"/>
          <p:cNvSpPr/>
          <p:nvPr/>
        </p:nvSpPr>
        <p:spPr>
          <a:xfrm>
            <a:off x="5509141" y="311705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Τυπικός Έλεγχος</a:t>
            </a:r>
            <a:endParaRPr lang="en-US" sz="2650" dirty="0"/>
          </a:p>
        </p:txBody>
      </p:sp>
      <p:sp>
        <p:nvSpPr>
          <p:cNvPr id="8" name="Text 6"/>
          <p:cNvSpPr/>
          <p:nvPr/>
        </p:nvSpPr>
        <p:spPr>
          <a:xfrm>
            <a:off x="5509141" y="3689390"/>
            <a:ext cx="3612118" cy="2370296"/>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Βασίζεται σε γραπτούς κανόνες (νόμοι, κανονισμοί). Ασκείται από θεσμούς όπως οικογένεια, σχολείο, κράτος. Κυριαρχεί σε μεγάλες ομάδες και σύγχρονες κοινωνίες.</a:t>
            </a:r>
            <a:endParaRPr lang="en-US" sz="1900" dirty="0"/>
          </a:p>
        </p:txBody>
      </p:sp>
      <p:sp>
        <p:nvSpPr>
          <p:cNvPr id="9" name="Shape 7"/>
          <p:cNvSpPr/>
          <p:nvPr/>
        </p:nvSpPr>
        <p:spPr>
          <a:xfrm>
            <a:off x="9630132" y="2855000"/>
            <a:ext cx="4136231" cy="3861792"/>
          </a:xfrm>
          <a:prstGeom prst="roundRect">
            <a:avLst>
              <a:gd name="adj" fmla="val 2685"/>
            </a:avLst>
          </a:prstGeom>
          <a:solidFill>
            <a:srgbClr val="E0D7F4"/>
          </a:solidFill>
          <a:ln w="15240">
            <a:solidFill>
              <a:srgbClr val="C6BDDA"/>
            </a:solidFill>
            <a:prstDash val="solid"/>
          </a:ln>
        </p:spPr>
      </p:sp>
      <p:sp>
        <p:nvSpPr>
          <p:cNvPr id="10" name="Text 8"/>
          <p:cNvSpPr/>
          <p:nvPr/>
        </p:nvSpPr>
        <p:spPr>
          <a:xfrm>
            <a:off x="9892189" y="311705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Αυτοέλεγχος</a:t>
            </a:r>
            <a:endParaRPr lang="en-US" sz="2650" dirty="0"/>
          </a:p>
        </p:txBody>
      </p:sp>
      <p:sp>
        <p:nvSpPr>
          <p:cNvPr id="11" name="Text 9"/>
          <p:cNvSpPr/>
          <p:nvPr/>
        </p:nvSpPr>
        <p:spPr>
          <a:xfrm>
            <a:off x="9892189" y="3689390"/>
            <a:ext cx="3612118" cy="2765346"/>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Ασκείται από το ίδιο το άτομο είτε λόγω αποδοχής των κανόνων ως λογικών, είτε λόγω φόβου κυρώσεων. Εξαρτάται από τον βαθμό εσωτερίκευσης των κοινωνικών κανόνων.</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592104"/>
            <a:ext cx="12902327" cy="1697117"/>
          </a:xfrm>
          <a:prstGeom prst="rect">
            <a:avLst/>
          </a:prstGeom>
          <a:noFill/>
          <a:ln/>
        </p:spPr>
        <p:txBody>
          <a:bodyPr wrap="squar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Χαρακτηριστικά της Κοινωνικοποίησης</a:t>
            </a:r>
            <a:endParaRPr lang="en-US" sz="5300" dirty="0"/>
          </a:p>
        </p:txBody>
      </p:sp>
      <p:sp>
        <p:nvSpPr>
          <p:cNvPr id="3" name="Shape 1"/>
          <p:cNvSpPr/>
          <p:nvPr/>
        </p:nvSpPr>
        <p:spPr>
          <a:xfrm>
            <a:off x="864037" y="4060627"/>
            <a:ext cx="555427" cy="555427"/>
          </a:xfrm>
          <a:prstGeom prst="roundRect">
            <a:avLst>
              <a:gd name="adj" fmla="val 18669"/>
            </a:avLst>
          </a:prstGeom>
          <a:solidFill>
            <a:srgbClr val="E0D7F4"/>
          </a:solidFill>
          <a:ln w="15240">
            <a:solidFill>
              <a:srgbClr val="C6BDDA"/>
            </a:solidFill>
            <a:prstDash val="solid"/>
          </a:ln>
        </p:spPr>
      </p:sp>
      <p:sp>
        <p:nvSpPr>
          <p:cNvPr id="4" name="Text 2"/>
          <p:cNvSpPr/>
          <p:nvPr/>
        </p:nvSpPr>
        <p:spPr>
          <a:xfrm>
            <a:off x="1666280" y="4060627"/>
            <a:ext cx="3333988"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Διά Βίου Διαδικασία</a:t>
            </a:r>
            <a:endParaRPr lang="en-US" sz="2650" dirty="0"/>
          </a:p>
        </p:txBody>
      </p:sp>
      <p:sp>
        <p:nvSpPr>
          <p:cNvPr id="5" name="Text 3"/>
          <p:cNvSpPr/>
          <p:nvPr/>
        </p:nvSpPr>
        <p:spPr>
          <a:xfrm>
            <a:off x="1666280" y="4632960"/>
            <a:ext cx="3333988" cy="1975247"/>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Αρχίζει από τη γέννηση και συνεχίζεται μέχρι τα βαθειά γεράματα, καθώς το άτομο αναθεωρεί αξίες και συμπεριφορές.</a:t>
            </a:r>
            <a:endParaRPr lang="en-US" sz="1900" dirty="0"/>
          </a:p>
        </p:txBody>
      </p:sp>
      <p:sp>
        <p:nvSpPr>
          <p:cNvPr id="6" name="Shape 4"/>
          <p:cNvSpPr/>
          <p:nvPr/>
        </p:nvSpPr>
        <p:spPr>
          <a:xfrm>
            <a:off x="5247084" y="4060627"/>
            <a:ext cx="555427" cy="555427"/>
          </a:xfrm>
          <a:prstGeom prst="roundRect">
            <a:avLst>
              <a:gd name="adj" fmla="val 18669"/>
            </a:avLst>
          </a:prstGeom>
          <a:solidFill>
            <a:srgbClr val="E0D7F4"/>
          </a:solidFill>
          <a:ln w="15240">
            <a:solidFill>
              <a:srgbClr val="C6BDDA"/>
            </a:solidFill>
            <a:prstDash val="solid"/>
          </a:ln>
        </p:spPr>
      </p:sp>
      <p:sp>
        <p:nvSpPr>
          <p:cNvPr id="7" name="Text 5"/>
          <p:cNvSpPr/>
          <p:nvPr/>
        </p:nvSpPr>
        <p:spPr>
          <a:xfrm>
            <a:off x="6049328" y="4060627"/>
            <a:ext cx="3333988" cy="848439"/>
          </a:xfrm>
          <a:prstGeom prst="rect">
            <a:avLst/>
          </a:prstGeom>
          <a:noFill/>
          <a:ln/>
        </p:spPr>
        <p:txBody>
          <a:bodyPr wrap="squar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Χωροχρονική Διαφοροποίηση</a:t>
            </a:r>
            <a:endParaRPr lang="en-US" sz="2650" dirty="0"/>
          </a:p>
        </p:txBody>
      </p:sp>
      <p:sp>
        <p:nvSpPr>
          <p:cNvPr id="8" name="Text 6"/>
          <p:cNvSpPr/>
          <p:nvPr/>
        </p:nvSpPr>
        <p:spPr>
          <a:xfrm>
            <a:off x="6049328" y="5057180"/>
            <a:ext cx="3333988"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Διαφέρει ανάλογα με την κοινωνία και την εποχή (π.χ. ασιατική vs ευρωπαϊκή κοινωνία).</a:t>
            </a:r>
            <a:endParaRPr lang="en-US" sz="1900" dirty="0"/>
          </a:p>
        </p:txBody>
      </p:sp>
      <p:sp>
        <p:nvSpPr>
          <p:cNvPr id="9" name="Shape 7"/>
          <p:cNvSpPr/>
          <p:nvPr/>
        </p:nvSpPr>
        <p:spPr>
          <a:xfrm>
            <a:off x="9630132" y="4060627"/>
            <a:ext cx="555427" cy="555427"/>
          </a:xfrm>
          <a:prstGeom prst="roundRect">
            <a:avLst>
              <a:gd name="adj" fmla="val 18669"/>
            </a:avLst>
          </a:prstGeom>
          <a:solidFill>
            <a:srgbClr val="E0D7F4"/>
          </a:solidFill>
          <a:ln w="15240">
            <a:solidFill>
              <a:srgbClr val="C6BDDA"/>
            </a:solidFill>
            <a:prstDash val="solid"/>
          </a:ln>
        </p:spPr>
      </p:sp>
      <p:sp>
        <p:nvSpPr>
          <p:cNvPr id="10" name="Text 8"/>
          <p:cNvSpPr/>
          <p:nvPr/>
        </p:nvSpPr>
        <p:spPr>
          <a:xfrm>
            <a:off x="10432375" y="4060627"/>
            <a:ext cx="3333988"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Έμφυλη Διάσταση</a:t>
            </a:r>
            <a:endParaRPr lang="en-US" sz="2650" dirty="0"/>
          </a:p>
        </p:txBody>
      </p:sp>
      <p:sp>
        <p:nvSpPr>
          <p:cNvPr id="11" name="Text 9"/>
          <p:cNvSpPr/>
          <p:nvPr/>
        </p:nvSpPr>
        <p:spPr>
          <a:xfrm>
            <a:off x="10432375" y="4632960"/>
            <a:ext cx="3333988"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Διαφοροποιείται ως προς το φύλο, με διαφορετικά πρότυπα για άνδρες και γυναίκες.</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2229207"/>
            <a:ext cx="12902327" cy="1697117"/>
          </a:xfrm>
          <a:prstGeom prst="rect">
            <a:avLst/>
          </a:prstGeom>
          <a:noFill/>
          <a:ln/>
        </p:spPr>
        <p:txBody>
          <a:bodyPr wrap="squar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Πολυδιάστατη Φύση της Κοινωνικοποίησης</a:t>
            </a:r>
            <a:endParaRPr lang="en-US" sz="5300" dirty="0"/>
          </a:p>
        </p:txBody>
      </p:sp>
      <p:sp>
        <p:nvSpPr>
          <p:cNvPr id="3" name="Text 1"/>
          <p:cNvSpPr/>
          <p:nvPr/>
        </p:nvSpPr>
        <p:spPr>
          <a:xfrm>
            <a:off x="864037" y="4420076"/>
            <a:ext cx="12902327"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Η κοινωνικοποίηση είναι μια πολύπλοκη διαδικασία με πολλούς και διαφορετικούς φορείς που μεταβιβάζουν ποικίλα μηνύματα στο άτομο. Τα μηνύματα αυτά συχνά συγκρούονται, δημιουργώντας διλήμματα για το άτομο. Ιδιαίτερα κρίσιμη είναι η περίοδος της εφηβείας και ενηλικίωσης, όπου το άτομο καλείται να κάνει επιλογές που θα καθορίσουν το μέλλον του.</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1359337"/>
            <a:ext cx="9060656"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Πολιτική Κοινωνικοποίηση</a:t>
            </a:r>
            <a:endParaRPr lang="en-US" sz="5300" dirty="0"/>
          </a:p>
        </p:txBody>
      </p:sp>
      <p:sp>
        <p:nvSpPr>
          <p:cNvPr id="3" name="Text 1"/>
          <p:cNvSpPr/>
          <p:nvPr/>
        </p:nvSpPr>
        <p:spPr>
          <a:xfrm>
            <a:off x="864037" y="2701647"/>
            <a:ext cx="12902327"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Η πολιτική κοινωνικοποίηση αποτελεί μέρος της γενικότερης κοινωνικοποίησης και συντελείται από διάφορους φορείς όπως η οικογένεια, το σχολείο, η εκκλησία, τα Μ.Μ.Ε., τα εργατικά σωματεία, οι επαγγελματικές οργανώσεις και τα πολιτικά κόμματα. Αναφέρεται στη διαμόρφωση γνώμης και στάσης για την πολιτική εξουσία, τους θεσμούς και τις διαδικασίες.</a:t>
            </a:r>
            <a:endParaRPr lang="en-US" sz="1900" dirty="0"/>
          </a:p>
        </p:txBody>
      </p:sp>
      <p:sp>
        <p:nvSpPr>
          <p:cNvPr id="4" name="Shape 2"/>
          <p:cNvSpPr/>
          <p:nvPr/>
        </p:nvSpPr>
        <p:spPr>
          <a:xfrm>
            <a:off x="864037" y="4559498"/>
            <a:ext cx="4136231" cy="2310765"/>
          </a:xfrm>
          <a:prstGeom prst="roundRect">
            <a:avLst>
              <a:gd name="adj" fmla="val 4487"/>
            </a:avLst>
          </a:prstGeom>
          <a:solidFill>
            <a:srgbClr val="E0D7F4"/>
          </a:solidFill>
          <a:ln w="15240">
            <a:solidFill>
              <a:srgbClr val="C6BDDA"/>
            </a:solidFill>
            <a:prstDash val="solid"/>
          </a:ln>
        </p:spPr>
      </p:sp>
      <p:sp>
        <p:nvSpPr>
          <p:cNvPr id="5" name="Text 3"/>
          <p:cNvSpPr/>
          <p:nvPr/>
        </p:nvSpPr>
        <p:spPr>
          <a:xfrm>
            <a:off x="1126093" y="4821555"/>
            <a:ext cx="3612118" cy="848439"/>
          </a:xfrm>
          <a:prstGeom prst="rect">
            <a:avLst/>
          </a:prstGeom>
          <a:noFill/>
          <a:ln/>
        </p:spPr>
        <p:txBody>
          <a:bodyPr wrap="squar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Γνώμη για την Εξουσία</a:t>
            </a:r>
            <a:endParaRPr lang="en-US" sz="2650" dirty="0"/>
          </a:p>
        </p:txBody>
      </p:sp>
      <p:sp>
        <p:nvSpPr>
          <p:cNvPr id="6" name="Text 4"/>
          <p:cNvSpPr/>
          <p:nvPr/>
        </p:nvSpPr>
        <p:spPr>
          <a:xfrm>
            <a:off x="1126093" y="5818108"/>
            <a:ext cx="3612118"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Άποψη του πολίτη για τον τρόπο άσκησης της εξουσίας.</a:t>
            </a:r>
            <a:endParaRPr lang="en-US" sz="1900" dirty="0"/>
          </a:p>
        </p:txBody>
      </p:sp>
      <p:sp>
        <p:nvSpPr>
          <p:cNvPr id="7" name="Shape 5"/>
          <p:cNvSpPr/>
          <p:nvPr/>
        </p:nvSpPr>
        <p:spPr>
          <a:xfrm>
            <a:off x="5247084" y="4559498"/>
            <a:ext cx="4136231" cy="2310765"/>
          </a:xfrm>
          <a:prstGeom prst="roundRect">
            <a:avLst>
              <a:gd name="adj" fmla="val 4487"/>
            </a:avLst>
          </a:prstGeom>
          <a:solidFill>
            <a:srgbClr val="E0D7F4"/>
          </a:solidFill>
          <a:ln w="15240">
            <a:solidFill>
              <a:srgbClr val="C6BDDA"/>
            </a:solidFill>
            <a:prstDash val="solid"/>
          </a:ln>
        </p:spPr>
      </p:sp>
      <p:sp>
        <p:nvSpPr>
          <p:cNvPr id="8" name="Text 6"/>
          <p:cNvSpPr/>
          <p:nvPr/>
        </p:nvSpPr>
        <p:spPr>
          <a:xfrm>
            <a:off x="5509141" y="4821555"/>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Πολιτική Στάση</a:t>
            </a:r>
            <a:endParaRPr lang="en-US" sz="2650" dirty="0"/>
          </a:p>
        </p:txBody>
      </p:sp>
      <p:sp>
        <p:nvSpPr>
          <p:cNvPr id="9" name="Text 7"/>
          <p:cNvSpPr/>
          <p:nvPr/>
        </p:nvSpPr>
        <p:spPr>
          <a:xfrm>
            <a:off x="5509141" y="5393888"/>
            <a:ext cx="3612118"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Τοποθέτηση απέναντι στο πολιτικό γίγνεσθαι και τα κόμματα.</a:t>
            </a:r>
            <a:endParaRPr lang="en-US" sz="1900" dirty="0"/>
          </a:p>
        </p:txBody>
      </p:sp>
      <p:sp>
        <p:nvSpPr>
          <p:cNvPr id="10" name="Shape 8"/>
          <p:cNvSpPr/>
          <p:nvPr/>
        </p:nvSpPr>
        <p:spPr>
          <a:xfrm>
            <a:off x="9630132" y="4559498"/>
            <a:ext cx="4136231" cy="2310765"/>
          </a:xfrm>
          <a:prstGeom prst="roundRect">
            <a:avLst>
              <a:gd name="adj" fmla="val 4487"/>
            </a:avLst>
          </a:prstGeom>
          <a:solidFill>
            <a:srgbClr val="E0D7F4"/>
          </a:solidFill>
          <a:ln w="15240">
            <a:solidFill>
              <a:srgbClr val="C6BDDA"/>
            </a:solidFill>
            <a:prstDash val="solid"/>
          </a:ln>
        </p:spPr>
      </p:sp>
      <p:sp>
        <p:nvSpPr>
          <p:cNvPr id="11" name="Text 9"/>
          <p:cNvSpPr/>
          <p:nvPr/>
        </p:nvSpPr>
        <p:spPr>
          <a:xfrm>
            <a:off x="9892189" y="4821555"/>
            <a:ext cx="3612118" cy="848439"/>
          </a:xfrm>
          <a:prstGeom prst="rect">
            <a:avLst/>
          </a:prstGeom>
          <a:noFill/>
          <a:ln/>
        </p:spPr>
        <p:txBody>
          <a:bodyPr wrap="squar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Κοινωνική Συμμετοχή</a:t>
            </a:r>
            <a:endParaRPr lang="en-US" sz="2650" dirty="0"/>
          </a:p>
        </p:txBody>
      </p:sp>
      <p:sp>
        <p:nvSpPr>
          <p:cNvPr id="12" name="Text 10"/>
          <p:cNvSpPr/>
          <p:nvPr/>
        </p:nvSpPr>
        <p:spPr>
          <a:xfrm>
            <a:off x="9892189" y="5818108"/>
            <a:ext cx="3612118"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Δράση σε κοινωνικά κινήματα και συλλογικούς θεσμούς.</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1808917"/>
            <a:ext cx="12126039"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Πολιτικοποίηση vs Κομματικοποίηση</a:t>
            </a:r>
            <a:endParaRPr lang="en-US" sz="5300" dirty="0"/>
          </a:p>
        </p:txBody>
      </p:sp>
      <p:sp>
        <p:nvSpPr>
          <p:cNvPr id="3" name="Text 1"/>
          <p:cNvSpPr/>
          <p:nvPr/>
        </p:nvSpPr>
        <p:spPr>
          <a:xfrm>
            <a:off x="864037" y="327457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F95F88"/>
                </a:solidFill>
                <a:latin typeface="Petrona Bold" pitchFamily="34" charset="0"/>
                <a:ea typeface="Petrona Bold" pitchFamily="34" charset="-122"/>
                <a:cs typeface="Petrona Bold" pitchFamily="34" charset="-120"/>
              </a:rPr>
              <a:t>Πολιτικοποίηση</a:t>
            </a:r>
            <a:endParaRPr lang="en-US" sz="2650" dirty="0"/>
          </a:p>
        </p:txBody>
      </p:sp>
      <p:sp>
        <p:nvSpPr>
          <p:cNvPr id="4" name="Text 2"/>
          <p:cNvSpPr/>
          <p:nvPr/>
        </p:nvSpPr>
        <p:spPr>
          <a:xfrm>
            <a:off x="864037" y="3945612"/>
            <a:ext cx="6150054"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Αφορά τη μετάδοση γνώσεων, την καλλιέργεια αρχών και αξιών, και τη δράση για θέματα που αφορούν την κοινωνική και πολιτική πραγματικότητα.</a:t>
            </a:r>
            <a:endParaRPr lang="en-US" sz="1900" dirty="0"/>
          </a:p>
        </p:txBody>
      </p:sp>
      <p:sp>
        <p:nvSpPr>
          <p:cNvPr id="5" name="Text 3"/>
          <p:cNvSpPr/>
          <p:nvPr/>
        </p:nvSpPr>
        <p:spPr>
          <a:xfrm>
            <a:off x="7623929" y="3274576"/>
            <a:ext cx="3394710"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F95F88"/>
                </a:solidFill>
                <a:latin typeface="Petrona Bold" pitchFamily="34" charset="0"/>
                <a:ea typeface="Petrona Bold" pitchFamily="34" charset="-122"/>
                <a:cs typeface="Petrona Bold" pitchFamily="34" charset="-120"/>
              </a:rPr>
              <a:t>Κομματικοποίηση</a:t>
            </a:r>
            <a:endParaRPr lang="en-US" sz="2650" dirty="0"/>
          </a:p>
        </p:txBody>
      </p:sp>
      <p:sp>
        <p:nvSpPr>
          <p:cNvPr id="6" name="Text 4"/>
          <p:cNvSpPr/>
          <p:nvPr/>
        </p:nvSpPr>
        <p:spPr>
          <a:xfrm>
            <a:off x="7623929" y="3945612"/>
            <a:ext cx="6150054"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Αναφέρεται στην ένταξη του ατόμου σε ένα κόμμα και τη δράση του υπέρ της πολιτικής και των συμφερόντων ορισμένου κόμματος.</a:t>
            </a:r>
            <a:endParaRPr lang="en-US" sz="1900" dirty="0"/>
          </a:p>
        </p:txBody>
      </p:sp>
      <p:sp>
        <p:nvSpPr>
          <p:cNvPr id="7" name="Text 5"/>
          <p:cNvSpPr/>
          <p:nvPr/>
        </p:nvSpPr>
        <p:spPr>
          <a:xfrm>
            <a:off x="864037" y="5630585"/>
            <a:ext cx="12902327"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Το περιεχόμενο της πολιτικοποίησης μεταβάλλεται στον χρόνο και εξαρτάται από το επικρατούν κοινωνικο-πολιτικό σύστημα. Ένα δημοκρατικό σύστημα επιδιώκει τη συμμετοχή του πολίτη, ενώ ένα αυταρχικό τη φοβάται.</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2851071"/>
            <a:ext cx="6789420"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Πολιτικά Κόμματα</a:t>
            </a:r>
            <a:endParaRPr lang="en-US" sz="5300" dirty="0"/>
          </a:p>
        </p:txBody>
      </p:sp>
      <p:sp>
        <p:nvSpPr>
          <p:cNvPr id="3" name="Text 1"/>
          <p:cNvSpPr/>
          <p:nvPr/>
        </p:nvSpPr>
        <p:spPr>
          <a:xfrm>
            <a:off x="864037" y="4193381"/>
            <a:ext cx="12902327"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Τα πολιτικά κόμματα είναι ενώσεις πολιτών που στοχεύουν στον επηρεασμό και την κατάκτηση της εξουσίας για να εφαρμόσουν το πρόγραμμά τους. Αποτελούν απαραίτητους θεσμούς για τη λειτουργία της δημοκρατίας, καθώς μέσω αυτών εκφράζονται διαφορετικές ιδεολογίες και απόψεις για την οργάνωση της κοινωνίας.</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3" name="Text 0"/>
          <p:cNvSpPr/>
          <p:nvPr/>
        </p:nvSpPr>
        <p:spPr>
          <a:xfrm>
            <a:off x="4521637" y="710446"/>
            <a:ext cx="9244727" cy="1697117"/>
          </a:xfrm>
          <a:prstGeom prst="rect">
            <a:avLst/>
          </a:prstGeom>
          <a:noFill/>
          <a:ln/>
        </p:spPr>
        <p:txBody>
          <a:bodyPr wrap="squar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Δημοκρατική Πολιτική Παιδεία</a:t>
            </a:r>
            <a:endParaRPr lang="en-US" sz="5300" dirty="0"/>
          </a:p>
        </p:txBody>
      </p:sp>
      <p:sp>
        <p:nvSpPr>
          <p:cNvPr id="4" name="Shape 1"/>
          <p:cNvSpPr/>
          <p:nvPr/>
        </p:nvSpPr>
        <p:spPr>
          <a:xfrm>
            <a:off x="4521637" y="3055501"/>
            <a:ext cx="555427" cy="555427"/>
          </a:xfrm>
          <a:prstGeom prst="roundRect">
            <a:avLst>
              <a:gd name="adj" fmla="val 18669"/>
            </a:avLst>
          </a:prstGeom>
          <a:solidFill>
            <a:srgbClr val="E0D7F4"/>
          </a:solidFill>
          <a:ln w="15240">
            <a:solidFill>
              <a:srgbClr val="C6BDDA"/>
            </a:solidFill>
            <a:prstDash val="solid"/>
          </a:ln>
        </p:spPr>
      </p:sp>
      <p:pic>
        <p:nvPicPr>
          <p:cNvPr id="5" name="Image 1" descr="preencoded.png">    </p:cNvPr>
          <p:cNvPicPr>
            <a:picLocks noChangeAspect="1"/>
          </p:cNvPicPr>
          <p:nvPr/>
        </p:nvPicPr>
        <p:blipFill>
          <a:blip r:embed="rId2"/>
          <a:stretch>
            <a:fillRect/>
          </a:stretch>
        </p:blipFill>
        <p:spPr>
          <a:xfrm>
            <a:off x="4595634" y="3078599"/>
            <a:ext cx="407313" cy="509111"/>
          </a:xfrm>
          <a:prstGeom prst="rect">
            <a:avLst/>
          </a:prstGeom>
        </p:spPr>
      </p:pic>
      <p:sp>
        <p:nvSpPr>
          <p:cNvPr id="6" name="Text 2"/>
          <p:cNvSpPr/>
          <p:nvPr/>
        </p:nvSpPr>
        <p:spPr>
          <a:xfrm>
            <a:off x="5323880" y="3055501"/>
            <a:ext cx="3696772" cy="848439"/>
          </a:xfrm>
          <a:prstGeom prst="rect">
            <a:avLst/>
          </a:prstGeom>
          <a:noFill/>
          <a:ln/>
        </p:spPr>
        <p:txBody>
          <a:bodyPr wrap="squar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Κατανόηση Πραγματικότητας</a:t>
            </a:r>
            <a:endParaRPr lang="en-US" sz="2650" dirty="0"/>
          </a:p>
        </p:txBody>
      </p:sp>
      <p:sp>
        <p:nvSpPr>
          <p:cNvPr id="7" name="Text 3"/>
          <p:cNvSpPr/>
          <p:nvPr/>
        </p:nvSpPr>
        <p:spPr>
          <a:xfrm>
            <a:off x="5323880" y="4052054"/>
            <a:ext cx="3696772"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Δίνει στον πολίτη την ικανότητα να κατανοήσει την οικονομική, κοινωνική και πολιτική πραγματικότητα.</a:t>
            </a:r>
            <a:endParaRPr lang="en-US" sz="1900" dirty="0"/>
          </a:p>
        </p:txBody>
      </p:sp>
      <p:sp>
        <p:nvSpPr>
          <p:cNvPr id="8" name="Shape 4"/>
          <p:cNvSpPr/>
          <p:nvPr/>
        </p:nvSpPr>
        <p:spPr>
          <a:xfrm>
            <a:off x="9267468" y="3055501"/>
            <a:ext cx="555427" cy="555427"/>
          </a:xfrm>
          <a:prstGeom prst="roundRect">
            <a:avLst>
              <a:gd name="adj" fmla="val 18669"/>
            </a:avLst>
          </a:prstGeom>
          <a:solidFill>
            <a:srgbClr val="E0D7F4"/>
          </a:solidFill>
          <a:ln w="15240">
            <a:solidFill>
              <a:srgbClr val="C6BDDA"/>
            </a:solidFill>
            <a:prstDash val="solid"/>
          </a:ln>
        </p:spPr>
      </p:sp>
      <p:pic>
        <p:nvPicPr>
          <p:cNvPr id="9" name="Image 2" descr="preencoded.png">    </p:cNvPr>
          <p:cNvPicPr>
            <a:picLocks noChangeAspect="1"/>
          </p:cNvPicPr>
          <p:nvPr/>
        </p:nvPicPr>
        <p:blipFill>
          <a:blip r:embed="rId3"/>
          <a:stretch>
            <a:fillRect/>
          </a:stretch>
        </p:blipFill>
        <p:spPr>
          <a:xfrm>
            <a:off x="9341465" y="3078599"/>
            <a:ext cx="407313" cy="509111"/>
          </a:xfrm>
          <a:prstGeom prst="rect">
            <a:avLst/>
          </a:prstGeom>
        </p:spPr>
      </p:pic>
      <p:sp>
        <p:nvSpPr>
          <p:cNvPr id="10" name="Text 5"/>
          <p:cNvSpPr/>
          <p:nvPr/>
        </p:nvSpPr>
        <p:spPr>
          <a:xfrm>
            <a:off x="10069711" y="3055501"/>
            <a:ext cx="3696772" cy="848439"/>
          </a:xfrm>
          <a:prstGeom prst="rect">
            <a:avLst/>
          </a:prstGeom>
          <a:noFill/>
          <a:ln/>
        </p:spPr>
        <p:txBody>
          <a:bodyPr wrap="squar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Προστασία από Δημαγωγία</a:t>
            </a:r>
            <a:endParaRPr lang="en-US" sz="2650" dirty="0"/>
          </a:p>
        </p:txBody>
      </p:sp>
      <p:sp>
        <p:nvSpPr>
          <p:cNvPr id="11" name="Text 6"/>
          <p:cNvSpPr/>
          <p:nvPr/>
        </p:nvSpPr>
        <p:spPr>
          <a:xfrm>
            <a:off x="10069711" y="4052054"/>
            <a:ext cx="3696772"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Χωρίς αυτήν, οι πολίτες πέφτουν θύματα δημαγωγίας και φανατισμού.</a:t>
            </a:r>
            <a:endParaRPr lang="en-US" sz="1900" dirty="0"/>
          </a:p>
        </p:txBody>
      </p:sp>
      <p:sp>
        <p:nvSpPr>
          <p:cNvPr id="12" name="Shape 7"/>
          <p:cNvSpPr/>
          <p:nvPr/>
        </p:nvSpPr>
        <p:spPr>
          <a:xfrm>
            <a:off x="4521637" y="6156722"/>
            <a:ext cx="555427" cy="555427"/>
          </a:xfrm>
          <a:prstGeom prst="roundRect">
            <a:avLst>
              <a:gd name="adj" fmla="val 18669"/>
            </a:avLst>
          </a:prstGeom>
          <a:solidFill>
            <a:srgbClr val="E0D7F4"/>
          </a:solidFill>
          <a:ln w="15240">
            <a:solidFill>
              <a:srgbClr val="C6BDDA"/>
            </a:solidFill>
            <a:prstDash val="solid"/>
          </a:ln>
        </p:spPr>
      </p:sp>
      <p:pic>
        <p:nvPicPr>
          <p:cNvPr id="13" name="Image 3" descr="preencoded.png">    </p:cNvPr>
          <p:cNvPicPr>
            <a:picLocks noChangeAspect="1"/>
          </p:cNvPicPr>
          <p:nvPr/>
        </p:nvPicPr>
        <p:blipFill>
          <a:blip r:embed="rId4"/>
          <a:stretch>
            <a:fillRect/>
          </a:stretch>
        </p:blipFill>
        <p:spPr>
          <a:xfrm>
            <a:off x="4595634" y="6179820"/>
            <a:ext cx="407313" cy="509111"/>
          </a:xfrm>
          <a:prstGeom prst="rect">
            <a:avLst/>
          </a:prstGeom>
        </p:spPr>
      </p:pic>
      <p:sp>
        <p:nvSpPr>
          <p:cNvPr id="14" name="Text 8"/>
          <p:cNvSpPr/>
          <p:nvPr/>
        </p:nvSpPr>
        <p:spPr>
          <a:xfrm>
            <a:off x="5323880" y="6156722"/>
            <a:ext cx="4201716" cy="424220"/>
          </a:xfrm>
          <a:prstGeom prst="rect">
            <a:avLst/>
          </a:prstGeom>
          <a:noFill/>
          <a:ln/>
        </p:spPr>
        <p:txBody>
          <a:bodyPr wrap="none" lIns="0" tIns="0" rIns="0" bIns="0" rtlCol="0" anchor="t"/>
          <a:lstStyle/>
          <a:p>
            <a:pPr algn="l" indent="0" marL="0">
              <a:lnSpc>
                <a:spcPts val="3300"/>
              </a:lnSpc>
              <a:buNone/>
            </a:pPr>
            <a:r>
              <a:rPr lang="en-US" sz="2650" b="1" spc="-53" kern="0" dirty="0">
                <a:solidFill>
                  <a:srgbClr val="272525"/>
                </a:solidFill>
                <a:latin typeface="Petrona Bold" pitchFamily="34" charset="0"/>
                <a:ea typeface="Petrona Bold" pitchFamily="34" charset="-122"/>
                <a:cs typeface="Petrona Bold" pitchFamily="34" charset="-120"/>
              </a:rPr>
              <a:t>Συνταγματική Προστασία</a:t>
            </a:r>
            <a:endParaRPr lang="en-US" sz="2650" dirty="0"/>
          </a:p>
        </p:txBody>
      </p:sp>
      <p:sp>
        <p:nvSpPr>
          <p:cNvPr id="15" name="Text 9"/>
          <p:cNvSpPr/>
          <p:nvPr/>
        </p:nvSpPr>
        <p:spPr>
          <a:xfrm>
            <a:off x="5323880" y="6729055"/>
            <a:ext cx="8442484" cy="790099"/>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Το Σύνταγμα ορίζει ότι τα κόμματα οφείλουν να εξυπηρετούν τη δημοκρατία.</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2715220"/>
            <a:ext cx="10179963"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Κόμματα ως "Πολιτικό Σχολείο"</a:t>
            </a:r>
            <a:endParaRPr lang="en-US" sz="5300" dirty="0"/>
          </a:p>
        </p:txBody>
      </p:sp>
      <p:sp>
        <p:nvSpPr>
          <p:cNvPr id="3" name="Text 1"/>
          <p:cNvSpPr/>
          <p:nvPr/>
        </p:nvSpPr>
        <p:spPr>
          <a:xfrm>
            <a:off x="864037" y="3934063"/>
            <a:ext cx="12902327" cy="158019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Τα πολιτικά κόμματα μπορούν να λειτουργήσουν ως "πολιτικό σχολείο" για τους νέους, συμβάλλοντας στη διάπλαση ελεύθερων και υπεύθυνων πολιτών. Σε αυτά, οι νέοι μαθαίνουν να συνδιαλέγονται, να συμμετέχουν, να συνυπάρχουν και να συναποφασίζουν. Παρά τις όποιες αδυναμίες τους, τα κόμματα αποτελούν έκφραση της λαϊκής κυριαρχίας.</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2851071"/>
            <a:ext cx="12715637" cy="848558"/>
          </a:xfrm>
          <a:prstGeom prst="rect">
            <a:avLst/>
          </a:prstGeom>
          <a:noFill/>
          <a:ln/>
        </p:spPr>
        <p:txBody>
          <a:bodyPr wrap="none" lIns="0" tIns="0" rIns="0" bIns="0" rtlCol="0" anchor="t"/>
          <a:lstStyle/>
          <a:p>
            <a:pPr algn="l" indent="0" marL="0">
              <a:lnSpc>
                <a:spcPts val="6650"/>
              </a:lnSpc>
              <a:buNone/>
            </a:pPr>
            <a:r>
              <a:rPr lang="en-US" sz="5300" b="1" spc="-107" kern="0" dirty="0">
                <a:solidFill>
                  <a:srgbClr val="F95F88"/>
                </a:solidFill>
                <a:latin typeface="Petrona Bold" pitchFamily="34" charset="0"/>
                <a:ea typeface="Petrona Bold" pitchFamily="34" charset="-122"/>
                <a:cs typeface="Petrona Bold" pitchFamily="34" charset="-120"/>
              </a:rPr>
              <a:t>Ο Θεσμός των Μαθητικών Κοινοτήτων</a:t>
            </a:r>
            <a:endParaRPr lang="en-US" sz="5300" dirty="0"/>
          </a:p>
        </p:txBody>
      </p:sp>
      <p:sp>
        <p:nvSpPr>
          <p:cNvPr id="3" name="Text 1"/>
          <p:cNvSpPr/>
          <p:nvPr/>
        </p:nvSpPr>
        <p:spPr>
          <a:xfrm>
            <a:off x="864037" y="4193381"/>
            <a:ext cx="12902327" cy="1185148"/>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Inter" pitchFamily="34" charset="0"/>
                <a:ea typeface="Inter" pitchFamily="34" charset="-122"/>
                <a:cs typeface="Inter" pitchFamily="34" charset="-120"/>
              </a:rPr>
              <a:t>Το σχολείο προετοιμάζει τα παιδιά για την ένταξή τους σε μια ελεύθερη και δημοκρατική κοινωνία. Οι Μαθητικές Κοινότητες (Μ.Κ.) αποτελούν παιδαγωγικό θεσμό που συνδέεται με την εκπαιδευτική διαδικασία και προωθεί την ανάπτυξη της μαθητικής πρωτοβουλίας.</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2025-04-08T18:34:51Z</dcterms:created>
  <dcterms:modified xsi:type="dcterms:W3CDTF">2025-04-08T18:34:51Z</dcterms:modified>
</cp:coreProperties>
</file>