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4630400" cy="8229600"/>
  <p:notesSz cx="8229600" cy="14630400"/>
  <p:embeddedFontLst>
    <p:embeddedFont>
      <p:font typeface="Roboto Slab"/>
      <p:regular r:id="rId22"/>
    </p:embeddedFont>
    <p:embeddedFont>
      <p:font typeface="Roboto Slab"/>
      <p:regular r:id="rId23"/>
    </p:embeddedFont>
    <p:embeddedFont>
      <p:font typeface="Roboto"/>
      <p:regular r:id="rId24"/>
    </p:embeddedFont>
    <p:embeddedFont>
      <p:font typeface="Roboto"/>
      <p:regular r:id="rId25"/>
    </p:embeddedFont>
    <p:embeddedFont>
      <p:font typeface="Roboto"/>
      <p:regular r:id="rId26"/>
    </p:embeddedFont>
    <p:embeddedFont>
      <p:font typeface="Roboto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openxmlformats.org/officeDocument/2006/relationships/font" Target="fonts/font1.fntdata"/><Relationship Id="rId23" Type="http://schemas.openxmlformats.org/officeDocument/2006/relationships/font" Target="fonts/font2.fntdata"/><Relationship Id="rId24" Type="http://schemas.openxmlformats.org/officeDocument/2006/relationships/font" Target="fonts/font3.fntdata"/><Relationship Id="rId25" Type="http://schemas.openxmlformats.org/officeDocument/2006/relationships/font" Target="fonts/font4.fntdata"/><Relationship Id="rId26" Type="http://schemas.openxmlformats.org/officeDocument/2006/relationships/font" Target="fonts/font5.fntdata"/><Relationship Id="rId27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5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Οι Επιχειρήσεις και οι Συντελεστές Παραγωγής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Καλώς ήρθατε σε αυτή την παρουσίαση για τις επιχειρήσεις και τους συντελεστές παραγωγής. Θα εξερευνήσουμε τις βασικές έννοιες της οικονομικής παραγωγής, το κόστος και την τιμολόγηση των αγαθών.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467112"/>
            <a:ext cx="214634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Elpiniki Rassa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66030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Ο Νόμος της Προσφοράς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048953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Αύξηση Τιμής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39288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προσφερόμενη ποσότητα αυξάνεται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4469249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Μείωση Τιμής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395144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προσφερόμενη ποσότητα μειώνεται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5889546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8743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Σχέση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8743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Ανάλογη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2403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Ceteris Paribus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28129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Ορισμός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618548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"Όλα τα άλλα σταθερά" - Βασική υπόθεση στην οικονομική ανάλυση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128129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5309116" y="31281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Εφαρμογή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3618548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Ισχύει για τους νόμους της ζήτησης και της προσφοράς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8922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1417439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Σημασία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5679638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Επιτρέπει την ανάλυση της επίδρασης ενός παράγοντα, διατηρώντας τους άλλους σταθερούς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3956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Προσδιορισμός της Τιμής Ισορροπίας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97279"/>
            <a:ext cx="7556421" cy="3992642"/>
          </a:xfrm>
          <a:prstGeom prst="roundRect">
            <a:avLst>
              <a:gd name="adj" fmla="val 85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004899"/>
            <a:ext cx="75411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4981" y="3148608"/>
            <a:ext cx="10507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Τιμή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026956" y="3148608"/>
            <a:ext cx="104691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Ζητούμενη Ποσότητα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535120" y="3148608"/>
            <a:ext cx="104691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Προσφερόμενη Ποσότητα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11043285" y="3148608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Έλλειμμα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2551450" y="3148608"/>
            <a:ext cx="105072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Πλεόνασμα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810" y="4381024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514981" y="4524732"/>
            <a:ext cx="10507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8026956" y="4524732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50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9535120" y="4524732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1043285" y="4524732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40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2551450" y="4524732"/>
            <a:ext cx="10507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6287810" y="5031343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6514981" y="5175052"/>
            <a:ext cx="10507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8026956" y="5175052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37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9535120" y="5175052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17</a:t>
            </a:r>
            <a:endParaRPr lang="en-US" sz="1750" dirty="0"/>
          </a:p>
        </p:txBody>
      </p:sp>
      <p:sp>
        <p:nvSpPr>
          <p:cNvPr id="21" name="Text 18"/>
          <p:cNvSpPr/>
          <p:nvPr/>
        </p:nvSpPr>
        <p:spPr>
          <a:xfrm>
            <a:off x="11043285" y="5175052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</a:t>
            </a:r>
            <a:endParaRPr lang="en-US" sz="1750" dirty="0"/>
          </a:p>
        </p:txBody>
      </p:sp>
      <p:sp>
        <p:nvSpPr>
          <p:cNvPr id="22" name="Text 19"/>
          <p:cNvSpPr/>
          <p:nvPr/>
        </p:nvSpPr>
        <p:spPr>
          <a:xfrm>
            <a:off x="12551450" y="5175052"/>
            <a:ext cx="10507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</a:t>
            </a:r>
            <a:endParaRPr lang="en-US" sz="1750" dirty="0"/>
          </a:p>
        </p:txBody>
      </p:sp>
      <p:sp>
        <p:nvSpPr>
          <p:cNvPr id="23" name="Shape 20"/>
          <p:cNvSpPr/>
          <p:nvPr/>
        </p:nvSpPr>
        <p:spPr>
          <a:xfrm>
            <a:off x="6287810" y="5681663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4" name="Text 21"/>
          <p:cNvSpPr/>
          <p:nvPr/>
        </p:nvSpPr>
        <p:spPr>
          <a:xfrm>
            <a:off x="6514981" y="5825371"/>
            <a:ext cx="10507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n-US" sz="1750" dirty="0"/>
          </a:p>
        </p:txBody>
      </p:sp>
      <p:sp>
        <p:nvSpPr>
          <p:cNvPr id="25" name="Text 22"/>
          <p:cNvSpPr/>
          <p:nvPr/>
        </p:nvSpPr>
        <p:spPr>
          <a:xfrm>
            <a:off x="8026956" y="5825371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26</a:t>
            </a:r>
            <a:endParaRPr lang="en-US" sz="1750" dirty="0"/>
          </a:p>
        </p:txBody>
      </p:sp>
      <p:sp>
        <p:nvSpPr>
          <p:cNvPr id="26" name="Text 23"/>
          <p:cNvSpPr/>
          <p:nvPr/>
        </p:nvSpPr>
        <p:spPr>
          <a:xfrm>
            <a:off x="9535120" y="5825371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26</a:t>
            </a:r>
            <a:endParaRPr lang="en-US" sz="1750" dirty="0"/>
          </a:p>
        </p:txBody>
      </p:sp>
      <p:sp>
        <p:nvSpPr>
          <p:cNvPr id="27" name="Text 24"/>
          <p:cNvSpPr/>
          <p:nvPr/>
        </p:nvSpPr>
        <p:spPr>
          <a:xfrm>
            <a:off x="11043285" y="5825371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00</a:t>
            </a:r>
            <a:endParaRPr lang="en-US" sz="1750" dirty="0"/>
          </a:p>
        </p:txBody>
      </p:sp>
      <p:sp>
        <p:nvSpPr>
          <p:cNvPr id="28" name="Text 25"/>
          <p:cNvSpPr/>
          <p:nvPr/>
        </p:nvSpPr>
        <p:spPr>
          <a:xfrm>
            <a:off x="12551450" y="5825371"/>
            <a:ext cx="10507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00</a:t>
            </a:r>
            <a:endParaRPr lang="en-US" sz="1750" dirty="0"/>
          </a:p>
        </p:txBody>
      </p:sp>
      <p:sp>
        <p:nvSpPr>
          <p:cNvPr id="29" name="Shape 26"/>
          <p:cNvSpPr/>
          <p:nvPr/>
        </p:nvSpPr>
        <p:spPr>
          <a:xfrm>
            <a:off x="6287810" y="6331982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0" name="Text 27"/>
          <p:cNvSpPr/>
          <p:nvPr/>
        </p:nvSpPr>
        <p:spPr>
          <a:xfrm>
            <a:off x="6514981" y="6475690"/>
            <a:ext cx="10507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</a:t>
            </a:r>
            <a:endParaRPr lang="en-US" sz="1750" dirty="0"/>
          </a:p>
        </p:txBody>
      </p:sp>
      <p:sp>
        <p:nvSpPr>
          <p:cNvPr id="31" name="Text 28"/>
          <p:cNvSpPr/>
          <p:nvPr/>
        </p:nvSpPr>
        <p:spPr>
          <a:xfrm>
            <a:off x="8026956" y="6475690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19</a:t>
            </a:r>
            <a:endParaRPr lang="en-US" sz="1750" dirty="0"/>
          </a:p>
        </p:txBody>
      </p:sp>
      <p:sp>
        <p:nvSpPr>
          <p:cNvPr id="32" name="Text 29"/>
          <p:cNvSpPr/>
          <p:nvPr/>
        </p:nvSpPr>
        <p:spPr>
          <a:xfrm>
            <a:off x="9535120" y="6475690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32</a:t>
            </a:r>
            <a:endParaRPr lang="en-US" sz="1750" dirty="0"/>
          </a:p>
        </p:txBody>
      </p:sp>
      <p:sp>
        <p:nvSpPr>
          <p:cNvPr id="33" name="Text 30"/>
          <p:cNvSpPr/>
          <p:nvPr/>
        </p:nvSpPr>
        <p:spPr>
          <a:xfrm>
            <a:off x="11043285" y="6475690"/>
            <a:ext cx="10469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-</a:t>
            </a:r>
            <a:endParaRPr lang="en-US" sz="1750" dirty="0"/>
          </a:p>
        </p:txBody>
      </p:sp>
      <p:sp>
        <p:nvSpPr>
          <p:cNvPr id="34" name="Text 31"/>
          <p:cNvSpPr/>
          <p:nvPr/>
        </p:nvSpPr>
        <p:spPr>
          <a:xfrm>
            <a:off x="12551450" y="6475690"/>
            <a:ext cx="10507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13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070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Τιμή Ισορροπίας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55952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Ορισμός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3573185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τιμή στην οποία η ζητούμενη ποσότητα ισούται με την προσφερόμενη ποσότητα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55952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Χαρακτηριστικά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3573185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Εξισορροπεί τις δυνάμεις της προσφοράς και της ζήτησης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115520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1020604" y="5342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Σημασία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0604" y="5832753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Καθορίζει το σημείο ισορροπίας στην αγορά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66083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Ανισορροπία στην Αγορά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30810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Τιμή &gt; Τιμή Ισορροπίας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Οδηγεί σε πλεόνασμα προϊόντος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39588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Τιμή Ισορροπίας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44924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Ζήτηση = Προσφορά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773341"/>
            <a:ext cx="30751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Τιμή &lt; Τιμή Ισορροπίας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26375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Οδηγεί σε έλλειμμα προϊόντος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1358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Συμπεράσματα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7676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5217676"/>
            <a:ext cx="357270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Δυναμική Φύση της Αγοράς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6062424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αγορά είναι ένα δυναμικό σύστημα που προσαρμόζεται συνεχώς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17676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5840611" y="5217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Σημασία Ισορροπίας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708094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ισορροπία είναι κρίσιμη για την αποτελεσματική λειτουργία της αγοράς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17676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10263783" y="5217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Ρόλος Επιχειρήσεων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708094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Οι επιχειρήσεις πρέπει να κατανοούν και να προσαρμόζονται στις δυνάμεις της αγοράς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3900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Οι Συντελεστές Παραγωγής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Μαρξιστική Άποψη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Τρεις συντελεστές: - Έδαφος (φυσικοί πόροι) - Κεφάλαιο (μηχανήματα, κτήρια) - Εργατική δύναμη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Φιλελεύθερη Άποψη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Τέσσερις συντελεστές: - Οι τρεις προηγούμενοι - Επιχειρηματικότητα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10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758" y="606862"/>
            <a:ext cx="7599283" cy="1379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Ιστορική Εξέλιξη των Συντελεστών Παραγωγής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574512" y="2317075"/>
            <a:ext cx="30480" cy="5307092"/>
          </a:xfrm>
          <a:prstGeom prst="roundRect">
            <a:avLst>
              <a:gd name="adj" fmla="val 108611"/>
            </a:avLst>
          </a:prstGeom>
          <a:solidFill>
            <a:srgbClr val="CFD2D8"/>
          </a:solidFill>
          <a:ln/>
        </p:spPr>
      </p:sp>
      <p:sp>
        <p:nvSpPr>
          <p:cNvPr id="5" name="Shape 2"/>
          <p:cNvSpPr/>
          <p:nvPr/>
        </p:nvSpPr>
        <p:spPr>
          <a:xfrm>
            <a:off x="6807518" y="2798326"/>
            <a:ext cx="772358" cy="30480"/>
          </a:xfrm>
          <a:prstGeom prst="roundRect">
            <a:avLst>
              <a:gd name="adj" fmla="val 108611"/>
            </a:avLst>
          </a:prstGeom>
          <a:solidFill>
            <a:srgbClr val="CFD2D8"/>
          </a:solidFill>
          <a:ln/>
        </p:spPr>
      </p:sp>
      <p:sp>
        <p:nvSpPr>
          <p:cNvPr id="6" name="Shape 3"/>
          <p:cNvSpPr/>
          <p:nvPr/>
        </p:nvSpPr>
        <p:spPr>
          <a:xfrm>
            <a:off x="6341507" y="2565321"/>
            <a:ext cx="496491" cy="496491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7" name="Text 4"/>
          <p:cNvSpPr/>
          <p:nvPr/>
        </p:nvSpPr>
        <p:spPr>
          <a:xfrm>
            <a:off x="6521529" y="2648069"/>
            <a:ext cx="136446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803475" y="2537698"/>
            <a:ext cx="5515928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Αρχαιότητα έως Βιομηχανική Επανάσταση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803475" y="3014901"/>
            <a:ext cx="6054566" cy="3531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Έδαφος και εργασία είχαν τη μεγαλύτερη σημασία.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07518" y="4290536"/>
            <a:ext cx="772358" cy="30480"/>
          </a:xfrm>
          <a:prstGeom prst="roundRect">
            <a:avLst>
              <a:gd name="adj" fmla="val 108611"/>
            </a:avLst>
          </a:prstGeom>
          <a:solidFill>
            <a:srgbClr val="CFD2D8"/>
          </a:solidFill>
          <a:ln/>
        </p:spPr>
      </p:sp>
      <p:sp>
        <p:nvSpPr>
          <p:cNvPr id="11" name="Shape 8"/>
          <p:cNvSpPr/>
          <p:nvPr/>
        </p:nvSpPr>
        <p:spPr>
          <a:xfrm>
            <a:off x="6341507" y="4057531"/>
            <a:ext cx="496491" cy="496491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12" name="Text 9"/>
          <p:cNvSpPr/>
          <p:nvPr/>
        </p:nvSpPr>
        <p:spPr>
          <a:xfrm>
            <a:off x="6498312" y="4140279"/>
            <a:ext cx="182880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7803475" y="4029908"/>
            <a:ext cx="6054566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Βιομηχανική Επανάσταση έως Β' Παγκόσμιος Πόλεμος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803475" y="4851916"/>
            <a:ext cx="6054566" cy="70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Το κεφάλαιο αποκτά πρωταρχικό ρόλο. Εποχή του καπιταλισμού.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807518" y="6480691"/>
            <a:ext cx="772358" cy="30480"/>
          </a:xfrm>
          <a:prstGeom prst="roundRect">
            <a:avLst>
              <a:gd name="adj" fmla="val 108611"/>
            </a:avLst>
          </a:prstGeom>
          <a:solidFill>
            <a:srgbClr val="CFD2D8"/>
          </a:solidFill>
          <a:ln/>
        </p:spPr>
      </p:sp>
      <p:sp>
        <p:nvSpPr>
          <p:cNvPr id="16" name="Shape 13"/>
          <p:cNvSpPr/>
          <p:nvPr/>
        </p:nvSpPr>
        <p:spPr>
          <a:xfrm>
            <a:off x="6341507" y="6247686"/>
            <a:ext cx="496491" cy="496491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sp>
        <p:nvSpPr>
          <p:cNvPr id="17" name="Text 14"/>
          <p:cNvSpPr/>
          <p:nvPr/>
        </p:nvSpPr>
        <p:spPr>
          <a:xfrm>
            <a:off x="6500336" y="6330434"/>
            <a:ext cx="178832" cy="330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6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7803475" y="6220063"/>
            <a:ext cx="287512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Τελευταίες Δεκαετίες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7803475" y="6697266"/>
            <a:ext cx="6054566" cy="70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Ο άνθρωπος (εργασία/επιχειρηματικότητα) αποκτά μεγαλύτερη σημασία.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5247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Ο 21ος Αιώνας: Η Εποχή της Γνώσης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65346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6903839" y="2765346"/>
            <a:ext cx="29831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Η Γνώση είναι Δύναμη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03839" y="3255764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Στον σύγχρονο κόσμο, η γνώση αποτελεί κρίσιμο παράγοντα επιτυχίας.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765346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10795516" y="2765346"/>
            <a:ext cx="3041213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Ανταγωνισμός Επιχειρήσεων και Κρατών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95516" y="3964424"/>
            <a:ext cx="30412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Απαιτείται γνώση, δημιουργικότητα και καινοτομία για την επιβίωση στο σύγχρονο ανταγωνιστικό περιβάλλον.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6260902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6903839" y="6260902"/>
            <a:ext cx="28627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Ανθρώπινο Κεφάλαιο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03839" y="6751320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σημασία του ανθρώπινου παράγοντα αυξάνεται συνεχώς στην παραγωγική διαδικασία.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5706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Σημαντικές Αποφάσεις Επιχειρήσεων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64342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437215"/>
            <a:ext cx="28394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Τόπος Εγκατάστασης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3927634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επιλογή της τοποθεσίας είναι κρίσιμη για την επιτυχία της επιχείρησης.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421" y="264342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56421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Προϊόντα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656421" y="3927634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Απόφαση για το είδος και την ποσότητα των προϊόντων προς παραγωγή.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33388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6127671"/>
            <a:ext cx="28553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Μέθοδος Παραγωγής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618089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Επιλογή της καταλληλότερης μεθόδου για την παραγωγή των προϊόντων.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108136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Αντικειμενικός Σκοπός της Επιχείρησης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5976" y="3267551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32966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Μεγιστοποίηση Κέρδους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424124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Μακροχρόνιος στόχος κάθε επιχείρησης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6092" y="4469249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9909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Ανταγωνιστικές Τιμές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44422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Προσφορά προϊόντων σε ελκυστικές τιμές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7759" y="5832872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33812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Ελαχιστοποίηση Κόστους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57139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Επίτευξη του μικρότερου δυνατού κόστους παραγωγής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28668"/>
            <a:ext cx="60601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Το Κόστος Παραγωγής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677608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49044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Ορισμός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394841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Το κόστος παραγωγής περιλαμβάνει τις αμοιβές των συντελεστών παραγωγής που χρησιμοποιούνται για την παραγωγή του προϊόντος.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4677608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5443776" y="49044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Συνολικό Κόστος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394841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Αφορά το σύνολο της παραγωγής.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4677608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9866948" y="49044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Κόστος ανά Μονάδα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394841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Αφορά τη μονάδα του προϊόντος (π.χ. ένα κιλό ζάχαρη, ένα πουκάμισο).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290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Κέρδος και Βιωσιμότητα Επιχείρησης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73" y="2319933"/>
            <a:ext cx="1104424" cy="176712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794"/>
            <a:ext cx="2908221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Υπολογισμός Κέρδους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8728" y="301835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Κέρδος = Έσοδα – Κόστος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4087058"/>
            <a:ext cx="1104424" cy="176712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4307919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Σημασία Κέρδους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8728" y="4785479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Επιχείρηση χωρίς κέρδη δεν νοείται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5854184"/>
            <a:ext cx="1104424" cy="176712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607504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Συνέπειες Ζημιών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8728" y="6552605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Αν μια επιχείρηση έχει ζημιές, αργά ή γρήγορα θα κλείσει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57077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Ο Νόμος της Ζήτησης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048953"/>
            <a:ext cx="11680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Αύξηση Τιμής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35035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ζητούμενη ποσότητα μειώνεται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4469249"/>
            <a:ext cx="1565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Μείωση Τιμής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348091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Η ζητούμενη ποσότητα αυξάνεται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5889546"/>
            <a:ext cx="15311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233398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Σχέση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2333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Αντιστρόφως ανάλογη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2025-02-04T19:33:35Z</dcterms:created>
  <dcterms:modified xsi:type="dcterms:W3CDTF">2025-02-04T19:33:35Z</dcterms:modified>
</cp:coreProperties>
</file>