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notesMasterIdLst>
    <p:notesMasterId r:id="rId17"/>
  </p:notesMasterIdLst>
  <p:sldSz cx="14630400" cy="8229600"/>
  <p:notesSz cx="8229600" cy="14630400"/>
  <p:embeddedFontLst>
    <p:embeddedFont>
      <p:font typeface="Montserrat"/>
      <p:regular r:id="rId22"/>
    </p:embeddedFont>
    <p:embeddedFont>
      <p:font typeface="Montserrat"/>
      <p:regular r:id="rId23"/>
    </p:embeddedFont>
    <p:embeddedFont>
      <p:font typeface="Montserrat"/>
      <p:regular r:id="rId24"/>
    </p:embeddedFont>
    <p:embeddedFont>
      <p:font typeface="Montserrat"/>
      <p:regular r:id="rId25"/>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20" Type="http://schemas.openxmlformats.org/officeDocument/2006/relationships/theme" Target="theme/theme1.xml"/><Relationship Id="rId21" Type="http://schemas.openxmlformats.org/officeDocument/2006/relationships/tableStyles" Target="tableStyles.xml"/><Relationship Id="rId22" Type="http://schemas.openxmlformats.org/officeDocument/2006/relationships/font" Target="fonts/font1.fntdata"/><Relationship Id="rId23" Type="http://schemas.openxmlformats.org/officeDocument/2006/relationships/font" Target="fonts/font2.fntdata"/><Relationship Id="rId24" Type="http://schemas.openxmlformats.org/officeDocument/2006/relationships/font" Target="fonts/font3.fntdata"/><Relationship Id="rId25" Type="http://schemas.openxmlformats.org/officeDocument/2006/relationships/font" Target="fonts/font4.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4.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6.xml"/><Relationship Id="rId3"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3.xml"/><Relationship Id="rId6"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5.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7.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8.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0.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350198" y="1763197"/>
            <a:ext cx="7416403" cy="1402556"/>
          </a:xfrm>
          <a:prstGeom prst="rect">
            <a:avLst/>
          </a:prstGeom>
          <a:noFill/>
          <a:ln/>
        </p:spPr>
        <p:txBody>
          <a:bodyPr wrap="square" lIns="0" tIns="0" rIns="0" bIns="0" rtlCol="0" anchor="t"/>
          <a:lstStyle/>
          <a:p>
            <a:pPr indent="0" marL="0">
              <a:lnSpc>
                <a:spcPts val="5500"/>
              </a:lnSpc>
              <a:buNone/>
            </a:pPr>
            <a:r>
              <a:rPr lang="en-US" sz="4400" b="1" spc="-44" kern="0" dirty="0">
                <a:solidFill>
                  <a:srgbClr val="000000"/>
                </a:solidFill>
                <a:latin typeface="Montserrat Bold" pitchFamily="34" charset="0"/>
                <a:ea typeface="Montserrat Bold" pitchFamily="34" charset="-122"/>
                <a:cs typeface="Montserrat Bold" pitchFamily="34" charset="-120"/>
              </a:rPr>
              <a:t>Το κράτος ως παραγωγός και καταναλωτής</a:t>
            </a:r>
            <a:endParaRPr lang="en-US" sz="4400" dirty="0"/>
          </a:p>
        </p:txBody>
      </p:sp>
      <p:sp>
        <p:nvSpPr>
          <p:cNvPr id="4" name="Text 1"/>
          <p:cNvSpPr/>
          <p:nvPr/>
        </p:nvSpPr>
        <p:spPr>
          <a:xfrm>
            <a:off x="6350198" y="3535918"/>
            <a:ext cx="7416403" cy="2220992"/>
          </a:xfrm>
          <a:prstGeom prst="rect">
            <a:avLst/>
          </a:prstGeom>
          <a:noFill/>
          <a:ln/>
        </p:spPr>
        <p:txBody>
          <a:bodyPr wrap="square" lIns="0" tIns="0" rIns="0" bIns="0" rtlCol="0" anchor="t"/>
          <a:lstStyle/>
          <a:p>
            <a:pPr indent="0" marL="0">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Στο σύγχρονο οικονομικό σύστημα, το κράτος διαδραματίζει καθοριστικό ρόλο ως παραγωγός και καταναλωτής αγαθών και υπηρεσιών. Αυτή η παρουσίαση θα εξετάσει τις βασικές πτυχές της κρατικής συμμετοχής στην οικονομία, συμπεριλαμβανομένων των δημόσιων αγαθών, των δημόσιων επιχειρήσεων και του ρόλου του κράτους στην αντιμετώπιση των αδυναμιών της αγοράς.</a:t>
            </a:r>
            <a:endParaRPr lang="en-US" sz="1900" dirty="0"/>
          </a:p>
        </p:txBody>
      </p:sp>
      <p:sp>
        <p:nvSpPr>
          <p:cNvPr id="5" name="Shape 2"/>
          <p:cNvSpPr/>
          <p:nvPr/>
        </p:nvSpPr>
        <p:spPr>
          <a:xfrm>
            <a:off x="6350198" y="6053018"/>
            <a:ext cx="394930" cy="394930"/>
          </a:xfrm>
          <a:prstGeom prst="roundRect">
            <a:avLst>
              <a:gd name="adj" fmla="val 23151155"/>
            </a:avLst>
          </a:prstGeom>
          <a:noFill/>
          <a:ln w="7620">
            <a:solidFill>
              <a:srgbClr val="FFFFFF"/>
            </a:solidFill>
            <a:prstDash val="solid"/>
          </a:ln>
        </p:spPr>
      </p:sp>
      <p:pic>
        <p:nvPicPr>
          <p:cNvPr id="6" name="Image 1" descr="preencoded.png">    </p:cNvPr>
          <p:cNvPicPr>
            <a:picLocks noChangeAspect="1"/>
          </p:cNvPicPr>
          <p:nvPr/>
        </p:nvPicPr>
        <p:blipFill>
          <a:blip r:embed="rId2"/>
          <a:stretch>
            <a:fillRect/>
          </a:stretch>
        </p:blipFill>
        <p:spPr>
          <a:xfrm>
            <a:off x="6357818" y="6060638"/>
            <a:ext cx="379690" cy="379690"/>
          </a:xfrm>
          <a:prstGeom prst="rect">
            <a:avLst/>
          </a:prstGeom>
        </p:spPr>
      </p:pic>
      <p:sp>
        <p:nvSpPr>
          <p:cNvPr id="7" name="Text 3"/>
          <p:cNvSpPr/>
          <p:nvPr/>
        </p:nvSpPr>
        <p:spPr>
          <a:xfrm>
            <a:off x="6868478" y="6034564"/>
            <a:ext cx="2278618" cy="431840"/>
          </a:xfrm>
          <a:prstGeom prst="rect">
            <a:avLst/>
          </a:prstGeom>
          <a:noFill/>
          <a:ln/>
        </p:spPr>
        <p:txBody>
          <a:bodyPr wrap="none" lIns="0" tIns="0" rIns="0" bIns="0" rtlCol="0" anchor="t"/>
          <a:lstStyle/>
          <a:p>
            <a:pPr algn="l" indent="0" marL="0">
              <a:lnSpc>
                <a:spcPts val="3400"/>
              </a:lnSpc>
              <a:buNone/>
            </a:pPr>
            <a:r>
              <a:rPr lang="en-US" sz="2400" b="1" dirty="0">
                <a:solidFill>
                  <a:srgbClr val="3D3838"/>
                </a:solidFill>
                <a:latin typeface="Source Sans Pro Bold" pitchFamily="34" charset="0"/>
                <a:ea typeface="Source Sans Pro Bold" pitchFamily="34" charset="-122"/>
                <a:cs typeface="Source Sans Pro Bold" pitchFamily="34" charset="-120"/>
              </a:rPr>
              <a:t>by Elpiniki Rassa</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3657600" cy="8229600"/>
          </a:xfrm>
          <a:prstGeom prst="rect">
            <a:avLst/>
          </a:prstGeom>
        </p:spPr>
      </p:pic>
      <p:sp>
        <p:nvSpPr>
          <p:cNvPr id="3" name="Text 0"/>
          <p:cNvSpPr/>
          <p:nvPr/>
        </p:nvSpPr>
        <p:spPr>
          <a:xfrm>
            <a:off x="4377452" y="566142"/>
            <a:ext cx="4674751" cy="584240"/>
          </a:xfrm>
          <a:prstGeom prst="rect">
            <a:avLst/>
          </a:prstGeom>
          <a:noFill/>
          <a:ln/>
        </p:spPr>
        <p:txBody>
          <a:bodyPr wrap="none" lIns="0" tIns="0" rIns="0" bIns="0" rtlCol="0" anchor="t"/>
          <a:lstStyle/>
          <a:p>
            <a:pPr indent="0" marL="0">
              <a:lnSpc>
                <a:spcPts val="4600"/>
              </a:lnSpc>
              <a:buNone/>
            </a:pPr>
            <a:r>
              <a:rPr lang="en-US" sz="3650" b="1" spc="-37" kern="0" dirty="0">
                <a:solidFill>
                  <a:srgbClr val="000000"/>
                </a:solidFill>
                <a:latin typeface="Montserrat Bold" pitchFamily="34" charset="0"/>
                <a:ea typeface="Montserrat Bold" pitchFamily="34" charset="-122"/>
                <a:cs typeface="Montserrat Bold" pitchFamily="34" charset="-120"/>
              </a:rPr>
              <a:t>Στόχοι των Δ.Ε.Κ.Ο.</a:t>
            </a:r>
            <a:endParaRPr lang="en-US" sz="3650" dirty="0"/>
          </a:p>
        </p:txBody>
      </p:sp>
      <p:pic>
        <p:nvPicPr>
          <p:cNvPr id="4" name="Image 1" descr="preencoded.png">    </p:cNvPr>
          <p:cNvPicPr>
            <a:picLocks noChangeAspect="1"/>
          </p:cNvPicPr>
          <p:nvPr/>
        </p:nvPicPr>
        <p:blipFill>
          <a:blip r:embed="rId2"/>
          <a:stretch>
            <a:fillRect/>
          </a:stretch>
        </p:blipFill>
        <p:spPr>
          <a:xfrm>
            <a:off x="4377452" y="1458873"/>
            <a:ext cx="1028462" cy="1234083"/>
          </a:xfrm>
          <a:prstGeom prst="rect">
            <a:avLst/>
          </a:prstGeom>
        </p:spPr>
      </p:pic>
      <p:sp>
        <p:nvSpPr>
          <p:cNvPr id="5" name="Text 1"/>
          <p:cNvSpPr/>
          <p:nvPr/>
        </p:nvSpPr>
        <p:spPr>
          <a:xfrm>
            <a:off x="5714405" y="1664494"/>
            <a:ext cx="4379000" cy="292060"/>
          </a:xfrm>
          <a:prstGeom prst="rect">
            <a:avLst/>
          </a:prstGeom>
          <a:noFill/>
          <a:ln/>
        </p:spPr>
        <p:txBody>
          <a:bodyPr wrap="none" lIns="0" tIns="0" rIns="0" bIns="0" rtlCol="0" anchor="t"/>
          <a:lstStyle/>
          <a:p>
            <a:pPr algn="l" indent="0" marL="0">
              <a:lnSpc>
                <a:spcPts val="2300"/>
              </a:lnSpc>
              <a:buNone/>
            </a:pPr>
            <a:r>
              <a:rPr lang="en-US" sz="1800" b="1" spc="-18" kern="0" dirty="0">
                <a:solidFill>
                  <a:srgbClr val="3D3838"/>
                </a:solidFill>
                <a:latin typeface="Montserrat Bold" pitchFamily="34" charset="0"/>
                <a:ea typeface="Montserrat Bold" pitchFamily="34" charset="-122"/>
                <a:cs typeface="Montserrat Bold" pitchFamily="34" charset="-120"/>
              </a:rPr>
              <a:t>Εξυπηρέτηση δημοσίου συμφέροντος</a:t>
            </a:r>
            <a:endParaRPr lang="en-US" sz="1800" dirty="0"/>
          </a:p>
        </p:txBody>
      </p:sp>
      <p:sp>
        <p:nvSpPr>
          <p:cNvPr id="6" name="Text 2"/>
          <p:cNvSpPr/>
          <p:nvPr/>
        </p:nvSpPr>
        <p:spPr>
          <a:xfrm>
            <a:off x="5714405" y="2079903"/>
            <a:ext cx="8196143" cy="308610"/>
          </a:xfrm>
          <a:prstGeom prst="rect">
            <a:avLst/>
          </a:prstGeom>
          <a:noFill/>
          <a:ln/>
        </p:spPr>
        <p:txBody>
          <a:bodyPr wrap="none" lIns="0" tIns="0" rIns="0" bIns="0" rtlCol="0" anchor="t"/>
          <a:lstStyle/>
          <a:p>
            <a:pPr algn="l" indent="0" marL="0">
              <a:lnSpc>
                <a:spcPts val="2400"/>
              </a:lnSpc>
              <a:buNone/>
            </a:pPr>
            <a:r>
              <a:rPr lang="en-US" sz="1600" dirty="0">
                <a:solidFill>
                  <a:srgbClr val="3D3838"/>
                </a:solidFill>
                <a:latin typeface="Source Sans Pro" pitchFamily="34" charset="0"/>
                <a:ea typeface="Source Sans Pro" pitchFamily="34" charset="-122"/>
                <a:cs typeface="Source Sans Pro" pitchFamily="34" charset="-120"/>
              </a:rPr>
              <a:t>Ο πρωταρχικός στόχος που καθορίζεται στις διατάξεις ίδρυσής τους.</a:t>
            </a:r>
            <a:endParaRPr lang="en-US" sz="1600" dirty="0"/>
          </a:p>
        </p:txBody>
      </p:sp>
      <p:pic>
        <p:nvPicPr>
          <p:cNvPr id="7" name="Image 2" descr="preencoded.png">    </p:cNvPr>
          <p:cNvPicPr>
            <a:picLocks noChangeAspect="1"/>
          </p:cNvPicPr>
          <p:nvPr/>
        </p:nvPicPr>
        <p:blipFill>
          <a:blip r:embed="rId3"/>
          <a:stretch>
            <a:fillRect/>
          </a:stretch>
        </p:blipFill>
        <p:spPr>
          <a:xfrm>
            <a:off x="4377452" y="2692956"/>
            <a:ext cx="1028462" cy="1443871"/>
          </a:xfrm>
          <a:prstGeom prst="rect">
            <a:avLst/>
          </a:prstGeom>
        </p:spPr>
      </p:pic>
      <p:sp>
        <p:nvSpPr>
          <p:cNvPr id="8" name="Text 3"/>
          <p:cNvSpPr/>
          <p:nvPr/>
        </p:nvSpPr>
        <p:spPr>
          <a:xfrm>
            <a:off x="5714405" y="2898577"/>
            <a:ext cx="3301246" cy="292060"/>
          </a:xfrm>
          <a:prstGeom prst="rect">
            <a:avLst/>
          </a:prstGeom>
          <a:noFill/>
          <a:ln/>
        </p:spPr>
        <p:txBody>
          <a:bodyPr wrap="none" lIns="0" tIns="0" rIns="0" bIns="0" rtlCol="0" anchor="t"/>
          <a:lstStyle/>
          <a:p>
            <a:pPr algn="l" indent="0" marL="0">
              <a:lnSpc>
                <a:spcPts val="2300"/>
              </a:lnSpc>
              <a:buNone/>
            </a:pPr>
            <a:r>
              <a:rPr lang="en-US" sz="1800" b="1" spc="-18" kern="0" dirty="0">
                <a:solidFill>
                  <a:srgbClr val="3D3838"/>
                </a:solidFill>
                <a:latin typeface="Montserrat Bold" pitchFamily="34" charset="0"/>
                <a:ea typeface="Montserrat Bold" pitchFamily="34" charset="-122"/>
                <a:cs typeface="Montserrat Bold" pitchFamily="34" charset="-120"/>
              </a:rPr>
              <a:t>Αποτελεσματική λειτουργία</a:t>
            </a:r>
            <a:endParaRPr lang="en-US" sz="1800" dirty="0"/>
          </a:p>
        </p:txBody>
      </p:sp>
      <p:sp>
        <p:nvSpPr>
          <p:cNvPr id="9" name="Text 4"/>
          <p:cNvSpPr/>
          <p:nvPr/>
        </p:nvSpPr>
        <p:spPr>
          <a:xfrm>
            <a:off x="5714405" y="3313986"/>
            <a:ext cx="8196143" cy="617220"/>
          </a:xfrm>
          <a:prstGeom prst="rect">
            <a:avLst/>
          </a:prstGeom>
          <a:noFill/>
          <a:ln/>
        </p:spPr>
        <p:txBody>
          <a:bodyPr wrap="square" lIns="0" tIns="0" rIns="0" bIns="0" rtlCol="0" anchor="t"/>
          <a:lstStyle/>
          <a:p>
            <a:pPr algn="l" indent="0" marL="0">
              <a:lnSpc>
                <a:spcPts val="2400"/>
              </a:lnSpc>
              <a:buNone/>
            </a:pPr>
            <a:r>
              <a:rPr lang="en-US" sz="1600" dirty="0">
                <a:solidFill>
                  <a:srgbClr val="3D3838"/>
                </a:solidFill>
                <a:latin typeface="Source Sans Pro" pitchFamily="34" charset="0"/>
                <a:ea typeface="Source Sans Pro" pitchFamily="34" charset="-122"/>
                <a:cs typeface="Source Sans Pro" pitchFamily="34" charset="-120"/>
              </a:rPr>
              <a:t>Επιδίωξη αποτελεσματικότητας και ανταγωνιστικότητας για καλύτερη εξυπηρέτηση του δημοσίου συμφέροντος.</a:t>
            </a:r>
            <a:endParaRPr lang="en-US" sz="1600" dirty="0"/>
          </a:p>
        </p:txBody>
      </p:sp>
      <p:pic>
        <p:nvPicPr>
          <p:cNvPr id="10" name="Image 3" descr="preencoded.png">    </p:cNvPr>
          <p:cNvPicPr>
            <a:picLocks noChangeAspect="1"/>
          </p:cNvPicPr>
          <p:nvPr/>
        </p:nvPicPr>
        <p:blipFill>
          <a:blip r:embed="rId4"/>
          <a:stretch>
            <a:fillRect/>
          </a:stretch>
        </p:blipFill>
        <p:spPr>
          <a:xfrm>
            <a:off x="4377452" y="4136827"/>
            <a:ext cx="1028462" cy="1443871"/>
          </a:xfrm>
          <a:prstGeom prst="rect">
            <a:avLst/>
          </a:prstGeom>
        </p:spPr>
      </p:pic>
      <p:sp>
        <p:nvSpPr>
          <p:cNvPr id="11" name="Text 5"/>
          <p:cNvSpPr/>
          <p:nvPr/>
        </p:nvSpPr>
        <p:spPr>
          <a:xfrm>
            <a:off x="5714405" y="4342448"/>
            <a:ext cx="4994315" cy="292060"/>
          </a:xfrm>
          <a:prstGeom prst="rect">
            <a:avLst/>
          </a:prstGeom>
          <a:noFill/>
          <a:ln/>
        </p:spPr>
        <p:txBody>
          <a:bodyPr wrap="none" lIns="0" tIns="0" rIns="0" bIns="0" rtlCol="0" anchor="t"/>
          <a:lstStyle/>
          <a:p>
            <a:pPr algn="l" indent="0" marL="0">
              <a:lnSpc>
                <a:spcPts val="2300"/>
              </a:lnSpc>
              <a:buNone/>
            </a:pPr>
            <a:r>
              <a:rPr lang="en-US" sz="1800" b="1" spc="-18" kern="0" dirty="0">
                <a:solidFill>
                  <a:srgbClr val="3D3838"/>
                </a:solidFill>
                <a:latin typeface="Montserrat Bold" pitchFamily="34" charset="0"/>
                <a:ea typeface="Montserrat Bold" pitchFamily="34" charset="-122"/>
                <a:cs typeface="Montserrat Bold" pitchFamily="34" charset="-120"/>
              </a:rPr>
              <a:t>Παραγωγή κοινωνικά σημαντικών αγαθών</a:t>
            </a:r>
            <a:endParaRPr lang="en-US" sz="1800" dirty="0"/>
          </a:p>
        </p:txBody>
      </p:sp>
      <p:sp>
        <p:nvSpPr>
          <p:cNvPr id="12" name="Text 6"/>
          <p:cNvSpPr/>
          <p:nvPr/>
        </p:nvSpPr>
        <p:spPr>
          <a:xfrm>
            <a:off x="5714405" y="4757857"/>
            <a:ext cx="8196143" cy="617220"/>
          </a:xfrm>
          <a:prstGeom prst="rect">
            <a:avLst/>
          </a:prstGeom>
          <a:noFill/>
          <a:ln/>
        </p:spPr>
        <p:txBody>
          <a:bodyPr wrap="square" lIns="0" tIns="0" rIns="0" bIns="0" rtlCol="0" anchor="t"/>
          <a:lstStyle/>
          <a:p>
            <a:pPr algn="l" indent="0" marL="0">
              <a:lnSpc>
                <a:spcPts val="2400"/>
              </a:lnSpc>
              <a:buNone/>
            </a:pPr>
            <a:r>
              <a:rPr lang="en-US" sz="1600" dirty="0">
                <a:solidFill>
                  <a:srgbClr val="3D3838"/>
                </a:solidFill>
                <a:latin typeface="Source Sans Pro" pitchFamily="34" charset="0"/>
                <a:ea typeface="Source Sans Pro" pitchFamily="34" charset="-122"/>
                <a:cs typeface="Source Sans Pro" pitchFamily="34" charset="-120"/>
              </a:rPr>
              <a:t>Εξασφάλιση παραγωγής βασικών αγαθών και υπηρεσιών, ανεξάρτητα από τις συνθήκες της αγοράς.</a:t>
            </a:r>
            <a:endParaRPr lang="en-US" sz="1600" dirty="0"/>
          </a:p>
        </p:txBody>
      </p:sp>
      <p:pic>
        <p:nvPicPr>
          <p:cNvPr id="13" name="Image 4" descr="preencoded.png">    </p:cNvPr>
          <p:cNvPicPr>
            <a:picLocks noChangeAspect="1"/>
          </p:cNvPicPr>
          <p:nvPr/>
        </p:nvPicPr>
        <p:blipFill>
          <a:blip r:embed="rId5"/>
          <a:stretch>
            <a:fillRect/>
          </a:stretch>
        </p:blipFill>
        <p:spPr>
          <a:xfrm>
            <a:off x="4377452" y="5580698"/>
            <a:ext cx="1028462" cy="1234083"/>
          </a:xfrm>
          <a:prstGeom prst="rect">
            <a:avLst/>
          </a:prstGeom>
        </p:spPr>
      </p:pic>
      <p:sp>
        <p:nvSpPr>
          <p:cNvPr id="14" name="Text 7"/>
          <p:cNvSpPr/>
          <p:nvPr/>
        </p:nvSpPr>
        <p:spPr>
          <a:xfrm>
            <a:off x="5714405" y="5786318"/>
            <a:ext cx="2337316" cy="292060"/>
          </a:xfrm>
          <a:prstGeom prst="rect">
            <a:avLst/>
          </a:prstGeom>
          <a:noFill/>
          <a:ln/>
        </p:spPr>
        <p:txBody>
          <a:bodyPr wrap="none" lIns="0" tIns="0" rIns="0" bIns="0" rtlCol="0" anchor="t"/>
          <a:lstStyle/>
          <a:p>
            <a:pPr algn="l" indent="0" marL="0">
              <a:lnSpc>
                <a:spcPts val="2300"/>
              </a:lnSpc>
              <a:buNone/>
            </a:pPr>
            <a:r>
              <a:rPr lang="en-US" sz="1800" b="1" spc="-18" kern="0" dirty="0">
                <a:solidFill>
                  <a:srgbClr val="3D3838"/>
                </a:solidFill>
                <a:latin typeface="Montserrat Bold" pitchFamily="34" charset="0"/>
                <a:ea typeface="Montserrat Bold" pitchFamily="34" charset="-122"/>
                <a:cs typeface="Montserrat Bold" pitchFamily="34" charset="-120"/>
              </a:rPr>
              <a:t>Προσιτές τιμές</a:t>
            </a:r>
            <a:endParaRPr lang="en-US" sz="1800" dirty="0"/>
          </a:p>
        </p:txBody>
      </p:sp>
      <p:sp>
        <p:nvSpPr>
          <p:cNvPr id="15" name="Text 8"/>
          <p:cNvSpPr/>
          <p:nvPr/>
        </p:nvSpPr>
        <p:spPr>
          <a:xfrm>
            <a:off x="5714405" y="6201728"/>
            <a:ext cx="8196143" cy="308610"/>
          </a:xfrm>
          <a:prstGeom prst="rect">
            <a:avLst/>
          </a:prstGeom>
          <a:noFill/>
          <a:ln/>
        </p:spPr>
        <p:txBody>
          <a:bodyPr wrap="none" lIns="0" tIns="0" rIns="0" bIns="0" rtlCol="0" anchor="t"/>
          <a:lstStyle/>
          <a:p>
            <a:pPr algn="l" indent="0" marL="0">
              <a:lnSpc>
                <a:spcPts val="2400"/>
              </a:lnSpc>
              <a:buNone/>
            </a:pPr>
            <a:r>
              <a:rPr lang="en-US" sz="1600" dirty="0">
                <a:solidFill>
                  <a:srgbClr val="3D3838"/>
                </a:solidFill>
                <a:latin typeface="Source Sans Pro" pitchFamily="34" charset="0"/>
                <a:ea typeface="Source Sans Pro" pitchFamily="34" charset="-122"/>
                <a:cs typeface="Source Sans Pro" pitchFamily="34" charset="-120"/>
              </a:rPr>
              <a:t>Παροχή υπηρεσιών σε τιμές προσιτές για το ευρύ κοινό.</a:t>
            </a:r>
            <a:endParaRPr lang="en-US" sz="1600" dirty="0"/>
          </a:p>
        </p:txBody>
      </p:sp>
      <p:sp>
        <p:nvSpPr>
          <p:cNvPr id="16" name="Text 9"/>
          <p:cNvSpPr/>
          <p:nvPr/>
        </p:nvSpPr>
        <p:spPr>
          <a:xfrm>
            <a:off x="4377452" y="7046119"/>
            <a:ext cx="9533096" cy="617220"/>
          </a:xfrm>
          <a:prstGeom prst="rect">
            <a:avLst/>
          </a:prstGeom>
          <a:noFill/>
          <a:ln/>
        </p:spPr>
        <p:txBody>
          <a:bodyPr wrap="square" lIns="0" tIns="0" rIns="0" bIns="0" rtlCol="0" anchor="t"/>
          <a:lstStyle/>
          <a:p>
            <a:pPr indent="0" marL="0">
              <a:lnSpc>
                <a:spcPts val="2400"/>
              </a:lnSpc>
              <a:buNone/>
            </a:pPr>
            <a:r>
              <a:rPr lang="en-US" sz="1600" dirty="0">
                <a:solidFill>
                  <a:srgbClr val="3D3838"/>
                </a:solidFill>
                <a:latin typeface="Source Sans Pro" pitchFamily="34" charset="0"/>
                <a:ea typeface="Source Sans Pro" pitchFamily="34" charset="-122"/>
                <a:cs typeface="Source Sans Pro" pitchFamily="34" charset="-120"/>
              </a:rPr>
              <a:t>Οι Δ.Ε.Κ.Ο. δεν στοχεύουν στον ανταγωνισμό με τον ιδιωτικό τομέα, αλλά στην κάλυψη κοινωνικών αναγκών που δεν μπορούν να ικανοποιηθούν επαρκώς από την αγορά.</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3085386"/>
          </a:xfrm>
          <a:prstGeom prst="rect">
            <a:avLst/>
          </a:prstGeom>
        </p:spPr>
      </p:pic>
      <p:sp>
        <p:nvSpPr>
          <p:cNvPr id="3" name="Text 0"/>
          <p:cNvSpPr/>
          <p:nvPr/>
        </p:nvSpPr>
        <p:spPr>
          <a:xfrm>
            <a:off x="863798" y="4566523"/>
            <a:ext cx="7937063" cy="701278"/>
          </a:xfrm>
          <a:prstGeom prst="rect">
            <a:avLst/>
          </a:prstGeom>
          <a:noFill/>
          <a:ln/>
        </p:spPr>
        <p:txBody>
          <a:bodyPr wrap="none" lIns="0" tIns="0" rIns="0" bIns="0" rtlCol="0" anchor="t"/>
          <a:lstStyle/>
          <a:p>
            <a:pPr indent="0" marL="0">
              <a:lnSpc>
                <a:spcPts val="5500"/>
              </a:lnSpc>
              <a:buNone/>
            </a:pPr>
            <a:r>
              <a:rPr lang="en-US" sz="4400" b="1" spc="-44" kern="0" dirty="0">
                <a:solidFill>
                  <a:srgbClr val="000000"/>
                </a:solidFill>
                <a:latin typeface="Montserrat Bold" pitchFamily="34" charset="0"/>
                <a:ea typeface="Montserrat Bold" pitchFamily="34" charset="-122"/>
                <a:cs typeface="Montserrat Bold" pitchFamily="34" charset="-120"/>
              </a:rPr>
              <a:t>Έκταση του δημόσιου τομέα</a:t>
            </a:r>
            <a:endParaRPr lang="en-US" sz="4400" dirty="0"/>
          </a:p>
        </p:txBody>
      </p:sp>
      <p:sp>
        <p:nvSpPr>
          <p:cNvPr id="4" name="Text 1"/>
          <p:cNvSpPr/>
          <p:nvPr/>
        </p:nvSpPr>
        <p:spPr>
          <a:xfrm>
            <a:off x="863798" y="5637967"/>
            <a:ext cx="12902803" cy="1110496"/>
          </a:xfrm>
          <a:prstGeom prst="rect">
            <a:avLst/>
          </a:prstGeom>
          <a:noFill/>
          <a:ln/>
        </p:spPr>
        <p:txBody>
          <a:bodyPr wrap="square" lIns="0" tIns="0" rIns="0" bIns="0" rtlCol="0" anchor="t"/>
          <a:lstStyle/>
          <a:p>
            <a:pPr indent="0" marL="0">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Η έκταση του δημόσιου τομέα και η ανάμειξή του στην οικονομική δραστηριότητα είναι πολύ μεγαλύτερη από ό,τι φαίνεται εκ πρώτης όψεως. Πολλές Δημόσιες Επιχειρήσεις συμμετέχουν και σε άλλες επιχειρήσεις, δημιουργώντας ένα πολύπλοκο δίκτυο οικονομικών σχέσεων και επιρροών που εκτείνεται πέρα από τα όρια του στενού δημόσιου τομέα.</a:t>
            </a:r>
            <a:endParaRPr lang="en-US" sz="1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822722" y="821055"/>
            <a:ext cx="10049589" cy="667703"/>
          </a:xfrm>
          <a:prstGeom prst="rect">
            <a:avLst/>
          </a:prstGeom>
          <a:noFill/>
          <a:ln/>
        </p:spPr>
        <p:txBody>
          <a:bodyPr wrap="none" lIns="0" tIns="0" rIns="0" bIns="0" rtlCol="0" anchor="t"/>
          <a:lstStyle/>
          <a:p>
            <a:pPr indent="0" marL="0">
              <a:lnSpc>
                <a:spcPts val="5250"/>
              </a:lnSpc>
              <a:buNone/>
            </a:pPr>
            <a:r>
              <a:rPr lang="en-US" sz="4200" b="1" spc="-42" kern="0" dirty="0">
                <a:solidFill>
                  <a:srgbClr val="000000"/>
                </a:solidFill>
                <a:latin typeface="Montserrat Bold" pitchFamily="34" charset="0"/>
                <a:ea typeface="Montserrat Bold" pitchFamily="34" charset="-122"/>
                <a:cs typeface="Montserrat Bold" pitchFamily="34" charset="-120"/>
              </a:rPr>
              <a:t>Σκοπός του κρατικού παρεμβατισμού</a:t>
            </a:r>
            <a:endParaRPr lang="en-US" sz="4200" dirty="0"/>
          </a:p>
        </p:txBody>
      </p:sp>
      <p:sp>
        <p:nvSpPr>
          <p:cNvPr id="3" name="Shape 1"/>
          <p:cNvSpPr/>
          <p:nvPr/>
        </p:nvSpPr>
        <p:spPr>
          <a:xfrm>
            <a:off x="822722" y="1958816"/>
            <a:ext cx="2164080" cy="1297543"/>
          </a:xfrm>
          <a:prstGeom prst="roundRect">
            <a:avLst>
              <a:gd name="adj" fmla="val 2718"/>
            </a:avLst>
          </a:prstGeom>
          <a:solidFill>
            <a:srgbClr val="F2EEEE"/>
          </a:solidFill>
          <a:ln/>
        </p:spPr>
      </p:sp>
      <p:sp>
        <p:nvSpPr>
          <p:cNvPr id="4" name="Text 2"/>
          <p:cNvSpPr/>
          <p:nvPr/>
        </p:nvSpPr>
        <p:spPr>
          <a:xfrm>
            <a:off x="1057751" y="2387203"/>
            <a:ext cx="112276" cy="440769"/>
          </a:xfrm>
          <a:prstGeom prst="rect">
            <a:avLst/>
          </a:prstGeom>
          <a:noFill/>
          <a:ln/>
        </p:spPr>
        <p:txBody>
          <a:bodyPr wrap="none" lIns="0" tIns="0" rIns="0" bIns="0" rtlCol="0" anchor="t"/>
          <a:lstStyle/>
          <a:p>
            <a:pPr algn="ctr" indent="0" marL="0">
              <a:lnSpc>
                <a:spcPts val="3450"/>
              </a:lnSpc>
              <a:buNone/>
            </a:pPr>
            <a:r>
              <a:rPr lang="en-US" sz="2300" b="1" spc="-23" kern="0" dirty="0">
                <a:solidFill>
                  <a:srgbClr val="3D3838"/>
                </a:solidFill>
                <a:latin typeface="Montserrat Bold" pitchFamily="34" charset="0"/>
                <a:ea typeface="Montserrat Bold" pitchFamily="34" charset="-122"/>
                <a:cs typeface="Montserrat Bold" pitchFamily="34" charset="-120"/>
              </a:rPr>
              <a:t>1</a:t>
            </a:r>
            <a:endParaRPr lang="en-US" sz="2300" dirty="0"/>
          </a:p>
        </p:txBody>
      </p:sp>
      <p:sp>
        <p:nvSpPr>
          <p:cNvPr id="5" name="Text 3"/>
          <p:cNvSpPr/>
          <p:nvPr/>
        </p:nvSpPr>
        <p:spPr>
          <a:xfrm>
            <a:off x="3221831" y="2193846"/>
            <a:ext cx="4278868" cy="333970"/>
          </a:xfrm>
          <a:prstGeom prst="rect">
            <a:avLst/>
          </a:prstGeom>
          <a:noFill/>
          <a:ln/>
        </p:spPr>
        <p:txBody>
          <a:bodyPr wrap="none" lIns="0" tIns="0" rIns="0" bIns="0" rtlCol="0" anchor="t"/>
          <a:lstStyle/>
          <a:p>
            <a:pPr algn="l" indent="0" marL="0">
              <a:lnSpc>
                <a:spcPts val="2600"/>
              </a:lnSpc>
              <a:buNone/>
            </a:pPr>
            <a:r>
              <a:rPr lang="en-US" sz="2100" b="1" spc="-21" kern="0" dirty="0">
                <a:solidFill>
                  <a:srgbClr val="3D3838"/>
                </a:solidFill>
                <a:latin typeface="Montserrat Bold" pitchFamily="34" charset="0"/>
                <a:ea typeface="Montserrat Bold" pitchFamily="34" charset="-122"/>
                <a:cs typeface="Montserrat Bold" pitchFamily="34" charset="-120"/>
              </a:rPr>
              <a:t>Περιορισμός αδυναμιών αγοράς</a:t>
            </a:r>
            <a:endParaRPr lang="en-US" sz="2100" dirty="0"/>
          </a:p>
        </p:txBody>
      </p:sp>
      <p:sp>
        <p:nvSpPr>
          <p:cNvPr id="6" name="Text 4"/>
          <p:cNvSpPr/>
          <p:nvPr/>
        </p:nvSpPr>
        <p:spPr>
          <a:xfrm>
            <a:off x="3221831" y="2668786"/>
            <a:ext cx="5894546" cy="352544"/>
          </a:xfrm>
          <a:prstGeom prst="rect">
            <a:avLst/>
          </a:prstGeom>
          <a:noFill/>
          <a:ln/>
        </p:spPr>
        <p:txBody>
          <a:bodyPr wrap="none" lIns="0" tIns="0" rIns="0" bIns="0" rtlCol="0" anchor="t"/>
          <a:lstStyle/>
          <a:p>
            <a:pPr algn="l" indent="0" marL="0">
              <a:lnSpc>
                <a:spcPts val="2750"/>
              </a:lnSpc>
              <a:buNone/>
            </a:pPr>
            <a:r>
              <a:rPr lang="en-US" sz="1850" dirty="0">
                <a:solidFill>
                  <a:srgbClr val="3D3838"/>
                </a:solidFill>
                <a:latin typeface="Source Sans Pro" pitchFamily="34" charset="0"/>
                <a:ea typeface="Source Sans Pro" pitchFamily="34" charset="-122"/>
                <a:cs typeface="Source Sans Pro" pitchFamily="34" charset="-120"/>
              </a:rPr>
              <a:t>Αντιμετώπιση των ανεπαρκειών του μηχανισμού της αγοράς</a:t>
            </a:r>
            <a:endParaRPr lang="en-US" sz="1850" dirty="0"/>
          </a:p>
        </p:txBody>
      </p:sp>
      <p:sp>
        <p:nvSpPr>
          <p:cNvPr id="7" name="Shape 5"/>
          <p:cNvSpPr/>
          <p:nvPr/>
        </p:nvSpPr>
        <p:spPr>
          <a:xfrm>
            <a:off x="3104317" y="3241119"/>
            <a:ext cx="10585847" cy="15240"/>
          </a:xfrm>
          <a:prstGeom prst="roundRect">
            <a:avLst>
              <a:gd name="adj" fmla="val 231376"/>
            </a:avLst>
          </a:prstGeom>
          <a:solidFill>
            <a:srgbClr val="D8D4D4"/>
          </a:solidFill>
          <a:ln/>
        </p:spPr>
      </p:sp>
      <p:sp>
        <p:nvSpPr>
          <p:cNvPr id="8" name="Shape 6"/>
          <p:cNvSpPr/>
          <p:nvPr/>
        </p:nvSpPr>
        <p:spPr>
          <a:xfrm>
            <a:off x="822722" y="3373874"/>
            <a:ext cx="4328279" cy="1297543"/>
          </a:xfrm>
          <a:prstGeom prst="roundRect">
            <a:avLst>
              <a:gd name="adj" fmla="val 2718"/>
            </a:avLst>
          </a:prstGeom>
          <a:solidFill>
            <a:srgbClr val="F2EEEE"/>
          </a:solidFill>
          <a:ln/>
        </p:spPr>
      </p:sp>
      <p:sp>
        <p:nvSpPr>
          <p:cNvPr id="9" name="Text 7"/>
          <p:cNvSpPr/>
          <p:nvPr/>
        </p:nvSpPr>
        <p:spPr>
          <a:xfrm>
            <a:off x="1057751" y="3802261"/>
            <a:ext cx="170378" cy="440769"/>
          </a:xfrm>
          <a:prstGeom prst="rect">
            <a:avLst/>
          </a:prstGeom>
          <a:noFill/>
          <a:ln/>
        </p:spPr>
        <p:txBody>
          <a:bodyPr wrap="none" lIns="0" tIns="0" rIns="0" bIns="0" rtlCol="0" anchor="t"/>
          <a:lstStyle/>
          <a:p>
            <a:pPr algn="ctr" indent="0" marL="0">
              <a:lnSpc>
                <a:spcPts val="3450"/>
              </a:lnSpc>
              <a:buNone/>
            </a:pPr>
            <a:r>
              <a:rPr lang="en-US" sz="2300" b="1" spc="-23" kern="0" dirty="0">
                <a:solidFill>
                  <a:srgbClr val="3D3838"/>
                </a:solidFill>
                <a:latin typeface="Montserrat Bold" pitchFamily="34" charset="0"/>
                <a:ea typeface="Montserrat Bold" pitchFamily="34" charset="-122"/>
                <a:cs typeface="Montserrat Bold" pitchFamily="34" charset="-120"/>
              </a:rPr>
              <a:t>2</a:t>
            </a:r>
            <a:endParaRPr lang="en-US" sz="2300" dirty="0"/>
          </a:p>
        </p:txBody>
      </p:sp>
      <p:sp>
        <p:nvSpPr>
          <p:cNvPr id="10" name="Text 8"/>
          <p:cNvSpPr/>
          <p:nvPr/>
        </p:nvSpPr>
        <p:spPr>
          <a:xfrm>
            <a:off x="5386030" y="3608903"/>
            <a:ext cx="4906804" cy="333970"/>
          </a:xfrm>
          <a:prstGeom prst="rect">
            <a:avLst/>
          </a:prstGeom>
          <a:noFill/>
          <a:ln/>
        </p:spPr>
        <p:txBody>
          <a:bodyPr wrap="none" lIns="0" tIns="0" rIns="0" bIns="0" rtlCol="0" anchor="t"/>
          <a:lstStyle/>
          <a:p>
            <a:pPr algn="l" indent="0" marL="0">
              <a:lnSpc>
                <a:spcPts val="2600"/>
              </a:lnSpc>
              <a:buNone/>
            </a:pPr>
            <a:r>
              <a:rPr lang="en-US" sz="2100" b="1" spc="-21" kern="0" dirty="0">
                <a:solidFill>
                  <a:srgbClr val="3D3838"/>
                </a:solidFill>
                <a:latin typeface="Montserrat Bold" pitchFamily="34" charset="0"/>
                <a:ea typeface="Montserrat Bold" pitchFamily="34" charset="-122"/>
                <a:cs typeface="Montserrat Bold" pitchFamily="34" charset="-120"/>
              </a:rPr>
              <a:t>Επίλυση οικονομικών προβλημάτων</a:t>
            </a:r>
            <a:endParaRPr lang="en-US" sz="2100" dirty="0"/>
          </a:p>
        </p:txBody>
      </p:sp>
      <p:sp>
        <p:nvSpPr>
          <p:cNvPr id="11" name="Text 9"/>
          <p:cNvSpPr/>
          <p:nvPr/>
        </p:nvSpPr>
        <p:spPr>
          <a:xfrm>
            <a:off x="5386030" y="4083844"/>
            <a:ext cx="6069211" cy="352544"/>
          </a:xfrm>
          <a:prstGeom prst="rect">
            <a:avLst/>
          </a:prstGeom>
          <a:noFill/>
          <a:ln/>
        </p:spPr>
        <p:txBody>
          <a:bodyPr wrap="none" lIns="0" tIns="0" rIns="0" bIns="0" rtlCol="0" anchor="t"/>
          <a:lstStyle/>
          <a:p>
            <a:pPr algn="l" indent="0" marL="0">
              <a:lnSpc>
                <a:spcPts val="2750"/>
              </a:lnSpc>
              <a:buNone/>
            </a:pPr>
            <a:r>
              <a:rPr lang="en-US" sz="1850" dirty="0">
                <a:solidFill>
                  <a:srgbClr val="3D3838"/>
                </a:solidFill>
                <a:latin typeface="Source Sans Pro" pitchFamily="34" charset="0"/>
                <a:ea typeface="Source Sans Pro" pitchFamily="34" charset="-122"/>
                <a:cs typeface="Source Sans Pro" pitchFamily="34" charset="-120"/>
              </a:rPr>
              <a:t>Αντιμετώπιση βασικών οικονομικών ζητημάτων της κοινωνίας</a:t>
            </a:r>
            <a:endParaRPr lang="en-US" sz="1850" dirty="0"/>
          </a:p>
        </p:txBody>
      </p:sp>
      <p:sp>
        <p:nvSpPr>
          <p:cNvPr id="12" name="Shape 10"/>
          <p:cNvSpPr/>
          <p:nvPr/>
        </p:nvSpPr>
        <p:spPr>
          <a:xfrm>
            <a:off x="5268516" y="4656177"/>
            <a:ext cx="8421648" cy="15240"/>
          </a:xfrm>
          <a:prstGeom prst="roundRect">
            <a:avLst>
              <a:gd name="adj" fmla="val 231376"/>
            </a:avLst>
          </a:prstGeom>
          <a:solidFill>
            <a:srgbClr val="D8D4D4"/>
          </a:solidFill>
          <a:ln/>
        </p:spPr>
      </p:sp>
      <p:sp>
        <p:nvSpPr>
          <p:cNvPr id="13" name="Shape 11"/>
          <p:cNvSpPr/>
          <p:nvPr/>
        </p:nvSpPr>
        <p:spPr>
          <a:xfrm>
            <a:off x="822722" y="4788932"/>
            <a:ext cx="6492478" cy="1297543"/>
          </a:xfrm>
          <a:prstGeom prst="roundRect">
            <a:avLst>
              <a:gd name="adj" fmla="val 2718"/>
            </a:avLst>
          </a:prstGeom>
          <a:solidFill>
            <a:srgbClr val="F2EEEE"/>
          </a:solidFill>
          <a:ln/>
        </p:spPr>
      </p:sp>
      <p:sp>
        <p:nvSpPr>
          <p:cNvPr id="14" name="Text 12"/>
          <p:cNvSpPr/>
          <p:nvPr/>
        </p:nvSpPr>
        <p:spPr>
          <a:xfrm>
            <a:off x="1057751" y="5217319"/>
            <a:ext cx="170974" cy="440769"/>
          </a:xfrm>
          <a:prstGeom prst="rect">
            <a:avLst/>
          </a:prstGeom>
          <a:noFill/>
          <a:ln/>
        </p:spPr>
        <p:txBody>
          <a:bodyPr wrap="none" lIns="0" tIns="0" rIns="0" bIns="0" rtlCol="0" anchor="t"/>
          <a:lstStyle/>
          <a:p>
            <a:pPr algn="ctr" indent="0" marL="0">
              <a:lnSpc>
                <a:spcPts val="3450"/>
              </a:lnSpc>
              <a:buNone/>
            </a:pPr>
            <a:r>
              <a:rPr lang="en-US" sz="2300" b="1" spc="-23" kern="0" dirty="0">
                <a:solidFill>
                  <a:srgbClr val="3D3838"/>
                </a:solidFill>
                <a:latin typeface="Montserrat Bold" pitchFamily="34" charset="0"/>
                <a:ea typeface="Montserrat Bold" pitchFamily="34" charset="-122"/>
                <a:cs typeface="Montserrat Bold" pitchFamily="34" charset="-120"/>
              </a:rPr>
              <a:t>3</a:t>
            </a:r>
            <a:endParaRPr lang="en-US" sz="2300" dirty="0"/>
          </a:p>
        </p:txBody>
      </p:sp>
      <p:sp>
        <p:nvSpPr>
          <p:cNvPr id="15" name="Text 13"/>
          <p:cNvSpPr/>
          <p:nvPr/>
        </p:nvSpPr>
        <p:spPr>
          <a:xfrm>
            <a:off x="7550229" y="5023961"/>
            <a:ext cx="4372928" cy="333970"/>
          </a:xfrm>
          <a:prstGeom prst="rect">
            <a:avLst/>
          </a:prstGeom>
          <a:noFill/>
          <a:ln/>
        </p:spPr>
        <p:txBody>
          <a:bodyPr wrap="none" lIns="0" tIns="0" rIns="0" bIns="0" rtlCol="0" anchor="t"/>
          <a:lstStyle/>
          <a:p>
            <a:pPr algn="l" indent="0" marL="0">
              <a:lnSpc>
                <a:spcPts val="2600"/>
              </a:lnSpc>
              <a:buNone/>
            </a:pPr>
            <a:r>
              <a:rPr lang="en-US" sz="2100" b="1" spc="-21" kern="0" dirty="0">
                <a:solidFill>
                  <a:srgbClr val="3D3838"/>
                </a:solidFill>
                <a:latin typeface="Montserrat Bold" pitchFamily="34" charset="0"/>
                <a:ea typeface="Montserrat Bold" pitchFamily="34" charset="-122"/>
                <a:cs typeface="Montserrat Bold" pitchFamily="34" charset="-120"/>
              </a:rPr>
              <a:t>Βελτίωση κοινωνικής ευημερίας</a:t>
            </a:r>
            <a:endParaRPr lang="en-US" sz="2100" dirty="0"/>
          </a:p>
        </p:txBody>
      </p:sp>
      <p:sp>
        <p:nvSpPr>
          <p:cNvPr id="16" name="Text 14"/>
          <p:cNvSpPr/>
          <p:nvPr/>
        </p:nvSpPr>
        <p:spPr>
          <a:xfrm>
            <a:off x="7550229" y="5498902"/>
            <a:ext cx="5760839" cy="352544"/>
          </a:xfrm>
          <a:prstGeom prst="rect">
            <a:avLst/>
          </a:prstGeom>
          <a:noFill/>
          <a:ln/>
        </p:spPr>
        <p:txBody>
          <a:bodyPr wrap="none" lIns="0" tIns="0" rIns="0" bIns="0" rtlCol="0" anchor="t"/>
          <a:lstStyle/>
          <a:p>
            <a:pPr algn="l" indent="0" marL="0">
              <a:lnSpc>
                <a:spcPts val="2750"/>
              </a:lnSpc>
              <a:buNone/>
            </a:pPr>
            <a:r>
              <a:rPr lang="en-US" sz="1850" dirty="0">
                <a:solidFill>
                  <a:srgbClr val="3D3838"/>
                </a:solidFill>
                <a:latin typeface="Source Sans Pro" pitchFamily="34" charset="0"/>
                <a:ea typeface="Source Sans Pro" pitchFamily="34" charset="-122"/>
                <a:cs typeface="Source Sans Pro" pitchFamily="34" charset="-120"/>
              </a:rPr>
              <a:t>Επίτευξη καλύτερων συνθηκών διαβίωσης για τους πολίτες</a:t>
            </a:r>
            <a:endParaRPr lang="en-US" sz="1850" dirty="0"/>
          </a:p>
        </p:txBody>
      </p:sp>
      <p:sp>
        <p:nvSpPr>
          <p:cNvPr id="17" name="Text 15"/>
          <p:cNvSpPr/>
          <p:nvPr/>
        </p:nvSpPr>
        <p:spPr>
          <a:xfrm>
            <a:off x="822722" y="6350913"/>
            <a:ext cx="12984956" cy="1057632"/>
          </a:xfrm>
          <a:prstGeom prst="rect">
            <a:avLst/>
          </a:prstGeom>
          <a:noFill/>
          <a:ln/>
        </p:spPr>
        <p:txBody>
          <a:bodyPr wrap="square" lIns="0" tIns="0" rIns="0" bIns="0" rtlCol="0" anchor="t"/>
          <a:lstStyle/>
          <a:p>
            <a:pPr indent="0" marL="0">
              <a:lnSpc>
                <a:spcPts val="2750"/>
              </a:lnSpc>
              <a:buNone/>
            </a:pPr>
            <a:r>
              <a:rPr lang="en-US" sz="1850" dirty="0">
                <a:solidFill>
                  <a:srgbClr val="3D3838"/>
                </a:solidFill>
                <a:latin typeface="Source Sans Pro" pitchFamily="34" charset="0"/>
                <a:ea typeface="Source Sans Pro" pitchFamily="34" charset="-122"/>
                <a:cs typeface="Source Sans Pro" pitchFamily="34" charset="-120"/>
              </a:rPr>
              <a:t>Ο κρατικός παρεμβατισμός αποσκοπεί στον περιορισμό των ανεπιθύμητων καταστάσεων που προκαλεί η λειτουργία του μηχανισμού της αγοράς. Μέσω της οικονομικής πολιτικής, το κράτος επιδιώκει να επιλύσει βασικά οικονομικά προβλήματα και να βελτιώσει την κοινωνική ευημερία.</a:t>
            </a:r>
            <a:endParaRPr lang="en-US" sz="18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915245"/>
          </a:xfrm>
          <a:prstGeom prst="rect">
            <a:avLst/>
          </a:prstGeom>
        </p:spPr>
      </p:pic>
      <p:sp>
        <p:nvSpPr>
          <p:cNvPr id="3" name="Text 0"/>
          <p:cNvSpPr/>
          <p:nvPr/>
        </p:nvSpPr>
        <p:spPr>
          <a:xfrm>
            <a:off x="816293" y="3566636"/>
            <a:ext cx="8784550" cy="662583"/>
          </a:xfrm>
          <a:prstGeom prst="rect">
            <a:avLst/>
          </a:prstGeom>
          <a:noFill/>
          <a:ln/>
        </p:spPr>
        <p:txBody>
          <a:bodyPr wrap="none" lIns="0" tIns="0" rIns="0" bIns="0" rtlCol="0" anchor="t"/>
          <a:lstStyle/>
          <a:p>
            <a:pPr indent="0" marL="0">
              <a:lnSpc>
                <a:spcPts val="5200"/>
              </a:lnSpc>
              <a:buNone/>
            </a:pPr>
            <a:r>
              <a:rPr lang="en-US" sz="4150" b="1" spc="-42" kern="0" dirty="0">
                <a:solidFill>
                  <a:srgbClr val="000000"/>
                </a:solidFill>
                <a:latin typeface="Montserrat Bold" pitchFamily="34" charset="0"/>
                <a:ea typeface="Montserrat Bold" pitchFamily="34" charset="-122"/>
                <a:cs typeface="Montserrat Bold" pitchFamily="34" charset="-120"/>
              </a:rPr>
              <a:t>Στόχοι της κρατικής παρέμβασης</a:t>
            </a:r>
            <a:endParaRPr lang="en-US" sz="4150" dirty="0"/>
          </a:p>
        </p:txBody>
      </p:sp>
      <p:pic>
        <p:nvPicPr>
          <p:cNvPr id="4" name="Image 1" descr="preencoded.png">    </p:cNvPr>
          <p:cNvPicPr>
            <a:picLocks noChangeAspect="1"/>
          </p:cNvPicPr>
          <p:nvPr/>
        </p:nvPicPr>
        <p:blipFill>
          <a:blip r:embed="rId2"/>
          <a:stretch>
            <a:fillRect/>
          </a:stretch>
        </p:blipFill>
        <p:spPr>
          <a:xfrm>
            <a:off x="816293" y="4579025"/>
            <a:ext cx="583049" cy="583049"/>
          </a:xfrm>
          <a:prstGeom prst="rect">
            <a:avLst/>
          </a:prstGeom>
        </p:spPr>
      </p:pic>
      <p:sp>
        <p:nvSpPr>
          <p:cNvPr id="5" name="Text 1"/>
          <p:cNvSpPr/>
          <p:nvPr/>
        </p:nvSpPr>
        <p:spPr>
          <a:xfrm>
            <a:off x="816293" y="5395198"/>
            <a:ext cx="2987040" cy="662464"/>
          </a:xfrm>
          <a:prstGeom prst="rect">
            <a:avLst/>
          </a:prstGeom>
          <a:noFill/>
          <a:ln/>
        </p:spPr>
        <p:txBody>
          <a:bodyPr wrap="square" lIns="0" tIns="0" rIns="0" bIns="0" rtlCol="0" anchor="t"/>
          <a:lstStyle/>
          <a:p>
            <a:pPr algn="l" indent="0" marL="0">
              <a:lnSpc>
                <a:spcPts val="2600"/>
              </a:lnSpc>
              <a:buNone/>
            </a:pPr>
            <a:r>
              <a:rPr lang="en-US" sz="2050" b="1" spc="-21" kern="0" dirty="0">
                <a:solidFill>
                  <a:srgbClr val="3D3838"/>
                </a:solidFill>
                <a:latin typeface="Montserrat Bold" pitchFamily="34" charset="0"/>
                <a:ea typeface="Montserrat Bold" pitchFamily="34" charset="-122"/>
                <a:cs typeface="Montserrat Bold" pitchFamily="34" charset="-120"/>
              </a:rPr>
              <a:t>Καλύτερη κατανομή πόρων</a:t>
            </a:r>
            <a:endParaRPr lang="en-US" sz="2050" dirty="0"/>
          </a:p>
        </p:txBody>
      </p:sp>
      <p:sp>
        <p:nvSpPr>
          <p:cNvPr id="6" name="Text 2"/>
          <p:cNvSpPr/>
          <p:nvPr/>
        </p:nvSpPr>
        <p:spPr>
          <a:xfrm>
            <a:off x="816293" y="6197560"/>
            <a:ext cx="2987040" cy="1049417"/>
          </a:xfrm>
          <a:prstGeom prst="rect">
            <a:avLst/>
          </a:prstGeom>
          <a:noFill/>
          <a:ln/>
        </p:spPr>
        <p:txBody>
          <a:bodyPr wrap="square" lIns="0" tIns="0" rIns="0" bIns="0" rtlCol="0" anchor="t"/>
          <a:lstStyle/>
          <a:p>
            <a:pPr algn="l" indent="0" marL="0">
              <a:lnSpc>
                <a:spcPts val="2750"/>
              </a:lnSpc>
              <a:buNone/>
            </a:pPr>
            <a:r>
              <a:rPr lang="en-US" sz="1800" dirty="0">
                <a:solidFill>
                  <a:srgbClr val="3D3838"/>
                </a:solidFill>
                <a:latin typeface="Source Sans Pro" pitchFamily="34" charset="0"/>
                <a:ea typeface="Source Sans Pro" pitchFamily="34" charset="-122"/>
                <a:cs typeface="Source Sans Pro" pitchFamily="34" charset="-120"/>
              </a:rPr>
              <a:t>Εξασφάλιση αποτελεσματικής χρήσης των διαθέσιμων πόρων της οικονομίας.</a:t>
            </a:r>
            <a:endParaRPr lang="en-US" sz="1800" dirty="0"/>
          </a:p>
        </p:txBody>
      </p:sp>
      <p:pic>
        <p:nvPicPr>
          <p:cNvPr id="7" name="Image 2" descr="preencoded.png">    </p:cNvPr>
          <p:cNvPicPr>
            <a:picLocks noChangeAspect="1"/>
          </p:cNvPicPr>
          <p:nvPr/>
        </p:nvPicPr>
        <p:blipFill>
          <a:blip r:embed="rId3"/>
          <a:stretch>
            <a:fillRect/>
          </a:stretch>
        </p:blipFill>
        <p:spPr>
          <a:xfrm>
            <a:off x="4153138" y="4579025"/>
            <a:ext cx="583049" cy="583049"/>
          </a:xfrm>
          <a:prstGeom prst="rect">
            <a:avLst/>
          </a:prstGeom>
        </p:spPr>
      </p:pic>
      <p:sp>
        <p:nvSpPr>
          <p:cNvPr id="8" name="Text 3"/>
          <p:cNvSpPr/>
          <p:nvPr/>
        </p:nvSpPr>
        <p:spPr>
          <a:xfrm>
            <a:off x="4153138" y="5395198"/>
            <a:ext cx="2987159" cy="662464"/>
          </a:xfrm>
          <a:prstGeom prst="rect">
            <a:avLst/>
          </a:prstGeom>
          <a:noFill/>
          <a:ln/>
        </p:spPr>
        <p:txBody>
          <a:bodyPr wrap="square" lIns="0" tIns="0" rIns="0" bIns="0" rtlCol="0" anchor="t"/>
          <a:lstStyle/>
          <a:p>
            <a:pPr algn="l" indent="0" marL="0">
              <a:lnSpc>
                <a:spcPts val="2600"/>
              </a:lnSpc>
              <a:buNone/>
            </a:pPr>
            <a:r>
              <a:rPr lang="en-US" sz="2050" b="1" spc="-21" kern="0" dirty="0">
                <a:solidFill>
                  <a:srgbClr val="3D3838"/>
                </a:solidFill>
                <a:latin typeface="Montserrat Bold" pitchFamily="34" charset="0"/>
                <a:ea typeface="Montserrat Bold" pitchFamily="34" charset="-122"/>
                <a:cs typeface="Montserrat Bold" pitchFamily="34" charset="-120"/>
              </a:rPr>
              <a:t>Οικονομική σταθερότητα</a:t>
            </a:r>
            <a:endParaRPr lang="en-US" sz="2050" dirty="0"/>
          </a:p>
        </p:txBody>
      </p:sp>
      <p:sp>
        <p:nvSpPr>
          <p:cNvPr id="9" name="Text 4"/>
          <p:cNvSpPr/>
          <p:nvPr/>
        </p:nvSpPr>
        <p:spPr>
          <a:xfrm>
            <a:off x="4153138" y="6197560"/>
            <a:ext cx="2987159" cy="1049417"/>
          </a:xfrm>
          <a:prstGeom prst="rect">
            <a:avLst/>
          </a:prstGeom>
          <a:noFill/>
          <a:ln/>
        </p:spPr>
        <p:txBody>
          <a:bodyPr wrap="square" lIns="0" tIns="0" rIns="0" bIns="0" rtlCol="0" anchor="t"/>
          <a:lstStyle/>
          <a:p>
            <a:pPr algn="l" indent="0" marL="0">
              <a:lnSpc>
                <a:spcPts val="2750"/>
              </a:lnSpc>
              <a:buNone/>
            </a:pPr>
            <a:r>
              <a:rPr lang="en-US" sz="1800" dirty="0">
                <a:solidFill>
                  <a:srgbClr val="3D3838"/>
                </a:solidFill>
                <a:latin typeface="Source Sans Pro" pitchFamily="34" charset="0"/>
                <a:ea typeface="Source Sans Pro" pitchFamily="34" charset="-122"/>
                <a:cs typeface="Source Sans Pro" pitchFamily="34" charset="-120"/>
              </a:rPr>
              <a:t>Επίτευξη ισορροπίας στην οικονομία και αποφυγή έντονων διακυμάνσεων.</a:t>
            </a:r>
            <a:endParaRPr lang="en-US" sz="1800" dirty="0"/>
          </a:p>
        </p:txBody>
      </p:sp>
      <p:pic>
        <p:nvPicPr>
          <p:cNvPr id="10" name="Image 3" descr="preencoded.png">    </p:cNvPr>
          <p:cNvPicPr>
            <a:picLocks noChangeAspect="1"/>
          </p:cNvPicPr>
          <p:nvPr/>
        </p:nvPicPr>
        <p:blipFill>
          <a:blip r:embed="rId4"/>
          <a:stretch>
            <a:fillRect/>
          </a:stretch>
        </p:blipFill>
        <p:spPr>
          <a:xfrm>
            <a:off x="7490103" y="4579025"/>
            <a:ext cx="583049" cy="583049"/>
          </a:xfrm>
          <a:prstGeom prst="rect">
            <a:avLst/>
          </a:prstGeom>
        </p:spPr>
      </p:pic>
      <p:sp>
        <p:nvSpPr>
          <p:cNvPr id="11" name="Text 5"/>
          <p:cNvSpPr/>
          <p:nvPr/>
        </p:nvSpPr>
        <p:spPr>
          <a:xfrm>
            <a:off x="7490103" y="5395198"/>
            <a:ext cx="2987040" cy="662464"/>
          </a:xfrm>
          <a:prstGeom prst="rect">
            <a:avLst/>
          </a:prstGeom>
          <a:noFill/>
          <a:ln/>
        </p:spPr>
        <p:txBody>
          <a:bodyPr wrap="square" lIns="0" tIns="0" rIns="0" bIns="0" rtlCol="0" anchor="t"/>
          <a:lstStyle/>
          <a:p>
            <a:pPr algn="l" indent="0" marL="0">
              <a:lnSpc>
                <a:spcPts val="2600"/>
              </a:lnSpc>
              <a:buNone/>
            </a:pPr>
            <a:r>
              <a:rPr lang="en-US" sz="2050" b="1" spc="-21" kern="0" dirty="0">
                <a:solidFill>
                  <a:srgbClr val="3D3838"/>
                </a:solidFill>
                <a:latin typeface="Montserrat Bold" pitchFamily="34" charset="0"/>
                <a:ea typeface="Montserrat Bold" pitchFamily="34" charset="-122"/>
                <a:cs typeface="Montserrat Bold" pitchFamily="34" charset="-120"/>
              </a:rPr>
              <a:t>Δικαιότερη διανομή εισοδήματος</a:t>
            </a:r>
            <a:endParaRPr lang="en-US" sz="2050" dirty="0"/>
          </a:p>
        </p:txBody>
      </p:sp>
      <p:sp>
        <p:nvSpPr>
          <p:cNvPr id="12" name="Text 6"/>
          <p:cNvSpPr/>
          <p:nvPr/>
        </p:nvSpPr>
        <p:spPr>
          <a:xfrm>
            <a:off x="7490103" y="6197560"/>
            <a:ext cx="2987040" cy="1049417"/>
          </a:xfrm>
          <a:prstGeom prst="rect">
            <a:avLst/>
          </a:prstGeom>
          <a:noFill/>
          <a:ln/>
        </p:spPr>
        <p:txBody>
          <a:bodyPr wrap="square" lIns="0" tIns="0" rIns="0" bIns="0" rtlCol="0" anchor="t"/>
          <a:lstStyle/>
          <a:p>
            <a:pPr algn="l" indent="0" marL="0">
              <a:lnSpc>
                <a:spcPts val="2750"/>
              </a:lnSpc>
              <a:buNone/>
            </a:pPr>
            <a:r>
              <a:rPr lang="en-US" sz="1800" dirty="0">
                <a:solidFill>
                  <a:srgbClr val="3D3838"/>
                </a:solidFill>
                <a:latin typeface="Source Sans Pro" pitchFamily="34" charset="0"/>
                <a:ea typeface="Source Sans Pro" pitchFamily="34" charset="-122"/>
                <a:cs typeface="Source Sans Pro" pitchFamily="34" charset="-120"/>
              </a:rPr>
              <a:t>Μείωση των οικονομικών ανισοτήτων και προώθηση της κοινωνικής δικαιοσύνης.</a:t>
            </a:r>
            <a:endParaRPr lang="en-US" sz="1800" dirty="0"/>
          </a:p>
        </p:txBody>
      </p:sp>
      <p:pic>
        <p:nvPicPr>
          <p:cNvPr id="13" name="Image 4" descr="preencoded.png">    </p:cNvPr>
          <p:cNvPicPr>
            <a:picLocks noChangeAspect="1"/>
          </p:cNvPicPr>
          <p:nvPr/>
        </p:nvPicPr>
        <p:blipFill>
          <a:blip r:embed="rId5"/>
          <a:stretch>
            <a:fillRect/>
          </a:stretch>
        </p:blipFill>
        <p:spPr>
          <a:xfrm>
            <a:off x="10826948" y="4579025"/>
            <a:ext cx="583049" cy="583049"/>
          </a:xfrm>
          <a:prstGeom prst="rect">
            <a:avLst/>
          </a:prstGeom>
        </p:spPr>
      </p:pic>
      <p:sp>
        <p:nvSpPr>
          <p:cNvPr id="14" name="Text 7"/>
          <p:cNvSpPr/>
          <p:nvPr/>
        </p:nvSpPr>
        <p:spPr>
          <a:xfrm>
            <a:off x="10826948" y="5395198"/>
            <a:ext cx="2987159" cy="993696"/>
          </a:xfrm>
          <a:prstGeom prst="rect">
            <a:avLst/>
          </a:prstGeom>
          <a:noFill/>
          <a:ln/>
        </p:spPr>
        <p:txBody>
          <a:bodyPr wrap="square" lIns="0" tIns="0" rIns="0" bIns="0" rtlCol="0" anchor="t"/>
          <a:lstStyle/>
          <a:p>
            <a:pPr algn="l" indent="0" marL="0">
              <a:lnSpc>
                <a:spcPts val="2600"/>
              </a:lnSpc>
              <a:buNone/>
            </a:pPr>
            <a:r>
              <a:rPr lang="en-US" sz="2050" b="1" spc="-21" kern="0" dirty="0">
                <a:solidFill>
                  <a:srgbClr val="3D3838"/>
                </a:solidFill>
                <a:latin typeface="Montserrat Bold" pitchFamily="34" charset="0"/>
                <a:ea typeface="Montserrat Bold" pitchFamily="34" charset="-122"/>
                <a:cs typeface="Montserrat Bold" pitchFamily="34" charset="-120"/>
              </a:rPr>
              <a:t>Προώθηση οικονομικής ανάπτυξης</a:t>
            </a:r>
            <a:endParaRPr lang="en-US" sz="2050" dirty="0"/>
          </a:p>
        </p:txBody>
      </p:sp>
      <p:sp>
        <p:nvSpPr>
          <p:cNvPr id="15" name="Text 8"/>
          <p:cNvSpPr/>
          <p:nvPr/>
        </p:nvSpPr>
        <p:spPr>
          <a:xfrm>
            <a:off x="10826948" y="6528792"/>
            <a:ext cx="2987159" cy="1049417"/>
          </a:xfrm>
          <a:prstGeom prst="rect">
            <a:avLst/>
          </a:prstGeom>
          <a:noFill/>
          <a:ln/>
        </p:spPr>
        <p:txBody>
          <a:bodyPr wrap="square" lIns="0" tIns="0" rIns="0" bIns="0" rtlCol="0" anchor="t"/>
          <a:lstStyle/>
          <a:p>
            <a:pPr algn="l" indent="0" marL="0">
              <a:lnSpc>
                <a:spcPts val="2750"/>
              </a:lnSpc>
              <a:buNone/>
            </a:pPr>
            <a:r>
              <a:rPr lang="en-US" sz="1800" dirty="0">
                <a:solidFill>
                  <a:srgbClr val="3D3838"/>
                </a:solidFill>
                <a:latin typeface="Source Sans Pro" pitchFamily="34" charset="0"/>
                <a:ea typeface="Source Sans Pro" pitchFamily="34" charset="-122"/>
                <a:cs typeface="Source Sans Pro" pitchFamily="34" charset="-120"/>
              </a:rPr>
              <a:t>Ενίσχυση της οικονομικής μεγέθυνσης και βελτίωση του βιοτικού επιπέδου.</a:t>
            </a:r>
            <a:endParaRPr lang="en-U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863798" y="1935361"/>
            <a:ext cx="11815405" cy="701278"/>
          </a:xfrm>
          <a:prstGeom prst="rect">
            <a:avLst/>
          </a:prstGeom>
          <a:noFill/>
          <a:ln/>
        </p:spPr>
        <p:txBody>
          <a:bodyPr wrap="none" lIns="0" tIns="0" rIns="0" bIns="0" rtlCol="0" anchor="t"/>
          <a:lstStyle/>
          <a:p>
            <a:pPr indent="0" marL="0">
              <a:lnSpc>
                <a:spcPts val="5500"/>
              </a:lnSpc>
              <a:buNone/>
            </a:pPr>
            <a:r>
              <a:rPr lang="en-US" sz="4400" b="1" spc="-44" kern="0" dirty="0">
                <a:solidFill>
                  <a:srgbClr val="000000"/>
                </a:solidFill>
                <a:latin typeface="Montserrat Bold" pitchFamily="34" charset="0"/>
                <a:ea typeface="Montserrat Bold" pitchFamily="34" charset="-122"/>
                <a:cs typeface="Montserrat Bold" pitchFamily="34" charset="-120"/>
              </a:rPr>
              <a:t>Προκλήσεις του κρατικού παρεμβατισμού</a:t>
            </a:r>
            <a:endParaRPr lang="en-US" sz="4400" dirty="0"/>
          </a:p>
        </p:txBody>
      </p:sp>
      <p:sp>
        <p:nvSpPr>
          <p:cNvPr id="3" name="Text 1"/>
          <p:cNvSpPr/>
          <p:nvPr/>
        </p:nvSpPr>
        <p:spPr>
          <a:xfrm>
            <a:off x="863798" y="3253621"/>
            <a:ext cx="5818703" cy="350639"/>
          </a:xfrm>
          <a:prstGeom prst="rect">
            <a:avLst/>
          </a:prstGeom>
          <a:noFill/>
          <a:ln/>
        </p:spPr>
        <p:txBody>
          <a:bodyPr wrap="none" lIns="0" tIns="0" rIns="0" bIns="0" rtlCol="0" anchor="t"/>
          <a:lstStyle/>
          <a:p>
            <a:pPr indent="0" marL="0">
              <a:lnSpc>
                <a:spcPts val="2750"/>
              </a:lnSpc>
              <a:buNone/>
            </a:pPr>
            <a:r>
              <a:rPr lang="en-US" sz="2200" b="1" spc="-22" kern="0" dirty="0">
                <a:solidFill>
                  <a:srgbClr val="000000"/>
                </a:solidFill>
                <a:latin typeface="Montserrat Bold" pitchFamily="34" charset="0"/>
                <a:ea typeface="Montserrat Bold" pitchFamily="34" charset="-122"/>
                <a:cs typeface="Montserrat Bold" pitchFamily="34" charset="-120"/>
              </a:rPr>
              <a:t>Ισορροπία δημόσιου και ιδιωτικού τομέα</a:t>
            </a:r>
            <a:endParaRPr lang="en-US" sz="2200" dirty="0"/>
          </a:p>
        </p:txBody>
      </p:sp>
      <p:sp>
        <p:nvSpPr>
          <p:cNvPr id="4" name="Text 2"/>
          <p:cNvSpPr/>
          <p:nvPr/>
        </p:nvSpPr>
        <p:spPr>
          <a:xfrm>
            <a:off x="863798" y="3851077"/>
            <a:ext cx="6150293" cy="2220992"/>
          </a:xfrm>
          <a:prstGeom prst="rect">
            <a:avLst/>
          </a:prstGeom>
          <a:noFill/>
          <a:ln/>
        </p:spPr>
        <p:txBody>
          <a:bodyPr wrap="square" lIns="0" tIns="0" rIns="0" bIns="0" rtlCol="0" anchor="t"/>
          <a:lstStyle/>
          <a:p>
            <a:pPr indent="0" marL="0">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Η εύρεση της σωστής ισορροπίας μεταξύ κρατικής παρέμβασης και ελεύθερης αγοράς αποτελεί μια διαρκή πρόκληση. Υπερβολικός παρεμβατισμός μπορεί να οδηγήσει σε αναποτελεσματικότητα, ενώ η ελλιπής παρέμβαση μπορεί να αφήσει σημαντικές κοινωνικές ανάγκες ακάλυπτες.</a:t>
            </a:r>
            <a:endParaRPr lang="en-US" sz="1900" dirty="0"/>
          </a:p>
        </p:txBody>
      </p:sp>
      <p:sp>
        <p:nvSpPr>
          <p:cNvPr id="5" name="Text 3"/>
          <p:cNvSpPr/>
          <p:nvPr/>
        </p:nvSpPr>
        <p:spPr>
          <a:xfrm>
            <a:off x="7623929" y="3253621"/>
            <a:ext cx="4126587" cy="350639"/>
          </a:xfrm>
          <a:prstGeom prst="rect">
            <a:avLst/>
          </a:prstGeom>
          <a:noFill/>
          <a:ln/>
        </p:spPr>
        <p:txBody>
          <a:bodyPr wrap="none" lIns="0" tIns="0" rIns="0" bIns="0" rtlCol="0" anchor="t"/>
          <a:lstStyle/>
          <a:p>
            <a:pPr indent="0" marL="0">
              <a:lnSpc>
                <a:spcPts val="2750"/>
              </a:lnSpc>
              <a:buNone/>
            </a:pPr>
            <a:r>
              <a:rPr lang="en-US" sz="2200" b="1" spc="-22" kern="0" dirty="0">
                <a:solidFill>
                  <a:srgbClr val="000000"/>
                </a:solidFill>
                <a:latin typeface="Montserrat Bold" pitchFamily="34" charset="0"/>
                <a:ea typeface="Montserrat Bold" pitchFamily="34" charset="-122"/>
                <a:cs typeface="Montserrat Bold" pitchFamily="34" charset="-120"/>
              </a:rPr>
              <a:t>Αποτελεσματικότητα Δ.Ε.Κ.Ο.</a:t>
            </a:r>
            <a:endParaRPr lang="en-US" sz="2200" dirty="0"/>
          </a:p>
        </p:txBody>
      </p:sp>
      <p:sp>
        <p:nvSpPr>
          <p:cNvPr id="6" name="Text 4"/>
          <p:cNvSpPr/>
          <p:nvPr/>
        </p:nvSpPr>
        <p:spPr>
          <a:xfrm>
            <a:off x="7623929" y="3851077"/>
            <a:ext cx="6150293" cy="1850827"/>
          </a:xfrm>
          <a:prstGeom prst="rect">
            <a:avLst/>
          </a:prstGeom>
          <a:noFill/>
          <a:ln/>
        </p:spPr>
        <p:txBody>
          <a:bodyPr wrap="square" lIns="0" tIns="0" rIns="0" bIns="0" rtlCol="0" anchor="t"/>
          <a:lstStyle/>
          <a:p>
            <a:pPr indent="0" marL="0">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Η διασφάλιση της αποτελεσματικής λειτουργίας των Δημόσιων Επιχειρήσεων και Οργανισμών αποτελεί μια συνεχή πρόκληση. Η γραφειοκρατία και η έλλειψη ανταγωνισμού μπορούν να οδηγήσουν σε χαμηλή αποδοτικότητα και ποιότητα υπηρεσιών.</a:t>
            </a:r>
            <a:endParaRPr lang="en-US" sz="1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344722" y="674965"/>
            <a:ext cx="5573673" cy="696635"/>
          </a:xfrm>
          <a:prstGeom prst="rect">
            <a:avLst/>
          </a:prstGeom>
          <a:noFill/>
          <a:ln/>
        </p:spPr>
        <p:txBody>
          <a:bodyPr wrap="none" lIns="0" tIns="0" rIns="0" bIns="0" rtlCol="0" anchor="t"/>
          <a:lstStyle/>
          <a:p>
            <a:pPr indent="0" marL="0">
              <a:lnSpc>
                <a:spcPts val="5450"/>
              </a:lnSpc>
              <a:buNone/>
            </a:pPr>
            <a:r>
              <a:rPr lang="en-US" sz="4350" b="1" spc="-44" kern="0" dirty="0">
                <a:solidFill>
                  <a:srgbClr val="000000"/>
                </a:solidFill>
                <a:latin typeface="Montserrat Bold" pitchFamily="34" charset="0"/>
                <a:ea typeface="Montserrat Bold" pitchFamily="34" charset="-122"/>
                <a:cs typeface="Montserrat Bold" pitchFamily="34" charset="-120"/>
              </a:rPr>
              <a:t>Συμπεράσματα</a:t>
            </a:r>
            <a:endParaRPr lang="en-US" sz="4350" dirty="0"/>
          </a:p>
        </p:txBody>
      </p:sp>
      <p:sp>
        <p:nvSpPr>
          <p:cNvPr id="4" name="Shape 1"/>
          <p:cNvSpPr/>
          <p:nvPr/>
        </p:nvSpPr>
        <p:spPr>
          <a:xfrm>
            <a:off x="6344722" y="2015252"/>
            <a:ext cx="551736" cy="551736"/>
          </a:xfrm>
          <a:prstGeom prst="roundRect">
            <a:avLst>
              <a:gd name="adj" fmla="val 6667"/>
            </a:avLst>
          </a:prstGeom>
          <a:solidFill>
            <a:srgbClr val="F2EEEE"/>
          </a:solidFill>
          <a:ln/>
        </p:spPr>
      </p:sp>
      <p:sp>
        <p:nvSpPr>
          <p:cNvPr id="5" name="Text 2"/>
          <p:cNvSpPr/>
          <p:nvPr/>
        </p:nvSpPr>
        <p:spPr>
          <a:xfrm>
            <a:off x="6556653" y="2123837"/>
            <a:ext cx="127754" cy="334447"/>
          </a:xfrm>
          <a:prstGeom prst="rect">
            <a:avLst/>
          </a:prstGeom>
          <a:noFill/>
          <a:ln/>
        </p:spPr>
        <p:txBody>
          <a:bodyPr wrap="none" lIns="0" tIns="0" rIns="0" bIns="0" rtlCol="0" anchor="t"/>
          <a:lstStyle/>
          <a:p>
            <a:pPr algn="ctr" indent="0" marL="0">
              <a:lnSpc>
                <a:spcPts val="2600"/>
              </a:lnSpc>
              <a:buNone/>
            </a:pPr>
            <a:r>
              <a:rPr lang="en-US" sz="2600" b="1" spc="-26" kern="0" dirty="0">
                <a:solidFill>
                  <a:srgbClr val="3D3838"/>
                </a:solidFill>
                <a:latin typeface="Montserrat Bold" pitchFamily="34" charset="0"/>
                <a:ea typeface="Montserrat Bold" pitchFamily="34" charset="-122"/>
                <a:cs typeface="Montserrat Bold" pitchFamily="34" charset="-120"/>
              </a:rPr>
              <a:t>1</a:t>
            </a:r>
            <a:endParaRPr lang="en-US" sz="2600" dirty="0"/>
          </a:p>
        </p:txBody>
      </p:sp>
      <p:sp>
        <p:nvSpPr>
          <p:cNvPr id="6" name="Text 3"/>
          <p:cNvSpPr/>
          <p:nvPr/>
        </p:nvSpPr>
        <p:spPr>
          <a:xfrm>
            <a:off x="7141607" y="2015252"/>
            <a:ext cx="2794278" cy="696754"/>
          </a:xfrm>
          <a:prstGeom prst="rect">
            <a:avLst/>
          </a:prstGeom>
          <a:noFill/>
          <a:ln/>
        </p:spPr>
        <p:txBody>
          <a:bodyPr wrap="square" lIns="0" tIns="0" rIns="0" bIns="0" rtlCol="0" anchor="t"/>
          <a:lstStyle/>
          <a:p>
            <a:pPr indent="0" marL="0">
              <a:lnSpc>
                <a:spcPts val="2700"/>
              </a:lnSpc>
              <a:buNone/>
            </a:pPr>
            <a:r>
              <a:rPr lang="en-US" sz="2150" b="1" spc="-22" kern="0" dirty="0">
                <a:solidFill>
                  <a:srgbClr val="3D3838"/>
                </a:solidFill>
                <a:latin typeface="Montserrat Bold" pitchFamily="34" charset="0"/>
                <a:ea typeface="Montserrat Bold" pitchFamily="34" charset="-122"/>
                <a:cs typeface="Montserrat Bold" pitchFamily="34" charset="-120"/>
              </a:rPr>
              <a:t>Καθοριστικός ρόλος του κράτους</a:t>
            </a:r>
            <a:endParaRPr lang="en-US" sz="2150" dirty="0"/>
          </a:p>
        </p:txBody>
      </p:sp>
      <p:sp>
        <p:nvSpPr>
          <p:cNvPr id="7" name="Text 4"/>
          <p:cNvSpPr/>
          <p:nvPr/>
        </p:nvSpPr>
        <p:spPr>
          <a:xfrm>
            <a:off x="7141607" y="2859048"/>
            <a:ext cx="2794278" cy="2207419"/>
          </a:xfrm>
          <a:prstGeom prst="rect">
            <a:avLst/>
          </a:prstGeom>
          <a:noFill/>
          <a:ln/>
        </p:spPr>
        <p:txBody>
          <a:bodyPr wrap="square" lIns="0" tIns="0" rIns="0" bIns="0" rtlCol="0" anchor="t"/>
          <a:lstStyle/>
          <a:p>
            <a:pPr indent="0" marL="0">
              <a:lnSpc>
                <a:spcPts val="2850"/>
              </a:lnSpc>
              <a:buNone/>
            </a:pPr>
            <a:r>
              <a:rPr lang="en-US" sz="1900" dirty="0">
                <a:solidFill>
                  <a:srgbClr val="3D3838"/>
                </a:solidFill>
                <a:latin typeface="Source Sans Pro" pitchFamily="34" charset="0"/>
                <a:ea typeface="Source Sans Pro" pitchFamily="34" charset="-122"/>
                <a:cs typeface="Source Sans Pro" pitchFamily="34" charset="-120"/>
              </a:rPr>
              <a:t>Το κράτος, ως παραγωγός και καταναλωτής, διαδραματίζει κρίσιμο ρόλο στη διαμόρφωση της οικονομίας και της κοινωνικής ευημερίας.</a:t>
            </a:r>
            <a:endParaRPr lang="en-US" sz="1900" dirty="0"/>
          </a:p>
        </p:txBody>
      </p:sp>
      <p:sp>
        <p:nvSpPr>
          <p:cNvPr id="8" name="Shape 5"/>
          <p:cNvSpPr/>
          <p:nvPr/>
        </p:nvSpPr>
        <p:spPr>
          <a:xfrm>
            <a:off x="10181034" y="2015252"/>
            <a:ext cx="551736" cy="551736"/>
          </a:xfrm>
          <a:prstGeom prst="roundRect">
            <a:avLst>
              <a:gd name="adj" fmla="val 6667"/>
            </a:avLst>
          </a:prstGeom>
          <a:solidFill>
            <a:srgbClr val="F2EEEE"/>
          </a:solidFill>
          <a:ln/>
        </p:spPr>
      </p:sp>
      <p:sp>
        <p:nvSpPr>
          <p:cNvPr id="9" name="Text 6"/>
          <p:cNvSpPr/>
          <p:nvPr/>
        </p:nvSpPr>
        <p:spPr>
          <a:xfrm>
            <a:off x="10359866" y="2123837"/>
            <a:ext cx="193953" cy="334447"/>
          </a:xfrm>
          <a:prstGeom prst="rect">
            <a:avLst/>
          </a:prstGeom>
          <a:noFill/>
          <a:ln/>
        </p:spPr>
        <p:txBody>
          <a:bodyPr wrap="none" lIns="0" tIns="0" rIns="0" bIns="0" rtlCol="0" anchor="t"/>
          <a:lstStyle/>
          <a:p>
            <a:pPr algn="ctr" indent="0" marL="0">
              <a:lnSpc>
                <a:spcPts val="2600"/>
              </a:lnSpc>
              <a:buNone/>
            </a:pPr>
            <a:r>
              <a:rPr lang="en-US" sz="2600" b="1" spc="-26" kern="0" dirty="0">
                <a:solidFill>
                  <a:srgbClr val="3D3838"/>
                </a:solidFill>
                <a:latin typeface="Montserrat Bold" pitchFamily="34" charset="0"/>
                <a:ea typeface="Montserrat Bold" pitchFamily="34" charset="-122"/>
                <a:cs typeface="Montserrat Bold" pitchFamily="34" charset="-120"/>
              </a:rPr>
              <a:t>2</a:t>
            </a:r>
            <a:endParaRPr lang="en-US" sz="2600" dirty="0"/>
          </a:p>
        </p:txBody>
      </p:sp>
      <p:sp>
        <p:nvSpPr>
          <p:cNvPr id="10" name="Text 7"/>
          <p:cNvSpPr/>
          <p:nvPr/>
        </p:nvSpPr>
        <p:spPr>
          <a:xfrm>
            <a:off x="10977920" y="2015252"/>
            <a:ext cx="2794278" cy="696754"/>
          </a:xfrm>
          <a:prstGeom prst="rect">
            <a:avLst/>
          </a:prstGeom>
          <a:noFill/>
          <a:ln/>
        </p:spPr>
        <p:txBody>
          <a:bodyPr wrap="square" lIns="0" tIns="0" rIns="0" bIns="0" rtlCol="0" anchor="t"/>
          <a:lstStyle/>
          <a:p>
            <a:pPr indent="0" marL="0">
              <a:lnSpc>
                <a:spcPts val="2700"/>
              </a:lnSpc>
              <a:buNone/>
            </a:pPr>
            <a:r>
              <a:rPr lang="en-US" sz="2150" b="1" spc="-22" kern="0" dirty="0">
                <a:solidFill>
                  <a:srgbClr val="3D3838"/>
                </a:solidFill>
                <a:latin typeface="Montserrat Bold" pitchFamily="34" charset="0"/>
                <a:ea typeface="Montserrat Bold" pitchFamily="34" charset="-122"/>
                <a:cs typeface="Montserrat Bold" pitchFamily="34" charset="-120"/>
              </a:rPr>
              <a:t>Ανάγκη για ισορροπία</a:t>
            </a:r>
            <a:endParaRPr lang="en-US" sz="2150" dirty="0"/>
          </a:p>
        </p:txBody>
      </p:sp>
      <p:sp>
        <p:nvSpPr>
          <p:cNvPr id="11" name="Text 8"/>
          <p:cNvSpPr/>
          <p:nvPr/>
        </p:nvSpPr>
        <p:spPr>
          <a:xfrm>
            <a:off x="10977920" y="2859048"/>
            <a:ext cx="2794278" cy="2575322"/>
          </a:xfrm>
          <a:prstGeom prst="rect">
            <a:avLst/>
          </a:prstGeom>
          <a:noFill/>
          <a:ln/>
        </p:spPr>
        <p:txBody>
          <a:bodyPr wrap="square" lIns="0" tIns="0" rIns="0" bIns="0" rtlCol="0" anchor="t"/>
          <a:lstStyle/>
          <a:p>
            <a:pPr indent="0" marL="0">
              <a:lnSpc>
                <a:spcPts val="2850"/>
              </a:lnSpc>
              <a:buNone/>
            </a:pPr>
            <a:r>
              <a:rPr lang="en-US" sz="1900" dirty="0">
                <a:solidFill>
                  <a:srgbClr val="3D3838"/>
                </a:solidFill>
                <a:latin typeface="Source Sans Pro" pitchFamily="34" charset="0"/>
                <a:ea typeface="Source Sans Pro" pitchFamily="34" charset="-122"/>
                <a:cs typeface="Source Sans Pro" pitchFamily="34" charset="-120"/>
              </a:rPr>
              <a:t>Η εξισορρόπηση μεταξύ κρατικής παρέμβασης και ελεύθερης αγοράς είναι απαραίτητη για την επίτευξη οικονομικής ανάπτυξης και κοινωνικής δικαιοσύνης.</a:t>
            </a:r>
            <a:endParaRPr lang="en-US" sz="1900" dirty="0"/>
          </a:p>
        </p:txBody>
      </p:sp>
      <p:sp>
        <p:nvSpPr>
          <p:cNvPr id="12" name="Shape 9"/>
          <p:cNvSpPr/>
          <p:nvPr/>
        </p:nvSpPr>
        <p:spPr>
          <a:xfrm>
            <a:off x="6344722" y="5955387"/>
            <a:ext cx="551736" cy="551736"/>
          </a:xfrm>
          <a:prstGeom prst="roundRect">
            <a:avLst>
              <a:gd name="adj" fmla="val 6667"/>
            </a:avLst>
          </a:prstGeom>
          <a:solidFill>
            <a:srgbClr val="F2EEEE"/>
          </a:solidFill>
          <a:ln/>
        </p:spPr>
      </p:sp>
      <p:sp>
        <p:nvSpPr>
          <p:cNvPr id="13" name="Text 10"/>
          <p:cNvSpPr/>
          <p:nvPr/>
        </p:nvSpPr>
        <p:spPr>
          <a:xfrm>
            <a:off x="6523196" y="6063972"/>
            <a:ext cx="194667" cy="334447"/>
          </a:xfrm>
          <a:prstGeom prst="rect">
            <a:avLst/>
          </a:prstGeom>
          <a:noFill/>
          <a:ln/>
        </p:spPr>
        <p:txBody>
          <a:bodyPr wrap="none" lIns="0" tIns="0" rIns="0" bIns="0" rtlCol="0" anchor="t"/>
          <a:lstStyle/>
          <a:p>
            <a:pPr algn="ctr" indent="0" marL="0">
              <a:lnSpc>
                <a:spcPts val="2600"/>
              </a:lnSpc>
              <a:buNone/>
            </a:pPr>
            <a:r>
              <a:rPr lang="en-US" sz="2600" b="1" spc="-26" kern="0" dirty="0">
                <a:solidFill>
                  <a:srgbClr val="3D3838"/>
                </a:solidFill>
                <a:latin typeface="Montserrat Bold" pitchFamily="34" charset="0"/>
                <a:ea typeface="Montserrat Bold" pitchFamily="34" charset="-122"/>
                <a:cs typeface="Montserrat Bold" pitchFamily="34" charset="-120"/>
              </a:rPr>
              <a:t>3</a:t>
            </a:r>
            <a:endParaRPr lang="en-US" sz="2600" dirty="0"/>
          </a:p>
        </p:txBody>
      </p:sp>
      <p:sp>
        <p:nvSpPr>
          <p:cNvPr id="14" name="Text 11"/>
          <p:cNvSpPr/>
          <p:nvPr/>
        </p:nvSpPr>
        <p:spPr>
          <a:xfrm>
            <a:off x="7141607" y="5955387"/>
            <a:ext cx="5203269" cy="348377"/>
          </a:xfrm>
          <a:prstGeom prst="rect">
            <a:avLst/>
          </a:prstGeom>
          <a:noFill/>
          <a:ln/>
        </p:spPr>
        <p:txBody>
          <a:bodyPr wrap="none" lIns="0" tIns="0" rIns="0" bIns="0" rtlCol="0" anchor="t"/>
          <a:lstStyle/>
          <a:p>
            <a:pPr indent="0" marL="0">
              <a:lnSpc>
                <a:spcPts val="2700"/>
              </a:lnSpc>
              <a:buNone/>
            </a:pPr>
            <a:r>
              <a:rPr lang="en-US" sz="2150" b="1" spc="-22" kern="0" dirty="0">
                <a:solidFill>
                  <a:srgbClr val="3D3838"/>
                </a:solidFill>
                <a:latin typeface="Montserrat Bold" pitchFamily="34" charset="0"/>
                <a:ea typeface="Montserrat Bold" pitchFamily="34" charset="-122"/>
                <a:cs typeface="Montserrat Bold" pitchFamily="34" charset="-120"/>
              </a:rPr>
              <a:t>Συνεχής αξιολόγηση και προσαρμογή</a:t>
            </a:r>
            <a:endParaRPr lang="en-US" sz="2150" dirty="0"/>
          </a:p>
        </p:txBody>
      </p:sp>
      <p:sp>
        <p:nvSpPr>
          <p:cNvPr id="15" name="Text 12"/>
          <p:cNvSpPr/>
          <p:nvPr/>
        </p:nvSpPr>
        <p:spPr>
          <a:xfrm>
            <a:off x="7141607" y="6450806"/>
            <a:ext cx="6630472" cy="1103709"/>
          </a:xfrm>
          <a:prstGeom prst="rect">
            <a:avLst/>
          </a:prstGeom>
          <a:noFill/>
          <a:ln/>
        </p:spPr>
        <p:txBody>
          <a:bodyPr wrap="square" lIns="0" tIns="0" rIns="0" bIns="0" rtlCol="0" anchor="t"/>
          <a:lstStyle/>
          <a:p>
            <a:pPr indent="0" marL="0">
              <a:lnSpc>
                <a:spcPts val="2850"/>
              </a:lnSpc>
              <a:buNone/>
            </a:pPr>
            <a:r>
              <a:rPr lang="en-US" sz="1900" dirty="0">
                <a:solidFill>
                  <a:srgbClr val="3D3838"/>
                </a:solidFill>
                <a:latin typeface="Source Sans Pro" pitchFamily="34" charset="0"/>
                <a:ea typeface="Source Sans Pro" pitchFamily="34" charset="-122"/>
                <a:cs typeface="Source Sans Pro" pitchFamily="34" charset="-120"/>
              </a:rPr>
              <a:t>Απαιτείται διαρκής αξιολόγηση και προσαρμογή των κρατικών πολιτικών για την αντιμετώπιση των μεταβαλλόμενων οικονομικών και κοινωνικών συνθηκών.</a:t>
            </a:r>
            <a:endParaRPr lang="en-US" sz="1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3657600" cy="8229600"/>
          </a:xfrm>
          <a:prstGeom prst="rect">
            <a:avLst/>
          </a:prstGeom>
        </p:spPr>
      </p:pic>
      <p:sp>
        <p:nvSpPr>
          <p:cNvPr id="3" name="Text 0"/>
          <p:cNvSpPr/>
          <p:nvPr/>
        </p:nvSpPr>
        <p:spPr>
          <a:xfrm>
            <a:off x="4521398" y="927735"/>
            <a:ext cx="9245203" cy="1402556"/>
          </a:xfrm>
          <a:prstGeom prst="rect">
            <a:avLst/>
          </a:prstGeom>
          <a:noFill/>
          <a:ln/>
        </p:spPr>
        <p:txBody>
          <a:bodyPr wrap="square" lIns="0" tIns="0" rIns="0" bIns="0" rtlCol="0" anchor="t"/>
          <a:lstStyle/>
          <a:p>
            <a:pPr indent="0" marL="0">
              <a:lnSpc>
                <a:spcPts val="5500"/>
              </a:lnSpc>
              <a:buNone/>
            </a:pPr>
            <a:r>
              <a:rPr lang="en-US" sz="4400" b="1" spc="-44" kern="0" dirty="0">
                <a:solidFill>
                  <a:srgbClr val="000000"/>
                </a:solidFill>
                <a:latin typeface="Montserrat Bold" pitchFamily="34" charset="0"/>
                <a:ea typeface="Montserrat Bold" pitchFamily="34" charset="-122"/>
                <a:cs typeface="Montserrat Bold" pitchFamily="34" charset="-120"/>
              </a:rPr>
              <a:t>Οι βασικές μονάδες του οικονομικού συστήματος</a:t>
            </a:r>
            <a:endParaRPr lang="en-US" sz="4400" dirty="0"/>
          </a:p>
        </p:txBody>
      </p:sp>
      <p:pic>
        <p:nvPicPr>
          <p:cNvPr id="4" name="Image 1" descr="preencoded.png">    </p:cNvPr>
          <p:cNvPicPr>
            <a:picLocks noChangeAspect="1"/>
          </p:cNvPicPr>
          <p:nvPr/>
        </p:nvPicPr>
        <p:blipFill>
          <a:blip r:embed="rId2"/>
          <a:stretch>
            <a:fillRect/>
          </a:stretch>
        </p:blipFill>
        <p:spPr>
          <a:xfrm>
            <a:off x="4521398" y="2700457"/>
            <a:ext cx="616982" cy="616982"/>
          </a:xfrm>
          <a:prstGeom prst="rect">
            <a:avLst/>
          </a:prstGeom>
        </p:spPr>
      </p:pic>
      <p:sp>
        <p:nvSpPr>
          <p:cNvPr id="5" name="Text 1"/>
          <p:cNvSpPr/>
          <p:nvPr/>
        </p:nvSpPr>
        <p:spPr>
          <a:xfrm>
            <a:off x="4521398" y="3564255"/>
            <a:ext cx="2804874" cy="350639"/>
          </a:xfrm>
          <a:prstGeom prst="rect">
            <a:avLst/>
          </a:prstGeom>
          <a:noFill/>
          <a:ln/>
        </p:spPr>
        <p:txBody>
          <a:bodyPr wrap="none" lIns="0" tIns="0" rIns="0" bIns="0" rtlCol="0" anchor="t"/>
          <a:lstStyle/>
          <a:p>
            <a:pPr algn="l" indent="0" marL="0">
              <a:lnSpc>
                <a:spcPts val="2750"/>
              </a:lnSpc>
              <a:buNone/>
            </a:pPr>
            <a:r>
              <a:rPr lang="en-US" sz="2200" b="1" spc="-22" kern="0" dirty="0">
                <a:solidFill>
                  <a:srgbClr val="3D3838"/>
                </a:solidFill>
                <a:latin typeface="Montserrat Bold" pitchFamily="34" charset="0"/>
                <a:ea typeface="Montserrat Bold" pitchFamily="34" charset="-122"/>
                <a:cs typeface="Montserrat Bold" pitchFamily="34" charset="-120"/>
              </a:rPr>
              <a:t>Επιχειρήσεις</a:t>
            </a:r>
            <a:endParaRPr lang="en-US" sz="2200" dirty="0"/>
          </a:p>
        </p:txBody>
      </p:sp>
      <p:sp>
        <p:nvSpPr>
          <p:cNvPr id="6" name="Text 2"/>
          <p:cNvSpPr/>
          <p:nvPr/>
        </p:nvSpPr>
        <p:spPr>
          <a:xfrm>
            <a:off x="4521398" y="4062889"/>
            <a:ext cx="2834878" cy="1480661"/>
          </a:xfrm>
          <a:prstGeom prst="rect">
            <a:avLst/>
          </a:prstGeom>
          <a:noFill/>
          <a:ln/>
        </p:spPr>
        <p:txBody>
          <a:bodyPr wrap="square" lIns="0" tIns="0" rIns="0" bIns="0" rtlCol="0" anchor="t"/>
          <a:lstStyle/>
          <a:p>
            <a:pPr algn="l" indent="0" marL="0">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Οι επιχειρήσεις αποτελούν βασικό πυλώνα της οικονομίας, παράγοντας αγαθά και υπηρεσίες.</a:t>
            </a:r>
            <a:endParaRPr lang="en-US" sz="1900" dirty="0"/>
          </a:p>
        </p:txBody>
      </p:sp>
      <p:pic>
        <p:nvPicPr>
          <p:cNvPr id="7" name="Image 2" descr="preencoded.png">    </p:cNvPr>
          <p:cNvPicPr>
            <a:picLocks noChangeAspect="1"/>
          </p:cNvPicPr>
          <p:nvPr/>
        </p:nvPicPr>
        <p:blipFill>
          <a:blip r:embed="rId3"/>
          <a:stretch>
            <a:fillRect/>
          </a:stretch>
        </p:blipFill>
        <p:spPr>
          <a:xfrm>
            <a:off x="7726442" y="2700457"/>
            <a:ext cx="616982" cy="616982"/>
          </a:xfrm>
          <a:prstGeom prst="rect">
            <a:avLst/>
          </a:prstGeom>
        </p:spPr>
      </p:pic>
      <p:sp>
        <p:nvSpPr>
          <p:cNvPr id="8" name="Text 3"/>
          <p:cNvSpPr/>
          <p:nvPr/>
        </p:nvSpPr>
        <p:spPr>
          <a:xfrm>
            <a:off x="7726442" y="3564255"/>
            <a:ext cx="2804874" cy="350639"/>
          </a:xfrm>
          <a:prstGeom prst="rect">
            <a:avLst/>
          </a:prstGeom>
          <a:noFill/>
          <a:ln/>
        </p:spPr>
        <p:txBody>
          <a:bodyPr wrap="none" lIns="0" tIns="0" rIns="0" bIns="0" rtlCol="0" anchor="t"/>
          <a:lstStyle/>
          <a:p>
            <a:pPr algn="l" indent="0" marL="0">
              <a:lnSpc>
                <a:spcPts val="2750"/>
              </a:lnSpc>
              <a:buNone/>
            </a:pPr>
            <a:r>
              <a:rPr lang="en-US" sz="2200" b="1" spc="-22" kern="0" dirty="0">
                <a:solidFill>
                  <a:srgbClr val="3D3838"/>
                </a:solidFill>
                <a:latin typeface="Montserrat Bold" pitchFamily="34" charset="0"/>
                <a:ea typeface="Montserrat Bold" pitchFamily="34" charset="-122"/>
                <a:cs typeface="Montserrat Bold" pitchFamily="34" charset="-120"/>
              </a:rPr>
              <a:t>Νοικοκυριά</a:t>
            </a:r>
            <a:endParaRPr lang="en-US" sz="2200" dirty="0"/>
          </a:p>
        </p:txBody>
      </p:sp>
      <p:sp>
        <p:nvSpPr>
          <p:cNvPr id="9" name="Text 4"/>
          <p:cNvSpPr/>
          <p:nvPr/>
        </p:nvSpPr>
        <p:spPr>
          <a:xfrm>
            <a:off x="7726442" y="4062889"/>
            <a:ext cx="2834997" cy="1850827"/>
          </a:xfrm>
          <a:prstGeom prst="rect">
            <a:avLst/>
          </a:prstGeom>
          <a:noFill/>
          <a:ln/>
        </p:spPr>
        <p:txBody>
          <a:bodyPr wrap="square" lIns="0" tIns="0" rIns="0" bIns="0" rtlCol="0" anchor="t"/>
          <a:lstStyle/>
          <a:p>
            <a:pPr algn="l" indent="0" marL="0">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Τα νοικοκυριά καταναλώνουν αγαθά και υπηρεσίες, συμβάλλοντας στην οικονομική δραστηριότητα.</a:t>
            </a:r>
            <a:endParaRPr lang="en-US" sz="1900" dirty="0"/>
          </a:p>
        </p:txBody>
      </p:sp>
      <p:pic>
        <p:nvPicPr>
          <p:cNvPr id="10" name="Image 3" descr="preencoded.png">    </p:cNvPr>
          <p:cNvPicPr>
            <a:picLocks noChangeAspect="1"/>
          </p:cNvPicPr>
          <p:nvPr/>
        </p:nvPicPr>
        <p:blipFill>
          <a:blip r:embed="rId4"/>
          <a:stretch>
            <a:fillRect/>
          </a:stretch>
        </p:blipFill>
        <p:spPr>
          <a:xfrm>
            <a:off x="10931604" y="2700457"/>
            <a:ext cx="616982" cy="616982"/>
          </a:xfrm>
          <a:prstGeom prst="rect">
            <a:avLst/>
          </a:prstGeom>
        </p:spPr>
      </p:pic>
      <p:sp>
        <p:nvSpPr>
          <p:cNvPr id="11" name="Text 5"/>
          <p:cNvSpPr/>
          <p:nvPr/>
        </p:nvSpPr>
        <p:spPr>
          <a:xfrm>
            <a:off x="10931604" y="3564255"/>
            <a:ext cx="2804874" cy="350639"/>
          </a:xfrm>
          <a:prstGeom prst="rect">
            <a:avLst/>
          </a:prstGeom>
          <a:noFill/>
          <a:ln/>
        </p:spPr>
        <p:txBody>
          <a:bodyPr wrap="none" lIns="0" tIns="0" rIns="0" bIns="0" rtlCol="0" anchor="t"/>
          <a:lstStyle/>
          <a:p>
            <a:pPr algn="l" indent="0" marL="0">
              <a:lnSpc>
                <a:spcPts val="2750"/>
              </a:lnSpc>
              <a:buNone/>
            </a:pPr>
            <a:r>
              <a:rPr lang="en-US" sz="2200" b="1" spc="-22" kern="0" dirty="0">
                <a:solidFill>
                  <a:srgbClr val="3D3838"/>
                </a:solidFill>
                <a:latin typeface="Montserrat Bold" pitchFamily="34" charset="0"/>
                <a:ea typeface="Montserrat Bold" pitchFamily="34" charset="-122"/>
                <a:cs typeface="Montserrat Bold" pitchFamily="34" charset="-120"/>
              </a:rPr>
              <a:t>Κράτος</a:t>
            </a:r>
            <a:endParaRPr lang="en-US" sz="2200" dirty="0"/>
          </a:p>
        </p:txBody>
      </p:sp>
      <p:sp>
        <p:nvSpPr>
          <p:cNvPr id="12" name="Text 6"/>
          <p:cNvSpPr/>
          <p:nvPr/>
        </p:nvSpPr>
        <p:spPr>
          <a:xfrm>
            <a:off x="10931604" y="4062889"/>
            <a:ext cx="2834878" cy="1480661"/>
          </a:xfrm>
          <a:prstGeom prst="rect">
            <a:avLst/>
          </a:prstGeom>
          <a:noFill/>
          <a:ln/>
        </p:spPr>
        <p:txBody>
          <a:bodyPr wrap="square" lIns="0" tIns="0" rIns="0" bIns="0" rtlCol="0" anchor="t"/>
          <a:lstStyle/>
          <a:p>
            <a:pPr algn="l" indent="0" marL="0">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Το κράτος επηρεάζει καθοριστικά τη λειτουργία της οικονομίας μέσω των αποφάσεών του.</a:t>
            </a:r>
            <a:endParaRPr lang="en-US" sz="1900" dirty="0"/>
          </a:p>
        </p:txBody>
      </p:sp>
      <p:sp>
        <p:nvSpPr>
          <p:cNvPr id="13" name="Text 7"/>
          <p:cNvSpPr/>
          <p:nvPr/>
        </p:nvSpPr>
        <p:spPr>
          <a:xfrm>
            <a:off x="4521398" y="6191369"/>
            <a:ext cx="9245203" cy="1110496"/>
          </a:xfrm>
          <a:prstGeom prst="rect">
            <a:avLst/>
          </a:prstGeom>
          <a:noFill/>
          <a:ln/>
        </p:spPr>
        <p:txBody>
          <a:bodyPr wrap="square" lIns="0" tIns="0" rIns="0" bIns="0" rtlCol="0" anchor="t"/>
          <a:lstStyle/>
          <a:p>
            <a:pPr indent="0" marL="0">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Οι τρεις αυτές μονάδες αλληλεπιδρούν συνεχώς, διαμορφώνοντας το οικονομικό τοπίο. Το κράτος, ως ο αποφασιστικός παράγοντας, επηρεάζει σημαντικά τις επιχειρήσεις και τα νοικοκυριά.</a:t>
            </a:r>
            <a:endParaRPr lang="en-US"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3657600" cy="8229600"/>
          </a:xfrm>
          <a:prstGeom prst="rect">
            <a:avLst/>
          </a:prstGeom>
        </p:spPr>
      </p:pic>
      <p:sp>
        <p:nvSpPr>
          <p:cNvPr id="3" name="Text 0"/>
          <p:cNvSpPr/>
          <p:nvPr/>
        </p:nvSpPr>
        <p:spPr>
          <a:xfrm>
            <a:off x="4407694" y="590550"/>
            <a:ext cx="9472613" cy="1217533"/>
          </a:xfrm>
          <a:prstGeom prst="rect">
            <a:avLst/>
          </a:prstGeom>
          <a:noFill/>
          <a:ln/>
        </p:spPr>
        <p:txBody>
          <a:bodyPr wrap="square" lIns="0" tIns="0" rIns="0" bIns="0" rtlCol="0" anchor="t"/>
          <a:lstStyle/>
          <a:p>
            <a:pPr indent="0" marL="0">
              <a:lnSpc>
                <a:spcPts val="4750"/>
              </a:lnSpc>
              <a:buNone/>
            </a:pPr>
            <a:r>
              <a:rPr lang="en-US" sz="3800" b="1" spc="-38" kern="0" dirty="0">
                <a:solidFill>
                  <a:srgbClr val="000000"/>
                </a:solidFill>
                <a:latin typeface="Montserrat Bold" pitchFamily="34" charset="0"/>
                <a:ea typeface="Montserrat Bold" pitchFamily="34" charset="-122"/>
                <a:cs typeface="Montserrat Bold" pitchFamily="34" charset="-120"/>
              </a:rPr>
              <a:t>Ο δημόσιος τομέας: Φορείς και λειτουργίες</a:t>
            </a:r>
            <a:endParaRPr lang="en-US" sz="3800" dirty="0"/>
          </a:p>
        </p:txBody>
      </p:sp>
      <p:sp>
        <p:nvSpPr>
          <p:cNvPr id="4" name="Shape 1"/>
          <p:cNvSpPr/>
          <p:nvPr/>
        </p:nvSpPr>
        <p:spPr>
          <a:xfrm>
            <a:off x="4407694" y="2370653"/>
            <a:ext cx="482203" cy="482203"/>
          </a:xfrm>
          <a:prstGeom prst="roundRect">
            <a:avLst>
              <a:gd name="adj" fmla="val 6667"/>
            </a:avLst>
          </a:prstGeom>
          <a:solidFill>
            <a:srgbClr val="F2EEEE"/>
          </a:solidFill>
          <a:ln/>
        </p:spPr>
      </p:sp>
      <p:sp>
        <p:nvSpPr>
          <p:cNvPr id="5" name="Text 2"/>
          <p:cNvSpPr/>
          <p:nvPr/>
        </p:nvSpPr>
        <p:spPr>
          <a:xfrm>
            <a:off x="4592955" y="2465546"/>
            <a:ext cx="111681" cy="292298"/>
          </a:xfrm>
          <a:prstGeom prst="rect">
            <a:avLst/>
          </a:prstGeom>
          <a:noFill/>
          <a:ln/>
        </p:spPr>
        <p:txBody>
          <a:bodyPr wrap="none" lIns="0" tIns="0" rIns="0" bIns="0" rtlCol="0" anchor="t"/>
          <a:lstStyle/>
          <a:p>
            <a:pPr algn="ctr" indent="0" marL="0">
              <a:lnSpc>
                <a:spcPts val="2300"/>
              </a:lnSpc>
              <a:buNone/>
            </a:pPr>
            <a:r>
              <a:rPr lang="en-US" sz="2300" b="1" spc="-23" kern="0" dirty="0">
                <a:solidFill>
                  <a:srgbClr val="3D3838"/>
                </a:solidFill>
                <a:latin typeface="Montserrat Bold" pitchFamily="34" charset="0"/>
                <a:ea typeface="Montserrat Bold" pitchFamily="34" charset="-122"/>
                <a:cs typeface="Montserrat Bold" pitchFamily="34" charset="-120"/>
              </a:rPr>
              <a:t>1</a:t>
            </a:r>
            <a:endParaRPr lang="en-US" sz="2300" dirty="0"/>
          </a:p>
        </p:txBody>
      </p:sp>
      <p:sp>
        <p:nvSpPr>
          <p:cNvPr id="6" name="Text 3"/>
          <p:cNvSpPr/>
          <p:nvPr/>
        </p:nvSpPr>
        <p:spPr>
          <a:xfrm>
            <a:off x="5104209" y="2370653"/>
            <a:ext cx="2654618" cy="304443"/>
          </a:xfrm>
          <a:prstGeom prst="rect">
            <a:avLst/>
          </a:prstGeom>
          <a:noFill/>
          <a:ln/>
        </p:spPr>
        <p:txBody>
          <a:bodyPr wrap="none" lIns="0" tIns="0" rIns="0" bIns="0" rtlCol="0" anchor="t"/>
          <a:lstStyle/>
          <a:p>
            <a:pPr indent="0" marL="0">
              <a:lnSpc>
                <a:spcPts val="2350"/>
              </a:lnSpc>
              <a:buNone/>
            </a:pPr>
            <a:r>
              <a:rPr lang="en-US" sz="1900" b="1" spc="-19" kern="0" dirty="0">
                <a:solidFill>
                  <a:srgbClr val="3D3838"/>
                </a:solidFill>
                <a:latin typeface="Montserrat Bold" pitchFamily="34" charset="0"/>
                <a:ea typeface="Montserrat Bold" pitchFamily="34" charset="-122"/>
                <a:cs typeface="Montserrat Bold" pitchFamily="34" charset="-120"/>
              </a:rPr>
              <a:t>Βουλή και κυβέρνηση</a:t>
            </a:r>
            <a:endParaRPr lang="en-US" sz="1900" dirty="0"/>
          </a:p>
        </p:txBody>
      </p:sp>
      <p:sp>
        <p:nvSpPr>
          <p:cNvPr id="7" name="Text 4"/>
          <p:cNvSpPr/>
          <p:nvPr/>
        </p:nvSpPr>
        <p:spPr>
          <a:xfrm>
            <a:off x="5104209" y="2803684"/>
            <a:ext cx="8776097" cy="321469"/>
          </a:xfrm>
          <a:prstGeom prst="rect">
            <a:avLst/>
          </a:prstGeom>
          <a:noFill/>
          <a:ln/>
        </p:spPr>
        <p:txBody>
          <a:bodyPr wrap="none" lIns="0" tIns="0" rIns="0" bIns="0" rtlCol="0" anchor="t"/>
          <a:lstStyle/>
          <a:p>
            <a:pPr indent="0" marL="0">
              <a:lnSpc>
                <a:spcPts val="2500"/>
              </a:lnSpc>
              <a:buNone/>
            </a:pPr>
            <a:r>
              <a:rPr lang="en-US" sz="1650" dirty="0">
                <a:solidFill>
                  <a:srgbClr val="3D3838"/>
                </a:solidFill>
                <a:latin typeface="Source Sans Pro" pitchFamily="34" charset="0"/>
                <a:ea typeface="Source Sans Pro" pitchFamily="34" charset="-122"/>
                <a:cs typeface="Source Sans Pro" pitchFamily="34" charset="-120"/>
              </a:rPr>
              <a:t>Αποτελούν τους κύριους φορείς λήψης αποφάσεων και χάραξης πολιτικής.</a:t>
            </a:r>
            <a:endParaRPr lang="en-US" sz="1650" dirty="0"/>
          </a:p>
        </p:txBody>
      </p:sp>
      <p:sp>
        <p:nvSpPr>
          <p:cNvPr id="8" name="Shape 5"/>
          <p:cNvSpPr/>
          <p:nvPr/>
        </p:nvSpPr>
        <p:spPr>
          <a:xfrm>
            <a:off x="4407694" y="3580567"/>
            <a:ext cx="482203" cy="482203"/>
          </a:xfrm>
          <a:prstGeom prst="roundRect">
            <a:avLst>
              <a:gd name="adj" fmla="val 6667"/>
            </a:avLst>
          </a:prstGeom>
          <a:solidFill>
            <a:srgbClr val="F2EEEE"/>
          </a:solidFill>
          <a:ln/>
        </p:spPr>
      </p:sp>
      <p:sp>
        <p:nvSpPr>
          <p:cNvPr id="9" name="Text 6"/>
          <p:cNvSpPr/>
          <p:nvPr/>
        </p:nvSpPr>
        <p:spPr>
          <a:xfrm>
            <a:off x="4564023" y="3675459"/>
            <a:ext cx="169545" cy="292298"/>
          </a:xfrm>
          <a:prstGeom prst="rect">
            <a:avLst/>
          </a:prstGeom>
          <a:noFill/>
          <a:ln/>
        </p:spPr>
        <p:txBody>
          <a:bodyPr wrap="none" lIns="0" tIns="0" rIns="0" bIns="0" rtlCol="0" anchor="t"/>
          <a:lstStyle/>
          <a:p>
            <a:pPr algn="ctr" indent="0" marL="0">
              <a:lnSpc>
                <a:spcPts val="2300"/>
              </a:lnSpc>
              <a:buNone/>
            </a:pPr>
            <a:r>
              <a:rPr lang="en-US" sz="2300" b="1" spc="-23" kern="0" dirty="0">
                <a:solidFill>
                  <a:srgbClr val="3D3838"/>
                </a:solidFill>
                <a:latin typeface="Montserrat Bold" pitchFamily="34" charset="0"/>
                <a:ea typeface="Montserrat Bold" pitchFamily="34" charset="-122"/>
                <a:cs typeface="Montserrat Bold" pitchFamily="34" charset="-120"/>
              </a:rPr>
              <a:t>2</a:t>
            </a:r>
            <a:endParaRPr lang="en-US" sz="2300" dirty="0"/>
          </a:p>
        </p:txBody>
      </p:sp>
      <p:sp>
        <p:nvSpPr>
          <p:cNvPr id="10" name="Text 7"/>
          <p:cNvSpPr/>
          <p:nvPr/>
        </p:nvSpPr>
        <p:spPr>
          <a:xfrm>
            <a:off x="5104209" y="3580567"/>
            <a:ext cx="4307443" cy="304443"/>
          </a:xfrm>
          <a:prstGeom prst="rect">
            <a:avLst/>
          </a:prstGeom>
          <a:noFill/>
          <a:ln/>
        </p:spPr>
        <p:txBody>
          <a:bodyPr wrap="none" lIns="0" tIns="0" rIns="0" bIns="0" rtlCol="0" anchor="t"/>
          <a:lstStyle/>
          <a:p>
            <a:pPr indent="0" marL="0">
              <a:lnSpc>
                <a:spcPts val="2350"/>
              </a:lnSpc>
              <a:buNone/>
            </a:pPr>
            <a:r>
              <a:rPr lang="en-US" sz="1900" b="1" spc="-19" kern="0" dirty="0">
                <a:solidFill>
                  <a:srgbClr val="3D3838"/>
                </a:solidFill>
                <a:latin typeface="Montserrat Bold" pitchFamily="34" charset="0"/>
                <a:ea typeface="Montserrat Bold" pitchFamily="34" charset="-122"/>
                <a:cs typeface="Montserrat Bold" pitchFamily="34" charset="-120"/>
              </a:rPr>
              <a:t>Οργανισμοί κοινωνικής ασφάλισης</a:t>
            </a:r>
            <a:endParaRPr lang="en-US" sz="1900" dirty="0"/>
          </a:p>
        </p:txBody>
      </p:sp>
      <p:sp>
        <p:nvSpPr>
          <p:cNvPr id="11" name="Text 8"/>
          <p:cNvSpPr/>
          <p:nvPr/>
        </p:nvSpPr>
        <p:spPr>
          <a:xfrm>
            <a:off x="5104209" y="4013597"/>
            <a:ext cx="8776097" cy="321469"/>
          </a:xfrm>
          <a:prstGeom prst="rect">
            <a:avLst/>
          </a:prstGeom>
          <a:noFill/>
          <a:ln/>
        </p:spPr>
        <p:txBody>
          <a:bodyPr wrap="none" lIns="0" tIns="0" rIns="0" bIns="0" rtlCol="0" anchor="t"/>
          <a:lstStyle/>
          <a:p>
            <a:pPr indent="0" marL="0">
              <a:lnSpc>
                <a:spcPts val="2500"/>
              </a:lnSpc>
              <a:buNone/>
            </a:pPr>
            <a:r>
              <a:rPr lang="en-US" sz="1650" dirty="0">
                <a:solidFill>
                  <a:srgbClr val="3D3838"/>
                </a:solidFill>
                <a:latin typeface="Source Sans Pro" pitchFamily="34" charset="0"/>
                <a:ea typeface="Source Sans Pro" pitchFamily="34" charset="-122"/>
                <a:cs typeface="Source Sans Pro" pitchFamily="34" charset="-120"/>
              </a:rPr>
              <a:t>Παρέχουν κοινωνική προστασία και ασφάλιση στους πολίτες.</a:t>
            </a:r>
            <a:endParaRPr lang="en-US" sz="1650" dirty="0"/>
          </a:p>
        </p:txBody>
      </p:sp>
      <p:sp>
        <p:nvSpPr>
          <p:cNvPr id="12" name="Shape 9"/>
          <p:cNvSpPr/>
          <p:nvPr/>
        </p:nvSpPr>
        <p:spPr>
          <a:xfrm>
            <a:off x="4407694" y="4790480"/>
            <a:ext cx="482203" cy="482203"/>
          </a:xfrm>
          <a:prstGeom prst="roundRect">
            <a:avLst>
              <a:gd name="adj" fmla="val 6667"/>
            </a:avLst>
          </a:prstGeom>
          <a:solidFill>
            <a:srgbClr val="F2EEEE"/>
          </a:solidFill>
          <a:ln/>
        </p:spPr>
      </p:sp>
      <p:sp>
        <p:nvSpPr>
          <p:cNvPr id="13" name="Text 10"/>
          <p:cNvSpPr/>
          <p:nvPr/>
        </p:nvSpPr>
        <p:spPr>
          <a:xfrm>
            <a:off x="4563666" y="4885373"/>
            <a:ext cx="170140" cy="292298"/>
          </a:xfrm>
          <a:prstGeom prst="rect">
            <a:avLst/>
          </a:prstGeom>
          <a:noFill/>
          <a:ln/>
        </p:spPr>
        <p:txBody>
          <a:bodyPr wrap="none" lIns="0" tIns="0" rIns="0" bIns="0" rtlCol="0" anchor="t"/>
          <a:lstStyle/>
          <a:p>
            <a:pPr algn="ctr" indent="0" marL="0">
              <a:lnSpc>
                <a:spcPts val="2300"/>
              </a:lnSpc>
              <a:buNone/>
            </a:pPr>
            <a:r>
              <a:rPr lang="en-US" sz="2300" b="1" spc="-23" kern="0" dirty="0">
                <a:solidFill>
                  <a:srgbClr val="3D3838"/>
                </a:solidFill>
                <a:latin typeface="Montserrat Bold" pitchFamily="34" charset="0"/>
                <a:ea typeface="Montserrat Bold" pitchFamily="34" charset="-122"/>
                <a:cs typeface="Montserrat Bold" pitchFamily="34" charset="-120"/>
              </a:rPr>
              <a:t>3</a:t>
            </a:r>
            <a:endParaRPr lang="en-US" sz="2300" dirty="0"/>
          </a:p>
        </p:txBody>
      </p:sp>
      <p:sp>
        <p:nvSpPr>
          <p:cNvPr id="14" name="Text 11"/>
          <p:cNvSpPr/>
          <p:nvPr/>
        </p:nvSpPr>
        <p:spPr>
          <a:xfrm>
            <a:off x="5104209" y="4790480"/>
            <a:ext cx="4358759" cy="304443"/>
          </a:xfrm>
          <a:prstGeom prst="rect">
            <a:avLst/>
          </a:prstGeom>
          <a:noFill/>
          <a:ln/>
        </p:spPr>
        <p:txBody>
          <a:bodyPr wrap="none" lIns="0" tIns="0" rIns="0" bIns="0" rtlCol="0" anchor="t"/>
          <a:lstStyle/>
          <a:p>
            <a:pPr indent="0" marL="0">
              <a:lnSpc>
                <a:spcPts val="2350"/>
              </a:lnSpc>
              <a:buNone/>
            </a:pPr>
            <a:r>
              <a:rPr lang="en-US" sz="1900" b="1" spc="-19" kern="0" dirty="0">
                <a:solidFill>
                  <a:srgbClr val="3D3838"/>
                </a:solidFill>
                <a:latin typeface="Montserrat Bold" pitchFamily="34" charset="0"/>
                <a:ea typeface="Montserrat Bold" pitchFamily="34" charset="-122"/>
                <a:cs typeface="Montserrat Bold" pitchFamily="34" charset="-120"/>
              </a:rPr>
              <a:t>Οργανισμοί τοπικής αυτοδιοίκησης</a:t>
            </a:r>
            <a:endParaRPr lang="en-US" sz="1900" dirty="0"/>
          </a:p>
        </p:txBody>
      </p:sp>
      <p:sp>
        <p:nvSpPr>
          <p:cNvPr id="15" name="Text 12"/>
          <p:cNvSpPr/>
          <p:nvPr/>
        </p:nvSpPr>
        <p:spPr>
          <a:xfrm>
            <a:off x="5104209" y="5223510"/>
            <a:ext cx="8776097" cy="321469"/>
          </a:xfrm>
          <a:prstGeom prst="rect">
            <a:avLst/>
          </a:prstGeom>
          <a:noFill/>
          <a:ln/>
        </p:spPr>
        <p:txBody>
          <a:bodyPr wrap="none" lIns="0" tIns="0" rIns="0" bIns="0" rtlCol="0" anchor="t"/>
          <a:lstStyle/>
          <a:p>
            <a:pPr indent="0" marL="0">
              <a:lnSpc>
                <a:spcPts val="2500"/>
              </a:lnSpc>
              <a:buNone/>
            </a:pPr>
            <a:r>
              <a:rPr lang="en-US" sz="1650" dirty="0">
                <a:solidFill>
                  <a:srgbClr val="3D3838"/>
                </a:solidFill>
                <a:latin typeface="Source Sans Pro" pitchFamily="34" charset="0"/>
                <a:ea typeface="Source Sans Pro" pitchFamily="34" charset="-122"/>
                <a:cs typeface="Source Sans Pro" pitchFamily="34" charset="-120"/>
              </a:rPr>
              <a:t>Διαχειρίζονται τοπικά ζητήματα και παρέχουν υπηρεσίες σε τοπικό επίπεδο.</a:t>
            </a:r>
            <a:endParaRPr lang="en-US" sz="1650" dirty="0"/>
          </a:p>
        </p:txBody>
      </p:sp>
      <p:sp>
        <p:nvSpPr>
          <p:cNvPr id="16" name="Shape 13"/>
          <p:cNvSpPr/>
          <p:nvPr/>
        </p:nvSpPr>
        <p:spPr>
          <a:xfrm>
            <a:off x="4407694" y="6000393"/>
            <a:ext cx="482203" cy="482203"/>
          </a:xfrm>
          <a:prstGeom prst="roundRect">
            <a:avLst>
              <a:gd name="adj" fmla="val 6667"/>
            </a:avLst>
          </a:prstGeom>
          <a:solidFill>
            <a:srgbClr val="F2EEEE"/>
          </a:solidFill>
          <a:ln/>
        </p:spPr>
      </p:sp>
      <p:sp>
        <p:nvSpPr>
          <p:cNvPr id="17" name="Text 14"/>
          <p:cNvSpPr/>
          <p:nvPr/>
        </p:nvSpPr>
        <p:spPr>
          <a:xfrm>
            <a:off x="4549497" y="6095286"/>
            <a:ext cx="198477" cy="292298"/>
          </a:xfrm>
          <a:prstGeom prst="rect">
            <a:avLst/>
          </a:prstGeom>
          <a:noFill/>
          <a:ln/>
        </p:spPr>
        <p:txBody>
          <a:bodyPr wrap="none" lIns="0" tIns="0" rIns="0" bIns="0" rtlCol="0" anchor="t"/>
          <a:lstStyle/>
          <a:p>
            <a:pPr algn="ctr" indent="0" marL="0">
              <a:lnSpc>
                <a:spcPts val="2300"/>
              </a:lnSpc>
              <a:buNone/>
            </a:pPr>
            <a:r>
              <a:rPr lang="en-US" sz="2300" b="1" spc="-23" kern="0" dirty="0">
                <a:solidFill>
                  <a:srgbClr val="3D3838"/>
                </a:solidFill>
                <a:latin typeface="Montserrat Bold" pitchFamily="34" charset="0"/>
                <a:ea typeface="Montserrat Bold" pitchFamily="34" charset="-122"/>
                <a:cs typeface="Montserrat Bold" pitchFamily="34" charset="-120"/>
              </a:rPr>
              <a:t>4</a:t>
            </a:r>
            <a:endParaRPr lang="en-US" sz="2300" dirty="0"/>
          </a:p>
        </p:txBody>
      </p:sp>
      <p:sp>
        <p:nvSpPr>
          <p:cNvPr id="18" name="Text 15"/>
          <p:cNvSpPr/>
          <p:nvPr/>
        </p:nvSpPr>
        <p:spPr>
          <a:xfrm>
            <a:off x="5104209" y="6000393"/>
            <a:ext cx="3765709" cy="304443"/>
          </a:xfrm>
          <a:prstGeom prst="rect">
            <a:avLst/>
          </a:prstGeom>
          <a:noFill/>
          <a:ln/>
        </p:spPr>
        <p:txBody>
          <a:bodyPr wrap="none" lIns="0" tIns="0" rIns="0" bIns="0" rtlCol="0" anchor="t"/>
          <a:lstStyle/>
          <a:p>
            <a:pPr indent="0" marL="0">
              <a:lnSpc>
                <a:spcPts val="2350"/>
              </a:lnSpc>
              <a:buNone/>
            </a:pPr>
            <a:r>
              <a:rPr lang="en-US" sz="1900" b="1" spc="-19" kern="0" dirty="0">
                <a:solidFill>
                  <a:srgbClr val="3D3838"/>
                </a:solidFill>
                <a:latin typeface="Montserrat Bold" pitchFamily="34" charset="0"/>
                <a:ea typeface="Montserrat Bold" pitchFamily="34" charset="-122"/>
                <a:cs typeface="Montserrat Bold" pitchFamily="34" charset="-120"/>
              </a:rPr>
              <a:t>Νοσοκομεία και πανεπιστήμια</a:t>
            </a:r>
            <a:endParaRPr lang="en-US" sz="1900" dirty="0"/>
          </a:p>
        </p:txBody>
      </p:sp>
      <p:sp>
        <p:nvSpPr>
          <p:cNvPr id="19" name="Text 16"/>
          <p:cNvSpPr/>
          <p:nvPr/>
        </p:nvSpPr>
        <p:spPr>
          <a:xfrm>
            <a:off x="5104209" y="6433423"/>
            <a:ext cx="8776097" cy="321469"/>
          </a:xfrm>
          <a:prstGeom prst="rect">
            <a:avLst/>
          </a:prstGeom>
          <a:noFill/>
          <a:ln/>
        </p:spPr>
        <p:txBody>
          <a:bodyPr wrap="none" lIns="0" tIns="0" rIns="0" bIns="0" rtlCol="0" anchor="t"/>
          <a:lstStyle/>
          <a:p>
            <a:pPr indent="0" marL="0">
              <a:lnSpc>
                <a:spcPts val="2500"/>
              </a:lnSpc>
              <a:buNone/>
            </a:pPr>
            <a:r>
              <a:rPr lang="en-US" sz="1650" dirty="0">
                <a:solidFill>
                  <a:srgbClr val="3D3838"/>
                </a:solidFill>
                <a:latin typeface="Source Sans Pro" pitchFamily="34" charset="0"/>
                <a:ea typeface="Source Sans Pro" pitchFamily="34" charset="-122"/>
                <a:cs typeface="Source Sans Pro" pitchFamily="34" charset="-120"/>
              </a:rPr>
              <a:t>Προσφέρουν υπηρεσίες υγείας και εκπαίδευσης αντίστοιχα.</a:t>
            </a:r>
            <a:endParaRPr lang="en-US" sz="1650" dirty="0"/>
          </a:p>
        </p:txBody>
      </p:sp>
      <p:sp>
        <p:nvSpPr>
          <p:cNvPr id="20" name="Text 17"/>
          <p:cNvSpPr/>
          <p:nvPr/>
        </p:nvSpPr>
        <p:spPr>
          <a:xfrm>
            <a:off x="4407694" y="6995993"/>
            <a:ext cx="9472613" cy="642938"/>
          </a:xfrm>
          <a:prstGeom prst="rect">
            <a:avLst/>
          </a:prstGeom>
          <a:noFill/>
          <a:ln/>
        </p:spPr>
        <p:txBody>
          <a:bodyPr wrap="square" lIns="0" tIns="0" rIns="0" bIns="0" rtlCol="0" anchor="t"/>
          <a:lstStyle/>
          <a:p>
            <a:pPr indent="0" marL="0">
              <a:lnSpc>
                <a:spcPts val="2500"/>
              </a:lnSpc>
              <a:buNone/>
            </a:pPr>
            <a:r>
              <a:rPr lang="en-US" sz="1650" dirty="0">
                <a:solidFill>
                  <a:srgbClr val="3D3838"/>
                </a:solidFill>
                <a:latin typeface="Source Sans Pro" pitchFamily="34" charset="0"/>
                <a:ea typeface="Source Sans Pro" pitchFamily="34" charset="-122"/>
                <a:cs typeface="Source Sans Pro" pitchFamily="34" charset="-120"/>
              </a:rPr>
              <a:t>Όλοι αυτοί οι φορείς λειτουργούν με γνώμονα το δημόσιο συμφέρον, σε αντίθεση με τις επιχειρήσεις και τα νοικοκυριά που δρουν με βάση το ιδιωτικό συμφέρον.</a:t>
            </a:r>
            <a:endParaRPr lang="en-US" sz="16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63798" y="717947"/>
            <a:ext cx="6265307" cy="701278"/>
          </a:xfrm>
          <a:prstGeom prst="rect">
            <a:avLst/>
          </a:prstGeom>
          <a:noFill/>
          <a:ln/>
        </p:spPr>
        <p:txBody>
          <a:bodyPr wrap="none" lIns="0" tIns="0" rIns="0" bIns="0" rtlCol="0" anchor="t"/>
          <a:lstStyle/>
          <a:p>
            <a:pPr indent="0" marL="0">
              <a:lnSpc>
                <a:spcPts val="5500"/>
              </a:lnSpc>
              <a:buNone/>
            </a:pPr>
            <a:r>
              <a:rPr lang="en-US" sz="4400" b="1" spc="-44" kern="0" dirty="0">
                <a:solidFill>
                  <a:srgbClr val="000000"/>
                </a:solidFill>
                <a:latin typeface="Montserrat Bold" pitchFamily="34" charset="0"/>
                <a:ea typeface="Montserrat Bold" pitchFamily="34" charset="-122"/>
                <a:cs typeface="Montserrat Bold" pitchFamily="34" charset="-120"/>
              </a:rPr>
              <a:t>Ο σκοπός του κράτους</a:t>
            </a:r>
            <a:endParaRPr lang="en-US" sz="4400" dirty="0"/>
          </a:p>
        </p:txBody>
      </p:sp>
      <p:pic>
        <p:nvPicPr>
          <p:cNvPr id="3" name="Image 0" descr="preencoded.png">    </p:cNvPr>
          <p:cNvPicPr>
            <a:picLocks noChangeAspect="1"/>
          </p:cNvPicPr>
          <p:nvPr/>
        </p:nvPicPr>
        <p:blipFill>
          <a:blip r:embed="rId1"/>
          <a:stretch>
            <a:fillRect/>
          </a:stretch>
        </p:blipFill>
        <p:spPr>
          <a:xfrm>
            <a:off x="3024902" y="1912858"/>
            <a:ext cx="2128957" cy="1362432"/>
          </a:xfrm>
          <a:prstGeom prst="rect">
            <a:avLst/>
          </a:prstGeom>
        </p:spPr>
      </p:pic>
      <p:sp>
        <p:nvSpPr>
          <p:cNvPr id="4" name="Text 1"/>
          <p:cNvSpPr/>
          <p:nvPr/>
        </p:nvSpPr>
        <p:spPr>
          <a:xfrm>
            <a:off x="4030385" y="2529959"/>
            <a:ext cx="117872" cy="462677"/>
          </a:xfrm>
          <a:prstGeom prst="rect">
            <a:avLst/>
          </a:prstGeom>
          <a:noFill/>
          <a:ln/>
        </p:spPr>
        <p:txBody>
          <a:bodyPr wrap="none" lIns="0" tIns="0" rIns="0" bIns="0" rtlCol="0" anchor="t"/>
          <a:lstStyle/>
          <a:p>
            <a:pPr algn="ctr" indent="0" marL="0">
              <a:lnSpc>
                <a:spcPts val="3600"/>
              </a:lnSpc>
              <a:buNone/>
            </a:pPr>
            <a:r>
              <a:rPr lang="en-US" sz="2400" b="1" spc="-24" kern="0" dirty="0">
                <a:solidFill>
                  <a:srgbClr val="3D3838"/>
                </a:solidFill>
                <a:latin typeface="Montserrat Bold" pitchFamily="34" charset="0"/>
                <a:ea typeface="Montserrat Bold" pitchFamily="34" charset="-122"/>
                <a:cs typeface="Montserrat Bold" pitchFamily="34" charset="-120"/>
              </a:rPr>
              <a:t>1</a:t>
            </a:r>
            <a:endParaRPr lang="en-US" sz="2400" dirty="0"/>
          </a:p>
        </p:txBody>
      </p:sp>
      <p:sp>
        <p:nvSpPr>
          <p:cNvPr id="5" name="Text 2"/>
          <p:cNvSpPr/>
          <p:nvPr/>
        </p:nvSpPr>
        <p:spPr>
          <a:xfrm>
            <a:off x="5400675" y="2159675"/>
            <a:ext cx="5435798" cy="350639"/>
          </a:xfrm>
          <a:prstGeom prst="rect">
            <a:avLst/>
          </a:prstGeom>
          <a:noFill/>
          <a:ln/>
        </p:spPr>
        <p:txBody>
          <a:bodyPr wrap="none" lIns="0" tIns="0" rIns="0" bIns="0" rtlCol="0" anchor="t"/>
          <a:lstStyle/>
          <a:p>
            <a:pPr algn="l" indent="0" marL="0">
              <a:lnSpc>
                <a:spcPts val="2750"/>
              </a:lnSpc>
              <a:buNone/>
            </a:pPr>
            <a:r>
              <a:rPr lang="en-US" sz="2200" b="1" spc="-22" kern="0" dirty="0">
                <a:solidFill>
                  <a:srgbClr val="3D3838"/>
                </a:solidFill>
                <a:latin typeface="Montserrat Bold" pitchFamily="34" charset="0"/>
                <a:ea typeface="Montserrat Bold" pitchFamily="34" charset="-122"/>
                <a:cs typeface="Montserrat Bold" pitchFamily="34" charset="-120"/>
              </a:rPr>
              <a:t>Μεγιστοποίηση κοινωνικής ευημερίας</a:t>
            </a:r>
            <a:endParaRPr lang="en-US" sz="2200" dirty="0"/>
          </a:p>
        </p:txBody>
      </p:sp>
      <p:sp>
        <p:nvSpPr>
          <p:cNvPr id="6" name="Text 3"/>
          <p:cNvSpPr/>
          <p:nvPr/>
        </p:nvSpPr>
        <p:spPr>
          <a:xfrm>
            <a:off x="5400675" y="2658308"/>
            <a:ext cx="5435798" cy="370165"/>
          </a:xfrm>
          <a:prstGeom prst="rect">
            <a:avLst/>
          </a:prstGeom>
          <a:noFill/>
          <a:ln/>
        </p:spPr>
        <p:txBody>
          <a:bodyPr wrap="none" lIns="0" tIns="0" rIns="0" bIns="0" rtlCol="0" anchor="t"/>
          <a:lstStyle/>
          <a:p>
            <a:pPr algn="l" indent="0" marL="0">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Ο υπέρτατος στόχος όλων των δημόσιων φορέων</a:t>
            </a:r>
            <a:endParaRPr lang="en-US" sz="1900" dirty="0"/>
          </a:p>
        </p:txBody>
      </p:sp>
      <p:sp>
        <p:nvSpPr>
          <p:cNvPr id="7" name="Shape 4"/>
          <p:cNvSpPr/>
          <p:nvPr/>
        </p:nvSpPr>
        <p:spPr>
          <a:xfrm>
            <a:off x="5215533" y="3290888"/>
            <a:ext cx="8489394" cy="15240"/>
          </a:xfrm>
          <a:prstGeom prst="roundRect">
            <a:avLst>
              <a:gd name="adj" fmla="val 242945"/>
            </a:avLst>
          </a:prstGeom>
          <a:solidFill>
            <a:srgbClr val="D8D4D4"/>
          </a:solidFill>
          <a:ln/>
        </p:spPr>
      </p:sp>
      <p:pic>
        <p:nvPicPr>
          <p:cNvPr id="8" name="Image 1" descr="preencoded.png">    </p:cNvPr>
          <p:cNvPicPr>
            <a:picLocks noChangeAspect="1"/>
          </p:cNvPicPr>
          <p:nvPr/>
        </p:nvPicPr>
        <p:blipFill>
          <a:blip r:embed="rId2"/>
          <a:stretch>
            <a:fillRect/>
          </a:stretch>
        </p:blipFill>
        <p:spPr>
          <a:xfrm>
            <a:off x="1960483" y="3336965"/>
            <a:ext cx="4257913" cy="1362432"/>
          </a:xfrm>
          <a:prstGeom prst="rect">
            <a:avLst/>
          </a:prstGeom>
        </p:spPr>
      </p:pic>
      <p:sp>
        <p:nvSpPr>
          <p:cNvPr id="9" name="Text 5"/>
          <p:cNvSpPr/>
          <p:nvPr/>
        </p:nvSpPr>
        <p:spPr>
          <a:xfrm>
            <a:off x="3999905" y="3786783"/>
            <a:ext cx="178951" cy="462677"/>
          </a:xfrm>
          <a:prstGeom prst="rect">
            <a:avLst/>
          </a:prstGeom>
          <a:noFill/>
          <a:ln/>
        </p:spPr>
        <p:txBody>
          <a:bodyPr wrap="none" lIns="0" tIns="0" rIns="0" bIns="0" rtlCol="0" anchor="t"/>
          <a:lstStyle/>
          <a:p>
            <a:pPr algn="ctr" indent="0" marL="0">
              <a:lnSpc>
                <a:spcPts val="3600"/>
              </a:lnSpc>
              <a:buNone/>
            </a:pPr>
            <a:r>
              <a:rPr lang="en-US" sz="2400" b="1" spc="-24" kern="0" dirty="0">
                <a:solidFill>
                  <a:srgbClr val="3D3838"/>
                </a:solidFill>
                <a:latin typeface="Montserrat Bold" pitchFamily="34" charset="0"/>
                <a:ea typeface="Montserrat Bold" pitchFamily="34" charset="-122"/>
                <a:cs typeface="Montserrat Bold" pitchFamily="34" charset="-120"/>
              </a:rPr>
              <a:t>2</a:t>
            </a:r>
            <a:endParaRPr lang="en-US" sz="2400" dirty="0"/>
          </a:p>
        </p:txBody>
      </p:sp>
      <p:sp>
        <p:nvSpPr>
          <p:cNvPr id="10" name="Text 6"/>
          <p:cNvSpPr/>
          <p:nvPr/>
        </p:nvSpPr>
        <p:spPr>
          <a:xfrm>
            <a:off x="6465213" y="3583781"/>
            <a:ext cx="3721418" cy="350639"/>
          </a:xfrm>
          <a:prstGeom prst="rect">
            <a:avLst/>
          </a:prstGeom>
          <a:noFill/>
          <a:ln/>
        </p:spPr>
        <p:txBody>
          <a:bodyPr wrap="none" lIns="0" tIns="0" rIns="0" bIns="0" rtlCol="0" anchor="t"/>
          <a:lstStyle/>
          <a:p>
            <a:pPr algn="l" indent="0" marL="0">
              <a:lnSpc>
                <a:spcPts val="2750"/>
              </a:lnSpc>
              <a:buNone/>
            </a:pPr>
            <a:r>
              <a:rPr lang="en-US" sz="2200" b="1" spc="-22" kern="0" dirty="0">
                <a:solidFill>
                  <a:srgbClr val="3D3838"/>
                </a:solidFill>
                <a:latin typeface="Montserrat Bold" pitchFamily="34" charset="0"/>
                <a:ea typeface="Montserrat Bold" pitchFamily="34" charset="-122"/>
                <a:cs typeface="Montserrat Bold" pitchFamily="34" charset="-120"/>
              </a:rPr>
              <a:t>Παροχή δημόσιων αγαθών</a:t>
            </a:r>
            <a:endParaRPr lang="en-US" sz="2200" dirty="0"/>
          </a:p>
        </p:txBody>
      </p:sp>
      <p:sp>
        <p:nvSpPr>
          <p:cNvPr id="11" name="Text 7"/>
          <p:cNvSpPr/>
          <p:nvPr/>
        </p:nvSpPr>
        <p:spPr>
          <a:xfrm>
            <a:off x="6465213" y="4082415"/>
            <a:ext cx="4395907" cy="370165"/>
          </a:xfrm>
          <a:prstGeom prst="rect">
            <a:avLst/>
          </a:prstGeom>
          <a:noFill/>
          <a:ln/>
        </p:spPr>
        <p:txBody>
          <a:bodyPr wrap="none" lIns="0" tIns="0" rIns="0" bIns="0" rtlCol="0" anchor="t"/>
          <a:lstStyle/>
          <a:p>
            <a:pPr algn="l" indent="0" marL="0">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Εξασφάλιση βασικών υπηρεσιών για όλους</a:t>
            </a:r>
            <a:endParaRPr lang="en-US" sz="1900" dirty="0"/>
          </a:p>
        </p:txBody>
      </p:sp>
      <p:sp>
        <p:nvSpPr>
          <p:cNvPr id="12" name="Shape 8"/>
          <p:cNvSpPr/>
          <p:nvPr/>
        </p:nvSpPr>
        <p:spPr>
          <a:xfrm>
            <a:off x="6280071" y="4714994"/>
            <a:ext cx="7424857" cy="15240"/>
          </a:xfrm>
          <a:prstGeom prst="roundRect">
            <a:avLst>
              <a:gd name="adj" fmla="val 242945"/>
            </a:avLst>
          </a:prstGeom>
          <a:solidFill>
            <a:srgbClr val="D8D4D4"/>
          </a:solidFill>
          <a:ln/>
        </p:spPr>
      </p:sp>
      <p:pic>
        <p:nvPicPr>
          <p:cNvPr id="13" name="Image 2" descr="preencoded.png">    </p:cNvPr>
          <p:cNvPicPr>
            <a:picLocks noChangeAspect="1"/>
          </p:cNvPicPr>
          <p:nvPr/>
        </p:nvPicPr>
        <p:blipFill>
          <a:blip r:embed="rId3"/>
          <a:stretch>
            <a:fillRect/>
          </a:stretch>
        </p:blipFill>
        <p:spPr>
          <a:xfrm>
            <a:off x="895945" y="4761071"/>
            <a:ext cx="6386870" cy="1362432"/>
          </a:xfrm>
          <a:prstGeom prst="rect">
            <a:avLst/>
          </a:prstGeom>
        </p:spPr>
      </p:pic>
      <p:sp>
        <p:nvSpPr>
          <p:cNvPr id="14" name="Text 9"/>
          <p:cNvSpPr/>
          <p:nvPr/>
        </p:nvSpPr>
        <p:spPr>
          <a:xfrm>
            <a:off x="3999548" y="5210889"/>
            <a:ext cx="179546" cy="462677"/>
          </a:xfrm>
          <a:prstGeom prst="rect">
            <a:avLst/>
          </a:prstGeom>
          <a:noFill/>
          <a:ln/>
        </p:spPr>
        <p:txBody>
          <a:bodyPr wrap="none" lIns="0" tIns="0" rIns="0" bIns="0" rtlCol="0" anchor="t"/>
          <a:lstStyle/>
          <a:p>
            <a:pPr algn="ctr" indent="0" marL="0">
              <a:lnSpc>
                <a:spcPts val="3600"/>
              </a:lnSpc>
              <a:buNone/>
            </a:pPr>
            <a:r>
              <a:rPr lang="en-US" sz="2400" b="1" spc="-24" kern="0" dirty="0">
                <a:solidFill>
                  <a:srgbClr val="3D3838"/>
                </a:solidFill>
                <a:latin typeface="Montserrat Bold" pitchFamily="34" charset="0"/>
                <a:ea typeface="Montserrat Bold" pitchFamily="34" charset="-122"/>
                <a:cs typeface="Montserrat Bold" pitchFamily="34" charset="-120"/>
              </a:rPr>
              <a:t>3</a:t>
            </a:r>
            <a:endParaRPr lang="en-US" sz="2400" dirty="0"/>
          </a:p>
        </p:txBody>
      </p:sp>
      <p:sp>
        <p:nvSpPr>
          <p:cNvPr id="15" name="Text 10"/>
          <p:cNvSpPr/>
          <p:nvPr/>
        </p:nvSpPr>
        <p:spPr>
          <a:xfrm>
            <a:off x="7529632" y="5007888"/>
            <a:ext cx="4549259" cy="350639"/>
          </a:xfrm>
          <a:prstGeom prst="rect">
            <a:avLst/>
          </a:prstGeom>
          <a:noFill/>
          <a:ln/>
        </p:spPr>
        <p:txBody>
          <a:bodyPr wrap="none" lIns="0" tIns="0" rIns="0" bIns="0" rtlCol="0" anchor="t"/>
          <a:lstStyle/>
          <a:p>
            <a:pPr algn="l" indent="0" marL="0">
              <a:lnSpc>
                <a:spcPts val="2750"/>
              </a:lnSpc>
              <a:buNone/>
            </a:pPr>
            <a:r>
              <a:rPr lang="en-US" sz="2200" b="1" spc="-22" kern="0" dirty="0">
                <a:solidFill>
                  <a:srgbClr val="3D3838"/>
                </a:solidFill>
                <a:latin typeface="Montserrat Bold" pitchFamily="34" charset="0"/>
                <a:ea typeface="Montserrat Bold" pitchFamily="34" charset="-122"/>
                <a:cs typeface="Montserrat Bold" pitchFamily="34" charset="-120"/>
              </a:rPr>
              <a:t>Ίδρυση δημόσιων επιχειρήσεων</a:t>
            </a:r>
            <a:endParaRPr lang="en-US" sz="2200" dirty="0"/>
          </a:p>
        </p:txBody>
      </p:sp>
      <p:sp>
        <p:nvSpPr>
          <p:cNvPr id="16" name="Text 11"/>
          <p:cNvSpPr/>
          <p:nvPr/>
        </p:nvSpPr>
        <p:spPr>
          <a:xfrm>
            <a:off x="7529632" y="5506522"/>
            <a:ext cx="5267563" cy="370165"/>
          </a:xfrm>
          <a:prstGeom prst="rect">
            <a:avLst/>
          </a:prstGeom>
          <a:noFill/>
          <a:ln/>
        </p:spPr>
        <p:txBody>
          <a:bodyPr wrap="none" lIns="0" tIns="0" rIns="0" bIns="0" rtlCol="0" anchor="t"/>
          <a:lstStyle/>
          <a:p>
            <a:pPr algn="l" indent="0" marL="0">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Παραγωγή αγαθών και υπηρεσιών κοινής ωφέλειας</a:t>
            </a:r>
            <a:endParaRPr lang="en-US" sz="1900" dirty="0"/>
          </a:p>
        </p:txBody>
      </p:sp>
      <p:sp>
        <p:nvSpPr>
          <p:cNvPr id="17" name="Text 12"/>
          <p:cNvSpPr/>
          <p:nvPr/>
        </p:nvSpPr>
        <p:spPr>
          <a:xfrm>
            <a:off x="863798" y="6401157"/>
            <a:ext cx="12902803" cy="1110496"/>
          </a:xfrm>
          <a:prstGeom prst="rect">
            <a:avLst/>
          </a:prstGeom>
          <a:noFill/>
          <a:ln/>
        </p:spPr>
        <p:txBody>
          <a:bodyPr wrap="square" lIns="0" tIns="0" rIns="0" bIns="0" rtlCol="0" anchor="t"/>
          <a:lstStyle/>
          <a:p>
            <a:pPr indent="0" marL="0">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Το κράτος, ως παραγωγός και καταναλωτής, στοχεύει στη βελτίωση της ποιότητας ζωής των πολιτών. Μέσω της παροχής δημόσιων αγαθών και της λειτουργίας δημόσιων επιχειρήσεων, επιδιώκει να καλύψει τις ανάγκες της κοινωνίας που δεν μπορούν να ικανοποιηθούν επαρκώς από την ιδιωτική πρωτοβουλία.</a:t>
            </a:r>
            <a:endParaRPr lang="en-US" sz="1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63798" y="1734979"/>
            <a:ext cx="5609749" cy="701278"/>
          </a:xfrm>
          <a:prstGeom prst="rect">
            <a:avLst/>
          </a:prstGeom>
          <a:noFill/>
          <a:ln/>
        </p:spPr>
        <p:txBody>
          <a:bodyPr wrap="none" lIns="0" tIns="0" rIns="0" bIns="0" rtlCol="0" anchor="t"/>
          <a:lstStyle/>
          <a:p>
            <a:pPr indent="0" marL="0">
              <a:lnSpc>
                <a:spcPts val="5500"/>
              </a:lnSpc>
              <a:buNone/>
            </a:pPr>
            <a:r>
              <a:rPr lang="en-US" sz="4400" b="1" spc="-44" kern="0" dirty="0">
                <a:solidFill>
                  <a:srgbClr val="000000"/>
                </a:solidFill>
                <a:latin typeface="Montserrat Bold" pitchFamily="34" charset="0"/>
                <a:ea typeface="Montserrat Bold" pitchFamily="34" charset="-122"/>
                <a:cs typeface="Montserrat Bold" pitchFamily="34" charset="-120"/>
              </a:rPr>
              <a:t>Τα δημόσια αγαθά</a:t>
            </a:r>
            <a:endParaRPr lang="en-US" sz="4400" dirty="0"/>
          </a:p>
        </p:txBody>
      </p:sp>
      <p:sp>
        <p:nvSpPr>
          <p:cNvPr id="3" name="Text 1"/>
          <p:cNvSpPr/>
          <p:nvPr/>
        </p:nvSpPr>
        <p:spPr>
          <a:xfrm>
            <a:off x="863798" y="3053239"/>
            <a:ext cx="2804874" cy="350639"/>
          </a:xfrm>
          <a:prstGeom prst="rect">
            <a:avLst/>
          </a:prstGeom>
          <a:noFill/>
          <a:ln/>
        </p:spPr>
        <p:txBody>
          <a:bodyPr wrap="none" lIns="0" tIns="0" rIns="0" bIns="0" rtlCol="0" anchor="t"/>
          <a:lstStyle/>
          <a:p>
            <a:pPr indent="0" marL="0">
              <a:lnSpc>
                <a:spcPts val="2750"/>
              </a:lnSpc>
              <a:buNone/>
            </a:pPr>
            <a:r>
              <a:rPr lang="en-US" sz="2200" b="1" spc="-22" kern="0" dirty="0">
                <a:solidFill>
                  <a:srgbClr val="000000"/>
                </a:solidFill>
                <a:latin typeface="Montserrat Bold" pitchFamily="34" charset="0"/>
                <a:ea typeface="Montserrat Bold" pitchFamily="34" charset="-122"/>
                <a:cs typeface="Montserrat Bold" pitchFamily="34" charset="-120"/>
              </a:rPr>
              <a:t>Χαρακτηριστικά</a:t>
            </a:r>
            <a:endParaRPr lang="en-US" sz="2200" dirty="0"/>
          </a:p>
        </p:txBody>
      </p:sp>
      <p:sp>
        <p:nvSpPr>
          <p:cNvPr id="4" name="Text 2"/>
          <p:cNvSpPr/>
          <p:nvPr/>
        </p:nvSpPr>
        <p:spPr>
          <a:xfrm>
            <a:off x="863798" y="3650694"/>
            <a:ext cx="6150293" cy="370165"/>
          </a:xfrm>
          <a:prstGeom prst="rect">
            <a:avLst/>
          </a:prstGeom>
          <a:noFill/>
          <a:ln/>
        </p:spPr>
        <p:txBody>
          <a:bodyPr wrap="none" lIns="0" tIns="0" rIns="0" bIns="0" rtlCol="0" anchor="t"/>
          <a:lstStyle/>
          <a:p>
            <a:pPr marL="342900" indent="-342900">
              <a:lnSpc>
                <a:spcPts val="2900"/>
              </a:lnSpc>
              <a:buSzPct val="100000"/>
              <a:buChar char="•"/>
            </a:pPr>
            <a:r>
              <a:rPr lang="en-US" sz="1900" dirty="0">
                <a:solidFill>
                  <a:srgbClr val="3D3838"/>
                </a:solidFill>
                <a:latin typeface="Source Sans Pro" pitchFamily="34" charset="0"/>
                <a:ea typeface="Source Sans Pro" pitchFamily="34" charset="-122"/>
                <a:cs typeface="Source Sans Pro" pitchFamily="34" charset="-120"/>
              </a:rPr>
              <a:t>Αδιαίρετα</a:t>
            </a:r>
            <a:endParaRPr lang="en-US" sz="1900" dirty="0"/>
          </a:p>
        </p:txBody>
      </p:sp>
      <p:sp>
        <p:nvSpPr>
          <p:cNvPr id="5" name="Text 3"/>
          <p:cNvSpPr/>
          <p:nvPr/>
        </p:nvSpPr>
        <p:spPr>
          <a:xfrm>
            <a:off x="863798" y="4107180"/>
            <a:ext cx="6150293" cy="370165"/>
          </a:xfrm>
          <a:prstGeom prst="rect">
            <a:avLst/>
          </a:prstGeom>
          <a:noFill/>
          <a:ln/>
        </p:spPr>
        <p:txBody>
          <a:bodyPr wrap="none" lIns="0" tIns="0" rIns="0" bIns="0" rtlCol="0" anchor="t"/>
          <a:lstStyle/>
          <a:p>
            <a:pPr marL="342900" indent="-342900">
              <a:lnSpc>
                <a:spcPts val="2900"/>
              </a:lnSpc>
              <a:buSzPct val="100000"/>
              <a:buChar char="•"/>
            </a:pPr>
            <a:r>
              <a:rPr lang="en-US" sz="1900" dirty="0">
                <a:solidFill>
                  <a:srgbClr val="3D3838"/>
                </a:solidFill>
                <a:latin typeface="Source Sans Pro" pitchFamily="34" charset="0"/>
                <a:ea typeface="Source Sans Pro" pitchFamily="34" charset="-122"/>
                <a:cs typeface="Source Sans Pro" pitchFamily="34" charset="-120"/>
              </a:rPr>
              <a:t>Όφελος για όλη την κοινωνία</a:t>
            </a:r>
            <a:endParaRPr lang="en-US" sz="1900" dirty="0"/>
          </a:p>
        </p:txBody>
      </p:sp>
      <p:sp>
        <p:nvSpPr>
          <p:cNvPr id="6" name="Text 4"/>
          <p:cNvSpPr/>
          <p:nvPr/>
        </p:nvSpPr>
        <p:spPr>
          <a:xfrm>
            <a:off x="863798" y="4563666"/>
            <a:ext cx="6150293" cy="370165"/>
          </a:xfrm>
          <a:prstGeom prst="rect">
            <a:avLst/>
          </a:prstGeom>
          <a:noFill/>
          <a:ln/>
        </p:spPr>
        <p:txBody>
          <a:bodyPr wrap="none" lIns="0" tIns="0" rIns="0" bIns="0" rtlCol="0" anchor="t"/>
          <a:lstStyle/>
          <a:p>
            <a:pPr marL="342900" indent="-342900">
              <a:lnSpc>
                <a:spcPts val="2900"/>
              </a:lnSpc>
              <a:buSzPct val="100000"/>
              <a:buChar char="•"/>
            </a:pPr>
            <a:r>
              <a:rPr lang="en-US" sz="1900" dirty="0">
                <a:solidFill>
                  <a:srgbClr val="3D3838"/>
                </a:solidFill>
                <a:latin typeface="Source Sans Pro" pitchFamily="34" charset="0"/>
                <a:ea typeface="Source Sans Pro" pitchFamily="34" charset="-122"/>
                <a:cs typeface="Source Sans Pro" pitchFamily="34" charset="-120"/>
              </a:rPr>
              <a:t>Χωρίς αποκλεισμούς</a:t>
            </a:r>
            <a:endParaRPr lang="en-US" sz="1900" dirty="0"/>
          </a:p>
        </p:txBody>
      </p:sp>
      <p:sp>
        <p:nvSpPr>
          <p:cNvPr id="7" name="Text 5"/>
          <p:cNvSpPr/>
          <p:nvPr/>
        </p:nvSpPr>
        <p:spPr>
          <a:xfrm>
            <a:off x="863798" y="5020151"/>
            <a:ext cx="6150293" cy="370165"/>
          </a:xfrm>
          <a:prstGeom prst="rect">
            <a:avLst/>
          </a:prstGeom>
          <a:noFill/>
          <a:ln/>
        </p:spPr>
        <p:txBody>
          <a:bodyPr wrap="none" lIns="0" tIns="0" rIns="0" bIns="0" rtlCol="0" anchor="t"/>
          <a:lstStyle/>
          <a:p>
            <a:pPr marL="342900" indent="-342900">
              <a:lnSpc>
                <a:spcPts val="2900"/>
              </a:lnSpc>
              <a:buSzPct val="100000"/>
              <a:buChar char="•"/>
            </a:pPr>
            <a:r>
              <a:rPr lang="en-US" sz="1900" dirty="0">
                <a:solidFill>
                  <a:srgbClr val="3D3838"/>
                </a:solidFill>
                <a:latin typeface="Source Sans Pro" pitchFamily="34" charset="0"/>
                <a:ea typeface="Source Sans Pro" pitchFamily="34" charset="-122"/>
                <a:cs typeface="Source Sans Pro" pitchFamily="34" charset="-120"/>
              </a:rPr>
              <a:t>Δωρεάν ή με συμβολικό αντίτιμο</a:t>
            </a:r>
            <a:endParaRPr lang="en-US" sz="1900" dirty="0"/>
          </a:p>
        </p:txBody>
      </p:sp>
      <p:sp>
        <p:nvSpPr>
          <p:cNvPr id="8" name="Text 6"/>
          <p:cNvSpPr/>
          <p:nvPr/>
        </p:nvSpPr>
        <p:spPr>
          <a:xfrm>
            <a:off x="7623929" y="3053239"/>
            <a:ext cx="2804874" cy="350639"/>
          </a:xfrm>
          <a:prstGeom prst="rect">
            <a:avLst/>
          </a:prstGeom>
          <a:noFill/>
          <a:ln/>
        </p:spPr>
        <p:txBody>
          <a:bodyPr wrap="none" lIns="0" tIns="0" rIns="0" bIns="0" rtlCol="0" anchor="t"/>
          <a:lstStyle/>
          <a:p>
            <a:pPr indent="0" marL="0">
              <a:lnSpc>
                <a:spcPts val="2750"/>
              </a:lnSpc>
              <a:buNone/>
            </a:pPr>
            <a:r>
              <a:rPr lang="en-US" sz="2200" b="1" spc="-22" kern="0" dirty="0">
                <a:solidFill>
                  <a:srgbClr val="000000"/>
                </a:solidFill>
                <a:latin typeface="Montserrat Bold" pitchFamily="34" charset="0"/>
                <a:ea typeface="Montserrat Bold" pitchFamily="34" charset="-122"/>
                <a:cs typeface="Montserrat Bold" pitchFamily="34" charset="-120"/>
              </a:rPr>
              <a:t>Παραδείγματα</a:t>
            </a:r>
            <a:endParaRPr lang="en-US" sz="2200" dirty="0"/>
          </a:p>
        </p:txBody>
      </p:sp>
      <p:sp>
        <p:nvSpPr>
          <p:cNvPr id="9" name="Text 7"/>
          <p:cNvSpPr/>
          <p:nvPr/>
        </p:nvSpPr>
        <p:spPr>
          <a:xfrm>
            <a:off x="7623929" y="3650694"/>
            <a:ext cx="6150293" cy="370165"/>
          </a:xfrm>
          <a:prstGeom prst="rect">
            <a:avLst/>
          </a:prstGeom>
          <a:noFill/>
          <a:ln/>
        </p:spPr>
        <p:txBody>
          <a:bodyPr wrap="none" lIns="0" tIns="0" rIns="0" bIns="0" rtlCol="0" anchor="t"/>
          <a:lstStyle/>
          <a:p>
            <a:pPr marL="342900" indent="-342900">
              <a:lnSpc>
                <a:spcPts val="2900"/>
              </a:lnSpc>
              <a:buSzPct val="100000"/>
              <a:buChar char="•"/>
            </a:pPr>
            <a:r>
              <a:rPr lang="en-US" sz="1900" dirty="0">
                <a:solidFill>
                  <a:srgbClr val="3D3838"/>
                </a:solidFill>
                <a:latin typeface="Source Sans Pro" pitchFamily="34" charset="0"/>
                <a:ea typeface="Source Sans Pro" pitchFamily="34" charset="-122"/>
                <a:cs typeface="Source Sans Pro" pitchFamily="34" charset="-120"/>
              </a:rPr>
              <a:t>Εθνική άμυνα</a:t>
            </a:r>
            <a:endParaRPr lang="en-US" sz="1900" dirty="0"/>
          </a:p>
        </p:txBody>
      </p:sp>
      <p:sp>
        <p:nvSpPr>
          <p:cNvPr id="10" name="Text 8"/>
          <p:cNvSpPr/>
          <p:nvPr/>
        </p:nvSpPr>
        <p:spPr>
          <a:xfrm>
            <a:off x="7623929" y="4107180"/>
            <a:ext cx="6150293" cy="370165"/>
          </a:xfrm>
          <a:prstGeom prst="rect">
            <a:avLst/>
          </a:prstGeom>
          <a:noFill/>
          <a:ln/>
        </p:spPr>
        <p:txBody>
          <a:bodyPr wrap="none" lIns="0" tIns="0" rIns="0" bIns="0" rtlCol="0" anchor="t"/>
          <a:lstStyle/>
          <a:p>
            <a:pPr marL="342900" indent="-342900">
              <a:lnSpc>
                <a:spcPts val="2900"/>
              </a:lnSpc>
              <a:buSzPct val="100000"/>
              <a:buChar char="•"/>
            </a:pPr>
            <a:r>
              <a:rPr lang="en-US" sz="1900" dirty="0">
                <a:solidFill>
                  <a:srgbClr val="3D3838"/>
                </a:solidFill>
                <a:latin typeface="Source Sans Pro" pitchFamily="34" charset="0"/>
                <a:ea typeface="Source Sans Pro" pitchFamily="34" charset="-122"/>
                <a:cs typeface="Source Sans Pro" pitchFamily="34" charset="-120"/>
              </a:rPr>
              <a:t>Δικαιοσύνη</a:t>
            </a:r>
            <a:endParaRPr lang="en-US" sz="1900" dirty="0"/>
          </a:p>
        </p:txBody>
      </p:sp>
      <p:sp>
        <p:nvSpPr>
          <p:cNvPr id="11" name="Text 9"/>
          <p:cNvSpPr/>
          <p:nvPr/>
        </p:nvSpPr>
        <p:spPr>
          <a:xfrm>
            <a:off x="7623929" y="4563666"/>
            <a:ext cx="6150293" cy="370165"/>
          </a:xfrm>
          <a:prstGeom prst="rect">
            <a:avLst/>
          </a:prstGeom>
          <a:noFill/>
          <a:ln/>
        </p:spPr>
        <p:txBody>
          <a:bodyPr wrap="none" lIns="0" tIns="0" rIns="0" bIns="0" rtlCol="0" anchor="t"/>
          <a:lstStyle/>
          <a:p>
            <a:pPr marL="342900" indent="-342900">
              <a:lnSpc>
                <a:spcPts val="2900"/>
              </a:lnSpc>
              <a:buSzPct val="100000"/>
              <a:buChar char="•"/>
            </a:pPr>
            <a:r>
              <a:rPr lang="en-US" sz="1900" dirty="0">
                <a:solidFill>
                  <a:srgbClr val="3D3838"/>
                </a:solidFill>
                <a:latin typeface="Source Sans Pro" pitchFamily="34" charset="0"/>
                <a:ea typeface="Source Sans Pro" pitchFamily="34" charset="-122"/>
                <a:cs typeface="Source Sans Pro" pitchFamily="34" charset="-120"/>
              </a:rPr>
              <a:t>Δημόσια υγεία</a:t>
            </a:r>
            <a:endParaRPr lang="en-US" sz="1900" dirty="0"/>
          </a:p>
        </p:txBody>
      </p:sp>
      <p:sp>
        <p:nvSpPr>
          <p:cNvPr id="12" name="Text 10"/>
          <p:cNvSpPr/>
          <p:nvPr/>
        </p:nvSpPr>
        <p:spPr>
          <a:xfrm>
            <a:off x="7623929" y="5020151"/>
            <a:ext cx="6150293" cy="370165"/>
          </a:xfrm>
          <a:prstGeom prst="rect">
            <a:avLst/>
          </a:prstGeom>
          <a:noFill/>
          <a:ln/>
        </p:spPr>
        <p:txBody>
          <a:bodyPr wrap="none" lIns="0" tIns="0" rIns="0" bIns="0" rtlCol="0" anchor="t"/>
          <a:lstStyle/>
          <a:p>
            <a:pPr marL="342900" indent="-342900">
              <a:lnSpc>
                <a:spcPts val="2900"/>
              </a:lnSpc>
              <a:buSzPct val="100000"/>
              <a:buChar char="•"/>
            </a:pPr>
            <a:r>
              <a:rPr lang="en-US" sz="1900" dirty="0">
                <a:solidFill>
                  <a:srgbClr val="3D3838"/>
                </a:solidFill>
                <a:latin typeface="Source Sans Pro" pitchFamily="34" charset="0"/>
                <a:ea typeface="Source Sans Pro" pitchFamily="34" charset="-122"/>
                <a:cs typeface="Source Sans Pro" pitchFamily="34" charset="-120"/>
              </a:rPr>
              <a:t>Παιδεία</a:t>
            </a:r>
            <a:endParaRPr lang="en-US" sz="1900" dirty="0"/>
          </a:p>
        </p:txBody>
      </p:sp>
      <p:sp>
        <p:nvSpPr>
          <p:cNvPr id="13" name="Text 11"/>
          <p:cNvSpPr/>
          <p:nvPr/>
        </p:nvSpPr>
        <p:spPr>
          <a:xfrm>
            <a:off x="863798" y="5754291"/>
            <a:ext cx="12902803" cy="740331"/>
          </a:xfrm>
          <a:prstGeom prst="rect">
            <a:avLst/>
          </a:prstGeom>
          <a:noFill/>
          <a:ln/>
        </p:spPr>
        <p:txBody>
          <a:bodyPr wrap="square" lIns="0" tIns="0" rIns="0" bIns="0" rtlCol="0" anchor="t"/>
          <a:lstStyle/>
          <a:p>
            <a:pPr indent="0" marL="0">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Τα δημόσια αγαθά αντιδιαστέλλονται προς τα ιδιωτικά, αν και στην πράξη η διάκριση μπορεί να είναι δύσκολη. Ο χαρακτηρισμός ενός αγαθού ως δημόσιου γίνεται με πολιτική απόφαση από την κυβέρνηση.</a:t>
            </a:r>
            <a:endParaRPr lang="en-US" sz="1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40462" y="660440"/>
            <a:ext cx="7242215" cy="682228"/>
          </a:xfrm>
          <a:prstGeom prst="rect">
            <a:avLst/>
          </a:prstGeom>
          <a:noFill/>
          <a:ln/>
        </p:spPr>
        <p:txBody>
          <a:bodyPr wrap="none" lIns="0" tIns="0" rIns="0" bIns="0" rtlCol="0" anchor="t"/>
          <a:lstStyle/>
          <a:p>
            <a:pPr indent="0" marL="0">
              <a:lnSpc>
                <a:spcPts val="5350"/>
              </a:lnSpc>
              <a:buNone/>
            </a:pPr>
            <a:r>
              <a:rPr lang="en-US" sz="4250" b="1" spc="-43" kern="0" dirty="0">
                <a:solidFill>
                  <a:srgbClr val="000000"/>
                </a:solidFill>
                <a:latin typeface="Montserrat Bold" pitchFamily="34" charset="0"/>
                <a:ea typeface="Montserrat Bold" pitchFamily="34" charset="-122"/>
                <a:cs typeface="Montserrat Bold" pitchFamily="34" charset="-120"/>
              </a:rPr>
              <a:t>Παροχή δημόσιων αγαθών</a:t>
            </a:r>
            <a:endParaRPr lang="en-US" sz="4250" dirty="0"/>
          </a:p>
        </p:txBody>
      </p:sp>
      <p:sp>
        <p:nvSpPr>
          <p:cNvPr id="3" name="Text 1"/>
          <p:cNvSpPr/>
          <p:nvPr/>
        </p:nvSpPr>
        <p:spPr>
          <a:xfrm>
            <a:off x="1900952" y="3425071"/>
            <a:ext cx="2729032" cy="341114"/>
          </a:xfrm>
          <a:prstGeom prst="rect">
            <a:avLst/>
          </a:prstGeom>
          <a:noFill/>
          <a:ln/>
        </p:spPr>
        <p:txBody>
          <a:bodyPr wrap="none" lIns="0" tIns="0" rIns="0" bIns="0" rtlCol="0" anchor="t"/>
          <a:lstStyle/>
          <a:p>
            <a:pPr algn="r" indent="0" marL="0">
              <a:lnSpc>
                <a:spcPts val="2650"/>
              </a:lnSpc>
              <a:buNone/>
            </a:pPr>
            <a:r>
              <a:rPr lang="en-US" sz="2100" b="1" spc="-21" kern="0" dirty="0">
                <a:solidFill>
                  <a:srgbClr val="3D3838"/>
                </a:solidFill>
                <a:latin typeface="Montserrat Bold" pitchFamily="34" charset="0"/>
                <a:ea typeface="Montserrat Bold" pitchFamily="34" charset="-122"/>
                <a:cs typeface="Montserrat Bold" pitchFamily="34" charset="-120"/>
              </a:rPr>
              <a:t>Κρατική παραγωγή</a:t>
            </a:r>
            <a:endParaRPr lang="en-US" sz="2100" dirty="0"/>
          </a:p>
        </p:txBody>
      </p:sp>
      <p:sp>
        <p:nvSpPr>
          <p:cNvPr id="4" name="Text 2"/>
          <p:cNvSpPr/>
          <p:nvPr/>
        </p:nvSpPr>
        <p:spPr>
          <a:xfrm>
            <a:off x="840462" y="3910251"/>
            <a:ext cx="3789521" cy="720328"/>
          </a:xfrm>
          <a:prstGeom prst="rect">
            <a:avLst/>
          </a:prstGeom>
          <a:noFill/>
          <a:ln/>
        </p:spPr>
        <p:txBody>
          <a:bodyPr wrap="square" lIns="0" tIns="0" rIns="0" bIns="0" rtlCol="0" anchor="t"/>
          <a:lstStyle/>
          <a:p>
            <a:pPr algn="r" indent="0" marL="0">
              <a:lnSpc>
                <a:spcPts val="2800"/>
              </a:lnSpc>
              <a:buNone/>
            </a:pPr>
            <a:r>
              <a:rPr lang="en-US" sz="1850" dirty="0">
                <a:solidFill>
                  <a:srgbClr val="3D3838"/>
                </a:solidFill>
                <a:latin typeface="Source Sans Pro" pitchFamily="34" charset="0"/>
                <a:ea typeface="Source Sans Pro" pitchFamily="34" charset="-122"/>
                <a:cs typeface="Source Sans Pro" pitchFamily="34" charset="-120"/>
              </a:rPr>
              <a:t>Το κράτος παράγει απευθείας τα δημόσια αγαθά</a:t>
            </a:r>
            <a:endParaRPr lang="en-US" sz="1850" dirty="0"/>
          </a:p>
        </p:txBody>
      </p:sp>
      <p:pic>
        <p:nvPicPr>
          <p:cNvPr id="5" name="Image 0" descr="preencoded.png">    </p:cNvPr>
          <p:cNvPicPr>
            <a:picLocks noChangeAspect="1"/>
          </p:cNvPicPr>
          <p:nvPr/>
        </p:nvPicPr>
        <p:blipFill>
          <a:blip r:embed="rId1"/>
          <a:stretch>
            <a:fillRect/>
          </a:stretch>
        </p:blipFill>
        <p:spPr>
          <a:xfrm>
            <a:off x="5110282" y="1822966"/>
            <a:ext cx="4409718" cy="4409718"/>
          </a:xfrm>
          <a:prstGeom prst="rect">
            <a:avLst/>
          </a:prstGeom>
        </p:spPr>
      </p:pic>
      <p:sp>
        <p:nvSpPr>
          <p:cNvPr id="6" name="Text 3"/>
          <p:cNvSpPr/>
          <p:nvPr/>
        </p:nvSpPr>
        <p:spPr>
          <a:xfrm>
            <a:off x="5737265" y="3537228"/>
            <a:ext cx="114657" cy="450175"/>
          </a:xfrm>
          <a:prstGeom prst="rect">
            <a:avLst/>
          </a:prstGeom>
          <a:noFill/>
          <a:ln/>
        </p:spPr>
        <p:txBody>
          <a:bodyPr wrap="none" lIns="0" tIns="0" rIns="0" bIns="0" rtlCol="0" anchor="t"/>
          <a:lstStyle/>
          <a:p>
            <a:pPr indent="0" marL="0">
              <a:lnSpc>
                <a:spcPts val="3500"/>
              </a:lnSpc>
              <a:buNone/>
            </a:pPr>
            <a:r>
              <a:rPr lang="en-US" sz="2350" b="1" spc="-24" kern="0" dirty="0">
                <a:solidFill>
                  <a:srgbClr val="3D3838"/>
                </a:solidFill>
                <a:latin typeface="Montserrat Bold" pitchFamily="34" charset="0"/>
                <a:ea typeface="Montserrat Bold" pitchFamily="34" charset="-122"/>
                <a:cs typeface="Montserrat Bold" pitchFamily="34" charset="-120"/>
              </a:rPr>
              <a:t>1</a:t>
            </a:r>
            <a:endParaRPr lang="en-US" sz="2350" dirty="0"/>
          </a:p>
        </p:txBody>
      </p:sp>
      <p:sp>
        <p:nvSpPr>
          <p:cNvPr id="7" name="Text 4"/>
          <p:cNvSpPr/>
          <p:nvPr/>
        </p:nvSpPr>
        <p:spPr>
          <a:xfrm>
            <a:off x="9880163" y="2232541"/>
            <a:ext cx="2729032" cy="341114"/>
          </a:xfrm>
          <a:prstGeom prst="rect">
            <a:avLst/>
          </a:prstGeom>
          <a:noFill/>
          <a:ln/>
        </p:spPr>
        <p:txBody>
          <a:bodyPr wrap="none" lIns="0" tIns="0" rIns="0" bIns="0" rtlCol="0" anchor="t"/>
          <a:lstStyle/>
          <a:p>
            <a:pPr algn="l" indent="0" marL="0">
              <a:lnSpc>
                <a:spcPts val="2650"/>
              </a:lnSpc>
              <a:buNone/>
            </a:pPr>
            <a:r>
              <a:rPr lang="en-US" sz="2100" b="1" spc="-21" kern="0" dirty="0">
                <a:solidFill>
                  <a:srgbClr val="3D3838"/>
                </a:solidFill>
                <a:latin typeface="Montserrat Bold" pitchFamily="34" charset="0"/>
                <a:ea typeface="Montserrat Bold" pitchFamily="34" charset="-122"/>
                <a:cs typeface="Montserrat Bold" pitchFamily="34" charset="-120"/>
              </a:rPr>
              <a:t>Αγορά από ιδιώτες</a:t>
            </a:r>
            <a:endParaRPr lang="en-US" sz="2100" dirty="0"/>
          </a:p>
        </p:txBody>
      </p:sp>
      <p:sp>
        <p:nvSpPr>
          <p:cNvPr id="8" name="Text 5"/>
          <p:cNvSpPr/>
          <p:nvPr/>
        </p:nvSpPr>
        <p:spPr>
          <a:xfrm>
            <a:off x="9880163" y="2717721"/>
            <a:ext cx="3909774" cy="720328"/>
          </a:xfrm>
          <a:prstGeom prst="rect">
            <a:avLst/>
          </a:prstGeom>
          <a:noFill/>
          <a:ln/>
        </p:spPr>
        <p:txBody>
          <a:bodyPr wrap="square" lIns="0" tIns="0" rIns="0" bIns="0" rtlCol="0" anchor="t"/>
          <a:lstStyle/>
          <a:p>
            <a:pPr algn="l" indent="0" marL="0">
              <a:lnSpc>
                <a:spcPts val="2800"/>
              </a:lnSpc>
              <a:buNone/>
            </a:pPr>
            <a:r>
              <a:rPr lang="en-US" sz="1850" dirty="0">
                <a:solidFill>
                  <a:srgbClr val="3D3838"/>
                </a:solidFill>
                <a:latin typeface="Source Sans Pro" pitchFamily="34" charset="0"/>
                <a:ea typeface="Source Sans Pro" pitchFamily="34" charset="-122"/>
                <a:cs typeface="Source Sans Pro" pitchFamily="34" charset="-120"/>
              </a:rPr>
              <a:t>Συμπλήρωση με αγορά υπηρεσιών από τον ιδιωτικό τομέα</a:t>
            </a:r>
            <a:endParaRPr lang="en-US" sz="1850" dirty="0"/>
          </a:p>
        </p:txBody>
      </p:sp>
      <p:pic>
        <p:nvPicPr>
          <p:cNvPr id="9" name="Image 1" descr="preencoded.png">    </p:cNvPr>
          <p:cNvPicPr>
            <a:picLocks noChangeAspect="1"/>
          </p:cNvPicPr>
          <p:nvPr/>
        </p:nvPicPr>
        <p:blipFill>
          <a:blip r:embed="rId2"/>
          <a:stretch>
            <a:fillRect/>
          </a:stretch>
        </p:blipFill>
        <p:spPr>
          <a:xfrm>
            <a:off x="5110282" y="1822966"/>
            <a:ext cx="4409718" cy="4409718"/>
          </a:xfrm>
          <a:prstGeom prst="rect">
            <a:avLst/>
          </a:prstGeom>
        </p:spPr>
      </p:pic>
      <p:sp>
        <p:nvSpPr>
          <p:cNvPr id="10" name="Text 6"/>
          <p:cNvSpPr/>
          <p:nvPr/>
        </p:nvSpPr>
        <p:spPr>
          <a:xfrm>
            <a:off x="8218051" y="2618542"/>
            <a:ext cx="174069" cy="450175"/>
          </a:xfrm>
          <a:prstGeom prst="rect">
            <a:avLst/>
          </a:prstGeom>
          <a:noFill/>
          <a:ln/>
        </p:spPr>
        <p:txBody>
          <a:bodyPr wrap="none" lIns="0" tIns="0" rIns="0" bIns="0" rtlCol="0" anchor="t"/>
          <a:lstStyle/>
          <a:p>
            <a:pPr indent="0" marL="0">
              <a:lnSpc>
                <a:spcPts val="3500"/>
              </a:lnSpc>
              <a:buNone/>
            </a:pPr>
            <a:r>
              <a:rPr lang="en-US" sz="2350" b="1" spc="-24" kern="0" dirty="0">
                <a:solidFill>
                  <a:srgbClr val="3D3838"/>
                </a:solidFill>
                <a:latin typeface="Montserrat Bold" pitchFamily="34" charset="0"/>
                <a:ea typeface="Montserrat Bold" pitchFamily="34" charset="-122"/>
                <a:cs typeface="Montserrat Bold" pitchFamily="34" charset="-120"/>
              </a:rPr>
              <a:t>2</a:t>
            </a:r>
            <a:endParaRPr lang="en-US" sz="2350" dirty="0"/>
          </a:p>
        </p:txBody>
      </p:sp>
      <p:sp>
        <p:nvSpPr>
          <p:cNvPr id="11" name="Text 7"/>
          <p:cNvSpPr/>
          <p:nvPr/>
        </p:nvSpPr>
        <p:spPr>
          <a:xfrm>
            <a:off x="9880163" y="4617482"/>
            <a:ext cx="2729032" cy="341114"/>
          </a:xfrm>
          <a:prstGeom prst="rect">
            <a:avLst/>
          </a:prstGeom>
          <a:noFill/>
          <a:ln/>
        </p:spPr>
        <p:txBody>
          <a:bodyPr wrap="none" lIns="0" tIns="0" rIns="0" bIns="0" rtlCol="0" anchor="t"/>
          <a:lstStyle/>
          <a:p>
            <a:pPr algn="l" indent="0" marL="0">
              <a:lnSpc>
                <a:spcPts val="2650"/>
              </a:lnSpc>
              <a:buNone/>
            </a:pPr>
            <a:r>
              <a:rPr lang="en-US" sz="2100" b="1" spc="-21" kern="0" dirty="0">
                <a:solidFill>
                  <a:srgbClr val="3D3838"/>
                </a:solidFill>
                <a:latin typeface="Montserrat Bold" pitchFamily="34" charset="0"/>
                <a:ea typeface="Montserrat Bold" pitchFamily="34" charset="-122"/>
                <a:cs typeface="Montserrat Bold" pitchFamily="34" charset="-120"/>
              </a:rPr>
              <a:t>Συνδυασμός</a:t>
            </a:r>
            <a:endParaRPr lang="en-US" sz="2100" dirty="0"/>
          </a:p>
        </p:txBody>
      </p:sp>
      <p:sp>
        <p:nvSpPr>
          <p:cNvPr id="12" name="Text 8"/>
          <p:cNvSpPr/>
          <p:nvPr/>
        </p:nvSpPr>
        <p:spPr>
          <a:xfrm>
            <a:off x="9880163" y="5102662"/>
            <a:ext cx="3909774" cy="720328"/>
          </a:xfrm>
          <a:prstGeom prst="rect">
            <a:avLst/>
          </a:prstGeom>
          <a:noFill/>
          <a:ln/>
        </p:spPr>
        <p:txBody>
          <a:bodyPr wrap="square" lIns="0" tIns="0" rIns="0" bIns="0" rtlCol="0" anchor="t"/>
          <a:lstStyle/>
          <a:p>
            <a:pPr algn="l" indent="0" marL="0">
              <a:lnSpc>
                <a:spcPts val="2800"/>
              </a:lnSpc>
              <a:buNone/>
            </a:pPr>
            <a:r>
              <a:rPr lang="en-US" sz="1850" dirty="0">
                <a:solidFill>
                  <a:srgbClr val="3D3838"/>
                </a:solidFill>
                <a:latin typeface="Source Sans Pro" pitchFamily="34" charset="0"/>
                <a:ea typeface="Source Sans Pro" pitchFamily="34" charset="-122"/>
                <a:cs typeface="Source Sans Pro" pitchFamily="34" charset="-120"/>
              </a:rPr>
              <a:t>Μικτό σύστημα παροχής δημόσιων αγαθών</a:t>
            </a:r>
            <a:endParaRPr lang="en-US" sz="1850" dirty="0"/>
          </a:p>
        </p:txBody>
      </p:sp>
      <p:pic>
        <p:nvPicPr>
          <p:cNvPr id="13" name="Image 2" descr="preencoded.png">    </p:cNvPr>
          <p:cNvPicPr>
            <a:picLocks noChangeAspect="1"/>
          </p:cNvPicPr>
          <p:nvPr/>
        </p:nvPicPr>
        <p:blipFill>
          <a:blip r:embed="rId3"/>
          <a:stretch>
            <a:fillRect/>
          </a:stretch>
        </p:blipFill>
        <p:spPr>
          <a:xfrm>
            <a:off x="5110282" y="1822966"/>
            <a:ext cx="4409718" cy="4409718"/>
          </a:xfrm>
          <a:prstGeom prst="rect">
            <a:avLst/>
          </a:prstGeom>
        </p:spPr>
      </p:pic>
      <p:sp>
        <p:nvSpPr>
          <p:cNvPr id="14" name="Text 9"/>
          <p:cNvSpPr/>
          <p:nvPr/>
        </p:nvSpPr>
        <p:spPr>
          <a:xfrm>
            <a:off x="7758113" y="5251966"/>
            <a:ext cx="174665" cy="450175"/>
          </a:xfrm>
          <a:prstGeom prst="rect">
            <a:avLst/>
          </a:prstGeom>
          <a:noFill/>
          <a:ln/>
        </p:spPr>
        <p:txBody>
          <a:bodyPr wrap="none" lIns="0" tIns="0" rIns="0" bIns="0" rtlCol="0" anchor="t"/>
          <a:lstStyle/>
          <a:p>
            <a:pPr indent="0" marL="0">
              <a:lnSpc>
                <a:spcPts val="3500"/>
              </a:lnSpc>
              <a:buNone/>
            </a:pPr>
            <a:r>
              <a:rPr lang="en-US" sz="2350" b="1" spc="-24" kern="0" dirty="0">
                <a:solidFill>
                  <a:srgbClr val="3D3838"/>
                </a:solidFill>
                <a:latin typeface="Montserrat Bold" pitchFamily="34" charset="0"/>
                <a:ea typeface="Montserrat Bold" pitchFamily="34" charset="-122"/>
                <a:cs typeface="Montserrat Bold" pitchFamily="34" charset="-120"/>
              </a:rPr>
              <a:t>3</a:t>
            </a:r>
            <a:endParaRPr lang="en-US" sz="2350" dirty="0"/>
          </a:p>
        </p:txBody>
      </p:sp>
      <p:sp>
        <p:nvSpPr>
          <p:cNvPr id="15" name="Text 10"/>
          <p:cNvSpPr/>
          <p:nvPr/>
        </p:nvSpPr>
        <p:spPr>
          <a:xfrm>
            <a:off x="840462" y="6502837"/>
            <a:ext cx="12949476" cy="1080492"/>
          </a:xfrm>
          <a:prstGeom prst="rect">
            <a:avLst/>
          </a:prstGeom>
          <a:noFill/>
          <a:ln/>
        </p:spPr>
        <p:txBody>
          <a:bodyPr wrap="square" lIns="0" tIns="0" rIns="0" bIns="0" rtlCol="0" anchor="t"/>
          <a:lstStyle/>
          <a:p>
            <a:pPr indent="0" marL="0">
              <a:lnSpc>
                <a:spcPts val="2800"/>
              </a:lnSpc>
              <a:buNone/>
            </a:pPr>
            <a:r>
              <a:rPr lang="en-US" sz="1850" dirty="0">
                <a:solidFill>
                  <a:srgbClr val="3D3838"/>
                </a:solidFill>
                <a:latin typeface="Source Sans Pro" pitchFamily="34" charset="0"/>
                <a:ea typeface="Source Sans Pro" pitchFamily="34" charset="-122"/>
                <a:cs typeface="Source Sans Pro" pitchFamily="34" charset="-120"/>
              </a:rPr>
              <a:t>Το κράτος εξασφαλίζει την παροχή δημόσιων αγαθών είτε παράγοντάς τα το ίδιο, είτε αγοράζοντας από ιδιώτες όταν η κρατική παραγωγή δεν επαρκεί. Για παράδειγμα, στον τομέα της υγείας, το κράτος λειτουργεί δημόσια νοσοκομεία αλλά και συνεργάζεται με ιδιώτες γιατρούς και ιατρικά κέντρα.</a:t>
            </a:r>
            <a:endParaRPr lang="en-US" sz="1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27102" y="592455"/>
            <a:ext cx="6866453" cy="509111"/>
          </a:xfrm>
          <a:prstGeom prst="rect">
            <a:avLst/>
          </a:prstGeom>
          <a:noFill/>
          <a:ln/>
        </p:spPr>
        <p:txBody>
          <a:bodyPr wrap="none" lIns="0" tIns="0" rIns="0" bIns="0" rtlCol="0" anchor="t"/>
          <a:lstStyle/>
          <a:p>
            <a:pPr indent="0" marL="0">
              <a:lnSpc>
                <a:spcPts val="4000"/>
              </a:lnSpc>
              <a:buNone/>
            </a:pPr>
            <a:r>
              <a:rPr lang="en-US" sz="3200" b="1" spc="-32" kern="0" dirty="0">
                <a:solidFill>
                  <a:srgbClr val="000000"/>
                </a:solidFill>
                <a:latin typeface="Montserrat Bold" pitchFamily="34" charset="0"/>
                <a:ea typeface="Montserrat Bold" pitchFamily="34" charset="-122"/>
                <a:cs typeface="Montserrat Bold" pitchFamily="34" charset="-120"/>
              </a:rPr>
              <a:t>Το κράτος ως μεγάλος παραγωγός</a:t>
            </a:r>
            <a:endParaRPr lang="en-US" sz="3200" dirty="0"/>
          </a:p>
        </p:txBody>
      </p:sp>
      <p:pic>
        <p:nvPicPr>
          <p:cNvPr id="3" name="Image 0" descr="preencoded.png">    </p:cNvPr>
          <p:cNvPicPr>
            <a:picLocks noChangeAspect="1"/>
          </p:cNvPicPr>
          <p:nvPr/>
        </p:nvPicPr>
        <p:blipFill>
          <a:blip r:embed="rId1"/>
          <a:stretch>
            <a:fillRect/>
          </a:stretch>
        </p:blipFill>
        <p:spPr>
          <a:xfrm>
            <a:off x="627102" y="1459944"/>
            <a:ext cx="9710857" cy="5228392"/>
          </a:xfrm>
          <a:prstGeom prst="rect">
            <a:avLst/>
          </a:prstGeom>
        </p:spPr>
      </p:pic>
      <p:sp>
        <p:nvSpPr>
          <p:cNvPr id="4" name="Shape 1"/>
          <p:cNvSpPr/>
          <p:nvPr/>
        </p:nvSpPr>
        <p:spPr>
          <a:xfrm>
            <a:off x="3725466" y="6718816"/>
            <a:ext cx="179189" cy="179189"/>
          </a:xfrm>
          <a:prstGeom prst="roundRect">
            <a:avLst>
              <a:gd name="adj" fmla="val 10206"/>
            </a:avLst>
          </a:prstGeom>
          <a:solidFill>
            <a:srgbClr val="232429"/>
          </a:solidFill>
          <a:ln/>
        </p:spPr>
      </p:sp>
      <p:sp>
        <p:nvSpPr>
          <p:cNvPr id="5" name="Text 2"/>
          <p:cNvSpPr/>
          <p:nvPr/>
        </p:nvSpPr>
        <p:spPr>
          <a:xfrm>
            <a:off x="3965615" y="6718816"/>
            <a:ext cx="1440656" cy="179189"/>
          </a:xfrm>
          <a:prstGeom prst="rect">
            <a:avLst/>
          </a:prstGeom>
          <a:noFill/>
          <a:ln/>
        </p:spPr>
        <p:txBody>
          <a:bodyPr wrap="none" lIns="0" tIns="0" rIns="0" bIns="0" rtlCol="0" anchor="t"/>
          <a:lstStyle/>
          <a:p>
            <a:pPr algn="l" indent="0" marL="0">
              <a:lnSpc>
                <a:spcPts val="1400"/>
              </a:lnSpc>
              <a:buNone/>
            </a:pPr>
            <a:r>
              <a:rPr lang="en-US" sz="1400" dirty="0">
                <a:solidFill>
                  <a:srgbClr val="3D3838"/>
                </a:solidFill>
                <a:latin typeface="Source Sans Pro" pitchFamily="34" charset="0"/>
                <a:ea typeface="Source Sans Pro" pitchFamily="34" charset="-122"/>
                <a:cs typeface="Source Sans Pro" pitchFamily="34" charset="-120"/>
              </a:rPr>
              <a:t>Κρατική παραγωγή</a:t>
            </a:r>
            <a:endParaRPr lang="en-US" sz="1400" dirty="0"/>
          </a:p>
        </p:txBody>
      </p:sp>
      <p:sp>
        <p:nvSpPr>
          <p:cNvPr id="6" name="Shape 3"/>
          <p:cNvSpPr/>
          <p:nvPr/>
        </p:nvSpPr>
        <p:spPr>
          <a:xfrm>
            <a:off x="5558671" y="6718816"/>
            <a:ext cx="179189" cy="179189"/>
          </a:xfrm>
          <a:prstGeom prst="roundRect">
            <a:avLst>
              <a:gd name="adj" fmla="val 10206"/>
            </a:avLst>
          </a:prstGeom>
          <a:solidFill>
            <a:srgbClr val="787A8A"/>
          </a:solidFill>
          <a:ln/>
        </p:spPr>
      </p:sp>
      <p:sp>
        <p:nvSpPr>
          <p:cNvPr id="7" name="Text 4"/>
          <p:cNvSpPr/>
          <p:nvPr/>
        </p:nvSpPr>
        <p:spPr>
          <a:xfrm>
            <a:off x="5798820" y="6718816"/>
            <a:ext cx="1449586" cy="179189"/>
          </a:xfrm>
          <a:prstGeom prst="rect">
            <a:avLst/>
          </a:prstGeom>
          <a:noFill/>
          <a:ln/>
        </p:spPr>
        <p:txBody>
          <a:bodyPr wrap="none" lIns="0" tIns="0" rIns="0" bIns="0" rtlCol="0" anchor="t"/>
          <a:lstStyle/>
          <a:p>
            <a:pPr algn="l" indent="0" marL="0">
              <a:lnSpc>
                <a:spcPts val="1400"/>
              </a:lnSpc>
              <a:buNone/>
            </a:pPr>
            <a:r>
              <a:rPr lang="en-US" sz="1400" dirty="0">
                <a:solidFill>
                  <a:srgbClr val="3D3838"/>
                </a:solidFill>
                <a:latin typeface="Source Sans Pro" pitchFamily="34" charset="0"/>
                <a:ea typeface="Source Sans Pro" pitchFamily="34" charset="-122"/>
                <a:cs typeface="Source Sans Pro" pitchFamily="34" charset="-120"/>
              </a:rPr>
              <a:t>Ιδιωτική παραγωγή</a:t>
            </a:r>
            <a:endParaRPr lang="en-US" sz="1400" dirty="0"/>
          </a:p>
        </p:txBody>
      </p:sp>
      <p:sp>
        <p:nvSpPr>
          <p:cNvPr id="8" name="Text 5"/>
          <p:cNvSpPr/>
          <p:nvPr/>
        </p:nvSpPr>
        <p:spPr>
          <a:xfrm>
            <a:off x="627102" y="7099578"/>
            <a:ext cx="13376196" cy="537448"/>
          </a:xfrm>
          <a:prstGeom prst="rect">
            <a:avLst/>
          </a:prstGeom>
          <a:noFill/>
          <a:ln/>
        </p:spPr>
        <p:txBody>
          <a:bodyPr wrap="square" lIns="0" tIns="0" rIns="0" bIns="0" rtlCol="0" anchor="t"/>
          <a:lstStyle/>
          <a:p>
            <a:pPr indent="0" marL="0">
              <a:lnSpc>
                <a:spcPts val="2100"/>
              </a:lnSpc>
              <a:buNone/>
            </a:pPr>
            <a:r>
              <a:rPr lang="en-US" sz="1400" dirty="0">
                <a:solidFill>
                  <a:srgbClr val="3D3838"/>
                </a:solidFill>
                <a:latin typeface="Source Sans Pro" pitchFamily="34" charset="0"/>
                <a:ea typeface="Source Sans Pro" pitchFamily="34" charset="-122"/>
                <a:cs typeface="Source Sans Pro" pitchFamily="34" charset="-120"/>
              </a:rPr>
              <a:t>Το κράτος αποτελεί τον μεγαλύτερο παραγωγό αγαθών και υπηρεσιών, παράγοντας σημαντικό ποσοστό του Ακαθάριστου Εθνικού Προϊόντος (Α.Ε.Π.). Στην Ελλάδα, πριν από την οικονομική κρίση του 2010, το κράτος παρήγαγε πάνω από το 50% του Α.Ε.Π., δείχνοντας τον έντονο παρεμβατισμό του στην οικονομία.</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31029"/>
          </a:xfrm>
          <a:prstGeom prst="rect">
            <a:avLst/>
          </a:prstGeom>
        </p:spPr>
      </p:pic>
      <p:sp>
        <p:nvSpPr>
          <p:cNvPr id="3" name="Text 0"/>
          <p:cNvSpPr/>
          <p:nvPr/>
        </p:nvSpPr>
        <p:spPr>
          <a:xfrm>
            <a:off x="6270903" y="616387"/>
            <a:ext cx="7574994" cy="1273493"/>
          </a:xfrm>
          <a:prstGeom prst="rect">
            <a:avLst/>
          </a:prstGeom>
          <a:noFill/>
          <a:ln/>
        </p:spPr>
        <p:txBody>
          <a:bodyPr wrap="square" lIns="0" tIns="0" rIns="0" bIns="0" rtlCol="0" anchor="t"/>
          <a:lstStyle/>
          <a:p>
            <a:pPr indent="0" marL="0">
              <a:lnSpc>
                <a:spcPts val="5000"/>
              </a:lnSpc>
              <a:buNone/>
            </a:pPr>
            <a:r>
              <a:rPr lang="en-US" sz="4000" b="1" spc="-40" kern="0" dirty="0">
                <a:solidFill>
                  <a:srgbClr val="000000"/>
                </a:solidFill>
                <a:latin typeface="Montserrat Bold" pitchFamily="34" charset="0"/>
                <a:ea typeface="Montserrat Bold" pitchFamily="34" charset="-122"/>
                <a:cs typeface="Montserrat Bold" pitchFamily="34" charset="-120"/>
              </a:rPr>
              <a:t>Δημόσιες Επιχειρήσεις και Οργανισμοί (Δ.Ε.Κ.Ο.)</a:t>
            </a:r>
            <a:endParaRPr lang="en-US" sz="4000" dirty="0"/>
          </a:p>
        </p:txBody>
      </p:sp>
      <p:sp>
        <p:nvSpPr>
          <p:cNvPr id="4" name="Shape 1"/>
          <p:cNvSpPr/>
          <p:nvPr/>
        </p:nvSpPr>
        <p:spPr>
          <a:xfrm>
            <a:off x="6270903" y="2226112"/>
            <a:ext cx="3675459" cy="3590925"/>
          </a:xfrm>
          <a:prstGeom prst="roundRect">
            <a:avLst>
              <a:gd name="adj" fmla="val 936"/>
            </a:avLst>
          </a:prstGeom>
          <a:solidFill>
            <a:srgbClr val="F2EEEE"/>
          </a:solidFill>
          <a:ln/>
        </p:spPr>
      </p:sp>
      <p:sp>
        <p:nvSpPr>
          <p:cNvPr id="5" name="Text 2"/>
          <p:cNvSpPr/>
          <p:nvPr/>
        </p:nvSpPr>
        <p:spPr>
          <a:xfrm>
            <a:off x="6494978" y="2450187"/>
            <a:ext cx="2547342" cy="318492"/>
          </a:xfrm>
          <a:prstGeom prst="rect">
            <a:avLst/>
          </a:prstGeom>
          <a:noFill/>
          <a:ln/>
        </p:spPr>
        <p:txBody>
          <a:bodyPr wrap="none" lIns="0" tIns="0" rIns="0" bIns="0" rtlCol="0" anchor="t"/>
          <a:lstStyle/>
          <a:p>
            <a:pPr indent="0" marL="0">
              <a:lnSpc>
                <a:spcPts val="2500"/>
              </a:lnSpc>
              <a:buNone/>
            </a:pPr>
            <a:r>
              <a:rPr lang="en-US" sz="2000" b="1" spc="-20" kern="0" dirty="0">
                <a:solidFill>
                  <a:srgbClr val="3D3838"/>
                </a:solidFill>
                <a:latin typeface="Montserrat Bold" pitchFamily="34" charset="0"/>
                <a:ea typeface="Montserrat Bold" pitchFamily="34" charset="-122"/>
                <a:cs typeface="Montserrat Bold" pitchFamily="34" charset="-120"/>
              </a:rPr>
              <a:t>Ορισμός</a:t>
            </a:r>
            <a:endParaRPr lang="en-US" sz="2000" dirty="0"/>
          </a:p>
        </p:txBody>
      </p:sp>
      <p:sp>
        <p:nvSpPr>
          <p:cNvPr id="6" name="Text 3"/>
          <p:cNvSpPr/>
          <p:nvPr/>
        </p:nvSpPr>
        <p:spPr>
          <a:xfrm>
            <a:off x="6494978" y="2903101"/>
            <a:ext cx="3227308" cy="2689860"/>
          </a:xfrm>
          <a:prstGeom prst="rect">
            <a:avLst/>
          </a:prstGeom>
          <a:noFill/>
          <a:ln/>
        </p:spPr>
        <p:txBody>
          <a:bodyPr wrap="square" lIns="0" tIns="0" rIns="0" bIns="0" rtlCol="0" anchor="t"/>
          <a:lstStyle/>
          <a:p>
            <a:pPr indent="0" marL="0">
              <a:lnSpc>
                <a:spcPts val="2600"/>
              </a:lnSpc>
              <a:buNone/>
            </a:pPr>
            <a:r>
              <a:rPr lang="en-US" sz="1750" dirty="0">
                <a:solidFill>
                  <a:srgbClr val="3D3838"/>
                </a:solidFill>
                <a:latin typeface="Source Sans Pro" pitchFamily="34" charset="0"/>
                <a:ea typeface="Source Sans Pro" pitchFamily="34" charset="-122"/>
                <a:cs typeface="Source Sans Pro" pitchFamily="34" charset="-120"/>
              </a:rPr>
              <a:t>Σύμφωνα με την Ευρωπαϊκή Επιτροπή, Δημόσια Επιχείρηση είναι κάθε επιχείρηση στην οποία το δημόσιο μπορεί να ασκήσει αποφασιστική επιρροή λόγω κυριότητας, οικονομικής συμμετοχής ή διατάξεων που τη διέπουν.</a:t>
            </a:r>
            <a:endParaRPr lang="en-US" sz="1750" dirty="0"/>
          </a:p>
        </p:txBody>
      </p:sp>
      <p:sp>
        <p:nvSpPr>
          <p:cNvPr id="7" name="Shape 4"/>
          <p:cNvSpPr/>
          <p:nvPr/>
        </p:nvSpPr>
        <p:spPr>
          <a:xfrm>
            <a:off x="10170438" y="2226112"/>
            <a:ext cx="3675459" cy="3590925"/>
          </a:xfrm>
          <a:prstGeom prst="roundRect">
            <a:avLst>
              <a:gd name="adj" fmla="val 936"/>
            </a:avLst>
          </a:prstGeom>
          <a:solidFill>
            <a:srgbClr val="F2EEEE"/>
          </a:solidFill>
          <a:ln/>
        </p:spPr>
      </p:sp>
      <p:sp>
        <p:nvSpPr>
          <p:cNvPr id="8" name="Text 5"/>
          <p:cNvSpPr/>
          <p:nvPr/>
        </p:nvSpPr>
        <p:spPr>
          <a:xfrm>
            <a:off x="10394513" y="2450187"/>
            <a:ext cx="2547342" cy="318492"/>
          </a:xfrm>
          <a:prstGeom prst="rect">
            <a:avLst/>
          </a:prstGeom>
          <a:noFill/>
          <a:ln/>
        </p:spPr>
        <p:txBody>
          <a:bodyPr wrap="none" lIns="0" tIns="0" rIns="0" bIns="0" rtlCol="0" anchor="t"/>
          <a:lstStyle/>
          <a:p>
            <a:pPr indent="0" marL="0">
              <a:lnSpc>
                <a:spcPts val="2500"/>
              </a:lnSpc>
              <a:buNone/>
            </a:pPr>
            <a:r>
              <a:rPr lang="en-US" sz="2000" b="1" spc="-20" kern="0" dirty="0">
                <a:solidFill>
                  <a:srgbClr val="3D3838"/>
                </a:solidFill>
                <a:latin typeface="Montserrat Bold" pitchFamily="34" charset="0"/>
                <a:ea typeface="Montserrat Bold" pitchFamily="34" charset="-122"/>
                <a:cs typeface="Montserrat Bold" pitchFamily="34" charset="-120"/>
              </a:rPr>
              <a:t>Ιστορική εξέλιξη</a:t>
            </a:r>
            <a:endParaRPr lang="en-US" sz="2000" dirty="0"/>
          </a:p>
        </p:txBody>
      </p:sp>
      <p:sp>
        <p:nvSpPr>
          <p:cNvPr id="9" name="Text 6"/>
          <p:cNvSpPr/>
          <p:nvPr/>
        </p:nvSpPr>
        <p:spPr>
          <a:xfrm>
            <a:off x="10394513" y="2903101"/>
            <a:ext cx="3227308" cy="2017395"/>
          </a:xfrm>
          <a:prstGeom prst="rect">
            <a:avLst/>
          </a:prstGeom>
          <a:noFill/>
          <a:ln/>
        </p:spPr>
        <p:txBody>
          <a:bodyPr wrap="square" lIns="0" tIns="0" rIns="0" bIns="0" rtlCol="0" anchor="t"/>
          <a:lstStyle/>
          <a:p>
            <a:pPr indent="0" marL="0">
              <a:lnSpc>
                <a:spcPts val="2600"/>
              </a:lnSpc>
              <a:buNone/>
            </a:pPr>
            <a:r>
              <a:rPr lang="en-US" sz="1750" dirty="0">
                <a:solidFill>
                  <a:srgbClr val="3D3838"/>
                </a:solidFill>
                <a:latin typeface="Source Sans Pro" pitchFamily="34" charset="0"/>
                <a:ea typeface="Source Sans Pro" pitchFamily="34" charset="-122"/>
                <a:cs typeface="Source Sans Pro" pitchFamily="34" charset="-120"/>
              </a:rPr>
              <a:t>Ο θεσμός των Δημοσίων Επιχειρήσεων δημιουργήθηκε μετά τον Α' Παγκόσμιο Πόλεμο. Από τις αρχές του 20ού αιώνα, το κράτος άρχισε να παρεμβαίνει περισσότερο στην οικονομία.</a:t>
            </a:r>
            <a:endParaRPr lang="en-US" sz="1750" dirty="0"/>
          </a:p>
        </p:txBody>
      </p:sp>
      <p:sp>
        <p:nvSpPr>
          <p:cNvPr id="10" name="Shape 7"/>
          <p:cNvSpPr/>
          <p:nvPr/>
        </p:nvSpPr>
        <p:spPr>
          <a:xfrm>
            <a:off x="6270903" y="6041112"/>
            <a:ext cx="7574994" cy="1573530"/>
          </a:xfrm>
          <a:prstGeom prst="roundRect">
            <a:avLst>
              <a:gd name="adj" fmla="val 2137"/>
            </a:avLst>
          </a:prstGeom>
          <a:solidFill>
            <a:srgbClr val="F2EEEE"/>
          </a:solidFill>
          <a:ln/>
        </p:spPr>
      </p:sp>
      <p:sp>
        <p:nvSpPr>
          <p:cNvPr id="11" name="Text 8"/>
          <p:cNvSpPr/>
          <p:nvPr/>
        </p:nvSpPr>
        <p:spPr>
          <a:xfrm>
            <a:off x="6494978" y="6265188"/>
            <a:ext cx="3415070" cy="318492"/>
          </a:xfrm>
          <a:prstGeom prst="rect">
            <a:avLst/>
          </a:prstGeom>
          <a:noFill/>
          <a:ln/>
        </p:spPr>
        <p:txBody>
          <a:bodyPr wrap="none" lIns="0" tIns="0" rIns="0" bIns="0" rtlCol="0" anchor="t"/>
          <a:lstStyle/>
          <a:p>
            <a:pPr indent="0" marL="0">
              <a:lnSpc>
                <a:spcPts val="2500"/>
              </a:lnSpc>
              <a:buNone/>
            </a:pPr>
            <a:r>
              <a:rPr lang="en-US" sz="2000" b="1" spc="-20" kern="0" dirty="0">
                <a:solidFill>
                  <a:srgbClr val="3D3838"/>
                </a:solidFill>
                <a:latin typeface="Montserrat Bold" pitchFamily="34" charset="0"/>
                <a:ea typeface="Montserrat Bold" pitchFamily="34" charset="-122"/>
                <a:cs typeface="Montserrat Bold" pitchFamily="34" charset="-120"/>
              </a:rPr>
              <a:t>Σύγχρονη πραγματικότητα</a:t>
            </a:r>
            <a:endParaRPr lang="en-US" sz="2000" dirty="0"/>
          </a:p>
        </p:txBody>
      </p:sp>
      <p:sp>
        <p:nvSpPr>
          <p:cNvPr id="12" name="Text 9"/>
          <p:cNvSpPr/>
          <p:nvPr/>
        </p:nvSpPr>
        <p:spPr>
          <a:xfrm>
            <a:off x="6494978" y="6718102"/>
            <a:ext cx="7126843" cy="672465"/>
          </a:xfrm>
          <a:prstGeom prst="rect">
            <a:avLst/>
          </a:prstGeom>
          <a:noFill/>
          <a:ln/>
        </p:spPr>
        <p:txBody>
          <a:bodyPr wrap="square" lIns="0" tIns="0" rIns="0" bIns="0" rtlCol="0" anchor="t"/>
          <a:lstStyle/>
          <a:p>
            <a:pPr indent="0" marL="0">
              <a:lnSpc>
                <a:spcPts val="2600"/>
              </a:lnSpc>
              <a:buNone/>
            </a:pPr>
            <a:r>
              <a:rPr lang="en-US" sz="1750" dirty="0">
                <a:solidFill>
                  <a:srgbClr val="3D3838"/>
                </a:solidFill>
                <a:latin typeface="Source Sans Pro" pitchFamily="34" charset="0"/>
                <a:ea typeface="Source Sans Pro" pitchFamily="34" charset="-122"/>
                <a:cs typeface="Source Sans Pro" pitchFamily="34" charset="-120"/>
              </a:rPr>
              <a:t>Σήμερα, δεν υπάρχει τομέας της οικονομικής δραστηριότητας στον οποίο να μην αναμιγνύεται άμεσα ή έμμεσα ο δημόσιος τομέας.</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17339" y="1927146"/>
            <a:ext cx="7146250" cy="501015"/>
          </a:xfrm>
          <a:prstGeom prst="rect">
            <a:avLst/>
          </a:prstGeom>
          <a:noFill/>
          <a:ln/>
        </p:spPr>
        <p:txBody>
          <a:bodyPr wrap="none" lIns="0" tIns="0" rIns="0" bIns="0" rtlCol="0" anchor="t"/>
          <a:lstStyle/>
          <a:p>
            <a:pPr indent="0" marL="0">
              <a:lnSpc>
                <a:spcPts val="3900"/>
              </a:lnSpc>
              <a:buNone/>
            </a:pPr>
            <a:r>
              <a:rPr lang="en-US" sz="3150" b="1" spc="-32" kern="0" dirty="0">
                <a:solidFill>
                  <a:srgbClr val="000000"/>
                </a:solidFill>
                <a:latin typeface="Montserrat Bold" pitchFamily="34" charset="0"/>
                <a:ea typeface="Montserrat Bold" pitchFamily="34" charset="-122"/>
                <a:cs typeface="Montserrat Bold" pitchFamily="34" charset="-120"/>
              </a:rPr>
              <a:t>Παραδείγματα Δ.Ε.Κ.Ο. στην Ελλάδα</a:t>
            </a:r>
            <a:endParaRPr lang="en-US" sz="3150" dirty="0"/>
          </a:p>
        </p:txBody>
      </p:sp>
      <p:pic>
        <p:nvPicPr>
          <p:cNvPr id="3" name="Image 0" descr="preencoded.png">    </p:cNvPr>
          <p:cNvPicPr>
            <a:picLocks noChangeAspect="1"/>
          </p:cNvPicPr>
          <p:nvPr/>
        </p:nvPicPr>
        <p:blipFill>
          <a:blip r:embed="rId1"/>
          <a:stretch>
            <a:fillRect/>
          </a:stretch>
        </p:blipFill>
        <p:spPr>
          <a:xfrm>
            <a:off x="624959" y="2896195"/>
            <a:ext cx="2563178" cy="2563178"/>
          </a:xfrm>
          <a:prstGeom prst="rect">
            <a:avLst/>
          </a:prstGeom>
        </p:spPr>
      </p:pic>
      <p:pic>
        <p:nvPicPr>
          <p:cNvPr id="4" name="Image 1" descr="preencoded.png">    </p:cNvPr>
          <p:cNvPicPr>
            <a:picLocks noChangeAspect="1"/>
          </p:cNvPicPr>
          <p:nvPr/>
        </p:nvPicPr>
        <p:blipFill>
          <a:blip r:embed="rId2"/>
          <a:stretch>
            <a:fillRect/>
          </a:stretch>
        </p:blipFill>
        <p:spPr>
          <a:xfrm>
            <a:off x="3329226" y="2896195"/>
            <a:ext cx="2563178" cy="2563178"/>
          </a:xfrm>
          <a:prstGeom prst="rect">
            <a:avLst/>
          </a:prstGeom>
        </p:spPr>
      </p:pic>
      <p:pic>
        <p:nvPicPr>
          <p:cNvPr id="5" name="Image 2" descr="preencoded.png">    </p:cNvPr>
          <p:cNvPicPr>
            <a:picLocks noChangeAspect="1"/>
          </p:cNvPicPr>
          <p:nvPr/>
        </p:nvPicPr>
        <p:blipFill>
          <a:blip r:embed="rId3"/>
          <a:stretch>
            <a:fillRect/>
          </a:stretch>
        </p:blipFill>
        <p:spPr>
          <a:xfrm>
            <a:off x="6033492" y="2896195"/>
            <a:ext cx="2563297" cy="2563297"/>
          </a:xfrm>
          <a:prstGeom prst="rect">
            <a:avLst/>
          </a:prstGeom>
        </p:spPr>
      </p:pic>
      <p:pic>
        <p:nvPicPr>
          <p:cNvPr id="6" name="Image 3" descr="preencoded.png">    </p:cNvPr>
          <p:cNvPicPr>
            <a:picLocks noChangeAspect="1"/>
          </p:cNvPicPr>
          <p:nvPr/>
        </p:nvPicPr>
        <p:blipFill>
          <a:blip r:embed="rId4"/>
          <a:stretch>
            <a:fillRect/>
          </a:stretch>
        </p:blipFill>
        <p:spPr>
          <a:xfrm>
            <a:off x="8737878" y="2896195"/>
            <a:ext cx="2563178" cy="2563178"/>
          </a:xfrm>
          <a:prstGeom prst="rect">
            <a:avLst/>
          </a:prstGeom>
        </p:spPr>
      </p:pic>
      <p:pic>
        <p:nvPicPr>
          <p:cNvPr id="7" name="Image 4" descr="preencoded.png">    </p:cNvPr>
          <p:cNvPicPr>
            <a:picLocks noChangeAspect="1"/>
          </p:cNvPicPr>
          <p:nvPr/>
        </p:nvPicPr>
        <p:blipFill>
          <a:blip r:embed="rId5"/>
          <a:stretch>
            <a:fillRect/>
          </a:stretch>
        </p:blipFill>
        <p:spPr>
          <a:xfrm>
            <a:off x="11442144" y="2896195"/>
            <a:ext cx="2563297" cy="2563297"/>
          </a:xfrm>
          <a:prstGeom prst="rect">
            <a:avLst/>
          </a:prstGeom>
        </p:spPr>
      </p:pic>
      <p:sp>
        <p:nvSpPr>
          <p:cNvPr id="8" name="Text 1"/>
          <p:cNvSpPr/>
          <p:nvPr/>
        </p:nvSpPr>
        <p:spPr>
          <a:xfrm>
            <a:off x="617339" y="5773103"/>
            <a:ext cx="13395722" cy="529352"/>
          </a:xfrm>
          <a:prstGeom prst="rect">
            <a:avLst/>
          </a:prstGeom>
          <a:noFill/>
          <a:ln/>
        </p:spPr>
        <p:txBody>
          <a:bodyPr wrap="square" lIns="0" tIns="0" rIns="0" bIns="0" rtlCol="0" anchor="t"/>
          <a:lstStyle/>
          <a:p>
            <a:pPr indent="0" marL="0">
              <a:lnSpc>
                <a:spcPts val="2050"/>
              </a:lnSpc>
              <a:buNone/>
            </a:pPr>
            <a:r>
              <a:rPr lang="en-US" sz="1350" dirty="0">
                <a:solidFill>
                  <a:srgbClr val="3D3838"/>
                </a:solidFill>
                <a:latin typeface="Source Sans Pro" pitchFamily="34" charset="0"/>
                <a:ea typeface="Source Sans Pro" pitchFamily="34" charset="-122"/>
                <a:cs typeface="Source Sans Pro" pitchFamily="34" charset="-120"/>
              </a:rPr>
              <a:t>Το ελληνικό κράτος διαθέτει ένα πλήθος Δημόσιων Επιχειρήσεων και Οργανισμών που καλύπτουν ένα ευρύ φάσμα υπηρεσιών, από την ενέργεια και το νερό μέχρι τις μεταφορές και τη διαχείριση ακινήτων. Αξίζει να σημειωθεί ότι πολλές από αυτές τις επιχειρήσεις έχουν πλέον μετοχοποιηθεί εν μέρει.</a:t>
            </a:r>
            <a:endParaRPr lang="en-US" sz="13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2025-02-21T08:03:18Z</dcterms:created>
  <dcterms:modified xsi:type="dcterms:W3CDTF">2025-02-21T08:03:18Z</dcterms:modified>
</cp:coreProperties>
</file>