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slideLayouts/slideLayout31.xml" ContentType="application/vnd.openxmlformats-officedocument.presentationml.slideLayout+xml"/>
  <Override PartName="/ppt/slideLayouts/slideLayout119.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128.xml" ContentType="application/vnd.openxmlformats-officedocument.presentationml.slideLayout+xml"/>
  <Override PartName="/ppt/slideLayouts/slideLayout40.xml" ContentType="application/vnd.openxmlformats-officedocument.presentationml.slideLayout+xml"/>
  <Override PartName="/ppt/slideLayouts/slideLayout12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138.xml" ContentType="application/vnd.openxmlformats-officedocument.presentationml.slideLayout+xml"/>
  <Override PartName="/ppt/slideLayouts/slideLayout50.xml" ContentType="application/vnd.openxmlformats-officedocument.presentationml.slideLayout+xml"/>
  <Override PartName="/ppt/slideLayouts/slideLayout139.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148.xml" ContentType="application/vnd.openxmlformats-officedocument.presentationml.slideLayout+xml"/>
  <Override PartName="/ppt/slideLayouts/_rels/slideLayout35.xml.rels" ContentType="application/vnd.openxmlformats-package.relationships+xml"/>
  <Override PartName="/ppt/slideLayouts/_rels/slideLayout11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137.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138.xml.rels" ContentType="application/vnd.openxmlformats-package.relationships+xml"/>
  <Override PartName="/ppt/slideLayouts/_rels/slideLayout5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39.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118.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109.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128.xml.rels" ContentType="application/vnd.openxmlformats-package.relationships+xml"/>
  <Override PartName="/ppt/slideLayouts/_rels/slideLayout44.xml.rels" ContentType="application/vnd.openxmlformats-package.relationships+xml"/>
  <Override PartName="/ppt/slideLayouts/_rels/slideLayout40.xml.rels" ContentType="application/vnd.openxmlformats-package.relationships+xml"/>
  <Override PartName="/ppt/slideLayouts/_rels/slideLayout129.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7.xml.rels" ContentType="application/vnd.openxmlformats-package.relationships+xml"/>
  <Override PartName="/ppt/slideLayouts/_rels/slideLayout58.xml.rels" ContentType="application/vnd.openxmlformats-package.relationships+xml"/>
  <Override PartName="/ppt/slideLayouts/_rels/slideLayout59.xml.rels" ContentType="application/vnd.openxmlformats-package.relationships+xml"/>
  <Override PartName="/ppt/slideLayouts/_rels/slideLayout148.xml.rels" ContentType="application/vnd.openxmlformats-package.relationships+xml"/>
  <Override PartName="/ppt/slideLayouts/_rels/slideLayout60.xml.rels" ContentType="application/vnd.openxmlformats-package.relationships+xml"/>
  <Override PartName="/ppt/slideLayouts/_rels/slideLayout149.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158.xml.rels" ContentType="application/vnd.openxmlformats-package.relationships+xml"/>
  <Override PartName="/ppt/slideLayouts/_rels/slideLayout70.xml.rels" ContentType="application/vnd.openxmlformats-package.relationships+xml"/>
  <Override PartName="/ppt/slideLayouts/_rels/slideLayout159.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168.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122.xml.rels" ContentType="application/vnd.openxmlformats-package.relationships+xml"/>
  <Override PartName="/ppt/slideLayouts/_rels/slideLayout123.xml.rels" ContentType="application/vnd.openxmlformats-package.relationships+xml"/>
  <Override PartName="/ppt/slideLayouts/_rels/slideLayout124.xml.rels" ContentType="application/vnd.openxmlformats-package.relationships+xml"/>
  <Override PartName="/ppt/slideLayouts/_rels/slideLayout125.xml.rels" ContentType="application/vnd.openxmlformats-package.relationships+xml"/>
  <Override PartName="/ppt/slideLayouts/_rels/slideLayout126.xml.rels" ContentType="application/vnd.openxmlformats-package.relationships+xml"/>
  <Override PartName="/ppt/slideLayouts/_rels/slideLayout127.xml.rels" ContentType="application/vnd.openxmlformats-package.relationships+xml"/>
  <Override PartName="/ppt/slideLayouts/_rels/slideLayout130.xml.rels" ContentType="application/vnd.openxmlformats-package.relationships+xml"/>
  <Override PartName="/ppt/slideLayouts/_rels/slideLayout131.xml.rels" ContentType="application/vnd.openxmlformats-package.relationships+xml"/>
  <Override PartName="/ppt/slideLayouts/_rels/slideLayout132.xml.rels" ContentType="application/vnd.openxmlformats-package.relationships+xml"/>
  <Override PartName="/ppt/slideLayouts/_rels/slideLayout133.xml.rels" ContentType="application/vnd.openxmlformats-package.relationships+xml"/>
  <Override PartName="/ppt/slideLayouts/_rels/slideLayout134.xml.rels" ContentType="application/vnd.openxmlformats-package.relationships+xml"/>
  <Override PartName="/ppt/slideLayouts/_rels/slideLayout135.xml.rels" ContentType="application/vnd.openxmlformats-package.relationships+xml"/>
  <Override PartName="/ppt/slideLayouts/_rels/slideLayout136.xml.rels" ContentType="application/vnd.openxmlformats-package.relationships+xml"/>
  <Override PartName="/ppt/slideLayouts/_rels/slideLayout140.xml.rels" ContentType="application/vnd.openxmlformats-package.relationships+xml"/>
  <Override PartName="/ppt/slideLayouts/_rels/slideLayout141.xml.rels" ContentType="application/vnd.openxmlformats-package.relationships+xml"/>
  <Override PartName="/ppt/slideLayouts/_rels/slideLayout142.xml.rels" ContentType="application/vnd.openxmlformats-package.relationships+xml"/>
  <Override PartName="/ppt/slideLayouts/_rels/slideLayout143.xml.rels" ContentType="application/vnd.openxmlformats-package.relationships+xml"/>
  <Override PartName="/ppt/slideLayouts/_rels/slideLayout144.xml.rels" ContentType="application/vnd.openxmlformats-package.relationships+xml"/>
  <Override PartName="/ppt/slideLayouts/_rels/slideLayout145.xml.rels" ContentType="application/vnd.openxmlformats-package.relationships+xml"/>
  <Override PartName="/ppt/slideLayouts/_rels/slideLayout146.xml.rels" ContentType="application/vnd.openxmlformats-package.relationships+xml"/>
  <Override PartName="/ppt/slideLayouts/_rels/slideLayout147.xml.rels" ContentType="application/vnd.openxmlformats-package.relationships+xml"/>
  <Override PartName="/ppt/slideLayouts/_rels/slideLayout150.xml.rels" ContentType="application/vnd.openxmlformats-package.relationships+xml"/>
  <Override PartName="/ppt/slideLayouts/_rels/slideLayout151.xml.rels" ContentType="application/vnd.openxmlformats-package.relationships+xml"/>
  <Override PartName="/ppt/slideLayouts/_rels/slideLayout152.xml.rels" ContentType="application/vnd.openxmlformats-package.relationships+xml"/>
  <Override PartName="/ppt/slideLayouts/_rels/slideLayout153.xml.rels" ContentType="application/vnd.openxmlformats-package.relationships+xml"/>
  <Override PartName="/ppt/slideLayouts/_rels/slideLayout154.xml.rels" ContentType="application/vnd.openxmlformats-package.relationships+xml"/>
  <Override PartName="/ppt/slideLayouts/_rels/slideLayout155.xml.rels" ContentType="application/vnd.openxmlformats-package.relationships+xml"/>
  <Override PartName="/ppt/slideLayouts/_rels/slideLayout156.xml.rels" ContentType="application/vnd.openxmlformats-package.relationships+xml"/>
  <Override PartName="/ppt/slideLayouts/_rels/slideLayout157.xml.rels" ContentType="application/vnd.openxmlformats-package.relationships+xml"/>
  <Override PartName="/ppt/slideLayouts/_rels/slideLayout160.xml.rels" ContentType="application/vnd.openxmlformats-package.relationships+xml"/>
  <Override PartName="/ppt/slideLayouts/_rels/slideLayout161.xml.rels" ContentType="application/vnd.openxmlformats-package.relationships+xml"/>
  <Override PartName="/ppt/slideLayouts/_rels/slideLayout162.xml.rels" ContentType="application/vnd.openxmlformats-package.relationships+xml"/>
  <Override PartName="/ppt/slideLayouts/_rels/slideLayout163.xml.rels" ContentType="application/vnd.openxmlformats-package.relationships+xml"/>
  <Override PartName="/ppt/slideLayouts/_rels/slideLayout164.xml.rels" ContentType="application/vnd.openxmlformats-package.relationships+xml"/>
  <Override PartName="/ppt/slideLayouts/_rels/slideLayout165.xml.rels" ContentType="application/vnd.openxmlformats-package.relationships+xml"/>
  <Override PartName="/ppt/slideLayouts/_rels/slideLayout166.xml.rels" ContentType="application/vnd.openxmlformats-package.relationships+xml"/>
  <Override PartName="/ppt/slideLayouts/_rels/slideLayout167.xml.rels" ContentType="application/vnd.openxmlformats-package.relationships+xml"/>
  <Override PartName="/ppt/slideLayouts/slideLayout61.xml" ContentType="application/vnd.openxmlformats-officedocument.presentationml.slideLayout+xml"/>
  <Override PartName="/ppt/slideLayouts/slideLayout14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158.xml" ContentType="application/vnd.openxmlformats-officedocument.presentationml.slideLayout+xml"/>
  <Override PartName="/ppt/slideLayouts/slideLayout71.xml" ContentType="application/vnd.openxmlformats-officedocument.presentationml.slideLayout+xml"/>
  <Override PartName="/ppt/slideLayouts/slideLayout159.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168.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Lst>
  <p:sldSz cx="14630400" cy="8229600"/>
  <p:notesSz cx="8229600" cy="14630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notesMaster" Target="notesMasters/notesMaster1.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3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move the slide</a:t>
            </a:r>
            <a:endParaRPr b="0" lang="en-US" sz="4400" spc="-1" strike="noStrike">
              <a:solidFill>
                <a:srgbClr val="000000"/>
              </a:solidFill>
              <a:latin typeface="Calibri Light"/>
            </a:endParaRPr>
          </a:p>
        </p:txBody>
      </p:sp>
      <p:sp>
        <p:nvSpPr>
          <p:cNvPr id="561"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562"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563" name="PlaceHolder 4"/>
          <p:cNvSpPr>
            <a:spLocks noGrp="1"/>
          </p:cNvSpPr>
          <p:nvPr>
            <p:ph type="dt" idx="1"/>
          </p:nvPr>
        </p:nvSpPr>
        <p:spPr>
          <a:xfrm>
            <a:off x="4399200" y="0"/>
            <a:ext cx="3372840" cy="50256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564" name="PlaceHolder 5"/>
          <p:cNvSpPr>
            <a:spLocks noGrp="1"/>
          </p:cNvSpPr>
          <p:nvPr>
            <p:ph type="ftr" idx="2"/>
          </p:nvPr>
        </p:nvSpPr>
        <p:spPr>
          <a:xfrm>
            <a:off x="0" y="9555480"/>
            <a:ext cx="3372840" cy="50256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565" name="PlaceHolder 6"/>
          <p:cNvSpPr>
            <a:spLocks noGrp="1"/>
          </p:cNvSpPr>
          <p:nvPr>
            <p:ph type="sldNum" idx="3"/>
          </p:nvPr>
        </p:nvSpPr>
        <p:spPr>
          <a:xfrm>
            <a:off x="4399200" y="9555480"/>
            <a:ext cx="3372840" cy="50256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647ACBA0-2475-4690-8DFB-9A6C5F8162C4}"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5" name="PlaceHolder 1"/>
          <p:cNvSpPr>
            <a:spLocks noGrp="1"/>
          </p:cNvSpPr>
          <p:nvPr>
            <p:ph type="sldImg"/>
          </p:nvPr>
        </p:nvSpPr>
        <p:spPr>
          <a:xfrm>
            <a:off x="685800" y="1143000"/>
            <a:ext cx="5486040" cy="3085920"/>
          </a:xfrm>
          <a:prstGeom prst="rect">
            <a:avLst/>
          </a:prstGeom>
          <a:ln w="0">
            <a:noFill/>
          </a:ln>
        </p:spPr>
      </p:sp>
      <p:sp>
        <p:nvSpPr>
          <p:cNvPr id="736"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37" name="PlaceHolder 3"/>
          <p:cNvSpPr>
            <a:spLocks noGrp="1"/>
          </p:cNvSpPr>
          <p:nvPr>
            <p:ph type="sldNum" idx="4"/>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627689D9-82D0-454F-9093-48A1B6016639}"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2" name="PlaceHolder 1"/>
          <p:cNvSpPr>
            <a:spLocks noGrp="1"/>
          </p:cNvSpPr>
          <p:nvPr>
            <p:ph type="sldImg"/>
          </p:nvPr>
        </p:nvSpPr>
        <p:spPr>
          <a:xfrm>
            <a:off x="685800" y="1143000"/>
            <a:ext cx="5486040" cy="3085920"/>
          </a:xfrm>
          <a:prstGeom prst="rect">
            <a:avLst/>
          </a:prstGeom>
          <a:ln w="0">
            <a:noFill/>
          </a:ln>
        </p:spPr>
      </p:sp>
      <p:sp>
        <p:nvSpPr>
          <p:cNvPr id="763"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64"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973812D3-4704-4515-B1C8-D9F436200CED}"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5" name="PlaceHolder 1"/>
          <p:cNvSpPr>
            <a:spLocks noGrp="1"/>
          </p:cNvSpPr>
          <p:nvPr>
            <p:ph type="sldImg"/>
          </p:nvPr>
        </p:nvSpPr>
        <p:spPr>
          <a:xfrm>
            <a:off x="685800" y="1143000"/>
            <a:ext cx="5486040" cy="3085920"/>
          </a:xfrm>
          <a:prstGeom prst="rect">
            <a:avLst/>
          </a:prstGeom>
          <a:ln w="0">
            <a:noFill/>
          </a:ln>
        </p:spPr>
      </p:sp>
      <p:sp>
        <p:nvSpPr>
          <p:cNvPr id="766"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67"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46027762-D88D-43F0-8E03-C04843BFAC04}"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8" name="PlaceHolder 1"/>
          <p:cNvSpPr>
            <a:spLocks noGrp="1"/>
          </p:cNvSpPr>
          <p:nvPr>
            <p:ph type="sldImg"/>
          </p:nvPr>
        </p:nvSpPr>
        <p:spPr>
          <a:xfrm>
            <a:off x="685800" y="1143000"/>
            <a:ext cx="5486040" cy="3085920"/>
          </a:xfrm>
          <a:prstGeom prst="rect">
            <a:avLst/>
          </a:prstGeom>
          <a:ln w="0">
            <a:noFill/>
          </a:ln>
        </p:spPr>
      </p:sp>
      <p:sp>
        <p:nvSpPr>
          <p:cNvPr id="769"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70"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CCF6C4D8-79DA-42A6-925B-1E17D418B028}"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1" name="PlaceHolder 1"/>
          <p:cNvSpPr>
            <a:spLocks noGrp="1"/>
          </p:cNvSpPr>
          <p:nvPr>
            <p:ph type="sldImg"/>
          </p:nvPr>
        </p:nvSpPr>
        <p:spPr>
          <a:xfrm>
            <a:off x="685800" y="1143000"/>
            <a:ext cx="5486040" cy="3085920"/>
          </a:xfrm>
          <a:prstGeom prst="rect">
            <a:avLst/>
          </a:prstGeom>
          <a:ln w="0">
            <a:noFill/>
          </a:ln>
        </p:spPr>
      </p:sp>
      <p:sp>
        <p:nvSpPr>
          <p:cNvPr id="772"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73"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E24AFB29-E9EB-4417-ADD3-C8F96879E821}"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8" name="PlaceHolder 1"/>
          <p:cNvSpPr>
            <a:spLocks noGrp="1"/>
          </p:cNvSpPr>
          <p:nvPr>
            <p:ph type="sldImg"/>
          </p:nvPr>
        </p:nvSpPr>
        <p:spPr>
          <a:xfrm>
            <a:off x="685800" y="1143000"/>
            <a:ext cx="5486040" cy="3085920"/>
          </a:xfrm>
          <a:prstGeom prst="rect">
            <a:avLst/>
          </a:prstGeom>
          <a:ln w="0">
            <a:noFill/>
          </a:ln>
        </p:spPr>
      </p:sp>
      <p:sp>
        <p:nvSpPr>
          <p:cNvPr id="739"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40" name="PlaceHolder 3"/>
          <p:cNvSpPr>
            <a:spLocks noGrp="1"/>
          </p:cNvSpPr>
          <p:nvPr>
            <p:ph type="sldNum" idx="5"/>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AE9E09F0-1410-419A-BDC7-60105A138A7B}"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1" name="PlaceHolder 1"/>
          <p:cNvSpPr>
            <a:spLocks noGrp="1"/>
          </p:cNvSpPr>
          <p:nvPr>
            <p:ph type="sldImg"/>
          </p:nvPr>
        </p:nvSpPr>
        <p:spPr>
          <a:xfrm>
            <a:off x="685800" y="1143000"/>
            <a:ext cx="5486040" cy="3085920"/>
          </a:xfrm>
          <a:prstGeom prst="rect">
            <a:avLst/>
          </a:prstGeom>
          <a:ln w="0">
            <a:noFill/>
          </a:ln>
        </p:spPr>
      </p:sp>
      <p:sp>
        <p:nvSpPr>
          <p:cNvPr id="742"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43" name="PlaceHolder 3"/>
          <p:cNvSpPr>
            <a:spLocks noGrp="1"/>
          </p:cNvSpPr>
          <p:nvPr>
            <p:ph type="sldNum" idx="6"/>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E9F6E8A0-713E-4093-92CE-E08148C919A0}"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4" name="PlaceHolder 1"/>
          <p:cNvSpPr>
            <a:spLocks noGrp="1"/>
          </p:cNvSpPr>
          <p:nvPr>
            <p:ph type="sldImg"/>
          </p:nvPr>
        </p:nvSpPr>
        <p:spPr>
          <a:xfrm>
            <a:off x="685800" y="1143000"/>
            <a:ext cx="5486040" cy="3085920"/>
          </a:xfrm>
          <a:prstGeom prst="rect">
            <a:avLst/>
          </a:prstGeom>
          <a:ln w="0">
            <a:noFill/>
          </a:ln>
        </p:spPr>
      </p:sp>
      <p:sp>
        <p:nvSpPr>
          <p:cNvPr id="745"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46" name="PlaceHolder 3"/>
          <p:cNvSpPr>
            <a:spLocks noGrp="1"/>
          </p:cNvSpPr>
          <p:nvPr>
            <p:ph type="sldNum" idx="7"/>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13545872-A277-416D-9A09-C80646C1B21E}"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7" name="PlaceHolder 1"/>
          <p:cNvSpPr>
            <a:spLocks noGrp="1"/>
          </p:cNvSpPr>
          <p:nvPr>
            <p:ph type="sldImg"/>
          </p:nvPr>
        </p:nvSpPr>
        <p:spPr>
          <a:xfrm>
            <a:off x="685800" y="1143000"/>
            <a:ext cx="5486040" cy="3085920"/>
          </a:xfrm>
          <a:prstGeom prst="rect">
            <a:avLst/>
          </a:prstGeom>
          <a:ln w="0">
            <a:noFill/>
          </a:ln>
        </p:spPr>
      </p:sp>
      <p:sp>
        <p:nvSpPr>
          <p:cNvPr id="748"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49" name="PlaceHolder 3"/>
          <p:cNvSpPr>
            <a:spLocks noGrp="1"/>
          </p:cNvSpPr>
          <p:nvPr>
            <p:ph type="sldNum" idx="8"/>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09A264F2-AEFA-49B1-9F35-3EEEE406C90A}"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0" name="PlaceHolder 1"/>
          <p:cNvSpPr>
            <a:spLocks noGrp="1"/>
          </p:cNvSpPr>
          <p:nvPr>
            <p:ph type="sldImg"/>
          </p:nvPr>
        </p:nvSpPr>
        <p:spPr>
          <a:xfrm>
            <a:off x="685800" y="1143000"/>
            <a:ext cx="5486040" cy="3085920"/>
          </a:xfrm>
          <a:prstGeom prst="rect">
            <a:avLst/>
          </a:prstGeom>
          <a:ln w="0">
            <a:noFill/>
          </a:ln>
        </p:spPr>
      </p:sp>
      <p:sp>
        <p:nvSpPr>
          <p:cNvPr id="751"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52" name="PlaceHolder 3"/>
          <p:cNvSpPr>
            <a:spLocks noGrp="1"/>
          </p:cNvSpPr>
          <p:nvPr>
            <p:ph type="sldNum" idx="9"/>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6C72BFB4-539D-4281-B8FE-2EA20425FAAB}"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3" name="PlaceHolder 1"/>
          <p:cNvSpPr>
            <a:spLocks noGrp="1"/>
          </p:cNvSpPr>
          <p:nvPr>
            <p:ph type="sldImg"/>
          </p:nvPr>
        </p:nvSpPr>
        <p:spPr>
          <a:xfrm>
            <a:off x="685800" y="1143000"/>
            <a:ext cx="5486040" cy="3085920"/>
          </a:xfrm>
          <a:prstGeom prst="rect">
            <a:avLst/>
          </a:prstGeom>
          <a:ln w="0">
            <a:noFill/>
          </a:ln>
        </p:spPr>
      </p:sp>
      <p:sp>
        <p:nvSpPr>
          <p:cNvPr id="754"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55"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45D59D67-E3AF-4DC4-AE5E-3CC847ADCB70}"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6" name="PlaceHolder 1"/>
          <p:cNvSpPr>
            <a:spLocks noGrp="1"/>
          </p:cNvSpPr>
          <p:nvPr>
            <p:ph type="sldImg"/>
          </p:nvPr>
        </p:nvSpPr>
        <p:spPr>
          <a:xfrm>
            <a:off x="685800" y="1143000"/>
            <a:ext cx="5486040" cy="3085920"/>
          </a:xfrm>
          <a:prstGeom prst="rect">
            <a:avLst/>
          </a:prstGeom>
          <a:ln w="0">
            <a:noFill/>
          </a:ln>
        </p:spPr>
      </p:sp>
      <p:sp>
        <p:nvSpPr>
          <p:cNvPr id="757"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58"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8345AFAE-D071-47E7-B705-204253284C40}"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9" name="PlaceHolder 1"/>
          <p:cNvSpPr>
            <a:spLocks noGrp="1"/>
          </p:cNvSpPr>
          <p:nvPr>
            <p:ph type="sldImg"/>
          </p:nvPr>
        </p:nvSpPr>
        <p:spPr>
          <a:xfrm>
            <a:off x="685800" y="1143000"/>
            <a:ext cx="5486040" cy="3085920"/>
          </a:xfrm>
          <a:prstGeom prst="rect">
            <a:avLst/>
          </a:prstGeom>
          <a:ln w="0">
            <a:noFill/>
          </a:ln>
        </p:spPr>
      </p:sp>
      <p:sp>
        <p:nvSpPr>
          <p:cNvPr id="760"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61"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3313AC7F-1414-4CE9-8648-83314D9A43A4}" type="slidenum">
              <a:rPr b="0" lang="en-US" sz="1200" spc="-1" strike="noStrike">
                <a:latin typeface="Times New Roman"/>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6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6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6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6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7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7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7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7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8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8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8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9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0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0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0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6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6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6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7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7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9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0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0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0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 Id="rId11" Type="http://schemas.openxmlformats.org/officeDocument/2006/relationships/slideLayout" Target="../slideLayouts/slideLayout154.xml"/><Relationship Id="rId12" Type="http://schemas.openxmlformats.org/officeDocument/2006/relationships/slideLayout" Target="../slideLayouts/slideLayout155.xml"/><Relationship Id="rId13"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 Id="rId11" Type="http://schemas.openxmlformats.org/officeDocument/2006/relationships/slideLayout" Target="../slideLayouts/slideLayout166.xml"/><Relationship Id="rId12" Type="http://schemas.openxmlformats.org/officeDocument/2006/relationships/slideLayout" Target="../slideLayouts/slideLayout167.xml"/><Relationship Id="rId13" Type="http://schemas.openxmlformats.org/officeDocument/2006/relationships/slideLayout" Target="../slideLayouts/slideLayout168.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Shape 0"/>
          <p:cNvSpPr/>
          <p:nvPr/>
        </p:nvSpPr>
        <p:spPr>
          <a:xfrm>
            <a:off x="0" y="0"/>
            <a:ext cx="14630040" cy="8229240"/>
          </a:xfrm>
          <a:prstGeom prst="rect">
            <a:avLst/>
          </a:prstGeom>
          <a:solidFill>
            <a:srgbClr val="f4f0ff"/>
          </a:solidFill>
          <a:ln w="0">
            <a:noFill/>
          </a:ln>
        </p:spPr>
        <p:style>
          <a:lnRef idx="0"/>
          <a:fillRef idx="0"/>
          <a:effectRef idx="0"/>
          <a:fontRef idx="minor"/>
        </p:style>
      </p:sp>
      <p:sp>
        <p:nvSpPr>
          <p:cNvPr id="1" name="Shape 1"/>
          <p:cNvSpPr/>
          <p:nvPr/>
        </p:nvSpPr>
        <p:spPr>
          <a:xfrm>
            <a:off x="0" y="0"/>
            <a:ext cx="14630040" cy="8229240"/>
          </a:xfrm>
          <a:prstGeom prst="rect">
            <a:avLst/>
          </a:prstGeom>
          <a:solidFill>
            <a:srgbClr val="fbfaff"/>
          </a:solidFill>
          <a:ln w="0">
            <a:noFill/>
          </a:ln>
        </p:spPr>
        <p:style>
          <a:lnRef idx="0"/>
          <a:fillRef idx="0"/>
          <a:effectRef idx="0"/>
          <a:fontRef idx="minor"/>
        </p:style>
      </p:sp>
      <p:sp>
        <p:nvSpPr>
          <p:cNvPr id="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Shape 0"/>
          <p:cNvSpPr/>
          <p:nvPr/>
        </p:nvSpPr>
        <p:spPr>
          <a:xfrm>
            <a:off x="0" y="0"/>
            <a:ext cx="14630040" cy="8229240"/>
          </a:xfrm>
          <a:prstGeom prst="rect">
            <a:avLst/>
          </a:prstGeom>
          <a:solidFill>
            <a:srgbClr val="f4f0ff"/>
          </a:solidFill>
          <a:ln w="0">
            <a:noFill/>
          </a:ln>
        </p:spPr>
        <p:style>
          <a:lnRef idx="0"/>
          <a:fillRef idx="0"/>
          <a:effectRef idx="0"/>
          <a:fontRef idx="minor"/>
        </p:style>
      </p:sp>
      <p:sp>
        <p:nvSpPr>
          <p:cNvPr id="361" name="Shape 1"/>
          <p:cNvSpPr/>
          <p:nvPr/>
        </p:nvSpPr>
        <p:spPr>
          <a:xfrm>
            <a:off x="0" y="0"/>
            <a:ext cx="14630040" cy="8229240"/>
          </a:xfrm>
          <a:prstGeom prst="rect">
            <a:avLst/>
          </a:prstGeom>
          <a:solidFill>
            <a:srgbClr val="fbfaff"/>
          </a:solidFill>
          <a:ln w="0">
            <a:noFill/>
          </a:ln>
        </p:spPr>
        <p:style>
          <a:lnRef idx="0"/>
          <a:fillRef idx="0"/>
          <a:effectRef idx="0"/>
          <a:fontRef idx="minor"/>
        </p:style>
      </p:sp>
      <p:sp>
        <p:nvSpPr>
          <p:cNvPr id="36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36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Shape 0"/>
          <p:cNvSpPr/>
          <p:nvPr/>
        </p:nvSpPr>
        <p:spPr>
          <a:xfrm>
            <a:off x="0" y="0"/>
            <a:ext cx="14630040" cy="8229240"/>
          </a:xfrm>
          <a:prstGeom prst="rect">
            <a:avLst/>
          </a:prstGeom>
          <a:solidFill>
            <a:srgbClr val="f4f0ff"/>
          </a:solidFill>
          <a:ln w="0">
            <a:noFill/>
          </a:ln>
        </p:spPr>
        <p:style>
          <a:lnRef idx="0"/>
          <a:fillRef idx="0"/>
          <a:effectRef idx="0"/>
          <a:fontRef idx="minor"/>
        </p:style>
      </p:sp>
      <p:sp>
        <p:nvSpPr>
          <p:cNvPr id="401" name="Shape 1"/>
          <p:cNvSpPr/>
          <p:nvPr/>
        </p:nvSpPr>
        <p:spPr>
          <a:xfrm>
            <a:off x="0" y="0"/>
            <a:ext cx="14630040" cy="8229240"/>
          </a:xfrm>
          <a:prstGeom prst="rect">
            <a:avLst/>
          </a:prstGeom>
          <a:solidFill>
            <a:srgbClr val="fbfaff"/>
          </a:solidFill>
          <a:ln w="0">
            <a:noFill/>
          </a:ln>
        </p:spPr>
        <p:style>
          <a:lnRef idx="0"/>
          <a:fillRef idx="0"/>
          <a:effectRef idx="0"/>
          <a:fontRef idx="minor"/>
        </p:style>
      </p:sp>
      <p:sp>
        <p:nvSpPr>
          <p:cNvPr id="40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0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Shape 0"/>
          <p:cNvSpPr/>
          <p:nvPr/>
        </p:nvSpPr>
        <p:spPr>
          <a:xfrm>
            <a:off x="0" y="0"/>
            <a:ext cx="14630040" cy="8229240"/>
          </a:xfrm>
          <a:prstGeom prst="rect">
            <a:avLst/>
          </a:prstGeom>
          <a:solidFill>
            <a:srgbClr val="f4f0ff"/>
          </a:solidFill>
          <a:ln w="0">
            <a:noFill/>
          </a:ln>
        </p:spPr>
        <p:style>
          <a:lnRef idx="0"/>
          <a:fillRef idx="0"/>
          <a:effectRef idx="0"/>
          <a:fontRef idx="minor"/>
        </p:style>
      </p:sp>
      <p:sp>
        <p:nvSpPr>
          <p:cNvPr id="441" name="Shape 1"/>
          <p:cNvSpPr/>
          <p:nvPr/>
        </p:nvSpPr>
        <p:spPr>
          <a:xfrm>
            <a:off x="0" y="0"/>
            <a:ext cx="14630040" cy="8229240"/>
          </a:xfrm>
          <a:prstGeom prst="rect">
            <a:avLst/>
          </a:prstGeom>
          <a:solidFill>
            <a:srgbClr val="fbfaff"/>
          </a:solidFill>
          <a:ln w="0">
            <a:noFill/>
          </a:ln>
        </p:spPr>
        <p:style>
          <a:lnRef idx="0"/>
          <a:fillRef idx="0"/>
          <a:effectRef idx="0"/>
          <a:fontRef idx="minor"/>
        </p:style>
      </p:sp>
      <p:sp>
        <p:nvSpPr>
          <p:cNvPr id="4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Shape 0"/>
          <p:cNvSpPr/>
          <p:nvPr/>
        </p:nvSpPr>
        <p:spPr>
          <a:xfrm>
            <a:off x="0" y="0"/>
            <a:ext cx="14630040" cy="8229240"/>
          </a:xfrm>
          <a:prstGeom prst="rect">
            <a:avLst/>
          </a:prstGeom>
          <a:solidFill>
            <a:srgbClr val="f4f0ff"/>
          </a:solidFill>
          <a:ln w="0">
            <a:noFill/>
          </a:ln>
        </p:spPr>
        <p:style>
          <a:lnRef idx="0"/>
          <a:fillRef idx="0"/>
          <a:effectRef idx="0"/>
          <a:fontRef idx="minor"/>
        </p:style>
      </p:sp>
      <p:sp>
        <p:nvSpPr>
          <p:cNvPr id="481" name="Shape 1"/>
          <p:cNvSpPr/>
          <p:nvPr/>
        </p:nvSpPr>
        <p:spPr>
          <a:xfrm>
            <a:off x="0" y="0"/>
            <a:ext cx="14630040" cy="8229240"/>
          </a:xfrm>
          <a:prstGeom prst="rect">
            <a:avLst/>
          </a:prstGeom>
          <a:solidFill>
            <a:srgbClr val="fbfaff"/>
          </a:solidFill>
          <a:ln w="0">
            <a:noFill/>
          </a:ln>
        </p:spPr>
        <p:style>
          <a:lnRef idx="0"/>
          <a:fillRef idx="0"/>
          <a:effectRef idx="0"/>
          <a:fontRef idx="minor"/>
        </p:style>
      </p:sp>
      <p:sp>
        <p:nvSpPr>
          <p:cNvPr id="4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Shape 0"/>
          <p:cNvSpPr/>
          <p:nvPr/>
        </p:nvSpPr>
        <p:spPr>
          <a:xfrm>
            <a:off x="0" y="0"/>
            <a:ext cx="14630040" cy="8229240"/>
          </a:xfrm>
          <a:prstGeom prst="rect">
            <a:avLst/>
          </a:prstGeom>
          <a:solidFill>
            <a:srgbClr val="f4f0ff"/>
          </a:solidFill>
          <a:ln w="0">
            <a:noFill/>
          </a:ln>
        </p:spPr>
        <p:style>
          <a:lnRef idx="0"/>
          <a:fillRef idx="0"/>
          <a:effectRef idx="0"/>
          <a:fontRef idx="minor"/>
        </p:style>
      </p:sp>
      <p:sp>
        <p:nvSpPr>
          <p:cNvPr id="521" name="Shape 1"/>
          <p:cNvSpPr/>
          <p:nvPr/>
        </p:nvSpPr>
        <p:spPr>
          <a:xfrm>
            <a:off x="0" y="0"/>
            <a:ext cx="14630040" cy="8229240"/>
          </a:xfrm>
          <a:prstGeom prst="rect">
            <a:avLst/>
          </a:prstGeom>
          <a:solidFill>
            <a:srgbClr val="fbfaff"/>
          </a:solidFill>
          <a:ln w="0">
            <a:noFill/>
          </a:ln>
        </p:spPr>
        <p:style>
          <a:lnRef idx="0"/>
          <a:fillRef idx="0"/>
          <a:effectRef idx="0"/>
          <a:fontRef idx="minor"/>
        </p:style>
      </p:sp>
      <p:sp>
        <p:nvSpPr>
          <p:cNvPr id="5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5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 name="Shape 0"/>
          <p:cNvSpPr/>
          <p:nvPr/>
        </p:nvSpPr>
        <p:spPr>
          <a:xfrm>
            <a:off x="0" y="0"/>
            <a:ext cx="14630040" cy="8229240"/>
          </a:xfrm>
          <a:prstGeom prst="rect">
            <a:avLst/>
          </a:prstGeom>
          <a:solidFill>
            <a:srgbClr val="f4f0ff"/>
          </a:solidFill>
          <a:ln w="0">
            <a:noFill/>
          </a:ln>
        </p:spPr>
        <p:style>
          <a:lnRef idx="0"/>
          <a:fillRef idx="0"/>
          <a:effectRef idx="0"/>
          <a:fontRef idx="minor"/>
        </p:style>
      </p:sp>
      <p:sp>
        <p:nvSpPr>
          <p:cNvPr id="41" name="Shape 1"/>
          <p:cNvSpPr/>
          <p:nvPr/>
        </p:nvSpPr>
        <p:spPr>
          <a:xfrm>
            <a:off x="0" y="0"/>
            <a:ext cx="14630040" cy="8229240"/>
          </a:xfrm>
          <a:prstGeom prst="rect">
            <a:avLst/>
          </a:prstGeom>
          <a:solidFill>
            <a:srgbClr val="fbfaff"/>
          </a:solidFill>
          <a:ln w="0">
            <a:noFill/>
          </a:ln>
        </p:spPr>
        <p:style>
          <a:lnRef idx="0"/>
          <a:fillRef idx="0"/>
          <a:effectRef idx="0"/>
          <a:fontRef idx="minor"/>
        </p:style>
      </p:sp>
      <p:sp>
        <p:nvSpPr>
          <p:cNvPr id="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Shape 0"/>
          <p:cNvSpPr/>
          <p:nvPr/>
        </p:nvSpPr>
        <p:spPr>
          <a:xfrm>
            <a:off x="0" y="0"/>
            <a:ext cx="14630040" cy="8229240"/>
          </a:xfrm>
          <a:prstGeom prst="rect">
            <a:avLst/>
          </a:prstGeom>
          <a:solidFill>
            <a:srgbClr val="f4f0ff"/>
          </a:solidFill>
          <a:ln w="0">
            <a:noFill/>
          </a:ln>
        </p:spPr>
        <p:style>
          <a:lnRef idx="0"/>
          <a:fillRef idx="0"/>
          <a:effectRef idx="0"/>
          <a:fontRef idx="minor"/>
        </p:style>
      </p:sp>
      <p:sp>
        <p:nvSpPr>
          <p:cNvPr id="81" name="Shape 1"/>
          <p:cNvSpPr/>
          <p:nvPr/>
        </p:nvSpPr>
        <p:spPr>
          <a:xfrm>
            <a:off x="0" y="0"/>
            <a:ext cx="14630040" cy="8229240"/>
          </a:xfrm>
          <a:prstGeom prst="rect">
            <a:avLst/>
          </a:prstGeom>
          <a:solidFill>
            <a:srgbClr val="fbfaff"/>
          </a:solidFill>
          <a:ln w="0">
            <a:noFill/>
          </a:ln>
        </p:spPr>
        <p:style>
          <a:lnRef idx="0"/>
          <a:fillRef idx="0"/>
          <a:effectRef idx="0"/>
          <a:fontRef idx="minor"/>
        </p:style>
      </p:sp>
      <p:sp>
        <p:nvSpPr>
          <p:cNvPr id="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Shape 0"/>
          <p:cNvSpPr/>
          <p:nvPr/>
        </p:nvSpPr>
        <p:spPr>
          <a:xfrm>
            <a:off x="0" y="0"/>
            <a:ext cx="14630040" cy="8229240"/>
          </a:xfrm>
          <a:prstGeom prst="rect">
            <a:avLst/>
          </a:prstGeom>
          <a:solidFill>
            <a:srgbClr val="f4f0ff"/>
          </a:solidFill>
          <a:ln w="0">
            <a:noFill/>
          </a:ln>
        </p:spPr>
        <p:style>
          <a:lnRef idx="0"/>
          <a:fillRef idx="0"/>
          <a:effectRef idx="0"/>
          <a:fontRef idx="minor"/>
        </p:style>
      </p:sp>
      <p:sp>
        <p:nvSpPr>
          <p:cNvPr id="121" name="Shape 1"/>
          <p:cNvSpPr/>
          <p:nvPr/>
        </p:nvSpPr>
        <p:spPr>
          <a:xfrm>
            <a:off x="0" y="0"/>
            <a:ext cx="14630040" cy="8229240"/>
          </a:xfrm>
          <a:prstGeom prst="rect">
            <a:avLst/>
          </a:prstGeom>
          <a:solidFill>
            <a:srgbClr val="fbfaff"/>
          </a:solidFill>
          <a:ln w="0">
            <a:noFill/>
          </a:ln>
        </p:spPr>
        <p:style>
          <a:lnRef idx="0"/>
          <a:fillRef idx="0"/>
          <a:effectRef idx="0"/>
          <a:fontRef idx="minor"/>
        </p:style>
      </p:sp>
      <p:sp>
        <p:nvSpPr>
          <p:cNvPr id="1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1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Shape 0"/>
          <p:cNvSpPr/>
          <p:nvPr/>
        </p:nvSpPr>
        <p:spPr>
          <a:xfrm>
            <a:off x="0" y="0"/>
            <a:ext cx="14630040" cy="8229240"/>
          </a:xfrm>
          <a:prstGeom prst="rect">
            <a:avLst/>
          </a:prstGeom>
          <a:solidFill>
            <a:srgbClr val="f4f0ff"/>
          </a:solidFill>
          <a:ln w="0">
            <a:noFill/>
          </a:ln>
        </p:spPr>
        <p:style>
          <a:lnRef idx="0"/>
          <a:fillRef idx="0"/>
          <a:effectRef idx="0"/>
          <a:fontRef idx="minor"/>
        </p:style>
      </p:sp>
      <p:sp>
        <p:nvSpPr>
          <p:cNvPr id="161" name="Shape 1"/>
          <p:cNvSpPr/>
          <p:nvPr/>
        </p:nvSpPr>
        <p:spPr>
          <a:xfrm>
            <a:off x="0" y="0"/>
            <a:ext cx="14630040" cy="8229240"/>
          </a:xfrm>
          <a:prstGeom prst="rect">
            <a:avLst/>
          </a:prstGeom>
          <a:solidFill>
            <a:srgbClr val="fbfaff"/>
          </a:solidFill>
          <a:ln w="0">
            <a:noFill/>
          </a:ln>
        </p:spPr>
        <p:style>
          <a:lnRef idx="0"/>
          <a:fillRef idx="0"/>
          <a:effectRef idx="0"/>
          <a:fontRef idx="minor"/>
        </p:style>
      </p:sp>
      <p:sp>
        <p:nvSpPr>
          <p:cNvPr id="16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16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Shape 0"/>
          <p:cNvSpPr/>
          <p:nvPr/>
        </p:nvSpPr>
        <p:spPr>
          <a:xfrm>
            <a:off x="0" y="0"/>
            <a:ext cx="14630040" cy="8229240"/>
          </a:xfrm>
          <a:prstGeom prst="rect">
            <a:avLst/>
          </a:prstGeom>
          <a:solidFill>
            <a:srgbClr val="f4f0ff"/>
          </a:solidFill>
          <a:ln w="0">
            <a:noFill/>
          </a:ln>
        </p:spPr>
        <p:style>
          <a:lnRef idx="0"/>
          <a:fillRef idx="0"/>
          <a:effectRef idx="0"/>
          <a:fontRef idx="minor"/>
        </p:style>
      </p:sp>
      <p:sp>
        <p:nvSpPr>
          <p:cNvPr id="201" name="Shape 1"/>
          <p:cNvSpPr/>
          <p:nvPr/>
        </p:nvSpPr>
        <p:spPr>
          <a:xfrm>
            <a:off x="0" y="0"/>
            <a:ext cx="14630040" cy="8229240"/>
          </a:xfrm>
          <a:prstGeom prst="rect">
            <a:avLst/>
          </a:prstGeom>
          <a:solidFill>
            <a:srgbClr val="fbfaff"/>
          </a:solidFill>
          <a:ln w="0">
            <a:noFill/>
          </a:ln>
        </p:spPr>
        <p:style>
          <a:lnRef idx="0"/>
          <a:fillRef idx="0"/>
          <a:effectRef idx="0"/>
          <a:fontRef idx="minor"/>
        </p:style>
      </p:sp>
      <p:sp>
        <p:nvSpPr>
          <p:cNvPr id="20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20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Shape 0"/>
          <p:cNvSpPr/>
          <p:nvPr/>
        </p:nvSpPr>
        <p:spPr>
          <a:xfrm>
            <a:off x="0" y="0"/>
            <a:ext cx="14630040" cy="8229240"/>
          </a:xfrm>
          <a:prstGeom prst="rect">
            <a:avLst/>
          </a:prstGeom>
          <a:solidFill>
            <a:srgbClr val="f4f0ff"/>
          </a:solidFill>
          <a:ln w="0">
            <a:noFill/>
          </a:ln>
        </p:spPr>
        <p:style>
          <a:lnRef idx="0"/>
          <a:fillRef idx="0"/>
          <a:effectRef idx="0"/>
          <a:fontRef idx="minor"/>
        </p:style>
      </p:sp>
      <p:sp>
        <p:nvSpPr>
          <p:cNvPr id="241" name="Shape 1"/>
          <p:cNvSpPr/>
          <p:nvPr/>
        </p:nvSpPr>
        <p:spPr>
          <a:xfrm>
            <a:off x="0" y="0"/>
            <a:ext cx="14630040" cy="8229240"/>
          </a:xfrm>
          <a:prstGeom prst="rect">
            <a:avLst/>
          </a:prstGeom>
          <a:solidFill>
            <a:srgbClr val="fbfaff"/>
          </a:solidFill>
          <a:ln w="0">
            <a:noFill/>
          </a:ln>
        </p:spPr>
        <p:style>
          <a:lnRef idx="0"/>
          <a:fillRef idx="0"/>
          <a:effectRef idx="0"/>
          <a:fontRef idx="minor"/>
        </p:style>
      </p:sp>
      <p:sp>
        <p:nvSpPr>
          <p:cNvPr id="2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2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Shape 0"/>
          <p:cNvSpPr/>
          <p:nvPr/>
        </p:nvSpPr>
        <p:spPr>
          <a:xfrm>
            <a:off x="0" y="0"/>
            <a:ext cx="14630040" cy="8229240"/>
          </a:xfrm>
          <a:prstGeom prst="rect">
            <a:avLst/>
          </a:prstGeom>
          <a:solidFill>
            <a:srgbClr val="f4f0ff"/>
          </a:solidFill>
          <a:ln w="0">
            <a:noFill/>
          </a:ln>
        </p:spPr>
        <p:style>
          <a:lnRef idx="0"/>
          <a:fillRef idx="0"/>
          <a:effectRef idx="0"/>
          <a:fontRef idx="minor"/>
        </p:style>
      </p:sp>
      <p:sp>
        <p:nvSpPr>
          <p:cNvPr id="281" name="Shape 1"/>
          <p:cNvSpPr/>
          <p:nvPr/>
        </p:nvSpPr>
        <p:spPr>
          <a:xfrm>
            <a:off x="0" y="0"/>
            <a:ext cx="14630040" cy="8229240"/>
          </a:xfrm>
          <a:prstGeom prst="rect">
            <a:avLst/>
          </a:prstGeom>
          <a:solidFill>
            <a:srgbClr val="fbfaff"/>
          </a:solidFill>
          <a:ln w="0">
            <a:noFill/>
          </a:ln>
        </p:spPr>
        <p:style>
          <a:lnRef idx="0"/>
          <a:fillRef idx="0"/>
          <a:effectRef idx="0"/>
          <a:fontRef idx="minor"/>
        </p:style>
      </p:sp>
      <p:sp>
        <p:nvSpPr>
          <p:cNvPr id="2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2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Shape 0"/>
          <p:cNvSpPr/>
          <p:nvPr/>
        </p:nvSpPr>
        <p:spPr>
          <a:xfrm>
            <a:off x="0" y="0"/>
            <a:ext cx="14630040" cy="8229240"/>
          </a:xfrm>
          <a:prstGeom prst="rect">
            <a:avLst/>
          </a:prstGeom>
          <a:solidFill>
            <a:srgbClr val="f4f0ff"/>
          </a:solidFill>
          <a:ln w="0">
            <a:noFill/>
          </a:ln>
        </p:spPr>
        <p:style>
          <a:lnRef idx="0"/>
          <a:fillRef idx="0"/>
          <a:effectRef idx="0"/>
          <a:fontRef idx="minor"/>
        </p:style>
      </p:sp>
      <p:sp>
        <p:nvSpPr>
          <p:cNvPr id="321" name="Shape 1"/>
          <p:cNvSpPr/>
          <p:nvPr/>
        </p:nvSpPr>
        <p:spPr>
          <a:xfrm>
            <a:off x="0" y="0"/>
            <a:ext cx="14630040" cy="8229240"/>
          </a:xfrm>
          <a:prstGeom prst="rect">
            <a:avLst/>
          </a:prstGeom>
          <a:solidFill>
            <a:srgbClr val="fbfaff"/>
          </a:solidFill>
          <a:ln w="0">
            <a:noFill/>
          </a:ln>
        </p:spPr>
        <p:style>
          <a:lnRef idx="0"/>
          <a:fillRef idx="0"/>
          <a:effectRef idx="0"/>
          <a:fontRef idx="minor"/>
        </p:style>
      </p:sp>
      <p:sp>
        <p:nvSpPr>
          <p:cNvPr id="3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3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121.xml"/><Relationship Id="rId5"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7.xml"/><Relationship Id="rId2" Type="http://schemas.openxmlformats.org/officeDocument/2006/relationships/notesSlide" Target="../notesSlides/notesSlide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slideLayout" Target="../slideLayouts/slideLayout37.xml"/><Relationship Id="rId6"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49.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85.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09.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6" name="Image 0" descr="preencoded.png"/>
          <p:cNvPicPr/>
          <p:nvPr/>
        </p:nvPicPr>
        <p:blipFill>
          <a:blip r:embed="rId1"/>
          <a:stretch/>
        </p:blipFill>
        <p:spPr>
          <a:xfrm>
            <a:off x="9144000" y="0"/>
            <a:ext cx="5486040" cy="8229240"/>
          </a:xfrm>
          <a:prstGeom prst="rect">
            <a:avLst/>
          </a:prstGeom>
          <a:ln w="0">
            <a:noFill/>
          </a:ln>
        </p:spPr>
      </p:pic>
      <p:pic>
        <p:nvPicPr>
          <p:cNvPr id="567" name="Image 1" descr="preencoded.png"/>
          <p:cNvPicPr/>
          <p:nvPr/>
        </p:nvPicPr>
        <p:blipFill>
          <a:blip r:embed="rId2"/>
          <a:stretch/>
        </p:blipFill>
        <p:spPr>
          <a:xfrm>
            <a:off x="9427320" y="1654920"/>
            <a:ext cx="4919040" cy="4919040"/>
          </a:xfrm>
          <a:prstGeom prst="rect">
            <a:avLst/>
          </a:prstGeom>
          <a:ln w="0">
            <a:noFill/>
          </a:ln>
        </p:spPr>
      </p:pic>
      <p:sp>
        <p:nvSpPr>
          <p:cNvPr id="568" name="Text 0"/>
          <p:cNvSpPr/>
          <p:nvPr/>
        </p:nvSpPr>
        <p:spPr>
          <a:xfrm>
            <a:off x="793800" y="1330920"/>
            <a:ext cx="7556040" cy="1417320"/>
          </a:xfrm>
          <a:prstGeom prst="rect">
            <a:avLst/>
          </a:prstGeom>
          <a:noFill/>
          <a:ln w="0">
            <a:noFill/>
          </a:ln>
        </p:spPr>
        <p:style>
          <a:lnRef idx="0"/>
          <a:fillRef idx="0"/>
          <a:effectRef idx="0"/>
          <a:fontRef idx="minor"/>
        </p:style>
        <p:txBody>
          <a:bodyPr lIns="0" rIns="0" tIns="0" bIns="0" anchor="t">
            <a:noAutofit/>
          </a:bodyPr>
          <a:p>
            <a:pPr>
              <a:lnSpc>
                <a:spcPts val="5550"/>
              </a:lnSpc>
              <a:buNone/>
              <a:tabLst>
                <a:tab algn="l" pos="0"/>
              </a:tabLst>
            </a:pPr>
            <a:r>
              <a:rPr b="0" lang="en-US" sz="4450" spc="-1" strike="noStrike">
                <a:solidFill>
                  <a:srgbClr val="403ccf"/>
                </a:solidFill>
                <a:latin typeface="Libre Baskerville"/>
                <a:ea typeface="Libre Baskerville"/>
              </a:rPr>
              <a:t>Η Δικαιολόγηση της Ηθικής Στάσης Ζωής</a:t>
            </a:r>
            <a:endParaRPr b="0" lang="en-US" sz="4450" spc="-1" strike="noStrike">
              <a:latin typeface="Arial"/>
            </a:endParaRPr>
          </a:p>
        </p:txBody>
      </p:sp>
      <p:sp>
        <p:nvSpPr>
          <p:cNvPr id="569" name="Text 1"/>
          <p:cNvSpPr/>
          <p:nvPr/>
        </p:nvSpPr>
        <p:spPr>
          <a:xfrm>
            <a:off x="793800" y="3088440"/>
            <a:ext cx="7556040" cy="145116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49495a"/>
                </a:solidFill>
                <a:latin typeface="Open Sans"/>
                <a:ea typeface="Open Sans"/>
              </a:rPr>
              <a:t>Στην τρίτη ενότητα της παρουσίασής μας, θα εξετάσουμε τη δικαιολόγηση της ηθικής στάσης ζωής. Θα διερευνήσουμε το θεμελιώδες ερώτημα "Γιατί να είναι κανείς ηθικός;" και θα αναλύσουμε τα βασικά χαρακτηριστικά της ηθικής στάσης.</a:t>
            </a:r>
            <a:endParaRPr b="0" lang="en-US" sz="1750" spc="-1" strike="noStrike">
              <a:latin typeface="Arial"/>
            </a:endParaRPr>
          </a:p>
        </p:txBody>
      </p:sp>
      <p:sp>
        <p:nvSpPr>
          <p:cNvPr id="570" name="Text 2"/>
          <p:cNvSpPr/>
          <p:nvPr/>
        </p:nvSpPr>
        <p:spPr>
          <a:xfrm>
            <a:off x="793800" y="4795200"/>
            <a:ext cx="7556040" cy="145116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49495a"/>
                </a:solidFill>
                <a:latin typeface="Open Sans"/>
                <a:ea typeface="Open Sans"/>
              </a:rPr>
              <a:t>Θα εξετάσουμε διάφορες φιλοσοφικές προσεγγίσεις από τον Πλάτωνα και τον Αριστοτέλη μέχρι τον Καντ και τον Νίτσε, καθώς και σύγχρονες ψυχολογικές έρευνες που φωτίζουν την έμφυτη τάση μας προς την ηθική συμπεριφορά.</a:t>
            </a:r>
            <a:endParaRPr b="0" lang="en-US" sz="1750" spc="-1" strike="noStrike">
              <a:latin typeface="Arial"/>
            </a:endParaRPr>
          </a:p>
        </p:txBody>
      </p:sp>
      <p:sp>
        <p:nvSpPr>
          <p:cNvPr id="571" name="Shape 3"/>
          <p:cNvSpPr/>
          <p:nvPr/>
        </p:nvSpPr>
        <p:spPr>
          <a:xfrm>
            <a:off x="793800" y="6518880"/>
            <a:ext cx="362520" cy="362520"/>
          </a:xfrm>
          <a:prstGeom prst="roundRect">
            <a:avLst>
              <a:gd name="adj" fmla="val 25194296"/>
            </a:avLst>
          </a:prstGeom>
          <a:noFill/>
          <a:ln w="7620">
            <a:solidFill>
              <a:srgbClr val="ffffff"/>
            </a:solidFill>
            <a:round/>
          </a:ln>
        </p:spPr>
        <p:style>
          <a:lnRef idx="0"/>
          <a:fillRef idx="0"/>
          <a:effectRef idx="0"/>
          <a:fontRef idx="minor"/>
        </p:style>
      </p:sp>
      <p:pic>
        <p:nvPicPr>
          <p:cNvPr id="572" name="Image 2" descr="preencoded.png"/>
          <p:cNvPicPr/>
          <p:nvPr/>
        </p:nvPicPr>
        <p:blipFill>
          <a:blip r:embed="rId3"/>
          <a:stretch/>
        </p:blipFill>
        <p:spPr>
          <a:xfrm>
            <a:off x="801360" y="6526440"/>
            <a:ext cx="347400" cy="347400"/>
          </a:xfrm>
          <a:prstGeom prst="rect">
            <a:avLst/>
          </a:prstGeom>
          <a:ln w="0">
            <a:noFill/>
          </a:ln>
        </p:spPr>
      </p:pic>
      <p:sp>
        <p:nvSpPr>
          <p:cNvPr id="573" name="Text 4"/>
          <p:cNvSpPr/>
          <p:nvPr/>
        </p:nvSpPr>
        <p:spPr>
          <a:xfrm>
            <a:off x="1270080" y="6501960"/>
            <a:ext cx="2344320" cy="396360"/>
          </a:xfrm>
          <a:prstGeom prst="rect">
            <a:avLst/>
          </a:prstGeom>
          <a:noFill/>
          <a:ln w="0">
            <a:noFill/>
          </a:ln>
        </p:spPr>
        <p:style>
          <a:lnRef idx="0"/>
          <a:fillRef idx="0"/>
          <a:effectRef idx="0"/>
          <a:fontRef idx="minor"/>
        </p:style>
        <p:txBody>
          <a:bodyPr wrap="none" lIns="0" rIns="0" tIns="0" bIns="0" anchor="t">
            <a:noAutofit/>
          </a:bodyPr>
          <a:p>
            <a:pPr>
              <a:lnSpc>
                <a:spcPts val="3101"/>
              </a:lnSpc>
              <a:buNone/>
              <a:tabLst>
                <a:tab algn="l" pos="0"/>
              </a:tabLst>
            </a:pPr>
            <a:r>
              <a:rPr b="1" lang="en-US" sz="2200" spc="-1" strike="noStrike">
                <a:solidFill>
                  <a:srgbClr val="49495a"/>
                </a:solidFill>
                <a:latin typeface="Open Sans Bold"/>
                <a:ea typeface="Open Sans Bold"/>
              </a:rPr>
              <a:t>by Elpiniki Rassa</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3" name="Text 0"/>
          <p:cNvSpPr/>
          <p:nvPr/>
        </p:nvSpPr>
        <p:spPr>
          <a:xfrm>
            <a:off x="721080" y="843840"/>
            <a:ext cx="7963920" cy="643680"/>
          </a:xfrm>
          <a:prstGeom prst="rect">
            <a:avLst/>
          </a:prstGeom>
          <a:noFill/>
          <a:ln w="0">
            <a:noFill/>
          </a:ln>
        </p:spPr>
        <p:style>
          <a:lnRef idx="0"/>
          <a:fillRef idx="0"/>
          <a:effectRef idx="0"/>
          <a:fontRef idx="minor"/>
        </p:style>
        <p:txBody>
          <a:bodyPr wrap="none" lIns="0" rIns="0" tIns="0" bIns="0" anchor="t">
            <a:noAutofit/>
          </a:bodyPr>
          <a:p>
            <a:pPr>
              <a:lnSpc>
                <a:spcPts val="5051"/>
              </a:lnSpc>
              <a:buNone/>
              <a:tabLst>
                <a:tab algn="l" pos="0"/>
              </a:tabLst>
            </a:pPr>
            <a:r>
              <a:rPr b="0" lang="en-US" sz="4050" spc="-1" strike="noStrike">
                <a:solidFill>
                  <a:srgbClr val="403ccf"/>
                </a:solidFill>
                <a:latin typeface="Libre Baskerville"/>
                <a:ea typeface="Libre Baskerville"/>
              </a:rPr>
              <a:t>Βασικές Αξίες της Ηθικής Στάσης</a:t>
            </a:r>
            <a:endParaRPr b="0" lang="en-US" sz="4050" spc="-1" strike="noStrike">
              <a:latin typeface="Arial"/>
            </a:endParaRPr>
          </a:p>
        </p:txBody>
      </p:sp>
      <p:sp>
        <p:nvSpPr>
          <p:cNvPr id="674" name="Text 1"/>
          <p:cNvSpPr/>
          <p:nvPr/>
        </p:nvSpPr>
        <p:spPr>
          <a:xfrm>
            <a:off x="2230920" y="3266280"/>
            <a:ext cx="2575080" cy="321480"/>
          </a:xfrm>
          <a:prstGeom prst="rect">
            <a:avLst/>
          </a:prstGeom>
          <a:noFill/>
          <a:ln w="0">
            <a:noFill/>
          </a:ln>
        </p:spPr>
        <p:style>
          <a:lnRef idx="0"/>
          <a:fillRef idx="0"/>
          <a:effectRef idx="0"/>
          <a:fontRef idx="minor"/>
        </p:style>
        <p:txBody>
          <a:bodyPr wrap="none" lIns="0" rIns="0" tIns="0" bIns="0" anchor="t">
            <a:noAutofit/>
          </a:bodyPr>
          <a:p>
            <a:pPr algn="r">
              <a:lnSpc>
                <a:spcPts val="2500"/>
              </a:lnSpc>
              <a:buNone/>
              <a:tabLst>
                <a:tab algn="l" pos="0"/>
              </a:tabLst>
            </a:pPr>
            <a:r>
              <a:rPr b="0" lang="en-US" sz="2000" spc="-1" strike="noStrike">
                <a:solidFill>
                  <a:srgbClr val="49495a"/>
                </a:solidFill>
                <a:latin typeface="Libre Baskerville"/>
                <a:ea typeface="Libre Baskerville"/>
              </a:rPr>
              <a:t>Κοινή Ευημερία</a:t>
            </a:r>
            <a:endParaRPr b="0" lang="en-US" sz="2000" spc="-1" strike="noStrike">
              <a:latin typeface="Arial"/>
            </a:endParaRPr>
          </a:p>
        </p:txBody>
      </p:sp>
      <p:sp>
        <p:nvSpPr>
          <p:cNvPr id="675" name="Text 2"/>
          <p:cNvSpPr/>
          <p:nvPr/>
        </p:nvSpPr>
        <p:spPr>
          <a:xfrm>
            <a:off x="721080" y="3711600"/>
            <a:ext cx="4084920" cy="2307600"/>
          </a:xfrm>
          <a:prstGeom prst="rect">
            <a:avLst/>
          </a:prstGeom>
          <a:noFill/>
          <a:ln w="0">
            <a:noFill/>
          </a:ln>
        </p:spPr>
        <p:style>
          <a:lnRef idx="0"/>
          <a:fillRef idx="0"/>
          <a:effectRef idx="0"/>
          <a:fontRef idx="minor"/>
        </p:style>
        <p:txBody>
          <a:bodyPr lIns="0" rIns="0" tIns="0" bIns="0" anchor="t">
            <a:noAutofit/>
          </a:bodyPr>
          <a:p>
            <a:pPr algn="r">
              <a:lnSpc>
                <a:spcPts val="2551"/>
              </a:lnSpc>
              <a:buNone/>
              <a:tabLst>
                <a:tab algn="l" pos="0"/>
              </a:tabLst>
            </a:pPr>
            <a:r>
              <a:rPr b="0" lang="en-US" sz="1600" spc="-1" strike="noStrike">
                <a:solidFill>
                  <a:srgbClr val="49495a"/>
                </a:solidFill>
                <a:latin typeface="Open Sans"/>
                <a:ea typeface="Open Sans"/>
              </a:rPr>
              <a:t>Η επιδίωξη της κοινής ευημερίας ή ωφέλειας του συνόλου αποτελεί θεμελιώδη αξία κάθε επαρκούς αντίληψης της ηθικής συμπεριφοράς. Η ηθική στάση μάς καλεί να λαμβάνουμε υπόψη το συλλογικό καλό και όχι μόνο το ατομικό μας συμφέρον.</a:t>
            </a:r>
            <a:endParaRPr b="0" lang="en-US" sz="1600" spc="-1" strike="noStrike">
              <a:latin typeface="Arial"/>
            </a:endParaRPr>
          </a:p>
        </p:txBody>
      </p:sp>
      <p:pic>
        <p:nvPicPr>
          <p:cNvPr id="676" name="Image 0" descr="preencoded.png"/>
          <p:cNvPicPr/>
          <p:nvPr/>
        </p:nvPicPr>
        <p:blipFill>
          <a:blip r:embed="rId1"/>
          <a:stretch/>
        </p:blipFill>
        <p:spPr>
          <a:xfrm>
            <a:off x="5218560" y="2546280"/>
            <a:ext cx="4192560" cy="4192560"/>
          </a:xfrm>
          <a:prstGeom prst="rect">
            <a:avLst/>
          </a:prstGeom>
          <a:ln w="0">
            <a:noFill/>
          </a:ln>
        </p:spPr>
      </p:pic>
      <p:sp>
        <p:nvSpPr>
          <p:cNvPr id="677" name="Text 3"/>
          <p:cNvSpPr/>
          <p:nvPr/>
        </p:nvSpPr>
        <p:spPr>
          <a:xfrm>
            <a:off x="5693400" y="4449960"/>
            <a:ext cx="307800" cy="384840"/>
          </a:xfrm>
          <a:prstGeom prst="rect">
            <a:avLst/>
          </a:prstGeom>
          <a:noFill/>
          <a:ln w="0">
            <a:noFill/>
          </a:ln>
        </p:spPr>
        <p:style>
          <a:lnRef idx="0"/>
          <a:fillRef idx="0"/>
          <a:effectRef idx="0"/>
          <a:fontRef idx="minor"/>
        </p:style>
        <p:txBody>
          <a:bodyPr wrap="none" lIns="0" rIns="0" tIns="0" bIns="0" anchor="t">
            <a:noAutofit/>
          </a:bodyPr>
          <a:p>
            <a:pPr>
              <a:lnSpc>
                <a:spcPts val="3849"/>
              </a:lnSpc>
              <a:buNone/>
              <a:tabLst>
                <a:tab algn="l" pos="0"/>
              </a:tabLst>
            </a:pPr>
            <a:r>
              <a:rPr b="0" lang="en-US" sz="2400" spc="-1" strike="noStrike">
                <a:solidFill>
                  <a:srgbClr val="49495a"/>
                </a:solidFill>
                <a:latin typeface="Libre Baskerville"/>
                <a:ea typeface="Libre Baskerville"/>
              </a:rPr>
              <a:t>1</a:t>
            </a:r>
            <a:endParaRPr b="0" lang="en-US" sz="2400" spc="-1" strike="noStrike">
              <a:latin typeface="Arial"/>
            </a:endParaRPr>
          </a:p>
        </p:txBody>
      </p:sp>
      <p:sp>
        <p:nvSpPr>
          <p:cNvPr id="678" name="Text 4"/>
          <p:cNvSpPr/>
          <p:nvPr/>
        </p:nvSpPr>
        <p:spPr>
          <a:xfrm>
            <a:off x="9720720" y="1899720"/>
            <a:ext cx="2575080" cy="321480"/>
          </a:xfrm>
          <a:prstGeom prst="rect">
            <a:avLst/>
          </a:prstGeom>
          <a:noFill/>
          <a:ln w="0">
            <a:noFill/>
          </a:ln>
        </p:spPr>
        <p:style>
          <a:lnRef idx="0"/>
          <a:fillRef idx="0"/>
          <a:effectRef idx="0"/>
          <a:fontRef idx="minor"/>
        </p:style>
        <p:txBody>
          <a:bodyPr wrap="none" lIns="0" rIns="0" tIns="0" bIns="0" anchor="t">
            <a:noAutofit/>
          </a:bodyPr>
          <a:p>
            <a:pPr>
              <a:lnSpc>
                <a:spcPts val="2500"/>
              </a:lnSpc>
              <a:buNone/>
              <a:tabLst>
                <a:tab algn="l" pos="0"/>
              </a:tabLst>
            </a:pPr>
            <a:r>
              <a:rPr b="0" lang="en-US" sz="2000" spc="-1" strike="noStrike">
                <a:solidFill>
                  <a:srgbClr val="49495a"/>
                </a:solidFill>
                <a:latin typeface="Libre Baskerville"/>
                <a:ea typeface="Libre Baskerville"/>
              </a:rPr>
              <a:t>Αμεροληψία</a:t>
            </a:r>
            <a:endParaRPr b="0" lang="en-US" sz="2000" spc="-1" strike="noStrike">
              <a:latin typeface="Arial"/>
            </a:endParaRPr>
          </a:p>
        </p:txBody>
      </p:sp>
      <p:sp>
        <p:nvSpPr>
          <p:cNvPr id="679" name="Text 5"/>
          <p:cNvSpPr/>
          <p:nvPr/>
        </p:nvSpPr>
        <p:spPr>
          <a:xfrm>
            <a:off x="9720720" y="2345400"/>
            <a:ext cx="4188240" cy="230760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600" spc="-1" strike="noStrike">
                <a:solidFill>
                  <a:srgbClr val="49495a"/>
                </a:solidFill>
                <a:latin typeface="Open Sans"/>
                <a:ea typeface="Open Sans"/>
              </a:rPr>
              <a:t>Η αμεροληψία και η ισότιμη μεταχείριση, ως βασικά συστατικά της δικαιοσύνης, είναι απαραίτητες για την ηθική συμπεριφορά. Απαιτείται να αντιμετωπίζουμε όλους τους ανθρώπους με τον ίδιο σεβασμό, ανεξάρτητα από προσωπικές προτιμήσεις ή συμφέροντα.</a:t>
            </a:r>
            <a:endParaRPr b="0" lang="en-US" sz="1600" spc="-1" strike="noStrike">
              <a:latin typeface="Arial"/>
            </a:endParaRPr>
          </a:p>
        </p:txBody>
      </p:sp>
      <p:pic>
        <p:nvPicPr>
          <p:cNvPr id="680" name="Image 1" descr="preencoded.png"/>
          <p:cNvPicPr/>
          <p:nvPr/>
        </p:nvPicPr>
        <p:blipFill>
          <a:blip r:embed="rId2"/>
          <a:stretch/>
        </p:blipFill>
        <p:spPr>
          <a:xfrm>
            <a:off x="5218560" y="2546280"/>
            <a:ext cx="4192560" cy="4192560"/>
          </a:xfrm>
          <a:prstGeom prst="rect">
            <a:avLst/>
          </a:prstGeom>
          <a:ln w="0">
            <a:noFill/>
          </a:ln>
        </p:spPr>
      </p:pic>
      <p:sp>
        <p:nvSpPr>
          <p:cNvPr id="681" name="Text 6"/>
          <p:cNvSpPr/>
          <p:nvPr/>
        </p:nvSpPr>
        <p:spPr>
          <a:xfrm>
            <a:off x="7894800" y="3178800"/>
            <a:ext cx="307800" cy="384840"/>
          </a:xfrm>
          <a:prstGeom prst="rect">
            <a:avLst/>
          </a:prstGeom>
          <a:noFill/>
          <a:ln w="0">
            <a:noFill/>
          </a:ln>
        </p:spPr>
        <p:style>
          <a:lnRef idx="0"/>
          <a:fillRef idx="0"/>
          <a:effectRef idx="0"/>
          <a:fontRef idx="minor"/>
        </p:style>
        <p:txBody>
          <a:bodyPr wrap="none" lIns="0" rIns="0" tIns="0" bIns="0" anchor="t">
            <a:noAutofit/>
          </a:bodyPr>
          <a:p>
            <a:pPr>
              <a:lnSpc>
                <a:spcPts val="3849"/>
              </a:lnSpc>
              <a:buNone/>
              <a:tabLst>
                <a:tab algn="l" pos="0"/>
              </a:tabLst>
            </a:pPr>
            <a:r>
              <a:rPr b="0" lang="en-US" sz="2400" spc="-1" strike="noStrike">
                <a:solidFill>
                  <a:srgbClr val="49495a"/>
                </a:solidFill>
                <a:latin typeface="Libre Baskerville"/>
                <a:ea typeface="Libre Baskerville"/>
              </a:rPr>
              <a:t>2</a:t>
            </a:r>
            <a:endParaRPr b="0" lang="en-US" sz="2400" spc="-1" strike="noStrike">
              <a:latin typeface="Arial"/>
            </a:endParaRPr>
          </a:p>
        </p:txBody>
      </p:sp>
      <p:sp>
        <p:nvSpPr>
          <p:cNvPr id="682" name="Text 7"/>
          <p:cNvSpPr/>
          <p:nvPr/>
        </p:nvSpPr>
        <p:spPr>
          <a:xfrm>
            <a:off x="9720720" y="4961880"/>
            <a:ext cx="2903040" cy="321480"/>
          </a:xfrm>
          <a:prstGeom prst="rect">
            <a:avLst/>
          </a:prstGeom>
          <a:noFill/>
          <a:ln w="0">
            <a:noFill/>
          </a:ln>
        </p:spPr>
        <p:style>
          <a:lnRef idx="0"/>
          <a:fillRef idx="0"/>
          <a:effectRef idx="0"/>
          <a:fontRef idx="minor"/>
        </p:style>
        <p:txBody>
          <a:bodyPr wrap="none" lIns="0" rIns="0" tIns="0" bIns="0" anchor="t">
            <a:noAutofit/>
          </a:bodyPr>
          <a:p>
            <a:pPr>
              <a:lnSpc>
                <a:spcPts val="2500"/>
              </a:lnSpc>
              <a:buNone/>
              <a:tabLst>
                <a:tab algn="l" pos="0"/>
              </a:tabLst>
            </a:pPr>
            <a:r>
              <a:rPr b="0" lang="en-US" sz="2000" spc="-1" strike="noStrike">
                <a:solidFill>
                  <a:srgbClr val="49495a"/>
                </a:solidFill>
                <a:latin typeface="Libre Baskerville"/>
                <a:ea typeface="Libre Baskerville"/>
              </a:rPr>
              <a:t>Σεβασμός Δικαιωμάτων</a:t>
            </a:r>
            <a:endParaRPr b="0" lang="en-US" sz="2000" spc="-1" strike="noStrike">
              <a:latin typeface="Arial"/>
            </a:endParaRPr>
          </a:p>
        </p:txBody>
      </p:sp>
      <p:sp>
        <p:nvSpPr>
          <p:cNvPr id="683" name="Text 8"/>
          <p:cNvSpPr/>
          <p:nvPr/>
        </p:nvSpPr>
        <p:spPr>
          <a:xfrm>
            <a:off x="9720720" y="5407560"/>
            <a:ext cx="4188240" cy="197784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600" spc="-1" strike="noStrike">
                <a:solidFill>
                  <a:srgbClr val="49495a"/>
                </a:solidFill>
                <a:latin typeface="Open Sans"/>
                <a:ea typeface="Open Sans"/>
              </a:rPr>
              <a:t>Ο σεβασμός στα στοιχειώδη ατομικά δικαιώματα και ελευθερίες αποτελεί αναπόσπαστο μέρος της ηθικής στάσης. Αναγνωρίζουμε ότι κάθε άνθρωπος έχει αξιοπρέπεια και δικαιώματα που πρέπει να γίνονται σεβαστά από όλους.</a:t>
            </a:r>
            <a:endParaRPr b="0" lang="en-US" sz="1600" spc="-1" strike="noStrike">
              <a:latin typeface="Arial"/>
            </a:endParaRPr>
          </a:p>
        </p:txBody>
      </p:sp>
      <p:pic>
        <p:nvPicPr>
          <p:cNvPr id="684" name="Image 2" descr="preencoded.png"/>
          <p:cNvPicPr/>
          <p:nvPr/>
        </p:nvPicPr>
        <p:blipFill>
          <a:blip r:embed="rId3"/>
          <a:stretch/>
        </p:blipFill>
        <p:spPr>
          <a:xfrm>
            <a:off x="5218560" y="2546280"/>
            <a:ext cx="4192560" cy="4192560"/>
          </a:xfrm>
          <a:prstGeom prst="rect">
            <a:avLst/>
          </a:prstGeom>
          <a:ln w="0">
            <a:noFill/>
          </a:ln>
        </p:spPr>
      </p:pic>
      <p:sp>
        <p:nvSpPr>
          <p:cNvPr id="685" name="Text 9"/>
          <p:cNvSpPr/>
          <p:nvPr/>
        </p:nvSpPr>
        <p:spPr>
          <a:xfrm>
            <a:off x="7894800" y="5721120"/>
            <a:ext cx="307800" cy="384840"/>
          </a:xfrm>
          <a:prstGeom prst="rect">
            <a:avLst/>
          </a:prstGeom>
          <a:noFill/>
          <a:ln w="0">
            <a:noFill/>
          </a:ln>
        </p:spPr>
        <p:style>
          <a:lnRef idx="0"/>
          <a:fillRef idx="0"/>
          <a:effectRef idx="0"/>
          <a:fontRef idx="minor"/>
        </p:style>
        <p:txBody>
          <a:bodyPr wrap="none" lIns="0" rIns="0" tIns="0" bIns="0" anchor="t">
            <a:noAutofit/>
          </a:bodyPr>
          <a:p>
            <a:pPr>
              <a:lnSpc>
                <a:spcPts val="3849"/>
              </a:lnSpc>
              <a:buNone/>
              <a:tabLst>
                <a:tab algn="l" pos="0"/>
              </a:tabLst>
            </a:pPr>
            <a:r>
              <a:rPr b="0" lang="en-US" sz="2400" spc="-1" strike="noStrike">
                <a:solidFill>
                  <a:srgbClr val="49495a"/>
                </a:solidFill>
                <a:latin typeface="Libre Baskerville"/>
                <a:ea typeface="Libre Baskerville"/>
              </a:rPr>
              <a:t>3</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6" name="Text 0"/>
          <p:cNvSpPr/>
          <p:nvPr/>
        </p:nvSpPr>
        <p:spPr>
          <a:xfrm>
            <a:off x="533520" y="511560"/>
            <a:ext cx="5007240" cy="476280"/>
          </a:xfrm>
          <a:prstGeom prst="rect">
            <a:avLst/>
          </a:prstGeom>
          <a:noFill/>
          <a:ln w="0">
            <a:noFill/>
          </a:ln>
        </p:spPr>
        <p:style>
          <a:lnRef idx="0"/>
          <a:fillRef idx="0"/>
          <a:effectRef idx="0"/>
          <a:fontRef idx="minor"/>
        </p:style>
        <p:txBody>
          <a:bodyPr wrap="none" lIns="0" rIns="0" tIns="0" bIns="0" anchor="t">
            <a:noAutofit/>
          </a:bodyPr>
          <a:p>
            <a:pPr>
              <a:lnSpc>
                <a:spcPts val="3750"/>
              </a:lnSpc>
              <a:buNone/>
              <a:tabLst>
                <a:tab algn="l" pos="0"/>
              </a:tabLst>
            </a:pPr>
            <a:r>
              <a:rPr b="0" lang="en-US" sz="3000" spc="-1" strike="noStrike">
                <a:solidFill>
                  <a:srgbClr val="403ccf"/>
                </a:solidFill>
                <a:latin typeface="Libre Baskerville"/>
                <a:ea typeface="Libre Baskerville"/>
              </a:rPr>
              <a:t>Η Σχέση Λογικής και Ηθικής</a:t>
            </a:r>
            <a:endParaRPr b="0" lang="en-US" sz="3000" spc="-1" strike="noStrike">
              <a:latin typeface="Arial"/>
            </a:endParaRPr>
          </a:p>
        </p:txBody>
      </p:sp>
      <p:pic>
        <p:nvPicPr>
          <p:cNvPr id="687" name="Image 0" descr="preencoded.png"/>
          <p:cNvPicPr/>
          <p:nvPr/>
        </p:nvPicPr>
        <p:blipFill>
          <a:blip r:embed="rId1"/>
          <a:stretch/>
        </p:blipFill>
        <p:spPr>
          <a:xfrm>
            <a:off x="533520" y="1293120"/>
            <a:ext cx="9117720" cy="4922640"/>
          </a:xfrm>
          <a:prstGeom prst="rect">
            <a:avLst/>
          </a:prstGeom>
          <a:ln w="0">
            <a:noFill/>
          </a:ln>
        </p:spPr>
      </p:pic>
      <p:sp>
        <p:nvSpPr>
          <p:cNvPr id="688" name="Shape 1"/>
          <p:cNvSpPr/>
          <p:nvPr/>
        </p:nvSpPr>
        <p:spPr>
          <a:xfrm>
            <a:off x="1535040" y="6246720"/>
            <a:ext cx="151920" cy="151920"/>
          </a:xfrm>
          <a:prstGeom prst="roundRect">
            <a:avLst>
              <a:gd name="adj" fmla="val 12000"/>
            </a:avLst>
          </a:prstGeom>
          <a:solidFill>
            <a:srgbClr val="100f3d"/>
          </a:solidFill>
          <a:ln w="0">
            <a:noFill/>
          </a:ln>
        </p:spPr>
        <p:style>
          <a:lnRef idx="0"/>
          <a:fillRef idx="0"/>
          <a:effectRef idx="0"/>
          <a:fontRef idx="minor"/>
        </p:style>
      </p:sp>
      <p:sp>
        <p:nvSpPr>
          <p:cNvPr id="689" name="Text 2"/>
          <p:cNvSpPr/>
          <p:nvPr/>
        </p:nvSpPr>
        <p:spPr>
          <a:xfrm>
            <a:off x="1748520" y="6246720"/>
            <a:ext cx="486360" cy="151920"/>
          </a:xfrm>
          <a:prstGeom prst="rect">
            <a:avLst/>
          </a:prstGeom>
          <a:noFill/>
          <a:ln w="0">
            <a:noFill/>
          </a:ln>
        </p:spPr>
        <p:style>
          <a:lnRef idx="0"/>
          <a:fillRef idx="0"/>
          <a:effectRef idx="0"/>
          <a:fontRef idx="minor"/>
        </p:style>
        <p:txBody>
          <a:bodyPr wrap="none" lIns="0" rIns="0" tIns="0" bIns="0" anchor="t">
            <a:noAutofit/>
          </a:bodyPr>
          <a:p>
            <a:pPr>
              <a:lnSpc>
                <a:spcPts val="1199"/>
              </a:lnSpc>
              <a:buNone/>
              <a:tabLst>
                <a:tab algn="l" pos="0"/>
              </a:tabLst>
            </a:pPr>
            <a:r>
              <a:rPr b="0" lang="en-US" sz="1200" spc="-1" strike="noStrike">
                <a:solidFill>
                  <a:srgbClr val="49495a"/>
                </a:solidFill>
                <a:latin typeface="Open Sans"/>
                <a:ea typeface="Open Sans"/>
              </a:rPr>
              <a:t>Λογική</a:t>
            </a:r>
            <a:endParaRPr b="0" lang="en-US" sz="1200" spc="-1" strike="noStrike">
              <a:latin typeface="Arial"/>
            </a:endParaRPr>
          </a:p>
        </p:txBody>
      </p:sp>
      <p:sp>
        <p:nvSpPr>
          <p:cNvPr id="690" name="Shape 3"/>
          <p:cNvSpPr/>
          <p:nvPr/>
        </p:nvSpPr>
        <p:spPr>
          <a:xfrm>
            <a:off x="2696400" y="6246720"/>
            <a:ext cx="151920" cy="151920"/>
          </a:xfrm>
          <a:prstGeom prst="roundRect">
            <a:avLst>
              <a:gd name="adj" fmla="val 12000"/>
            </a:avLst>
          </a:prstGeom>
          <a:solidFill>
            <a:srgbClr val="211e7a"/>
          </a:solidFill>
          <a:ln w="0">
            <a:noFill/>
          </a:ln>
        </p:spPr>
        <p:style>
          <a:lnRef idx="0"/>
          <a:fillRef idx="0"/>
          <a:effectRef idx="0"/>
          <a:fontRef idx="minor"/>
        </p:style>
      </p:sp>
      <p:sp>
        <p:nvSpPr>
          <p:cNvPr id="691" name="Text 4"/>
          <p:cNvSpPr/>
          <p:nvPr/>
        </p:nvSpPr>
        <p:spPr>
          <a:xfrm>
            <a:off x="2909880" y="6246720"/>
            <a:ext cx="870120" cy="151920"/>
          </a:xfrm>
          <a:prstGeom prst="rect">
            <a:avLst/>
          </a:prstGeom>
          <a:noFill/>
          <a:ln w="0">
            <a:noFill/>
          </a:ln>
        </p:spPr>
        <p:style>
          <a:lnRef idx="0"/>
          <a:fillRef idx="0"/>
          <a:effectRef idx="0"/>
          <a:fontRef idx="minor"/>
        </p:style>
        <p:txBody>
          <a:bodyPr wrap="none" lIns="0" rIns="0" tIns="0" bIns="0" anchor="t">
            <a:noAutofit/>
          </a:bodyPr>
          <a:p>
            <a:pPr>
              <a:lnSpc>
                <a:spcPts val="1199"/>
              </a:lnSpc>
              <a:buNone/>
              <a:tabLst>
                <a:tab algn="l" pos="0"/>
              </a:tabLst>
            </a:pPr>
            <a:r>
              <a:rPr b="0" lang="en-US" sz="1200" spc="-1" strike="noStrike">
                <a:solidFill>
                  <a:srgbClr val="49495a"/>
                </a:solidFill>
                <a:latin typeface="Open Sans"/>
                <a:ea typeface="Open Sans"/>
              </a:rPr>
              <a:t>Συναίσθημα</a:t>
            </a:r>
            <a:endParaRPr b="0" lang="en-US" sz="1200" spc="-1" strike="noStrike">
              <a:latin typeface="Arial"/>
            </a:endParaRPr>
          </a:p>
        </p:txBody>
      </p:sp>
      <p:sp>
        <p:nvSpPr>
          <p:cNvPr id="692" name="Shape 5"/>
          <p:cNvSpPr/>
          <p:nvPr/>
        </p:nvSpPr>
        <p:spPr>
          <a:xfrm>
            <a:off x="4777200" y="6246720"/>
            <a:ext cx="151920" cy="151920"/>
          </a:xfrm>
          <a:prstGeom prst="roundRect">
            <a:avLst>
              <a:gd name="adj" fmla="val 12000"/>
            </a:avLst>
          </a:prstGeom>
          <a:solidFill>
            <a:srgbClr val="312db7"/>
          </a:solidFill>
          <a:ln w="0">
            <a:noFill/>
          </a:ln>
        </p:spPr>
        <p:style>
          <a:lnRef idx="0"/>
          <a:fillRef idx="0"/>
          <a:effectRef idx="0"/>
          <a:fontRef idx="minor"/>
        </p:style>
      </p:sp>
      <p:sp>
        <p:nvSpPr>
          <p:cNvPr id="693" name="Text 6"/>
          <p:cNvSpPr/>
          <p:nvPr/>
        </p:nvSpPr>
        <p:spPr>
          <a:xfrm>
            <a:off x="4990680" y="6246720"/>
            <a:ext cx="416880" cy="151920"/>
          </a:xfrm>
          <a:prstGeom prst="rect">
            <a:avLst/>
          </a:prstGeom>
          <a:noFill/>
          <a:ln w="0">
            <a:noFill/>
          </a:ln>
        </p:spPr>
        <p:style>
          <a:lnRef idx="0"/>
          <a:fillRef idx="0"/>
          <a:effectRef idx="0"/>
          <a:fontRef idx="minor"/>
        </p:style>
        <p:txBody>
          <a:bodyPr wrap="none" lIns="0" rIns="0" tIns="0" bIns="0" anchor="t">
            <a:noAutofit/>
          </a:bodyPr>
          <a:p>
            <a:pPr>
              <a:lnSpc>
                <a:spcPts val="1199"/>
              </a:lnSpc>
              <a:buNone/>
              <a:tabLst>
                <a:tab algn="l" pos="0"/>
              </a:tabLst>
            </a:pPr>
            <a:r>
              <a:rPr b="0" lang="en-US" sz="1200" spc="-1" strike="noStrike">
                <a:solidFill>
                  <a:srgbClr val="49495a"/>
                </a:solidFill>
                <a:latin typeface="Open Sans"/>
                <a:ea typeface="Open Sans"/>
              </a:rPr>
              <a:t>Αρχές</a:t>
            </a:r>
            <a:endParaRPr b="0" lang="en-US" sz="1200" spc="-1" strike="noStrike">
              <a:latin typeface="Arial"/>
            </a:endParaRPr>
          </a:p>
        </p:txBody>
      </p:sp>
      <p:sp>
        <p:nvSpPr>
          <p:cNvPr id="694" name="Shape 7"/>
          <p:cNvSpPr/>
          <p:nvPr/>
        </p:nvSpPr>
        <p:spPr>
          <a:xfrm>
            <a:off x="6520320" y="6246720"/>
            <a:ext cx="151920" cy="151920"/>
          </a:xfrm>
          <a:prstGeom prst="roundRect">
            <a:avLst>
              <a:gd name="adj" fmla="val 12000"/>
            </a:avLst>
          </a:prstGeom>
          <a:solidFill>
            <a:srgbClr val="5c59d6"/>
          </a:solidFill>
          <a:ln w="0">
            <a:noFill/>
          </a:ln>
        </p:spPr>
        <p:style>
          <a:lnRef idx="0"/>
          <a:fillRef idx="0"/>
          <a:effectRef idx="0"/>
          <a:fontRef idx="minor"/>
        </p:style>
      </p:sp>
      <p:sp>
        <p:nvSpPr>
          <p:cNvPr id="695" name="Text 8"/>
          <p:cNvSpPr/>
          <p:nvPr/>
        </p:nvSpPr>
        <p:spPr>
          <a:xfrm>
            <a:off x="6733800" y="6246720"/>
            <a:ext cx="638640" cy="151920"/>
          </a:xfrm>
          <a:prstGeom prst="rect">
            <a:avLst/>
          </a:prstGeom>
          <a:noFill/>
          <a:ln w="0">
            <a:noFill/>
          </a:ln>
        </p:spPr>
        <p:style>
          <a:lnRef idx="0"/>
          <a:fillRef idx="0"/>
          <a:effectRef idx="0"/>
          <a:fontRef idx="minor"/>
        </p:style>
        <p:txBody>
          <a:bodyPr wrap="none" lIns="0" rIns="0" tIns="0" bIns="0" anchor="t">
            <a:noAutofit/>
          </a:bodyPr>
          <a:p>
            <a:pPr>
              <a:lnSpc>
                <a:spcPts val="1199"/>
              </a:lnSpc>
              <a:buNone/>
              <a:tabLst>
                <a:tab algn="l" pos="0"/>
              </a:tabLst>
            </a:pPr>
            <a:r>
              <a:rPr b="0" lang="en-US" sz="1200" spc="-1" strike="noStrike">
                <a:solidFill>
                  <a:srgbClr val="49495a"/>
                </a:solidFill>
                <a:latin typeface="Open Sans"/>
                <a:ea typeface="Open Sans"/>
              </a:rPr>
              <a:t>Εμπειρία</a:t>
            </a:r>
            <a:endParaRPr b="0" lang="en-US" sz="1200" spc="-1" strike="noStrike">
              <a:latin typeface="Arial"/>
            </a:endParaRPr>
          </a:p>
        </p:txBody>
      </p:sp>
      <p:sp>
        <p:nvSpPr>
          <p:cNvPr id="696" name="Shape 9"/>
          <p:cNvSpPr/>
          <p:nvPr/>
        </p:nvSpPr>
        <p:spPr>
          <a:xfrm>
            <a:off x="7949880" y="6246720"/>
            <a:ext cx="151920" cy="151920"/>
          </a:xfrm>
          <a:prstGeom prst="roundRect">
            <a:avLst>
              <a:gd name="adj" fmla="val 12000"/>
            </a:avLst>
          </a:prstGeom>
          <a:solidFill>
            <a:srgbClr val="9895e5"/>
          </a:solidFill>
          <a:ln w="0">
            <a:noFill/>
          </a:ln>
        </p:spPr>
        <p:style>
          <a:lnRef idx="0"/>
          <a:fillRef idx="0"/>
          <a:effectRef idx="0"/>
          <a:fontRef idx="minor"/>
        </p:style>
      </p:sp>
      <p:sp>
        <p:nvSpPr>
          <p:cNvPr id="697" name="Text 10"/>
          <p:cNvSpPr/>
          <p:nvPr/>
        </p:nvSpPr>
        <p:spPr>
          <a:xfrm>
            <a:off x="8163000" y="6246720"/>
            <a:ext cx="748080" cy="151920"/>
          </a:xfrm>
          <a:prstGeom prst="rect">
            <a:avLst/>
          </a:prstGeom>
          <a:noFill/>
          <a:ln w="0">
            <a:noFill/>
          </a:ln>
        </p:spPr>
        <p:style>
          <a:lnRef idx="0"/>
          <a:fillRef idx="0"/>
          <a:effectRef idx="0"/>
          <a:fontRef idx="minor"/>
        </p:style>
        <p:txBody>
          <a:bodyPr wrap="none" lIns="0" rIns="0" tIns="0" bIns="0" anchor="t">
            <a:noAutofit/>
          </a:bodyPr>
          <a:p>
            <a:pPr>
              <a:lnSpc>
                <a:spcPts val="1199"/>
              </a:lnSpc>
              <a:buNone/>
              <a:tabLst>
                <a:tab algn="l" pos="0"/>
              </a:tabLst>
            </a:pPr>
            <a:r>
              <a:rPr b="0" lang="en-US" sz="1200" spc="-1" strike="noStrike">
                <a:solidFill>
                  <a:srgbClr val="49495a"/>
                </a:solidFill>
                <a:latin typeface="Open Sans"/>
                <a:ea typeface="Open Sans"/>
              </a:rPr>
              <a:t>Διαίσθηση</a:t>
            </a:r>
            <a:endParaRPr b="0" lang="en-US" sz="1200" spc="-1" strike="noStrike">
              <a:latin typeface="Arial"/>
            </a:endParaRPr>
          </a:p>
        </p:txBody>
      </p:sp>
      <p:sp>
        <p:nvSpPr>
          <p:cNvPr id="698" name="Text 11"/>
          <p:cNvSpPr/>
          <p:nvPr/>
        </p:nvSpPr>
        <p:spPr>
          <a:xfrm>
            <a:off x="533520" y="6570720"/>
            <a:ext cx="13562640" cy="487440"/>
          </a:xfrm>
          <a:prstGeom prst="rect">
            <a:avLst/>
          </a:prstGeom>
          <a:noFill/>
          <a:ln w="0">
            <a:noFill/>
          </a:ln>
        </p:spPr>
        <p:style>
          <a:lnRef idx="0"/>
          <a:fillRef idx="0"/>
          <a:effectRef idx="0"/>
          <a:fontRef idx="minor"/>
        </p:style>
        <p:txBody>
          <a:bodyPr lIns="0" rIns="0" tIns="0" bIns="0" anchor="t">
            <a:noAutofit/>
          </a:bodyPr>
          <a:p>
            <a:pPr>
              <a:lnSpc>
                <a:spcPts val="1899"/>
              </a:lnSpc>
              <a:buNone/>
              <a:tabLst>
                <a:tab algn="l" pos="0"/>
              </a:tabLst>
            </a:pPr>
            <a:r>
              <a:rPr b="0" lang="en-US" sz="1200" spc="-1" strike="noStrike">
                <a:solidFill>
                  <a:srgbClr val="49495a"/>
                </a:solidFill>
                <a:latin typeface="Open Sans"/>
                <a:ea typeface="Open Sans"/>
              </a:rPr>
              <a:t>Η λογική διαδραματίζει κεντρικό ρόλο στην ηθική σκέψη, αλλά δεν είναι το μόνο στοιχείο. Όπως φαίνεται στο διάγραμμα, η ηθική απόφαση είναι ένα σύνθετο μείγμα λογικής, συναισθήματος, αρχών, εμπειρίας και διαίσθησης. Η ορθολογική σκέψη μας επιτρέπει να αξιολογούμε τις συνέπειες των πράξεών μας και να καθολικεύουμε τις ηθικές μας κρίσεις.</a:t>
            </a:r>
            <a:endParaRPr b="0" lang="en-US" sz="1200" spc="-1" strike="noStrike">
              <a:latin typeface="Arial"/>
            </a:endParaRPr>
          </a:p>
        </p:txBody>
      </p:sp>
      <p:sp>
        <p:nvSpPr>
          <p:cNvPr id="699" name="Text 12"/>
          <p:cNvSpPr/>
          <p:nvPr/>
        </p:nvSpPr>
        <p:spPr>
          <a:xfrm>
            <a:off x="533520" y="7229880"/>
            <a:ext cx="13562640" cy="487440"/>
          </a:xfrm>
          <a:prstGeom prst="rect">
            <a:avLst/>
          </a:prstGeom>
          <a:noFill/>
          <a:ln w="0">
            <a:noFill/>
          </a:ln>
        </p:spPr>
        <p:style>
          <a:lnRef idx="0"/>
          <a:fillRef idx="0"/>
          <a:effectRef idx="0"/>
          <a:fontRef idx="minor"/>
        </p:style>
        <p:txBody>
          <a:bodyPr lIns="0" rIns="0" tIns="0" bIns="0" anchor="t">
            <a:noAutofit/>
          </a:bodyPr>
          <a:p>
            <a:pPr>
              <a:lnSpc>
                <a:spcPts val="1899"/>
              </a:lnSpc>
              <a:buNone/>
              <a:tabLst>
                <a:tab algn="l" pos="0"/>
              </a:tabLst>
            </a:pPr>
            <a:r>
              <a:rPr b="0" lang="en-US" sz="1200" spc="-1" strike="noStrike">
                <a:solidFill>
                  <a:srgbClr val="49495a"/>
                </a:solidFill>
                <a:latin typeface="Open Sans"/>
                <a:ea typeface="Open Sans"/>
              </a:rPr>
              <a:t>Ωστόσο, χωρίς το συναισθηματικό στοιχείο της συμπόνιας και της ενσυναίσθησης, η λογική από μόνη της δεν μπορεί να μας οδηγήσει σε πλήρως ηθικές αποφάσεις. Οι ηθικές αρχές και η προηγούμενη εμπειρία μας επίσης συμβάλλουν σημαντικά στη διαμόρφωση της ηθικής μας στάσης.</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0" name="Text 0"/>
          <p:cNvSpPr/>
          <p:nvPr/>
        </p:nvSpPr>
        <p:spPr>
          <a:xfrm>
            <a:off x="648720" y="509760"/>
            <a:ext cx="6768360" cy="578880"/>
          </a:xfrm>
          <a:prstGeom prst="rect">
            <a:avLst/>
          </a:prstGeom>
          <a:noFill/>
          <a:ln w="0">
            <a:noFill/>
          </a:ln>
        </p:spPr>
        <p:style>
          <a:lnRef idx="0"/>
          <a:fillRef idx="0"/>
          <a:effectRef idx="0"/>
          <a:fontRef idx="minor"/>
        </p:style>
        <p:txBody>
          <a:bodyPr wrap="none" lIns="0" rIns="0" tIns="0" bIns="0" anchor="t">
            <a:noAutofit/>
          </a:bodyPr>
          <a:p>
            <a:pPr>
              <a:lnSpc>
                <a:spcPts val="4550"/>
              </a:lnSpc>
              <a:buNone/>
              <a:tabLst>
                <a:tab algn="l" pos="0"/>
              </a:tabLst>
            </a:pPr>
            <a:r>
              <a:rPr b="0" lang="en-US" sz="3600" spc="-1" strike="noStrike">
                <a:solidFill>
                  <a:srgbClr val="403ccf"/>
                </a:solidFill>
                <a:latin typeface="Libre Baskerville"/>
                <a:ea typeface="Libre Baskerville"/>
              </a:rPr>
              <a:t>Η Ηθική στην Καθημερινή Ζωή</a:t>
            </a:r>
            <a:endParaRPr b="0" lang="en-US" sz="3600" spc="-1" strike="noStrike">
              <a:latin typeface="Arial"/>
            </a:endParaRPr>
          </a:p>
        </p:txBody>
      </p:sp>
      <p:sp>
        <p:nvSpPr>
          <p:cNvPr id="701" name="Text 1"/>
          <p:cNvSpPr/>
          <p:nvPr/>
        </p:nvSpPr>
        <p:spPr>
          <a:xfrm>
            <a:off x="648720" y="1459440"/>
            <a:ext cx="13332600" cy="889560"/>
          </a:xfrm>
          <a:prstGeom prst="rect">
            <a:avLst/>
          </a:prstGeom>
          <a:noFill/>
          <a:ln w="0">
            <a:noFill/>
          </a:ln>
        </p:spPr>
        <p:style>
          <a:lnRef idx="0"/>
          <a:fillRef idx="0"/>
          <a:effectRef idx="0"/>
          <a:fontRef idx="minor"/>
        </p:style>
        <p:txBody>
          <a:bodyPr lIns="0" rIns="0" tIns="0" bIns="0" anchor="t">
            <a:noAutofit/>
          </a:bodyPr>
          <a:p>
            <a:pPr>
              <a:lnSpc>
                <a:spcPts val="2299"/>
              </a:lnSpc>
              <a:buNone/>
              <a:tabLst>
                <a:tab algn="l" pos="0"/>
              </a:tabLst>
            </a:pPr>
            <a:r>
              <a:rPr b="0" lang="en-US" sz="1450" spc="-1" strike="noStrike">
                <a:solidFill>
                  <a:srgbClr val="49495a"/>
                </a:solidFill>
                <a:latin typeface="Open Sans"/>
                <a:ea typeface="Open Sans"/>
              </a:rPr>
              <a:t>Η ηθική δεν είναι απλώς ένα θεωρητικό πεδίο φιλοσοφικής συζήτησης, αλλά εκδηλώνεται στις καθημερινές μας επιλογές και πράξεις. Από τις μικρές χειρονομίες καλοσύνης προς αγνώστους μέχρι τη διατήρηση της ακεραιότητάς μας στον επαγγελματικό χώρο, η ηθική στάση ζωής αποτελεί έναν συνεχή οδηγό συμπεριφοράς.</a:t>
            </a:r>
            <a:endParaRPr b="0" lang="en-US" sz="1450" spc="-1" strike="noStrike">
              <a:latin typeface="Arial"/>
            </a:endParaRPr>
          </a:p>
        </p:txBody>
      </p:sp>
      <p:sp>
        <p:nvSpPr>
          <p:cNvPr id="702" name="Shape 2"/>
          <p:cNvSpPr/>
          <p:nvPr/>
        </p:nvSpPr>
        <p:spPr>
          <a:xfrm>
            <a:off x="648720" y="4589640"/>
            <a:ext cx="13332600" cy="22680"/>
          </a:xfrm>
          <a:prstGeom prst="roundRect">
            <a:avLst>
              <a:gd name="adj" fmla="val 121635"/>
            </a:avLst>
          </a:prstGeom>
          <a:solidFill>
            <a:srgbClr val="d0ced9"/>
          </a:solidFill>
          <a:ln w="0">
            <a:noFill/>
          </a:ln>
        </p:spPr>
        <p:style>
          <a:lnRef idx="0"/>
          <a:fillRef idx="0"/>
          <a:effectRef idx="0"/>
          <a:fontRef idx="minor"/>
        </p:style>
      </p:sp>
      <p:sp>
        <p:nvSpPr>
          <p:cNvPr id="703" name="Shape 3"/>
          <p:cNvSpPr/>
          <p:nvPr/>
        </p:nvSpPr>
        <p:spPr>
          <a:xfrm>
            <a:off x="3248280" y="4033800"/>
            <a:ext cx="22680" cy="555840"/>
          </a:xfrm>
          <a:prstGeom prst="roundRect">
            <a:avLst>
              <a:gd name="adj" fmla="val 121635"/>
            </a:avLst>
          </a:prstGeom>
          <a:solidFill>
            <a:srgbClr val="d0ced9"/>
          </a:solidFill>
          <a:ln w="0">
            <a:noFill/>
          </a:ln>
        </p:spPr>
        <p:style>
          <a:lnRef idx="0"/>
          <a:fillRef idx="0"/>
          <a:effectRef idx="0"/>
          <a:fontRef idx="minor"/>
        </p:style>
      </p:sp>
      <p:sp>
        <p:nvSpPr>
          <p:cNvPr id="704" name="Shape 4"/>
          <p:cNvSpPr/>
          <p:nvPr/>
        </p:nvSpPr>
        <p:spPr>
          <a:xfrm>
            <a:off x="3051000" y="4381200"/>
            <a:ext cx="416880" cy="416880"/>
          </a:xfrm>
          <a:prstGeom prst="roundRect">
            <a:avLst>
              <a:gd name="adj" fmla="val 6667"/>
            </a:avLst>
          </a:prstGeom>
          <a:solidFill>
            <a:srgbClr val="eae8f3"/>
          </a:solidFill>
          <a:ln w="0">
            <a:noFill/>
          </a:ln>
        </p:spPr>
        <p:style>
          <a:lnRef idx="0"/>
          <a:fillRef idx="0"/>
          <a:effectRef idx="0"/>
          <a:fontRef idx="minor"/>
        </p:style>
      </p:sp>
      <p:sp>
        <p:nvSpPr>
          <p:cNvPr id="705" name="Text 5"/>
          <p:cNvSpPr/>
          <p:nvPr/>
        </p:nvSpPr>
        <p:spPr>
          <a:xfrm>
            <a:off x="3120480" y="4415760"/>
            <a:ext cx="277560" cy="347040"/>
          </a:xfrm>
          <a:prstGeom prst="rect">
            <a:avLst/>
          </a:prstGeom>
          <a:noFill/>
          <a:ln w="0">
            <a:noFill/>
          </a:ln>
        </p:spPr>
        <p:style>
          <a:lnRef idx="0"/>
          <a:fillRef idx="0"/>
          <a:effectRef idx="0"/>
          <a:fontRef idx="minor"/>
        </p:style>
        <p:txBody>
          <a:bodyPr wrap="none" lIns="0" rIns="0" tIns="0" bIns="0" anchor="t">
            <a:noAutofit/>
          </a:bodyPr>
          <a:p>
            <a:pPr algn="ctr">
              <a:lnSpc>
                <a:spcPts val="2149"/>
              </a:lnSpc>
              <a:buNone/>
              <a:tabLst>
                <a:tab algn="l" pos="0"/>
              </a:tabLst>
            </a:pPr>
            <a:r>
              <a:rPr b="0" lang="en-US" sz="2150" spc="-1" strike="noStrike">
                <a:solidFill>
                  <a:srgbClr val="49495a"/>
                </a:solidFill>
                <a:latin typeface="Libre Baskerville"/>
                <a:ea typeface="Libre Baskerville"/>
              </a:rPr>
              <a:t>1</a:t>
            </a:r>
            <a:endParaRPr b="0" lang="en-US" sz="2150" spc="-1" strike="noStrike">
              <a:latin typeface="Arial"/>
            </a:endParaRPr>
          </a:p>
        </p:txBody>
      </p:sp>
      <p:sp>
        <p:nvSpPr>
          <p:cNvPr id="706" name="Text 6"/>
          <p:cNvSpPr/>
          <p:nvPr/>
        </p:nvSpPr>
        <p:spPr>
          <a:xfrm>
            <a:off x="1950480" y="2557800"/>
            <a:ext cx="2617920" cy="289080"/>
          </a:xfrm>
          <a:prstGeom prst="rect">
            <a:avLst/>
          </a:prstGeom>
          <a:noFill/>
          <a:ln w="0">
            <a:noFill/>
          </a:ln>
        </p:spPr>
        <p:style>
          <a:lnRef idx="0"/>
          <a:fillRef idx="0"/>
          <a:effectRef idx="0"/>
          <a:fontRef idx="minor"/>
        </p:style>
        <p:txBody>
          <a:bodyPr wrap="none" lIns="0" rIns="0" tIns="0" bIns="0" anchor="t">
            <a:noAutofit/>
          </a:bodyPr>
          <a:p>
            <a:pPr algn="ctr">
              <a:lnSpc>
                <a:spcPts val="2251"/>
              </a:lnSpc>
              <a:buNone/>
              <a:tabLst>
                <a:tab algn="l" pos="0"/>
              </a:tabLst>
            </a:pPr>
            <a:r>
              <a:rPr b="0" lang="en-US" sz="1800" spc="-1" strike="noStrike">
                <a:solidFill>
                  <a:srgbClr val="49495a"/>
                </a:solidFill>
                <a:latin typeface="Libre Baskerville"/>
                <a:ea typeface="Libre Baskerville"/>
              </a:rPr>
              <a:t>Προσωπική Αλληλεγγύη</a:t>
            </a:r>
            <a:endParaRPr b="0" lang="en-US" sz="1800" spc="-1" strike="noStrike">
              <a:latin typeface="Arial"/>
            </a:endParaRPr>
          </a:p>
        </p:txBody>
      </p:sp>
      <p:sp>
        <p:nvSpPr>
          <p:cNvPr id="707" name="Text 7"/>
          <p:cNvSpPr/>
          <p:nvPr/>
        </p:nvSpPr>
        <p:spPr>
          <a:xfrm>
            <a:off x="834120" y="2958480"/>
            <a:ext cx="4851000" cy="889560"/>
          </a:xfrm>
          <a:prstGeom prst="rect">
            <a:avLst/>
          </a:prstGeom>
          <a:noFill/>
          <a:ln w="0">
            <a:noFill/>
          </a:ln>
        </p:spPr>
        <p:style>
          <a:lnRef idx="0"/>
          <a:fillRef idx="0"/>
          <a:effectRef idx="0"/>
          <a:fontRef idx="minor"/>
        </p:style>
        <p:txBody>
          <a:bodyPr lIns="0" rIns="0" tIns="0" bIns="0" anchor="t">
            <a:noAutofit/>
          </a:bodyPr>
          <a:p>
            <a:pPr algn="ctr">
              <a:lnSpc>
                <a:spcPts val="2299"/>
              </a:lnSpc>
              <a:buNone/>
              <a:tabLst>
                <a:tab algn="l" pos="0"/>
              </a:tabLst>
            </a:pPr>
            <a:r>
              <a:rPr b="0" lang="en-US" sz="1450" spc="-1" strike="noStrike">
                <a:solidFill>
                  <a:srgbClr val="49495a"/>
                </a:solidFill>
                <a:latin typeface="Open Sans"/>
                <a:ea typeface="Open Sans"/>
              </a:rPr>
              <a:t>Μικρές χειρονομίες καλοσύνης προς αγνώστους, όπως η βοήθεια σε κάποιον με βαριές τσάντες, αποτελούν θεμέλια της καθημερινής ηθικής.</a:t>
            </a:r>
            <a:endParaRPr b="0" lang="en-US" sz="1450" spc="-1" strike="noStrike">
              <a:latin typeface="Arial"/>
            </a:endParaRPr>
          </a:p>
        </p:txBody>
      </p:sp>
      <p:sp>
        <p:nvSpPr>
          <p:cNvPr id="708" name="Shape 8"/>
          <p:cNvSpPr/>
          <p:nvPr/>
        </p:nvSpPr>
        <p:spPr>
          <a:xfrm>
            <a:off x="5951520" y="4589640"/>
            <a:ext cx="22680" cy="555840"/>
          </a:xfrm>
          <a:prstGeom prst="roundRect">
            <a:avLst>
              <a:gd name="adj" fmla="val 121635"/>
            </a:avLst>
          </a:prstGeom>
          <a:solidFill>
            <a:srgbClr val="d0ced9"/>
          </a:solidFill>
          <a:ln w="0">
            <a:noFill/>
          </a:ln>
        </p:spPr>
        <p:style>
          <a:lnRef idx="0"/>
          <a:fillRef idx="0"/>
          <a:effectRef idx="0"/>
          <a:fontRef idx="minor"/>
        </p:style>
      </p:sp>
      <p:sp>
        <p:nvSpPr>
          <p:cNvPr id="709" name="Shape 9"/>
          <p:cNvSpPr/>
          <p:nvPr/>
        </p:nvSpPr>
        <p:spPr>
          <a:xfrm>
            <a:off x="5754600" y="4381200"/>
            <a:ext cx="416880" cy="416880"/>
          </a:xfrm>
          <a:prstGeom prst="roundRect">
            <a:avLst>
              <a:gd name="adj" fmla="val 6667"/>
            </a:avLst>
          </a:prstGeom>
          <a:solidFill>
            <a:srgbClr val="eae8f3"/>
          </a:solidFill>
          <a:ln w="0">
            <a:noFill/>
          </a:ln>
        </p:spPr>
        <p:style>
          <a:lnRef idx="0"/>
          <a:fillRef idx="0"/>
          <a:effectRef idx="0"/>
          <a:fontRef idx="minor"/>
        </p:style>
      </p:sp>
      <p:sp>
        <p:nvSpPr>
          <p:cNvPr id="710" name="Text 10"/>
          <p:cNvSpPr/>
          <p:nvPr/>
        </p:nvSpPr>
        <p:spPr>
          <a:xfrm>
            <a:off x="5824080" y="4415760"/>
            <a:ext cx="277560" cy="347040"/>
          </a:xfrm>
          <a:prstGeom prst="rect">
            <a:avLst/>
          </a:prstGeom>
          <a:noFill/>
          <a:ln w="0">
            <a:noFill/>
          </a:ln>
        </p:spPr>
        <p:style>
          <a:lnRef idx="0"/>
          <a:fillRef idx="0"/>
          <a:effectRef idx="0"/>
          <a:fontRef idx="minor"/>
        </p:style>
        <p:txBody>
          <a:bodyPr wrap="none" lIns="0" rIns="0" tIns="0" bIns="0" anchor="t">
            <a:noAutofit/>
          </a:bodyPr>
          <a:p>
            <a:pPr algn="ctr">
              <a:lnSpc>
                <a:spcPts val="2149"/>
              </a:lnSpc>
              <a:buNone/>
              <a:tabLst>
                <a:tab algn="l" pos="0"/>
              </a:tabLst>
            </a:pPr>
            <a:r>
              <a:rPr b="0" lang="en-US" sz="2150" spc="-1" strike="noStrike">
                <a:solidFill>
                  <a:srgbClr val="49495a"/>
                </a:solidFill>
                <a:latin typeface="Libre Baskerville"/>
                <a:ea typeface="Libre Baskerville"/>
              </a:rPr>
              <a:t>2</a:t>
            </a:r>
            <a:endParaRPr b="0" lang="en-US" sz="2150" spc="-1" strike="noStrike">
              <a:latin typeface="Arial"/>
            </a:endParaRPr>
          </a:p>
        </p:txBody>
      </p:sp>
      <p:sp>
        <p:nvSpPr>
          <p:cNvPr id="711" name="Text 11"/>
          <p:cNvSpPr/>
          <p:nvPr/>
        </p:nvSpPr>
        <p:spPr>
          <a:xfrm>
            <a:off x="4750560" y="5331240"/>
            <a:ext cx="2425320" cy="289080"/>
          </a:xfrm>
          <a:prstGeom prst="rect">
            <a:avLst/>
          </a:prstGeom>
          <a:noFill/>
          <a:ln w="0">
            <a:noFill/>
          </a:ln>
        </p:spPr>
        <p:style>
          <a:lnRef idx="0"/>
          <a:fillRef idx="0"/>
          <a:effectRef idx="0"/>
          <a:fontRef idx="minor"/>
        </p:style>
        <p:txBody>
          <a:bodyPr wrap="none" lIns="0" rIns="0" tIns="0" bIns="0" anchor="t">
            <a:noAutofit/>
          </a:bodyPr>
          <a:p>
            <a:pPr algn="ctr">
              <a:lnSpc>
                <a:spcPts val="2251"/>
              </a:lnSpc>
              <a:buNone/>
              <a:tabLst>
                <a:tab algn="l" pos="0"/>
              </a:tabLst>
            </a:pPr>
            <a:r>
              <a:rPr b="0" lang="en-US" sz="1800" spc="-1" strike="noStrike">
                <a:solidFill>
                  <a:srgbClr val="49495a"/>
                </a:solidFill>
                <a:latin typeface="Libre Baskerville"/>
                <a:ea typeface="Libre Baskerville"/>
              </a:rPr>
              <a:t>Οικογενειακές Σχέσεις</a:t>
            </a:r>
            <a:endParaRPr b="0" lang="en-US" sz="1800" spc="-1" strike="noStrike">
              <a:latin typeface="Arial"/>
            </a:endParaRPr>
          </a:p>
        </p:txBody>
      </p:sp>
      <p:sp>
        <p:nvSpPr>
          <p:cNvPr id="712" name="Text 12"/>
          <p:cNvSpPr/>
          <p:nvPr/>
        </p:nvSpPr>
        <p:spPr>
          <a:xfrm>
            <a:off x="3537720" y="5731920"/>
            <a:ext cx="4851000" cy="889560"/>
          </a:xfrm>
          <a:prstGeom prst="rect">
            <a:avLst/>
          </a:prstGeom>
          <a:noFill/>
          <a:ln w="0">
            <a:noFill/>
          </a:ln>
        </p:spPr>
        <p:style>
          <a:lnRef idx="0"/>
          <a:fillRef idx="0"/>
          <a:effectRef idx="0"/>
          <a:fontRef idx="minor"/>
        </p:style>
        <p:txBody>
          <a:bodyPr lIns="0" rIns="0" tIns="0" bIns="0" anchor="t">
            <a:noAutofit/>
          </a:bodyPr>
          <a:p>
            <a:pPr algn="ctr">
              <a:lnSpc>
                <a:spcPts val="2299"/>
              </a:lnSpc>
              <a:buNone/>
              <a:tabLst>
                <a:tab algn="l" pos="0"/>
              </a:tabLst>
            </a:pPr>
            <a:r>
              <a:rPr b="0" lang="en-US" sz="1450" spc="-1" strike="noStrike">
                <a:solidFill>
                  <a:srgbClr val="49495a"/>
                </a:solidFill>
                <a:latin typeface="Open Sans"/>
                <a:ea typeface="Open Sans"/>
              </a:rPr>
              <a:t>Η φροντίδα και ο σεβασμός στις οικογενειακές σχέσεις αντανακλούν βαθύτερες ηθικές αξίες που καλλιεργούνται στο οικείο περιβάλλον.</a:t>
            </a:r>
            <a:endParaRPr b="0" lang="en-US" sz="1450" spc="-1" strike="noStrike">
              <a:latin typeface="Arial"/>
            </a:endParaRPr>
          </a:p>
        </p:txBody>
      </p:sp>
      <p:sp>
        <p:nvSpPr>
          <p:cNvPr id="713" name="Shape 13"/>
          <p:cNvSpPr/>
          <p:nvPr/>
        </p:nvSpPr>
        <p:spPr>
          <a:xfrm>
            <a:off x="8655480" y="4033800"/>
            <a:ext cx="22680" cy="555840"/>
          </a:xfrm>
          <a:prstGeom prst="roundRect">
            <a:avLst>
              <a:gd name="adj" fmla="val 121635"/>
            </a:avLst>
          </a:prstGeom>
          <a:solidFill>
            <a:srgbClr val="d0ced9"/>
          </a:solidFill>
          <a:ln w="0">
            <a:noFill/>
          </a:ln>
        </p:spPr>
        <p:style>
          <a:lnRef idx="0"/>
          <a:fillRef idx="0"/>
          <a:effectRef idx="0"/>
          <a:fontRef idx="minor"/>
        </p:style>
      </p:sp>
      <p:sp>
        <p:nvSpPr>
          <p:cNvPr id="714" name="Shape 14"/>
          <p:cNvSpPr/>
          <p:nvPr/>
        </p:nvSpPr>
        <p:spPr>
          <a:xfrm>
            <a:off x="8458200" y="4381200"/>
            <a:ext cx="416880" cy="416880"/>
          </a:xfrm>
          <a:prstGeom prst="roundRect">
            <a:avLst>
              <a:gd name="adj" fmla="val 6667"/>
            </a:avLst>
          </a:prstGeom>
          <a:solidFill>
            <a:srgbClr val="eae8f3"/>
          </a:solidFill>
          <a:ln w="0">
            <a:noFill/>
          </a:ln>
        </p:spPr>
        <p:style>
          <a:lnRef idx="0"/>
          <a:fillRef idx="0"/>
          <a:effectRef idx="0"/>
          <a:fontRef idx="minor"/>
        </p:style>
      </p:sp>
      <p:sp>
        <p:nvSpPr>
          <p:cNvPr id="715" name="Text 15"/>
          <p:cNvSpPr/>
          <p:nvPr/>
        </p:nvSpPr>
        <p:spPr>
          <a:xfrm>
            <a:off x="8527680" y="4415760"/>
            <a:ext cx="277560" cy="347040"/>
          </a:xfrm>
          <a:prstGeom prst="rect">
            <a:avLst/>
          </a:prstGeom>
          <a:noFill/>
          <a:ln w="0">
            <a:noFill/>
          </a:ln>
        </p:spPr>
        <p:style>
          <a:lnRef idx="0"/>
          <a:fillRef idx="0"/>
          <a:effectRef idx="0"/>
          <a:fontRef idx="minor"/>
        </p:style>
        <p:txBody>
          <a:bodyPr wrap="none" lIns="0" rIns="0" tIns="0" bIns="0" anchor="t">
            <a:noAutofit/>
          </a:bodyPr>
          <a:p>
            <a:pPr algn="ctr">
              <a:lnSpc>
                <a:spcPts val="2149"/>
              </a:lnSpc>
              <a:buNone/>
              <a:tabLst>
                <a:tab algn="l" pos="0"/>
              </a:tabLst>
            </a:pPr>
            <a:r>
              <a:rPr b="0" lang="en-US" sz="2150" spc="-1" strike="noStrike">
                <a:solidFill>
                  <a:srgbClr val="49495a"/>
                </a:solidFill>
                <a:latin typeface="Libre Baskerville"/>
                <a:ea typeface="Libre Baskerville"/>
              </a:rPr>
              <a:t>3</a:t>
            </a:r>
            <a:endParaRPr b="0" lang="en-US" sz="2150" spc="-1" strike="noStrike">
              <a:latin typeface="Arial"/>
            </a:endParaRPr>
          </a:p>
        </p:txBody>
      </p:sp>
      <p:sp>
        <p:nvSpPr>
          <p:cNvPr id="716" name="Text 16"/>
          <p:cNvSpPr/>
          <p:nvPr/>
        </p:nvSpPr>
        <p:spPr>
          <a:xfrm>
            <a:off x="7127640" y="2557800"/>
            <a:ext cx="3078360" cy="289080"/>
          </a:xfrm>
          <a:prstGeom prst="rect">
            <a:avLst/>
          </a:prstGeom>
          <a:noFill/>
          <a:ln w="0">
            <a:noFill/>
          </a:ln>
        </p:spPr>
        <p:style>
          <a:lnRef idx="0"/>
          <a:fillRef idx="0"/>
          <a:effectRef idx="0"/>
          <a:fontRef idx="minor"/>
        </p:style>
        <p:txBody>
          <a:bodyPr wrap="none" lIns="0" rIns="0" tIns="0" bIns="0" anchor="t">
            <a:noAutofit/>
          </a:bodyPr>
          <a:p>
            <a:pPr algn="ctr">
              <a:lnSpc>
                <a:spcPts val="2251"/>
              </a:lnSpc>
              <a:buNone/>
              <a:tabLst>
                <a:tab algn="l" pos="0"/>
              </a:tabLst>
            </a:pPr>
            <a:r>
              <a:rPr b="0" lang="en-US" sz="1800" spc="-1" strike="noStrike">
                <a:solidFill>
                  <a:srgbClr val="49495a"/>
                </a:solidFill>
                <a:latin typeface="Libre Baskerville"/>
                <a:ea typeface="Libre Baskerville"/>
              </a:rPr>
              <a:t>Επαγγελματική Δεοντολογία</a:t>
            </a:r>
            <a:endParaRPr b="0" lang="en-US" sz="1800" spc="-1" strike="noStrike">
              <a:latin typeface="Arial"/>
            </a:endParaRPr>
          </a:p>
        </p:txBody>
      </p:sp>
      <p:sp>
        <p:nvSpPr>
          <p:cNvPr id="717" name="Text 17"/>
          <p:cNvSpPr/>
          <p:nvPr/>
        </p:nvSpPr>
        <p:spPr>
          <a:xfrm>
            <a:off x="6241320" y="2958480"/>
            <a:ext cx="4851000" cy="889560"/>
          </a:xfrm>
          <a:prstGeom prst="rect">
            <a:avLst/>
          </a:prstGeom>
          <a:noFill/>
          <a:ln w="0">
            <a:noFill/>
          </a:ln>
        </p:spPr>
        <p:style>
          <a:lnRef idx="0"/>
          <a:fillRef idx="0"/>
          <a:effectRef idx="0"/>
          <a:fontRef idx="minor"/>
        </p:style>
        <p:txBody>
          <a:bodyPr lIns="0" rIns="0" tIns="0" bIns="0" anchor="t">
            <a:noAutofit/>
          </a:bodyPr>
          <a:p>
            <a:pPr algn="ctr">
              <a:lnSpc>
                <a:spcPts val="2299"/>
              </a:lnSpc>
              <a:buNone/>
              <a:tabLst>
                <a:tab algn="l" pos="0"/>
              </a:tabLst>
            </a:pPr>
            <a:r>
              <a:rPr b="0" lang="en-US" sz="1450" spc="-1" strike="noStrike">
                <a:solidFill>
                  <a:srgbClr val="49495a"/>
                </a:solidFill>
                <a:latin typeface="Open Sans"/>
                <a:ea typeface="Open Sans"/>
              </a:rPr>
              <a:t>Στον εργασιακό χώρο, η συνεργασία και η ακεραιότητα δοκιμάζουν και ενισχύουν την ηθική μας στάση σε καθημερινή βάση.</a:t>
            </a:r>
            <a:endParaRPr b="0" lang="en-US" sz="1450" spc="-1" strike="noStrike">
              <a:latin typeface="Arial"/>
            </a:endParaRPr>
          </a:p>
        </p:txBody>
      </p:sp>
      <p:sp>
        <p:nvSpPr>
          <p:cNvPr id="718" name="Shape 18"/>
          <p:cNvSpPr/>
          <p:nvPr/>
        </p:nvSpPr>
        <p:spPr>
          <a:xfrm>
            <a:off x="11359080" y="4589640"/>
            <a:ext cx="22680" cy="555840"/>
          </a:xfrm>
          <a:prstGeom prst="roundRect">
            <a:avLst>
              <a:gd name="adj" fmla="val 121635"/>
            </a:avLst>
          </a:prstGeom>
          <a:solidFill>
            <a:srgbClr val="d0ced9"/>
          </a:solidFill>
          <a:ln w="0">
            <a:noFill/>
          </a:ln>
        </p:spPr>
        <p:style>
          <a:lnRef idx="0"/>
          <a:fillRef idx="0"/>
          <a:effectRef idx="0"/>
          <a:fontRef idx="minor"/>
        </p:style>
      </p:sp>
      <p:sp>
        <p:nvSpPr>
          <p:cNvPr id="719" name="Shape 19"/>
          <p:cNvSpPr/>
          <p:nvPr/>
        </p:nvSpPr>
        <p:spPr>
          <a:xfrm>
            <a:off x="11161800" y="4381200"/>
            <a:ext cx="416880" cy="416880"/>
          </a:xfrm>
          <a:prstGeom prst="roundRect">
            <a:avLst>
              <a:gd name="adj" fmla="val 6667"/>
            </a:avLst>
          </a:prstGeom>
          <a:solidFill>
            <a:srgbClr val="eae8f3"/>
          </a:solidFill>
          <a:ln w="0">
            <a:noFill/>
          </a:ln>
        </p:spPr>
        <p:style>
          <a:lnRef idx="0"/>
          <a:fillRef idx="0"/>
          <a:effectRef idx="0"/>
          <a:fontRef idx="minor"/>
        </p:style>
      </p:sp>
      <p:sp>
        <p:nvSpPr>
          <p:cNvPr id="720" name="Text 20"/>
          <p:cNvSpPr/>
          <p:nvPr/>
        </p:nvSpPr>
        <p:spPr>
          <a:xfrm>
            <a:off x="11231280" y="4415760"/>
            <a:ext cx="277560" cy="347040"/>
          </a:xfrm>
          <a:prstGeom prst="rect">
            <a:avLst/>
          </a:prstGeom>
          <a:noFill/>
          <a:ln w="0">
            <a:noFill/>
          </a:ln>
        </p:spPr>
        <p:style>
          <a:lnRef idx="0"/>
          <a:fillRef idx="0"/>
          <a:effectRef idx="0"/>
          <a:fontRef idx="minor"/>
        </p:style>
        <p:txBody>
          <a:bodyPr wrap="none" lIns="0" rIns="0" tIns="0" bIns="0" anchor="t">
            <a:noAutofit/>
          </a:bodyPr>
          <a:p>
            <a:pPr algn="ctr">
              <a:lnSpc>
                <a:spcPts val="2149"/>
              </a:lnSpc>
              <a:buNone/>
              <a:tabLst>
                <a:tab algn="l" pos="0"/>
              </a:tabLst>
            </a:pPr>
            <a:r>
              <a:rPr b="0" lang="en-US" sz="2150" spc="-1" strike="noStrike">
                <a:solidFill>
                  <a:srgbClr val="49495a"/>
                </a:solidFill>
                <a:latin typeface="Libre Baskerville"/>
                <a:ea typeface="Libre Baskerville"/>
              </a:rPr>
              <a:t>4</a:t>
            </a:r>
            <a:endParaRPr b="0" lang="en-US" sz="2150" spc="-1" strike="noStrike">
              <a:latin typeface="Arial"/>
            </a:endParaRPr>
          </a:p>
        </p:txBody>
      </p:sp>
      <p:sp>
        <p:nvSpPr>
          <p:cNvPr id="721" name="Text 21"/>
          <p:cNvSpPr/>
          <p:nvPr/>
        </p:nvSpPr>
        <p:spPr>
          <a:xfrm>
            <a:off x="9982800" y="5331240"/>
            <a:ext cx="2775240" cy="289080"/>
          </a:xfrm>
          <a:prstGeom prst="rect">
            <a:avLst/>
          </a:prstGeom>
          <a:noFill/>
          <a:ln w="0">
            <a:noFill/>
          </a:ln>
        </p:spPr>
        <p:style>
          <a:lnRef idx="0"/>
          <a:fillRef idx="0"/>
          <a:effectRef idx="0"/>
          <a:fontRef idx="minor"/>
        </p:style>
        <p:txBody>
          <a:bodyPr wrap="none" lIns="0" rIns="0" tIns="0" bIns="0" anchor="t">
            <a:noAutofit/>
          </a:bodyPr>
          <a:p>
            <a:pPr algn="ctr">
              <a:lnSpc>
                <a:spcPts val="2251"/>
              </a:lnSpc>
              <a:buNone/>
              <a:tabLst>
                <a:tab algn="l" pos="0"/>
              </a:tabLst>
            </a:pPr>
            <a:r>
              <a:rPr b="0" lang="en-US" sz="1800" spc="-1" strike="noStrike">
                <a:solidFill>
                  <a:srgbClr val="49495a"/>
                </a:solidFill>
                <a:latin typeface="Libre Baskerville"/>
                <a:ea typeface="Libre Baskerville"/>
              </a:rPr>
              <a:t>Κοινωνική Υπευθυνότητα</a:t>
            </a:r>
            <a:endParaRPr b="0" lang="en-US" sz="1800" spc="-1" strike="noStrike">
              <a:latin typeface="Arial"/>
            </a:endParaRPr>
          </a:p>
        </p:txBody>
      </p:sp>
      <p:sp>
        <p:nvSpPr>
          <p:cNvPr id="722" name="Text 22"/>
          <p:cNvSpPr/>
          <p:nvPr/>
        </p:nvSpPr>
        <p:spPr>
          <a:xfrm>
            <a:off x="8944920" y="5731920"/>
            <a:ext cx="4851000" cy="889560"/>
          </a:xfrm>
          <a:prstGeom prst="rect">
            <a:avLst/>
          </a:prstGeom>
          <a:noFill/>
          <a:ln w="0">
            <a:noFill/>
          </a:ln>
        </p:spPr>
        <p:style>
          <a:lnRef idx="0"/>
          <a:fillRef idx="0"/>
          <a:effectRef idx="0"/>
          <a:fontRef idx="minor"/>
        </p:style>
        <p:txBody>
          <a:bodyPr lIns="0" rIns="0" tIns="0" bIns="0" anchor="t">
            <a:noAutofit/>
          </a:bodyPr>
          <a:p>
            <a:pPr algn="ctr">
              <a:lnSpc>
                <a:spcPts val="2299"/>
              </a:lnSpc>
              <a:buNone/>
              <a:tabLst>
                <a:tab algn="l" pos="0"/>
              </a:tabLst>
            </a:pPr>
            <a:r>
              <a:rPr b="0" lang="en-US" sz="1450" spc="-1" strike="noStrike">
                <a:solidFill>
                  <a:srgbClr val="49495a"/>
                </a:solidFill>
                <a:latin typeface="Open Sans"/>
                <a:ea typeface="Open Sans"/>
              </a:rPr>
              <a:t>Πράξεις τιμιότητας, όπως η επιστροφή ενός χαμένου πορτοφολιού, αποδεικνύουν πώς η ηθική εκδηλώνεται στο δημόσιο χώρο.</a:t>
            </a:r>
            <a:endParaRPr b="0" lang="en-US" sz="1450" spc="-1" strike="noStrike">
              <a:latin typeface="Arial"/>
            </a:endParaRPr>
          </a:p>
        </p:txBody>
      </p:sp>
      <p:sp>
        <p:nvSpPr>
          <p:cNvPr id="723" name="Text 23"/>
          <p:cNvSpPr/>
          <p:nvPr/>
        </p:nvSpPr>
        <p:spPr>
          <a:xfrm>
            <a:off x="648720" y="6830280"/>
            <a:ext cx="13332600" cy="889560"/>
          </a:xfrm>
          <a:prstGeom prst="rect">
            <a:avLst/>
          </a:prstGeom>
          <a:noFill/>
          <a:ln w="0">
            <a:noFill/>
          </a:ln>
        </p:spPr>
        <p:style>
          <a:lnRef idx="0"/>
          <a:fillRef idx="0"/>
          <a:effectRef idx="0"/>
          <a:fontRef idx="minor"/>
        </p:style>
        <p:txBody>
          <a:bodyPr lIns="0" rIns="0" tIns="0" bIns="0" anchor="t">
            <a:noAutofit/>
          </a:bodyPr>
          <a:p>
            <a:pPr>
              <a:lnSpc>
                <a:spcPts val="2299"/>
              </a:lnSpc>
              <a:buNone/>
              <a:tabLst>
                <a:tab algn="l" pos="0"/>
              </a:tabLst>
            </a:pPr>
            <a:r>
              <a:rPr b="0" lang="en-US" sz="1450" spc="-1" strike="noStrike">
                <a:solidFill>
                  <a:srgbClr val="49495a"/>
                </a:solidFill>
                <a:latin typeface="Open Sans"/>
                <a:ea typeface="Open Sans"/>
              </a:rPr>
              <a:t>Οι καθημερινές μας αλληλεπιδράσεις με την οικογένεια, τους φίλους, τους συναδέλφους και τους αγνώστους αποτελούν το πεδίο όπου δοκιμάζονται και εφαρμόζονται οι ηθικές μας αρχές. Η συνέπεια μεταξύ των διακηρυγμένων αξιών μας και των πράξεών μας είναι αυτό που τελικά καθορίζει την ηθική μας υπόσταση.</a:t>
            </a:r>
            <a:endParaRPr b="0" lang="en-US" sz="145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4" name="Text 0"/>
          <p:cNvSpPr/>
          <p:nvPr/>
        </p:nvSpPr>
        <p:spPr>
          <a:xfrm>
            <a:off x="717480" y="727920"/>
            <a:ext cx="13194720" cy="1281240"/>
          </a:xfrm>
          <a:prstGeom prst="rect">
            <a:avLst/>
          </a:prstGeom>
          <a:noFill/>
          <a:ln w="0">
            <a:noFill/>
          </a:ln>
        </p:spPr>
        <p:style>
          <a:lnRef idx="0"/>
          <a:fillRef idx="0"/>
          <a:effectRef idx="0"/>
          <a:fontRef idx="minor"/>
        </p:style>
        <p:txBody>
          <a:bodyPr lIns="0" rIns="0" tIns="0" bIns="0" anchor="t">
            <a:noAutofit/>
          </a:bodyPr>
          <a:p>
            <a:pPr>
              <a:lnSpc>
                <a:spcPts val="5000"/>
              </a:lnSpc>
              <a:buNone/>
              <a:tabLst>
                <a:tab algn="l" pos="0"/>
              </a:tabLst>
            </a:pPr>
            <a:r>
              <a:rPr b="0" lang="en-US" sz="4000" spc="-1" strike="noStrike">
                <a:solidFill>
                  <a:srgbClr val="403ccf"/>
                </a:solidFill>
                <a:latin typeface="Libre Baskerville"/>
                <a:ea typeface="Libre Baskerville"/>
              </a:rPr>
              <a:t>Συμπεράσματα: Προς μια Ολοκληρωμένη Ηθική Στάση</a:t>
            </a:r>
            <a:endParaRPr b="0" lang="en-US" sz="4000" spc="-1" strike="noStrike">
              <a:latin typeface="Arial"/>
            </a:endParaRPr>
          </a:p>
        </p:txBody>
      </p:sp>
      <p:sp>
        <p:nvSpPr>
          <p:cNvPr id="725" name="Shape 1"/>
          <p:cNvSpPr/>
          <p:nvPr/>
        </p:nvSpPr>
        <p:spPr>
          <a:xfrm>
            <a:off x="717480" y="3034800"/>
            <a:ext cx="4192920" cy="204840"/>
          </a:xfrm>
          <a:prstGeom prst="roundRect">
            <a:avLst>
              <a:gd name="adj" fmla="val 15002"/>
            </a:avLst>
          </a:prstGeom>
          <a:solidFill>
            <a:srgbClr val="eae8f3"/>
          </a:solidFill>
          <a:ln w="0">
            <a:noFill/>
          </a:ln>
        </p:spPr>
        <p:style>
          <a:lnRef idx="0"/>
          <a:fillRef idx="0"/>
          <a:effectRef idx="0"/>
          <a:fontRef idx="minor"/>
        </p:style>
      </p:sp>
      <p:sp>
        <p:nvSpPr>
          <p:cNvPr id="726" name="Text 2"/>
          <p:cNvSpPr/>
          <p:nvPr/>
        </p:nvSpPr>
        <p:spPr>
          <a:xfrm>
            <a:off x="717480" y="3547440"/>
            <a:ext cx="3317760" cy="320040"/>
          </a:xfrm>
          <a:prstGeom prst="rect">
            <a:avLst/>
          </a:prstGeom>
          <a:noFill/>
          <a:ln w="0">
            <a:noFill/>
          </a:ln>
        </p:spPr>
        <p:style>
          <a:lnRef idx="0"/>
          <a:fillRef idx="0"/>
          <a:effectRef idx="0"/>
          <a:fontRef idx="minor"/>
        </p:style>
        <p:txBody>
          <a:bodyPr wrap="none" lIns="0" rIns="0" tIns="0" bIns="0" anchor="t">
            <a:noAutofit/>
          </a:bodyPr>
          <a:p>
            <a:pPr>
              <a:lnSpc>
                <a:spcPts val="2500"/>
              </a:lnSpc>
              <a:buNone/>
              <a:tabLst>
                <a:tab algn="l" pos="0"/>
              </a:tabLst>
            </a:pPr>
            <a:r>
              <a:rPr b="0" lang="en-US" sz="2000" spc="-1" strike="noStrike">
                <a:solidFill>
                  <a:srgbClr val="49495a"/>
                </a:solidFill>
                <a:latin typeface="Libre Baskerville"/>
                <a:ea typeface="Libre Baskerville"/>
              </a:rPr>
              <a:t>Αναγνώριση Ηθικών Αρχών</a:t>
            </a:r>
            <a:endParaRPr b="0" lang="en-US" sz="2000" spc="-1" strike="noStrike">
              <a:latin typeface="Arial"/>
            </a:endParaRPr>
          </a:p>
        </p:txBody>
      </p:sp>
      <p:sp>
        <p:nvSpPr>
          <p:cNvPr id="727" name="Text 3"/>
          <p:cNvSpPr/>
          <p:nvPr/>
        </p:nvSpPr>
        <p:spPr>
          <a:xfrm>
            <a:off x="717480" y="3990600"/>
            <a:ext cx="4192920" cy="229572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600" spc="-1" strike="noStrike">
                <a:solidFill>
                  <a:srgbClr val="49495a"/>
                </a:solidFill>
                <a:latin typeface="Open Sans"/>
                <a:ea typeface="Open Sans"/>
              </a:rPr>
              <a:t>Το πρώτο βήμα προς μια ολοκληρωμένη ηθική στάση είναι η αναγνώριση των βασικών ηθικών αρχών που θα καθοδηγούν τη συμπεριφορά μας. Αυτές περιλαμβάνουν την κοινή ευημερία, την αμεροληψία και τον σεβασμό των δικαιωμάτων των άλλων.</a:t>
            </a:r>
            <a:endParaRPr b="0" lang="en-US" sz="1600" spc="-1" strike="noStrike">
              <a:latin typeface="Arial"/>
            </a:endParaRPr>
          </a:p>
        </p:txBody>
      </p:sp>
      <p:sp>
        <p:nvSpPr>
          <p:cNvPr id="728" name="Shape 4"/>
          <p:cNvSpPr/>
          <p:nvPr/>
        </p:nvSpPr>
        <p:spPr>
          <a:xfrm>
            <a:off x="5218560" y="2727360"/>
            <a:ext cx="4192920" cy="204840"/>
          </a:xfrm>
          <a:prstGeom prst="roundRect">
            <a:avLst>
              <a:gd name="adj" fmla="val 15002"/>
            </a:avLst>
          </a:prstGeom>
          <a:solidFill>
            <a:srgbClr val="eae8f3"/>
          </a:solidFill>
          <a:ln w="0">
            <a:noFill/>
          </a:ln>
        </p:spPr>
        <p:style>
          <a:lnRef idx="0"/>
          <a:fillRef idx="0"/>
          <a:effectRef idx="0"/>
          <a:fontRef idx="minor"/>
        </p:style>
      </p:sp>
      <p:sp>
        <p:nvSpPr>
          <p:cNvPr id="729" name="Text 5"/>
          <p:cNvSpPr/>
          <p:nvPr/>
        </p:nvSpPr>
        <p:spPr>
          <a:xfrm>
            <a:off x="5218560" y="3239640"/>
            <a:ext cx="2562840" cy="320040"/>
          </a:xfrm>
          <a:prstGeom prst="rect">
            <a:avLst/>
          </a:prstGeom>
          <a:noFill/>
          <a:ln w="0">
            <a:noFill/>
          </a:ln>
        </p:spPr>
        <p:style>
          <a:lnRef idx="0"/>
          <a:fillRef idx="0"/>
          <a:effectRef idx="0"/>
          <a:fontRef idx="minor"/>
        </p:style>
        <p:txBody>
          <a:bodyPr wrap="none" lIns="0" rIns="0" tIns="0" bIns="0" anchor="t">
            <a:noAutofit/>
          </a:bodyPr>
          <a:p>
            <a:pPr>
              <a:lnSpc>
                <a:spcPts val="2500"/>
              </a:lnSpc>
              <a:buNone/>
              <a:tabLst>
                <a:tab algn="l" pos="0"/>
              </a:tabLst>
            </a:pPr>
            <a:r>
              <a:rPr b="0" lang="en-US" sz="2000" spc="-1" strike="noStrike">
                <a:solidFill>
                  <a:srgbClr val="49495a"/>
                </a:solidFill>
                <a:latin typeface="Libre Baskerville"/>
                <a:ea typeface="Libre Baskerville"/>
              </a:rPr>
              <a:t>Καλλιέργεια Αρετών</a:t>
            </a:r>
            <a:endParaRPr b="0" lang="en-US" sz="2000" spc="-1" strike="noStrike">
              <a:latin typeface="Arial"/>
            </a:endParaRPr>
          </a:p>
        </p:txBody>
      </p:sp>
      <p:sp>
        <p:nvSpPr>
          <p:cNvPr id="730" name="Text 6"/>
          <p:cNvSpPr/>
          <p:nvPr/>
        </p:nvSpPr>
        <p:spPr>
          <a:xfrm>
            <a:off x="5218560" y="3683160"/>
            <a:ext cx="4192920" cy="196776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600" spc="-1" strike="noStrike">
                <a:solidFill>
                  <a:srgbClr val="49495a"/>
                </a:solidFill>
                <a:latin typeface="Open Sans"/>
                <a:ea typeface="Open Sans"/>
              </a:rPr>
              <a:t>Η καλλιέργεια των αρετών είναι αναγκαία για να μπορούμε να ενεργούμε σύμφωνα με τις ηθικές μας αρχές. Αρετές όπως η δικαιοσύνη, η συμπόνια, η γενναιοδωρία και το ηθικό θάρρος μας επιτρέπουν να εφαρμόζουμε τις αρχές μας στην πράξη.</a:t>
            </a:r>
            <a:endParaRPr b="0" lang="en-US" sz="1600" spc="-1" strike="noStrike">
              <a:latin typeface="Arial"/>
            </a:endParaRPr>
          </a:p>
        </p:txBody>
      </p:sp>
      <p:sp>
        <p:nvSpPr>
          <p:cNvPr id="731" name="Shape 7"/>
          <p:cNvSpPr/>
          <p:nvPr/>
        </p:nvSpPr>
        <p:spPr>
          <a:xfrm>
            <a:off x="9719280" y="2419560"/>
            <a:ext cx="4192920" cy="204840"/>
          </a:xfrm>
          <a:prstGeom prst="roundRect">
            <a:avLst>
              <a:gd name="adj" fmla="val 15002"/>
            </a:avLst>
          </a:prstGeom>
          <a:solidFill>
            <a:srgbClr val="eae8f3"/>
          </a:solidFill>
          <a:ln w="0">
            <a:noFill/>
          </a:ln>
        </p:spPr>
        <p:style>
          <a:lnRef idx="0"/>
          <a:fillRef idx="0"/>
          <a:effectRef idx="0"/>
          <a:fontRef idx="minor"/>
        </p:style>
      </p:sp>
      <p:sp>
        <p:nvSpPr>
          <p:cNvPr id="732" name="Text 8"/>
          <p:cNvSpPr/>
          <p:nvPr/>
        </p:nvSpPr>
        <p:spPr>
          <a:xfrm>
            <a:off x="9719280" y="2932200"/>
            <a:ext cx="4002840" cy="320040"/>
          </a:xfrm>
          <a:prstGeom prst="rect">
            <a:avLst/>
          </a:prstGeom>
          <a:noFill/>
          <a:ln w="0">
            <a:noFill/>
          </a:ln>
        </p:spPr>
        <p:style>
          <a:lnRef idx="0"/>
          <a:fillRef idx="0"/>
          <a:effectRef idx="0"/>
          <a:fontRef idx="minor"/>
        </p:style>
        <p:txBody>
          <a:bodyPr wrap="none" lIns="0" rIns="0" tIns="0" bIns="0" anchor="t">
            <a:noAutofit/>
          </a:bodyPr>
          <a:p>
            <a:pPr>
              <a:lnSpc>
                <a:spcPts val="2500"/>
              </a:lnSpc>
              <a:buNone/>
              <a:tabLst>
                <a:tab algn="l" pos="0"/>
              </a:tabLst>
            </a:pPr>
            <a:r>
              <a:rPr b="0" lang="en-US" sz="2000" spc="-1" strike="noStrike">
                <a:solidFill>
                  <a:srgbClr val="49495a"/>
                </a:solidFill>
                <a:latin typeface="Libre Baskerville"/>
                <a:ea typeface="Libre Baskerville"/>
              </a:rPr>
              <a:t>Εφαρμογή στην Καθημερινότητα</a:t>
            </a:r>
            <a:endParaRPr b="0" lang="en-US" sz="2000" spc="-1" strike="noStrike">
              <a:latin typeface="Arial"/>
            </a:endParaRPr>
          </a:p>
        </p:txBody>
      </p:sp>
      <p:sp>
        <p:nvSpPr>
          <p:cNvPr id="733" name="Text 9"/>
          <p:cNvSpPr/>
          <p:nvPr/>
        </p:nvSpPr>
        <p:spPr>
          <a:xfrm>
            <a:off x="9719280" y="3375720"/>
            <a:ext cx="4192920" cy="229572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600" spc="-1" strike="noStrike">
                <a:solidFill>
                  <a:srgbClr val="49495a"/>
                </a:solidFill>
                <a:latin typeface="Open Sans"/>
                <a:ea typeface="Open Sans"/>
              </a:rPr>
              <a:t>Η ηθική στάση ζωής πρέπει να εκδηλώνεται στις καθημερινές μας επιλογές και πράξεις. Η συνέπεια μεταξύ των αρχών μας και της συμπεριφοράς μας είναι αυτό που τελικά καθορίζει την ηθική μας υπόσταση και συμβάλλει στη δημιουργία μιας πιο δίκαιης κοινωνίας.</a:t>
            </a:r>
            <a:endParaRPr b="0" lang="en-US" sz="1600" spc="-1" strike="noStrike">
              <a:latin typeface="Arial"/>
            </a:endParaRPr>
          </a:p>
        </p:txBody>
      </p:sp>
      <p:sp>
        <p:nvSpPr>
          <p:cNvPr id="734" name="Text 10"/>
          <p:cNvSpPr/>
          <p:nvPr/>
        </p:nvSpPr>
        <p:spPr>
          <a:xfrm>
            <a:off x="717480" y="6517440"/>
            <a:ext cx="13194720" cy="98352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600" spc="-1" strike="noStrike">
                <a:solidFill>
                  <a:srgbClr val="49495a"/>
                </a:solidFill>
                <a:latin typeface="Open Sans"/>
                <a:ea typeface="Open Sans"/>
              </a:rPr>
              <a:t>Ολοκληρώνοντας την παρουσίασή μας για τη δικαιολόγηση της ηθικής στάσης ζωής, μπορούμε να συμπεράνουμε ότι, παρά τις διαφορετικές φιλοσοφικές προσεγγίσεις, υπάρχουν κοινά στοιχεία που συνθέτουν μια ολοκληρωμένη ηθική αντίληψη. Η ηθική δεν είναι απλώς ένα σύνολο κανόνων, αλλά ένας τρόπος ζωής που μας συνδέει με τους συνανθρώπους μας και δίνει νόημα στην ύπαρξή μας.</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4" name="Text 0"/>
          <p:cNvSpPr/>
          <p:nvPr/>
        </p:nvSpPr>
        <p:spPr>
          <a:xfrm>
            <a:off x="793800" y="810360"/>
            <a:ext cx="13042440" cy="1417320"/>
          </a:xfrm>
          <a:prstGeom prst="rect">
            <a:avLst/>
          </a:prstGeom>
          <a:noFill/>
          <a:ln w="0">
            <a:noFill/>
          </a:ln>
        </p:spPr>
        <p:style>
          <a:lnRef idx="0"/>
          <a:fillRef idx="0"/>
          <a:effectRef idx="0"/>
          <a:fontRef idx="minor"/>
        </p:style>
        <p:txBody>
          <a:bodyPr lIns="0" rIns="0" tIns="0" bIns="0" anchor="t">
            <a:noAutofit/>
          </a:bodyPr>
          <a:p>
            <a:pPr>
              <a:lnSpc>
                <a:spcPts val="5550"/>
              </a:lnSpc>
              <a:buNone/>
              <a:tabLst>
                <a:tab algn="l" pos="0"/>
              </a:tabLst>
            </a:pPr>
            <a:r>
              <a:rPr b="0" lang="en-US" sz="4450" spc="-1" strike="noStrike">
                <a:solidFill>
                  <a:srgbClr val="403ccf"/>
                </a:solidFill>
                <a:latin typeface="Libre Baskerville"/>
                <a:ea typeface="Libre Baskerville"/>
              </a:rPr>
              <a:t>Το Θεμελιώδες Ερώτημα: Γιατί να είναι κανείς ηθικός;</a:t>
            </a:r>
            <a:endParaRPr b="0" lang="en-US" sz="4450" spc="-1" strike="noStrike">
              <a:latin typeface="Arial"/>
            </a:endParaRPr>
          </a:p>
        </p:txBody>
      </p:sp>
      <p:sp>
        <p:nvSpPr>
          <p:cNvPr id="575" name="Shape 1"/>
          <p:cNvSpPr/>
          <p:nvPr/>
        </p:nvSpPr>
        <p:spPr>
          <a:xfrm>
            <a:off x="793800" y="2936880"/>
            <a:ext cx="510120" cy="510120"/>
          </a:xfrm>
          <a:prstGeom prst="roundRect">
            <a:avLst>
              <a:gd name="adj" fmla="val 6667"/>
            </a:avLst>
          </a:prstGeom>
          <a:solidFill>
            <a:srgbClr val="eae8f3"/>
          </a:solidFill>
          <a:ln w="0">
            <a:noFill/>
          </a:ln>
        </p:spPr>
        <p:style>
          <a:lnRef idx="0"/>
          <a:fillRef idx="0"/>
          <a:effectRef idx="0"/>
          <a:fontRef idx="minor"/>
        </p:style>
      </p:sp>
      <p:sp>
        <p:nvSpPr>
          <p:cNvPr id="576" name="Text 2"/>
          <p:cNvSpPr/>
          <p:nvPr/>
        </p:nvSpPr>
        <p:spPr>
          <a:xfrm>
            <a:off x="878760" y="2979360"/>
            <a:ext cx="339840" cy="424800"/>
          </a:xfrm>
          <a:prstGeom prst="rect">
            <a:avLst/>
          </a:prstGeom>
          <a:noFill/>
          <a:ln w="0">
            <a:noFill/>
          </a:ln>
        </p:spPr>
        <p:style>
          <a:lnRef idx="0"/>
          <a:fillRef idx="0"/>
          <a:effectRef idx="0"/>
          <a:fontRef idx="minor"/>
        </p:style>
        <p:txBody>
          <a:bodyPr wrap="none" lIns="0" rIns="0" tIns="0" bIns="0" anchor="t">
            <a:noAutofit/>
          </a:bodyPr>
          <a:p>
            <a:pPr algn="ctr">
              <a:lnSpc>
                <a:spcPts val="2650"/>
              </a:lnSpc>
              <a:buNone/>
              <a:tabLst>
                <a:tab algn="l" pos="0"/>
              </a:tabLst>
            </a:pPr>
            <a:r>
              <a:rPr b="0" lang="en-US" sz="2650" spc="-1" strike="noStrike">
                <a:solidFill>
                  <a:srgbClr val="49495a"/>
                </a:solidFill>
                <a:latin typeface="Libre Baskerville"/>
                <a:ea typeface="Libre Baskerville"/>
              </a:rPr>
              <a:t>1</a:t>
            </a:r>
            <a:endParaRPr b="0" lang="en-US" sz="2650" spc="-1" strike="noStrike">
              <a:latin typeface="Arial"/>
            </a:endParaRPr>
          </a:p>
        </p:txBody>
      </p:sp>
      <p:sp>
        <p:nvSpPr>
          <p:cNvPr id="577" name="Text 3"/>
          <p:cNvSpPr/>
          <p:nvPr/>
        </p:nvSpPr>
        <p:spPr>
          <a:xfrm>
            <a:off x="1531080" y="2936880"/>
            <a:ext cx="32184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49495a"/>
                </a:solidFill>
                <a:latin typeface="Libre Baskerville"/>
                <a:ea typeface="Libre Baskerville"/>
              </a:rPr>
              <a:t>Το Διαχρονικό Ερώτημα</a:t>
            </a:r>
            <a:endParaRPr b="0" lang="en-US" sz="2200" spc="-1" strike="noStrike">
              <a:latin typeface="Arial"/>
            </a:endParaRPr>
          </a:p>
        </p:txBody>
      </p:sp>
      <p:sp>
        <p:nvSpPr>
          <p:cNvPr id="578" name="Text 4"/>
          <p:cNvSpPr/>
          <p:nvPr/>
        </p:nvSpPr>
        <p:spPr>
          <a:xfrm>
            <a:off x="1531080" y="3427200"/>
            <a:ext cx="3458880" cy="39916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49495a"/>
                </a:solidFill>
                <a:latin typeface="Open Sans"/>
                <a:ea typeface="Open Sans"/>
              </a:rPr>
              <a:t>Ακόμη κι αν οι μορφές αμφισβήτησης της ηθικής δεν κατορθώνουν να μας κλονίσουν, πολλοί άνθρωποι επιμένουν πως δεν καταλαβαίνουν γιατί πρέπει να συμπεριφέρονται με ηθικό τρόπο. Αν κάποιος καταφέρει να ωφεληθεί εξαπατώντας ή αδικώντας τους άλλους χωρίς συνέπειες, γιατί να μην το κάνει;</a:t>
            </a:r>
            <a:endParaRPr b="0" lang="en-US" sz="1750" spc="-1" strike="noStrike">
              <a:latin typeface="Arial"/>
            </a:endParaRPr>
          </a:p>
        </p:txBody>
      </p:sp>
      <p:sp>
        <p:nvSpPr>
          <p:cNvPr id="579" name="Shape 5"/>
          <p:cNvSpPr/>
          <p:nvPr/>
        </p:nvSpPr>
        <p:spPr>
          <a:xfrm>
            <a:off x="5217120" y="2936880"/>
            <a:ext cx="510120" cy="510120"/>
          </a:xfrm>
          <a:prstGeom prst="roundRect">
            <a:avLst>
              <a:gd name="adj" fmla="val 6667"/>
            </a:avLst>
          </a:prstGeom>
          <a:solidFill>
            <a:srgbClr val="eae8f3"/>
          </a:solidFill>
          <a:ln w="0">
            <a:noFill/>
          </a:ln>
        </p:spPr>
        <p:style>
          <a:lnRef idx="0"/>
          <a:fillRef idx="0"/>
          <a:effectRef idx="0"/>
          <a:fontRef idx="minor"/>
        </p:style>
      </p:sp>
      <p:sp>
        <p:nvSpPr>
          <p:cNvPr id="580" name="Text 6"/>
          <p:cNvSpPr/>
          <p:nvPr/>
        </p:nvSpPr>
        <p:spPr>
          <a:xfrm>
            <a:off x="5302080" y="2979360"/>
            <a:ext cx="339840" cy="424800"/>
          </a:xfrm>
          <a:prstGeom prst="rect">
            <a:avLst/>
          </a:prstGeom>
          <a:noFill/>
          <a:ln w="0">
            <a:noFill/>
          </a:ln>
        </p:spPr>
        <p:style>
          <a:lnRef idx="0"/>
          <a:fillRef idx="0"/>
          <a:effectRef idx="0"/>
          <a:fontRef idx="minor"/>
        </p:style>
        <p:txBody>
          <a:bodyPr wrap="none" lIns="0" rIns="0" tIns="0" bIns="0" anchor="t">
            <a:noAutofit/>
          </a:bodyPr>
          <a:p>
            <a:pPr algn="ctr">
              <a:lnSpc>
                <a:spcPts val="2650"/>
              </a:lnSpc>
              <a:buNone/>
              <a:tabLst>
                <a:tab algn="l" pos="0"/>
              </a:tabLst>
            </a:pPr>
            <a:r>
              <a:rPr b="0" lang="en-US" sz="2650" spc="-1" strike="noStrike">
                <a:solidFill>
                  <a:srgbClr val="49495a"/>
                </a:solidFill>
                <a:latin typeface="Libre Baskerville"/>
                <a:ea typeface="Libre Baskerville"/>
              </a:rPr>
              <a:t>2</a:t>
            </a:r>
            <a:endParaRPr b="0" lang="en-US" sz="2650" spc="-1" strike="noStrike">
              <a:latin typeface="Arial"/>
            </a:endParaRPr>
          </a:p>
        </p:txBody>
      </p:sp>
      <p:sp>
        <p:nvSpPr>
          <p:cNvPr id="581" name="Text 7"/>
          <p:cNvSpPr/>
          <p:nvPr/>
        </p:nvSpPr>
        <p:spPr>
          <a:xfrm>
            <a:off x="5954040" y="2936880"/>
            <a:ext cx="341676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49495a"/>
                </a:solidFill>
                <a:latin typeface="Libre Baskerville"/>
                <a:ea typeface="Libre Baskerville"/>
              </a:rPr>
              <a:t>Η Πλατωνική Προσέγγιση</a:t>
            </a:r>
            <a:endParaRPr b="0" lang="en-US" sz="2200" spc="-1" strike="noStrike">
              <a:latin typeface="Arial"/>
            </a:endParaRPr>
          </a:p>
        </p:txBody>
      </p:sp>
      <p:sp>
        <p:nvSpPr>
          <p:cNvPr id="582" name="Text 8"/>
          <p:cNvSpPr/>
          <p:nvPr/>
        </p:nvSpPr>
        <p:spPr>
          <a:xfrm>
            <a:off x="5954040" y="3427200"/>
            <a:ext cx="3458880" cy="326592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49495a"/>
                </a:solidFill>
                <a:latin typeface="Open Sans"/>
                <a:ea typeface="Open Sans"/>
              </a:rPr>
              <a:t>Στην Πολιτεία του Πλάτωνα, τίθεται αυτό το πανάρχαιο ερώτημα. Μια "παραδοσιακή" απάντηση είναι πως ο άδικος άνθρωπος θα πρέπει να σκέπτεται το σοβαρό ενδεχόμενο της τιμωρίας που τον περιμένει μετά τον θάνατό του.</a:t>
            </a:r>
            <a:endParaRPr b="0" lang="en-US" sz="1750" spc="-1" strike="noStrike">
              <a:latin typeface="Arial"/>
            </a:endParaRPr>
          </a:p>
        </p:txBody>
      </p:sp>
      <p:sp>
        <p:nvSpPr>
          <p:cNvPr id="583" name="Shape 9"/>
          <p:cNvSpPr/>
          <p:nvPr/>
        </p:nvSpPr>
        <p:spPr>
          <a:xfrm>
            <a:off x="9640080" y="2936880"/>
            <a:ext cx="510120" cy="510120"/>
          </a:xfrm>
          <a:prstGeom prst="roundRect">
            <a:avLst>
              <a:gd name="adj" fmla="val 6667"/>
            </a:avLst>
          </a:prstGeom>
          <a:solidFill>
            <a:srgbClr val="eae8f3"/>
          </a:solidFill>
          <a:ln w="0">
            <a:noFill/>
          </a:ln>
        </p:spPr>
        <p:style>
          <a:lnRef idx="0"/>
          <a:fillRef idx="0"/>
          <a:effectRef idx="0"/>
          <a:fontRef idx="minor"/>
        </p:style>
      </p:sp>
      <p:sp>
        <p:nvSpPr>
          <p:cNvPr id="584" name="Text 10"/>
          <p:cNvSpPr/>
          <p:nvPr/>
        </p:nvSpPr>
        <p:spPr>
          <a:xfrm>
            <a:off x="9725040" y="2979360"/>
            <a:ext cx="339840" cy="424800"/>
          </a:xfrm>
          <a:prstGeom prst="rect">
            <a:avLst/>
          </a:prstGeom>
          <a:noFill/>
          <a:ln w="0">
            <a:noFill/>
          </a:ln>
        </p:spPr>
        <p:style>
          <a:lnRef idx="0"/>
          <a:fillRef idx="0"/>
          <a:effectRef idx="0"/>
          <a:fontRef idx="minor"/>
        </p:style>
        <p:txBody>
          <a:bodyPr wrap="none" lIns="0" rIns="0" tIns="0" bIns="0" anchor="t">
            <a:noAutofit/>
          </a:bodyPr>
          <a:p>
            <a:pPr algn="ctr">
              <a:lnSpc>
                <a:spcPts val="2650"/>
              </a:lnSpc>
              <a:buNone/>
              <a:tabLst>
                <a:tab algn="l" pos="0"/>
              </a:tabLst>
            </a:pPr>
            <a:r>
              <a:rPr b="0" lang="en-US" sz="2650" spc="-1" strike="noStrike">
                <a:solidFill>
                  <a:srgbClr val="49495a"/>
                </a:solidFill>
                <a:latin typeface="Libre Baskerville"/>
                <a:ea typeface="Libre Baskerville"/>
              </a:rPr>
              <a:t>3</a:t>
            </a:r>
            <a:endParaRPr b="0" lang="en-US" sz="2650" spc="-1" strike="noStrike">
              <a:latin typeface="Arial"/>
            </a:endParaRPr>
          </a:p>
        </p:txBody>
      </p:sp>
      <p:sp>
        <p:nvSpPr>
          <p:cNvPr id="585" name="Text 11"/>
          <p:cNvSpPr/>
          <p:nvPr/>
        </p:nvSpPr>
        <p:spPr>
          <a:xfrm>
            <a:off x="10377360" y="2936880"/>
            <a:ext cx="3458880" cy="70848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0" lang="en-US" sz="2200" spc="-1" strike="noStrike">
                <a:solidFill>
                  <a:srgbClr val="49495a"/>
                </a:solidFill>
                <a:latin typeface="Libre Baskerville"/>
                <a:ea typeface="Libre Baskerville"/>
              </a:rPr>
              <a:t>Η Απουσία Θεϊκής Τιμωρίας</a:t>
            </a:r>
            <a:endParaRPr b="0" lang="en-US" sz="2200" spc="-1" strike="noStrike">
              <a:latin typeface="Arial"/>
            </a:endParaRPr>
          </a:p>
        </p:txBody>
      </p:sp>
      <p:sp>
        <p:nvSpPr>
          <p:cNvPr id="586" name="Text 12"/>
          <p:cNvSpPr/>
          <p:nvPr/>
        </p:nvSpPr>
        <p:spPr>
          <a:xfrm>
            <a:off x="10377360" y="3781440"/>
            <a:ext cx="3458880" cy="326592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49495a"/>
                </a:solidFill>
                <a:latin typeface="Open Sans"/>
                <a:ea typeface="Open Sans"/>
              </a:rPr>
              <a:t>Αν όμως κάποιος δεν πιστεύει στον Θεό και στη μετά θάνατον ζωή, τότε μπορεί να αδιαφορεί για οποιαδήποτε ηθική αρχή και να προσπαθεί μονάχα να αποφεύγει τις κυρώσεις της ανθρώπινης δικαιοσύνης και την αποδοκιμασία των συνανθρώπων του.</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7" name="Text 0"/>
          <p:cNvSpPr/>
          <p:nvPr/>
        </p:nvSpPr>
        <p:spPr>
          <a:xfrm>
            <a:off x="793800" y="2176920"/>
            <a:ext cx="1084644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0" lang="en-US" sz="4450" spc="-1" strike="noStrike">
                <a:solidFill>
                  <a:srgbClr val="403ccf"/>
                </a:solidFill>
                <a:latin typeface="Libre Baskerville"/>
                <a:ea typeface="Libre Baskerville"/>
              </a:rPr>
              <a:t>Η Φιλοσοφική Προσέγγιση του Πλάτωνα</a:t>
            </a:r>
            <a:endParaRPr b="0" lang="en-US" sz="4450" spc="-1" strike="noStrike">
              <a:latin typeface="Arial"/>
            </a:endParaRPr>
          </a:p>
        </p:txBody>
      </p:sp>
      <p:sp>
        <p:nvSpPr>
          <p:cNvPr id="588" name="Text 1"/>
          <p:cNvSpPr/>
          <p:nvPr/>
        </p:nvSpPr>
        <p:spPr>
          <a:xfrm>
            <a:off x="793800" y="3452760"/>
            <a:ext cx="30744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403ccf"/>
                </a:solidFill>
                <a:latin typeface="Libre Baskerville"/>
                <a:ea typeface="Libre Baskerville"/>
              </a:rPr>
              <a:t>Ηθική ως Ψυχική Υγεία</a:t>
            </a:r>
            <a:endParaRPr b="0" lang="en-US" sz="2200" spc="-1" strike="noStrike">
              <a:latin typeface="Arial"/>
            </a:endParaRPr>
          </a:p>
        </p:txBody>
      </p:sp>
      <p:sp>
        <p:nvSpPr>
          <p:cNvPr id="589" name="Text 2"/>
          <p:cNvSpPr/>
          <p:nvPr/>
        </p:nvSpPr>
        <p:spPr>
          <a:xfrm>
            <a:off x="793800" y="4033800"/>
            <a:ext cx="6244200" cy="181404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49495a"/>
                </a:solidFill>
                <a:latin typeface="Open Sans"/>
                <a:ea typeface="Open Sans"/>
              </a:rPr>
              <a:t>Κάποιοι φιλόσοφοι, ακολουθώντας τον Πλάτωνα, υποστηρίζουν ότι η ηθική στάση ζωής εκφράζει την καλύτερη κατά το δυνατόν ψυχική υγεία. Πρόκειται για μια μορφή αρμονίας που επιτυγχάνεται όταν ακολουθούμε τις εντολές του ορθού λόγου.</a:t>
            </a:r>
            <a:endParaRPr b="0" lang="en-US" sz="1750" spc="-1" strike="noStrike">
              <a:latin typeface="Arial"/>
            </a:endParaRPr>
          </a:p>
        </p:txBody>
      </p:sp>
      <p:sp>
        <p:nvSpPr>
          <p:cNvPr id="590" name="Text 3"/>
          <p:cNvSpPr/>
          <p:nvPr/>
        </p:nvSpPr>
        <p:spPr>
          <a:xfrm>
            <a:off x="7599600" y="345276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403ccf"/>
                </a:solidFill>
                <a:latin typeface="Libre Baskerville"/>
                <a:ea typeface="Libre Baskerville"/>
              </a:rPr>
              <a:t>Έλεγχος Παθών</a:t>
            </a:r>
            <a:endParaRPr b="0" lang="en-US" sz="2200" spc="-1" strike="noStrike">
              <a:latin typeface="Arial"/>
            </a:endParaRPr>
          </a:p>
        </p:txBody>
      </p:sp>
      <p:sp>
        <p:nvSpPr>
          <p:cNvPr id="591" name="Text 4"/>
          <p:cNvSpPr/>
          <p:nvPr/>
        </p:nvSpPr>
        <p:spPr>
          <a:xfrm>
            <a:off x="7599600" y="4033800"/>
            <a:ext cx="6244200" cy="181404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49495a"/>
                </a:solidFill>
                <a:latin typeface="Open Sans"/>
                <a:ea typeface="Open Sans"/>
              </a:rPr>
              <a:t>Σύμφωνα με την πλατωνική αντίληψη, η ηθική συμπεριφορά απαιτεί να ελέγχουμε τα πάθη και τις επιθυμίες μας και να φροντίζουμε να μην αδικούμε τους άλλους. Ο άδικος άνθρωπος πάσχει από μια βαθιά ψυχική ανισορροπία και τελικά είναι δυστυχισμένος.</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2" name="Image 0" descr="preencoded.png"/>
          <p:cNvPicPr/>
          <p:nvPr/>
        </p:nvPicPr>
        <p:blipFill>
          <a:blip r:embed="rId1"/>
          <a:stretch/>
        </p:blipFill>
        <p:spPr>
          <a:xfrm>
            <a:off x="0" y="0"/>
            <a:ext cx="14630040" cy="8229240"/>
          </a:xfrm>
          <a:prstGeom prst="rect">
            <a:avLst/>
          </a:prstGeom>
          <a:ln w="0">
            <a:noFill/>
          </a:ln>
        </p:spPr>
      </p:pic>
      <p:sp>
        <p:nvSpPr>
          <p:cNvPr id="593" name="Shape 0"/>
          <p:cNvSpPr/>
          <p:nvPr/>
        </p:nvSpPr>
        <p:spPr>
          <a:xfrm>
            <a:off x="0" y="0"/>
            <a:ext cx="14630040" cy="8229240"/>
          </a:xfrm>
          <a:prstGeom prst="rect">
            <a:avLst/>
          </a:prstGeom>
          <a:solidFill>
            <a:srgbClr val="fbfaff">
              <a:alpha val="85000"/>
            </a:srgbClr>
          </a:solidFill>
          <a:ln w="0">
            <a:noFill/>
          </a:ln>
        </p:spPr>
        <p:style>
          <a:lnRef idx="0"/>
          <a:fillRef idx="0"/>
          <a:effectRef idx="0"/>
          <a:fontRef idx="minor"/>
        </p:style>
      </p:sp>
      <p:sp>
        <p:nvSpPr>
          <p:cNvPr id="594" name="Text 1"/>
          <p:cNvSpPr/>
          <p:nvPr/>
        </p:nvSpPr>
        <p:spPr>
          <a:xfrm>
            <a:off x="793800" y="1859400"/>
            <a:ext cx="988452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0" lang="en-US" sz="4450" spc="-1" strike="noStrike">
                <a:solidFill>
                  <a:srgbClr val="403ccf"/>
                </a:solidFill>
                <a:latin typeface="Libre Baskerville"/>
                <a:ea typeface="Libre Baskerville"/>
              </a:rPr>
              <a:t>Η Αριστοτελική Θεώρηση της Ηθικής</a:t>
            </a:r>
            <a:endParaRPr b="0" lang="en-US" sz="4450" spc="-1" strike="noStrike">
              <a:latin typeface="Arial"/>
            </a:endParaRPr>
          </a:p>
        </p:txBody>
      </p:sp>
      <p:pic>
        <p:nvPicPr>
          <p:cNvPr id="595" name="Image 1" descr="preencoded.png"/>
          <p:cNvPicPr/>
          <p:nvPr/>
        </p:nvPicPr>
        <p:blipFill>
          <a:blip r:embed="rId2"/>
          <a:stretch/>
        </p:blipFill>
        <p:spPr>
          <a:xfrm>
            <a:off x="793800" y="2908440"/>
            <a:ext cx="566640" cy="566640"/>
          </a:xfrm>
          <a:prstGeom prst="rect">
            <a:avLst/>
          </a:prstGeom>
          <a:ln w="0">
            <a:noFill/>
          </a:ln>
        </p:spPr>
      </p:pic>
      <p:sp>
        <p:nvSpPr>
          <p:cNvPr id="596" name="Text 2"/>
          <p:cNvSpPr/>
          <p:nvPr/>
        </p:nvSpPr>
        <p:spPr>
          <a:xfrm>
            <a:off x="793800" y="370224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49495a"/>
                </a:solidFill>
                <a:latin typeface="Libre Baskerville"/>
                <a:ea typeface="Libre Baskerville"/>
              </a:rPr>
              <a:t>Καλλιέργεια Αρετών</a:t>
            </a:r>
            <a:endParaRPr b="0" lang="en-US" sz="2200" spc="-1" strike="noStrike">
              <a:latin typeface="Arial"/>
            </a:endParaRPr>
          </a:p>
        </p:txBody>
      </p:sp>
      <p:sp>
        <p:nvSpPr>
          <p:cNvPr id="597" name="Text 3"/>
          <p:cNvSpPr/>
          <p:nvPr/>
        </p:nvSpPr>
        <p:spPr>
          <a:xfrm>
            <a:off x="793800" y="4192560"/>
            <a:ext cx="4120560" cy="217692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49495a"/>
                </a:solidFill>
                <a:latin typeface="Open Sans"/>
                <a:ea typeface="Open Sans"/>
              </a:rPr>
              <a:t>Για τον Αριστοτέλη, η καλλιέργεια των αρετών συντελεί στην πραγμάτωση της ευδαιμονίας. Οι αρετές αποτελούν το μέσο για την επίτευξη της τέλειας κατάστασης ανάπτυξης των ψυχικών δυνάμεων του ανθρώπου.</a:t>
            </a:r>
            <a:endParaRPr b="0" lang="en-US" sz="1750" spc="-1" strike="noStrike">
              <a:latin typeface="Arial"/>
            </a:endParaRPr>
          </a:p>
        </p:txBody>
      </p:sp>
      <p:pic>
        <p:nvPicPr>
          <p:cNvPr id="598" name="Image 2" descr="preencoded.png"/>
          <p:cNvPicPr/>
          <p:nvPr/>
        </p:nvPicPr>
        <p:blipFill>
          <a:blip r:embed="rId3"/>
          <a:stretch/>
        </p:blipFill>
        <p:spPr>
          <a:xfrm>
            <a:off x="5254560" y="2908440"/>
            <a:ext cx="566640" cy="566640"/>
          </a:xfrm>
          <a:prstGeom prst="rect">
            <a:avLst/>
          </a:prstGeom>
          <a:ln w="0">
            <a:noFill/>
          </a:ln>
        </p:spPr>
      </p:pic>
      <p:sp>
        <p:nvSpPr>
          <p:cNvPr id="599" name="Text 4"/>
          <p:cNvSpPr/>
          <p:nvPr/>
        </p:nvSpPr>
        <p:spPr>
          <a:xfrm>
            <a:off x="5254560" y="370224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49495a"/>
                </a:solidFill>
                <a:latin typeface="Libre Baskerville"/>
                <a:ea typeface="Libre Baskerville"/>
              </a:rPr>
              <a:t>Η Μεσότητα</a:t>
            </a:r>
            <a:endParaRPr b="0" lang="en-US" sz="2200" spc="-1" strike="noStrike">
              <a:latin typeface="Arial"/>
            </a:endParaRPr>
          </a:p>
        </p:txBody>
      </p:sp>
      <p:sp>
        <p:nvSpPr>
          <p:cNvPr id="600" name="Text 5"/>
          <p:cNvSpPr/>
          <p:nvPr/>
        </p:nvSpPr>
        <p:spPr>
          <a:xfrm>
            <a:off x="5254560" y="4192560"/>
            <a:ext cx="4120560" cy="217692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49495a"/>
                </a:solidFill>
                <a:latin typeface="Open Sans"/>
                <a:ea typeface="Open Sans"/>
              </a:rPr>
              <a:t>Η αριστοτελική ηθική βασίζεται στην έννοια της μεσότητας - την ισορροπία μεταξύ των άκρων. Η αρετή βρίσκεται στη μέση μεταξύ της υπερβολής και της έλλειψης, οδηγώντας στην αρμονική ανάπτυξη του ατόμου.</a:t>
            </a:r>
            <a:endParaRPr b="0" lang="en-US" sz="1750" spc="-1" strike="noStrike">
              <a:latin typeface="Arial"/>
            </a:endParaRPr>
          </a:p>
        </p:txBody>
      </p:sp>
      <p:pic>
        <p:nvPicPr>
          <p:cNvPr id="601" name="Image 3" descr="preencoded.png"/>
          <p:cNvPicPr/>
          <p:nvPr/>
        </p:nvPicPr>
        <p:blipFill>
          <a:blip r:embed="rId4"/>
          <a:stretch/>
        </p:blipFill>
        <p:spPr>
          <a:xfrm>
            <a:off x="9715680" y="2908440"/>
            <a:ext cx="566640" cy="566640"/>
          </a:xfrm>
          <a:prstGeom prst="rect">
            <a:avLst/>
          </a:prstGeom>
          <a:ln w="0">
            <a:noFill/>
          </a:ln>
        </p:spPr>
      </p:pic>
      <p:sp>
        <p:nvSpPr>
          <p:cNvPr id="602" name="Text 6"/>
          <p:cNvSpPr/>
          <p:nvPr/>
        </p:nvSpPr>
        <p:spPr>
          <a:xfrm>
            <a:off x="9715680" y="370224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49495a"/>
                </a:solidFill>
                <a:latin typeface="Libre Baskerville"/>
                <a:ea typeface="Libre Baskerville"/>
              </a:rPr>
              <a:t>Ευδαιμονία</a:t>
            </a:r>
            <a:endParaRPr b="0" lang="en-US" sz="2200" spc="-1" strike="noStrike">
              <a:latin typeface="Arial"/>
            </a:endParaRPr>
          </a:p>
        </p:txBody>
      </p:sp>
      <p:sp>
        <p:nvSpPr>
          <p:cNvPr id="603" name="Text 7"/>
          <p:cNvSpPr/>
          <p:nvPr/>
        </p:nvSpPr>
        <p:spPr>
          <a:xfrm>
            <a:off x="9715680" y="4192560"/>
            <a:ext cx="4120560" cy="217692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49495a"/>
                </a:solidFill>
                <a:latin typeface="Open Sans"/>
                <a:ea typeface="Open Sans"/>
              </a:rPr>
              <a:t>Ο τελικός στόχος της ηθικής ζωής είναι η ευδαιμονία - όχι απλώς η ευτυχία με τη σύγχρονη έννοια, αλλά η πλήρης ανάπτυξη και άνθηση του ανθρώπου ως λογικού και κοινωνικού όντος.</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4" name="Image 0" descr="preencoded.png"/>
          <p:cNvPicPr/>
          <p:nvPr/>
        </p:nvPicPr>
        <p:blipFill>
          <a:blip r:embed="rId1"/>
          <a:stretch/>
        </p:blipFill>
        <p:spPr>
          <a:xfrm>
            <a:off x="0" y="0"/>
            <a:ext cx="14630040" cy="8229240"/>
          </a:xfrm>
          <a:prstGeom prst="rect">
            <a:avLst/>
          </a:prstGeom>
          <a:ln w="0">
            <a:noFill/>
          </a:ln>
        </p:spPr>
      </p:pic>
      <p:sp>
        <p:nvSpPr>
          <p:cNvPr id="605" name="Shape 0"/>
          <p:cNvSpPr/>
          <p:nvPr/>
        </p:nvSpPr>
        <p:spPr>
          <a:xfrm>
            <a:off x="0" y="0"/>
            <a:ext cx="14630040" cy="8229240"/>
          </a:xfrm>
          <a:prstGeom prst="rect">
            <a:avLst/>
          </a:prstGeom>
          <a:solidFill>
            <a:srgbClr val="fbfaff">
              <a:alpha val="85000"/>
            </a:srgbClr>
          </a:solidFill>
          <a:ln w="0">
            <a:noFill/>
          </a:ln>
        </p:spPr>
        <p:style>
          <a:lnRef idx="0"/>
          <a:fillRef idx="0"/>
          <a:effectRef idx="0"/>
          <a:fontRef idx="minor"/>
        </p:style>
      </p:sp>
      <p:sp>
        <p:nvSpPr>
          <p:cNvPr id="606" name="Text 1"/>
          <p:cNvSpPr/>
          <p:nvPr/>
        </p:nvSpPr>
        <p:spPr>
          <a:xfrm>
            <a:off x="769680" y="782640"/>
            <a:ext cx="6188040" cy="686880"/>
          </a:xfrm>
          <a:prstGeom prst="rect">
            <a:avLst/>
          </a:prstGeom>
          <a:noFill/>
          <a:ln w="0">
            <a:noFill/>
          </a:ln>
        </p:spPr>
        <p:style>
          <a:lnRef idx="0"/>
          <a:fillRef idx="0"/>
          <a:effectRef idx="0"/>
          <a:fontRef idx="minor"/>
        </p:style>
        <p:txBody>
          <a:bodyPr wrap="none" lIns="0" rIns="0" tIns="0" bIns="0" anchor="t">
            <a:noAutofit/>
          </a:bodyPr>
          <a:p>
            <a:pPr>
              <a:lnSpc>
                <a:spcPts val="5400"/>
              </a:lnSpc>
              <a:buNone/>
              <a:tabLst>
                <a:tab algn="l" pos="0"/>
              </a:tabLst>
            </a:pPr>
            <a:r>
              <a:rPr b="0" lang="en-US" sz="4300" spc="-1" strike="noStrike">
                <a:solidFill>
                  <a:srgbClr val="403ccf"/>
                </a:solidFill>
                <a:latin typeface="Libre Baskerville"/>
                <a:ea typeface="Libre Baskerville"/>
              </a:rPr>
              <a:t>Η Καντιανή Προσέγγιση</a:t>
            </a:r>
            <a:endParaRPr b="0" lang="en-US" sz="4300" spc="-1" strike="noStrike">
              <a:latin typeface="Arial"/>
            </a:endParaRPr>
          </a:p>
        </p:txBody>
      </p:sp>
      <p:sp>
        <p:nvSpPr>
          <p:cNvPr id="607" name="Shape 2"/>
          <p:cNvSpPr/>
          <p:nvPr/>
        </p:nvSpPr>
        <p:spPr>
          <a:xfrm>
            <a:off x="1017000" y="1799280"/>
            <a:ext cx="30240" cy="5647320"/>
          </a:xfrm>
          <a:prstGeom prst="roundRect">
            <a:avLst>
              <a:gd name="adj" fmla="val 108221"/>
            </a:avLst>
          </a:prstGeom>
          <a:solidFill>
            <a:srgbClr val="d0ced9"/>
          </a:solidFill>
          <a:ln w="0">
            <a:noFill/>
          </a:ln>
        </p:spPr>
        <p:style>
          <a:lnRef idx="0"/>
          <a:fillRef idx="0"/>
          <a:effectRef idx="0"/>
          <a:fontRef idx="minor"/>
        </p:style>
      </p:sp>
      <p:sp>
        <p:nvSpPr>
          <p:cNvPr id="608" name="Shape 3"/>
          <p:cNvSpPr/>
          <p:nvPr/>
        </p:nvSpPr>
        <p:spPr>
          <a:xfrm>
            <a:off x="1233720" y="2278800"/>
            <a:ext cx="659160" cy="30240"/>
          </a:xfrm>
          <a:prstGeom prst="roundRect">
            <a:avLst>
              <a:gd name="adj" fmla="val 108221"/>
            </a:avLst>
          </a:prstGeom>
          <a:solidFill>
            <a:srgbClr val="d0ced9"/>
          </a:solidFill>
          <a:ln w="0">
            <a:noFill/>
          </a:ln>
        </p:spPr>
        <p:style>
          <a:lnRef idx="0"/>
          <a:fillRef idx="0"/>
          <a:effectRef idx="0"/>
          <a:fontRef idx="minor"/>
        </p:style>
      </p:sp>
      <p:sp>
        <p:nvSpPr>
          <p:cNvPr id="609" name="Shape 4"/>
          <p:cNvSpPr/>
          <p:nvPr/>
        </p:nvSpPr>
        <p:spPr>
          <a:xfrm>
            <a:off x="769680" y="2046600"/>
            <a:ext cx="494280" cy="494280"/>
          </a:xfrm>
          <a:prstGeom prst="roundRect">
            <a:avLst>
              <a:gd name="adj" fmla="val 6668"/>
            </a:avLst>
          </a:prstGeom>
          <a:solidFill>
            <a:srgbClr val="eae8f3"/>
          </a:solidFill>
          <a:ln w="0">
            <a:noFill/>
          </a:ln>
        </p:spPr>
        <p:style>
          <a:lnRef idx="0"/>
          <a:fillRef idx="0"/>
          <a:effectRef idx="0"/>
          <a:fontRef idx="minor"/>
        </p:style>
      </p:sp>
      <p:sp>
        <p:nvSpPr>
          <p:cNvPr id="610" name="Text 5"/>
          <p:cNvSpPr/>
          <p:nvPr/>
        </p:nvSpPr>
        <p:spPr>
          <a:xfrm>
            <a:off x="852120" y="2088000"/>
            <a:ext cx="329400" cy="411840"/>
          </a:xfrm>
          <a:prstGeom prst="rect">
            <a:avLst/>
          </a:prstGeom>
          <a:noFill/>
          <a:ln w="0">
            <a:noFill/>
          </a:ln>
        </p:spPr>
        <p:style>
          <a:lnRef idx="0"/>
          <a:fillRef idx="0"/>
          <a:effectRef idx="0"/>
          <a:fontRef idx="minor"/>
        </p:style>
        <p:txBody>
          <a:bodyPr wrap="none" lIns="0" rIns="0" tIns="0" bIns="0" anchor="t">
            <a:noAutofit/>
          </a:bodyPr>
          <a:p>
            <a:pPr algn="ctr">
              <a:lnSpc>
                <a:spcPts val="2551"/>
              </a:lnSpc>
              <a:buNone/>
              <a:tabLst>
                <a:tab algn="l" pos="0"/>
              </a:tabLst>
            </a:pPr>
            <a:r>
              <a:rPr b="0" lang="en-US" sz="2550" spc="-1" strike="noStrike">
                <a:solidFill>
                  <a:srgbClr val="49495a"/>
                </a:solidFill>
                <a:latin typeface="Libre Baskerville"/>
                <a:ea typeface="Libre Baskerville"/>
              </a:rPr>
              <a:t>1</a:t>
            </a:r>
            <a:endParaRPr b="0" lang="en-US" sz="2550" spc="-1" strike="noStrike">
              <a:latin typeface="Arial"/>
            </a:endParaRPr>
          </a:p>
        </p:txBody>
      </p:sp>
      <p:sp>
        <p:nvSpPr>
          <p:cNvPr id="611" name="Text 6"/>
          <p:cNvSpPr/>
          <p:nvPr/>
        </p:nvSpPr>
        <p:spPr>
          <a:xfrm>
            <a:off x="2116440" y="2019240"/>
            <a:ext cx="2748600" cy="343080"/>
          </a:xfrm>
          <a:prstGeom prst="rect">
            <a:avLst/>
          </a:prstGeom>
          <a:noFill/>
          <a:ln w="0">
            <a:noFill/>
          </a:ln>
        </p:spPr>
        <p:style>
          <a:lnRef idx="0"/>
          <a:fillRef idx="0"/>
          <a:effectRef idx="0"/>
          <a:fontRef idx="minor"/>
        </p:style>
        <p:txBody>
          <a:bodyPr wrap="none" lIns="0" rIns="0" tIns="0" bIns="0" anchor="t">
            <a:noAutofit/>
          </a:bodyPr>
          <a:p>
            <a:pPr>
              <a:lnSpc>
                <a:spcPts val="2701"/>
              </a:lnSpc>
              <a:buNone/>
              <a:tabLst>
                <a:tab algn="l" pos="0"/>
              </a:tabLst>
            </a:pPr>
            <a:r>
              <a:rPr b="0" lang="en-US" sz="2150" spc="-1" strike="noStrike">
                <a:solidFill>
                  <a:srgbClr val="49495a"/>
                </a:solidFill>
                <a:latin typeface="Libre Baskerville"/>
                <a:ea typeface="Libre Baskerville"/>
              </a:rPr>
              <a:t>Ορθολογικότητα</a:t>
            </a:r>
            <a:endParaRPr b="0" lang="en-US" sz="2150" spc="-1" strike="noStrike">
              <a:latin typeface="Arial"/>
            </a:endParaRPr>
          </a:p>
        </p:txBody>
      </p:sp>
      <p:sp>
        <p:nvSpPr>
          <p:cNvPr id="612" name="Text 7"/>
          <p:cNvSpPr/>
          <p:nvPr/>
        </p:nvSpPr>
        <p:spPr>
          <a:xfrm>
            <a:off x="2116440" y="2494800"/>
            <a:ext cx="11743920" cy="70344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0" lang="en-US" sz="1700" spc="-1" strike="noStrike">
                <a:solidFill>
                  <a:srgbClr val="49495a"/>
                </a:solidFill>
                <a:latin typeface="Open Sans"/>
                <a:ea typeface="Open Sans"/>
              </a:rPr>
              <a:t>Ο Καντ δίνει έμφαση στην αξία της ορθολογικότητας, συσχετίζοντάς τη με τη δυνατότητα της αυτονομίας. Θεωρεί ανορθόλογη την ηθικά εσφαλμένη συμπεριφορά, καθώς αντιβαίνει στις επιταγές του λόγου.</a:t>
            </a:r>
            <a:endParaRPr b="0" lang="en-US" sz="1700" spc="-1" strike="noStrike">
              <a:latin typeface="Arial"/>
            </a:endParaRPr>
          </a:p>
        </p:txBody>
      </p:sp>
      <p:sp>
        <p:nvSpPr>
          <p:cNvPr id="613" name="Shape 8"/>
          <p:cNvSpPr/>
          <p:nvPr/>
        </p:nvSpPr>
        <p:spPr>
          <a:xfrm>
            <a:off x="1233720" y="4117320"/>
            <a:ext cx="659160" cy="30240"/>
          </a:xfrm>
          <a:prstGeom prst="roundRect">
            <a:avLst>
              <a:gd name="adj" fmla="val 108221"/>
            </a:avLst>
          </a:prstGeom>
          <a:solidFill>
            <a:srgbClr val="d0ced9"/>
          </a:solidFill>
          <a:ln w="0">
            <a:noFill/>
          </a:ln>
        </p:spPr>
        <p:style>
          <a:lnRef idx="0"/>
          <a:fillRef idx="0"/>
          <a:effectRef idx="0"/>
          <a:fontRef idx="minor"/>
        </p:style>
      </p:sp>
      <p:sp>
        <p:nvSpPr>
          <p:cNvPr id="614" name="Shape 9"/>
          <p:cNvSpPr/>
          <p:nvPr/>
        </p:nvSpPr>
        <p:spPr>
          <a:xfrm>
            <a:off x="769680" y="3885120"/>
            <a:ext cx="494280" cy="494280"/>
          </a:xfrm>
          <a:prstGeom prst="roundRect">
            <a:avLst>
              <a:gd name="adj" fmla="val 6668"/>
            </a:avLst>
          </a:prstGeom>
          <a:solidFill>
            <a:srgbClr val="eae8f3"/>
          </a:solidFill>
          <a:ln w="0">
            <a:noFill/>
          </a:ln>
        </p:spPr>
        <p:style>
          <a:lnRef idx="0"/>
          <a:fillRef idx="0"/>
          <a:effectRef idx="0"/>
          <a:fontRef idx="minor"/>
        </p:style>
      </p:sp>
      <p:sp>
        <p:nvSpPr>
          <p:cNvPr id="615" name="Text 10"/>
          <p:cNvSpPr/>
          <p:nvPr/>
        </p:nvSpPr>
        <p:spPr>
          <a:xfrm>
            <a:off x="852120" y="3926520"/>
            <a:ext cx="329400" cy="411840"/>
          </a:xfrm>
          <a:prstGeom prst="rect">
            <a:avLst/>
          </a:prstGeom>
          <a:noFill/>
          <a:ln w="0">
            <a:noFill/>
          </a:ln>
        </p:spPr>
        <p:style>
          <a:lnRef idx="0"/>
          <a:fillRef idx="0"/>
          <a:effectRef idx="0"/>
          <a:fontRef idx="minor"/>
        </p:style>
        <p:txBody>
          <a:bodyPr wrap="none" lIns="0" rIns="0" tIns="0" bIns="0" anchor="t">
            <a:noAutofit/>
          </a:bodyPr>
          <a:p>
            <a:pPr algn="ctr">
              <a:lnSpc>
                <a:spcPts val="2551"/>
              </a:lnSpc>
              <a:buNone/>
              <a:tabLst>
                <a:tab algn="l" pos="0"/>
              </a:tabLst>
            </a:pPr>
            <a:r>
              <a:rPr b="0" lang="en-US" sz="2550" spc="-1" strike="noStrike">
                <a:solidFill>
                  <a:srgbClr val="49495a"/>
                </a:solidFill>
                <a:latin typeface="Libre Baskerville"/>
                <a:ea typeface="Libre Baskerville"/>
              </a:rPr>
              <a:t>2</a:t>
            </a:r>
            <a:endParaRPr b="0" lang="en-US" sz="2550" spc="-1" strike="noStrike">
              <a:latin typeface="Arial"/>
            </a:endParaRPr>
          </a:p>
        </p:txBody>
      </p:sp>
      <p:sp>
        <p:nvSpPr>
          <p:cNvPr id="616" name="Text 11"/>
          <p:cNvSpPr/>
          <p:nvPr/>
        </p:nvSpPr>
        <p:spPr>
          <a:xfrm>
            <a:off x="2116440" y="3857760"/>
            <a:ext cx="2895840" cy="343080"/>
          </a:xfrm>
          <a:prstGeom prst="rect">
            <a:avLst/>
          </a:prstGeom>
          <a:noFill/>
          <a:ln w="0">
            <a:noFill/>
          </a:ln>
        </p:spPr>
        <p:style>
          <a:lnRef idx="0"/>
          <a:fillRef idx="0"/>
          <a:effectRef idx="0"/>
          <a:fontRef idx="minor"/>
        </p:style>
        <p:txBody>
          <a:bodyPr wrap="none" lIns="0" rIns="0" tIns="0" bIns="0" anchor="t">
            <a:noAutofit/>
          </a:bodyPr>
          <a:p>
            <a:pPr>
              <a:lnSpc>
                <a:spcPts val="2701"/>
              </a:lnSpc>
              <a:buNone/>
              <a:tabLst>
                <a:tab algn="l" pos="0"/>
              </a:tabLst>
            </a:pPr>
            <a:r>
              <a:rPr b="0" lang="en-US" sz="2150" spc="-1" strike="noStrike">
                <a:solidFill>
                  <a:srgbClr val="49495a"/>
                </a:solidFill>
                <a:latin typeface="Libre Baskerville"/>
                <a:ea typeface="Libre Baskerville"/>
              </a:rPr>
              <a:t>Κατηγορική Προσταγή</a:t>
            </a:r>
            <a:endParaRPr b="0" lang="en-US" sz="2150" spc="-1" strike="noStrike">
              <a:latin typeface="Arial"/>
            </a:endParaRPr>
          </a:p>
        </p:txBody>
      </p:sp>
      <p:sp>
        <p:nvSpPr>
          <p:cNvPr id="617" name="Text 12"/>
          <p:cNvSpPr/>
          <p:nvPr/>
        </p:nvSpPr>
        <p:spPr>
          <a:xfrm>
            <a:off x="2116440" y="4333320"/>
            <a:ext cx="11743920" cy="105516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0" lang="en-US" sz="1700" spc="-1" strike="noStrike">
                <a:solidFill>
                  <a:srgbClr val="49495a"/>
                </a:solidFill>
                <a:latin typeface="Open Sans"/>
                <a:ea typeface="Open Sans"/>
              </a:rPr>
              <a:t>Η ηθική του Καντ βασίζεται στην κατηγορική προσταγή: "Πράττε μόνο σύμφωνα με εκείνο τον κανόνα, μέσω του οποίου μπορείς συγχρόνως να θέλεις να γίνει καθολικός νόμος". Αυτή η αρχή απαιτεί καθολικεύσιμες ηθικές κρίσεις.</a:t>
            </a:r>
            <a:endParaRPr b="0" lang="en-US" sz="1700" spc="-1" strike="noStrike">
              <a:latin typeface="Arial"/>
            </a:endParaRPr>
          </a:p>
        </p:txBody>
      </p:sp>
      <p:sp>
        <p:nvSpPr>
          <p:cNvPr id="618" name="Shape 13"/>
          <p:cNvSpPr/>
          <p:nvPr/>
        </p:nvSpPr>
        <p:spPr>
          <a:xfrm>
            <a:off x="1233720" y="6307560"/>
            <a:ext cx="659160" cy="30240"/>
          </a:xfrm>
          <a:prstGeom prst="roundRect">
            <a:avLst>
              <a:gd name="adj" fmla="val 108221"/>
            </a:avLst>
          </a:prstGeom>
          <a:solidFill>
            <a:srgbClr val="d0ced9"/>
          </a:solidFill>
          <a:ln w="0">
            <a:noFill/>
          </a:ln>
        </p:spPr>
        <p:style>
          <a:lnRef idx="0"/>
          <a:fillRef idx="0"/>
          <a:effectRef idx="0"/>
          <a:fontRef idx="minor"/>
        </p:style>
      </p:sp>
      <p:sp>
        <p:nvSpPr>
          <p:cNvPr id="619" name="Shape 14"/>
          <p:cNvSpPr/>
          <p:nvPr/>
        </p:nvSpPr>
        <p:spPr>
          <a:xfrm>
            <a:off x="769680" y="6075720"/>
            <a:ext cx="494280" cy="494280"/>
          </a:xfrm>
          <a:prstGeom prst="roundRect">
            <a:avLst>
              <a:gd name="adj" fmla="val 6668"/>
            </a:avLst>
          </a:prstGeom>
          <a:solidFill>
            <a:srgbClr val="eae8f3"/>
          </a:solidFill>
          <a:ln w="0">
            <a:noFill/>
          </a:ln>
        </p:spPr>
        <p:style>
          <a:lnRef idx="0"/>
          <a:fillRef idx="0"/>
          <a:effectRef idx="0"/>
          <a:fontRef idx="minor"/>
        </p:style>
      </p:sp>
      <p:sp>
        <p:nvSpPr>
          <p:cNvPr id="620" name="Text 15"/>
          <p:cNvSpPr/>
          <p:nvPr/>
        </p:nvSpPr>
        <p:spPr>
          <a:xfrm>
            <a:off x="852120" y="6116760"/>
            <a:ext cx="329400" cy="411840"/>
          </a:xfrm>
          <a:prstGeom prst="rect">
            <a:avLst/>
          </a:prstGeom>
          <a:noFill/>
          <a:ln w="0">
            <a:noFill/>
          </a:ln>
        </p:spPr>
        <p:style>
          <a:lnRef idx="0"/>
          <a:fillRef idx="0"/>
          <a:effectRef idx="0"/>
          <a:fontRef idx="minor"/>
        </p:style>
        <p:txBody>
          <a:bodyPr wrap="none" lIns="0" rIns="0" tIns="0" bIns="0" anchor="t">
            <a:noAutofit/>
          </a:bodyPr>
          <a:p>
            <a:pPr algn="ctr">
              <a:lnSpc>
                <a:spcPts val="2551"/>
              </a:lnSpc>
              <a:buNone/>
              <a:tabLst>
                <a:tab algn="l" pos="0"/>
              </a:tabLst>
            </a:pPr>
            <a:r>
              <a:rPr b="0" lang="en-US" sz="2550" spc="-1" strike="noStrike">
                <a:solidFill>
                  <a:srgbClr val="49495a"/>
                </a:solidFill>
                <a:latin typeface="Libre Baskerville"/>
                <a:ea typeface="Libre Baskerville"/>
              </a:rPr>
              <a:t>3</a:t>
            </a:r>
            <a:endParaRPr b="0" lang="en-US" sz="2550" spc="-1" strike="noStrike">
              <a:latin typeface="Arial"/>
            </a:endParaRPr>
          </a:p>
        </p:txBody>
      </p:sp>
      <p:sp>
        <p:nvSpPr>
          <p:cNvPr id="621" name="Text 16"/>
          <p:cNvSpPr/>
          <p:nvPr/>
        </p:nvSpPr>
        <p:spPr>
          <a:xfrm>
            <a:off x="2116440" y="6048000"/>
            <a:ext cx="2748600" cy="343080"/>
          </a:xfrm>
          <a:prstGeom prst="rect">
            <a:avLst/>
          </a:prstGeom>
          <a:noFill/>
          <a:ln w="0">
            <a:noFill/>
          </a:ln>
        </p:spPr>
        <p:style>
          <a:lnRef idx="0"/>
          <a:fillRef idx="0"/>
          <a:effectRef idx="0"/>
          <a:fontRef idx="minor"/>
        </p:style>
        <p:txBody>
          <a:bodyPr wrap="none" lIns="0" rIns="0" tIns="0" bIns="0" anchor="t">
            <a:noAutofit/>
          </a:bodyPr>
          <a:p>
            <a:pPr>
              <a:lnSpc>
                <a:spcPts val="2701"/>
              </a:lnSpc>
              <a:buNone/>
              <a:tabLst>
                <a:tab algn="l" pos="0"/>
              </a:tabLst>
            </a:pPr>
            <a:r>
              <a:rPr b="0" lang="en-US" sz="2150" spc="-1" strike="noStrike">
                <a:solidFill>
                  <a:srgbClr val="49495a"/>
                </a:solidFill>
                <a:latin typeface="Libre Baskerville"/>
                <a:ea typeface="Libre Baskerville"/>
              </a:rPr>
              <a:t>Αυτονομία</a:t>
            </a:r>
            <a:endParaRPr b="0" lang="en-US" sz="2150" spc="-1" strike="noStrike">
              <a:latin typeface="Arial"/>
            </a:endParaRPr>
          </a:p>
        </p:txBody>
      </p:sp>
      <p:sp>
        <p:nvSpPr>
          <p:cNvPr id="622" name="Text 17"/>
          <p:cNvSpPr/>
          <p:nvPr/>
        </p:nvSpPr>
        <p:spPr>
          <a:xfrm>
            <a:off x="2116440" y="6523560"/>
            <a:ext cx="11743920" cy="70344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0" lang="en-US" sz="1700" spc="-1" strike="noStrike">
                <a:solidFill>
                  <a:srgbClr val="49495a"/>
                </a:solidFill>
                <a:latin typeface="Open Sans"/>
                <a:ea typeface="Open Sans"/>
              </a:rPr>
              <a:t>Η αυτονομία του ατόμου είναι κεντρική στην καντιανή ηθική. Ο άνθρωπος ως ορθολογικό ον έχει την ικανότητα να θέτει τους δικούς του ηθικούς νόμους και να τους ακολουθεί από καθήκον, όχι από συμφέρον ή συναίσθημα.</a:t>
            </a:r>
            <a:endParaRPr b="0" lang="en-US" sz="17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3" name="Text 0"/>
          <p:cNvSpPr/>
          <p:nvPr/>
        </p:nvSpPr>
        <p:spPr>
          <a:xfrm>
            <a:off x="793800" y="1451160"/>
            <a:ext cx="911664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0" lang="en-US" sz="4450" spc="-1" strike="noStrike">
                <a:solidFill>
                  <a:srgbClr val="403ccf"/>
                </a:solidFill>
                <a:latin typeface="Libre Baskerville"/>
                <a:ea typeface="Libre Baskerville"/>
              </a:rPr>
              <a:t>Η Κοινωνική Διάσταση της Ηθικής</a:t>
            </a:r>
            <a:endParaRPr b="0" lang="en-US" sz="4450" spc="-1" strike="noStrike">
              <a:latin typeface="Arial"/>
            </a:endParaRPr>
          </a:p>
        </p:txBody>
      </p:sp>
      <p:sp>
        <p:nvSpPr>
          <p:cNvPr id="624" name="Text 1"/>
          <p:cNvSpPr/>
          <p:nvPr/>
        </p:nvSpPr>
        <p:spPr>
          <a:xfrm>
            <a:off x="793800" y="2727000"/>
            <a:ext cx="308916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403ccf"/>
                </a:solidFill>
                <a:latin typeface="Libre Baskerville"/>
                <a:ea typeface="Libre Baskerville"/>
              </a:rPr>
              <a:t>Συνοχή των Κοινωνιών</a:t>
            </a:r>
            <a:endParaRPr b="0" lang="en-US" sz="2200" spc="-1" strike="noStrike">
              <a:latin typeface="Arial"/>
            </a:endParaRPr>
          </a:p>
        </p:txBody>
      </p:sp>
      <p:sp>
        <p:nvSpPr>
          <p:cNvPr id="625" name="Text 2"/>
          <p:cNvSpPr/>
          <p:nvPr/>
        </p:nvSpPr>
        <p:spPr>
          <a:xfrm>
            <a:off x="793800" y="3308040"/>
            <a:ext cx="3977640" cy="326592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49495a"/>
                </a:solidFill>
                <a:latin typeface="Open Sans"/>
                <a:ea typeface="Open Sans"/>
              </a:rPr>
              <a:t>Όσοι αναγνωρίζουν το κύρος και τη σημασία των ηθικών αρχών και αξιών μπορούν να τονίσουν τον ρόλο αυτών των αρχών για τη διατήρηση της συνοχής των ανθρώπινων κοινωνιών. Χωρίς βασικές ηθικές αρχές, η κοινωνική συμβίωση καθίσταται προβληματική.</a:t>
            </a:r>
            <a:endParaRPr b="0" lang="en-US" sz="1750" spc="-1" strike="noStrike">
              <a:latin typeface="Arial"/>
            </a:endParaRPr>
          </a:p>
        </p:txBody>
      </p:sp>
      <p:sp>
        <p:nvSpPr>
          <p:cNvPr id="626" name="Text 3"/>
          <p:cNvSpPr/>
          <p:nvPr/>
        </p:nvSpPr>
        <p:spPr>
          <a:xfrm>
            <a:off x="5333040" y="2727000"/>
            <a:ext cx="287244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403ccf"/>
                </a:solidFill>
                <a:latin typeface="Libre Baskerville"/>
                <a:ea typeface="Libre Baskerville"/>
              </a:rPr>
              <a:t>Ψυχολογικές Έρευνες</a:t>
            </a:r>
            <a:endParaRPr b="0" lang="en-US" sz="2200" spc="-1" strike="noStrike">
              <a:latin typeface="Arial"/>
            </a:endParaRPr>
          </a:p>
        </p:txBody>
      </p:sp>
      <p:sp>
        <p:nvSpPr>
          <p:cNvPr id="627" name="Text 4"/>
          <p:cNvSpPr/>
          <p:nvPr/>
        </p:nvSpPr>
        <p:spPr>
          <a:xfrm>
            <a:off x="5333040" y="3308040"/>
            <a:ext cx="3977640" cy="25398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49495a"/>
                </a:solidFill>
                <a:latin typeface="Open Sans"/>
                <a:ea typeface="Open Sans"/>
              </a:rPr>
              <a:t>Σε ατομικό επίπεδο, ψυχολογικές έρευνες αποδεικνύουν ότι, παρά τις συχνά καταστροφικές τάσεις επιβολής και τη διάθεση εγωιστικής διεκδίκησης, έχουμε έμφυτη την τάση να αναγνωρίζουμε την ανάγκη σεβασμού των συνανθρώπων μας.</a:t>
            </a:r>
            <a:endParaRPr b="0" lang="en-US" sz="1750" spc="-1" strike="noStrike">
              <a:latin typeface="Arial"/>
            </a:endParaRPr>
          </a:p>
        </p:txBody>
      </p:sp>
      <p:sp>
        <p:nvSpPr>
          <p:cNvPr id="628" name="Text 5"/>
          <p:cNvSpPr/>
          <p:nvPr/>
        </p:nvSpPr>
        <p:spPr>
          <a:xfrm>
            <a:off x="9871920" y="2727000"/>
            <a:ext cx="3051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403ccf"/>
                </a:solidFill>
                <a:latin typeface="Libre Baskerville"/>
                <a:ea typeface="Libre Baskerville"/>
              </a:rPr>
              <a:t>Ευαισθησία στον Πόνο</a:t>
            </a:r>
            <a:endParaRPr b="0" lang="en-US" sz="2200" spc="-1" strike="noStrike">
              <a:latin typeface="Arial"/>
            </a:endParaRPr>
          </a:p>
        </p:txBody>
      </p:sp>
      <p:sp>
        <p:nvSpPr>
          <p:cNvPr id="629" name="Text 6"/>
          <p:cNvSpPr/>
          <p:nvPr/>
        </p:nvSpPr>
        <p:spPr>
          <a:xfrm>
            <a:off x="9871920" y="3308040"/>
            <a:ext cx="3977640" cy="290304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49495a"/>
                </a:solidFill>
                <a:latin typeface="Open Sans"/>
                <a:ea typeface="Open Sans"/>
              </a:rPr>
              <a:t>Η ικανότητά μας να ευαισθητοποιούμαστε απέναντι στον πόνο των άλλων και να εκτιμούμε τα πλεονεκτήματα της συνεργασίας αποτελεί ένα ισχυρό επιχείρημα υπέρ της ηθικής συμπεριφοράς. Τα εγωιστικά κίνητρα δεν είναι πάντα απολύτως κυρίαρχα.</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0" name="Text 0"/>
          <p:cNvSpPr/>
          <p:nvPr/>
        </p:nvSpPr>
        <p:spPr>
          <a:xfrm>
            <a:off x="720720" y="729360"/>
            <a:ext cx="7846920" cy="643320"/>
          </a:xfrm>
          <a:prstGeom prst="rect">
            <a:avLst/>
          </a:prstGeom>
          <a:noFill/>
          <a:ln w="0">
            <a:noFill/>
          </a:ln>
        </p:spPr>
        <p:style>
          <a:lnRef idx="0"/>
          <a:fillRef idx="0"/>
          <a:effectRef idx="0"/>
          <a:fontRef idx="minor"/>
        </p:style>
        <p:txBody>
          <a:bodyPr wrap="none" lIns="0" rIns="0" tIns="0" bIns="0" anchor="t">
            <a:noAutofit/>
          </a:bodyPr>
          <a:p>
            <a:pPr>
              <a:lnSpc>
                <a:spcPts val="5051"/>
              </a:lnSpc>
              <a:buNone/>
              <a:tabLst>
                <a:tab algn="l" pos="0"/>
              </a:tabLst>
            </a:pPr>
            <a:r>
              <a:rPr b="0" lang="en-US" sz="4050" spc="-1" strike="noStrike">
                <a:solidFill>
                  <a:srgbClr val="403ccf"/>
                </a:solidFill>
                <a:latin typeface="Libre Baskerville"/>
                <a:ea typeface="Libre Baskerville"/>
              </a:rPr>
              <a:t>Θετικά Συναισθήματα και Ηθική</a:t>
            </a:r>
            <a:endParaRPr b="0" lang="en-US" sz="4050" spc="-1" strike="noStrike">
              <a:latin typeface="Arial"/>
            </a:endParaRPr>
          </a:p>
        </p:txBody>
      </p:sp>
      <p:sp>
        <p:nvSpPr>
          <p:cNvPr id="631" name="Text 1"/>
          <p:cNvSpPr/>
          <p:nvPr/>
        </p:nvSpPr>
        <p:spPr>
          <a:xfrm>
            <a:off x="2234160" y="2820960"/>
            <a:ext cx="2573640" cy="321480"/>
          </a:xfrm>
          <a:prstGeom prst="rect">
            <a:avLst/>
          </a:prstGeom>
          <a:noFill/>
          <a:ln w="0">
            <a:noFill/>
          </a:ln>
        </p:spPr>
        <p:style>
          <a:lnRef idx="0"/>
          <a:fillRef idx="0"/>
          <a:effectRef idx="0"/>
          <a:fontRef idx="minor"/>
        </p:style>
        <p:txBody>
          <a:bodyPr wrap="none" lIns="0" rIns="0" tIns="0" bIns="0" anchor="t">
            <a:noAutofit/>
          </a:bodyPr>
          <a:p>
            <a:pPr algn="r">
              <a:lnSpc>
                <a:spcPts val="2500"/>
              </a:lnSpc>
              <a:buNone/>
              <a:tabLst>
                <a:tab algn="l" pos="0"/>
              </a:tabLst>
            </a:pPr>
            <a:r>
              <a:rPr b="0" lang="en-US" sz="2000" spc="-1" strike="noStrike">
                <a:solidFill>
                  <a:srgbClr val="49495a"/>
                </a:solidFill>
                <a:latin typeface="Libre Baskerville"/>
                <a:ea typeface="Libre Baskerville"/>
              </a:rPr>
              <a:t>Συμπόνια</a:t>
            </a:r>
            <a:endParaRPr b="0" lang="en-US" sz="2000" spc="-1" strike="noStrike">
              <a:latin typeface="Arial"/>
            </a:endParaRPr>
          </a:p>
        </p:txBody>
      </p:sp>
      <p:sp>
        <p:nvSpPr>
          <p:cNvPr id="632" name="Text 2"/>
          <p:cNvSpPr/>
          <p:nvPr/>
        </p:nvSpPr>
        <p:spPr>
          <a:xfrm>
            <a:off x="720720" y="3266280"/>
            <a:ext cx="4087080" cy="1977120"/>
          </a:xfrm>
          <a:prstGeom prst="rect">
            <a:avLst/>
          </a:prstGeom>
          <a:noFill/>
          <a:ln w="0">
            <a:noFill/>
          </a:ln>
        </p:spPr>
        <p:style>
          <a:lnRef idx="0"/>
          <a:fillRef idx="0"/>
          <a:effectRef idx="0"/>
          <a:fontRef idx="minor"/>
        </p:style>
        <p:txBody>
          <a:bodyPr lIns="0" rIns="0" tIns="0" bIns="0" anchor="t">
            <a:noAutofit/>
          </a:bodyPr>
          <a:p>
            <a:pPr algn="r">
              <a:lnSpc>
                <a:spcPts val="2551"/>
              </a:lnSpc>
              <a:buNone/>
              <a:tabLst>
                <a:tab algn="l" pos="0"/>
              </a:tabLst>
            </a:pPr>
            <a:r>
              <a:rPr b="0" lang="en-US" sz="1600" spc="-1" strike="noStrike">
                <a:solidFill>
                  <a:srgbClr val="49495a"/>
                </a:solidFill>
                <a:latin typeface="Open Sans"/>
                <a:ea typeface="Open Sans"/>
              </a:rPr>
              <a:t>Η συμπόνια αποτελεί ένα από τα θεμελιώδη συναισθήματα που μας ωθούν προς την ηθική συμπεριφορά. Μας επιτρέπει να αισθανόμαστε τον πόνο των άλλων και να επιθυμούμε την ανακούφισή του.</a:t>
            </a:r>
            <a:endParaRPr b="0" lang="en-US" sz="1600" spc="-1" strike="noStrike">
              <a:latin typeface="Arial"/>
            </a:endParaRPr>
          </a:p>
        </p:txBody>
      </p:sp>
      <p:pic>
        <p:nvPicPr>
          <p:cNvPr id="633" name="Image 0" descr="preencoded.png"/>
          <p:cNvPicPr/>
          <p:nvPr/>
        </p:nvPicPr>
        <p:blipFill>
          <a:blip r:embed="rId1"/>
          <a:stretch/>
        </p:blipFill>
        <p:spPr>
          <a:xfrm>
            <a:off x="5219640" y="1936800"/>
            <a:ext cx="4190400" cy="4190400"/>
          </a:xfrm>
          <a:prstGeom prst="rect">
            <a:avLst/>
          </a:prstGeom>
          <a:ln w="0">
            <a:noFill/>
          </a:ln>
        </p:spPr>
      </p:pic>
      <p:sp>
        <p:nvSpPr>
          <p:cNvPr id="634" name="Text 3"/>
          <p:cNvSpPr/>
          <p:nvPr/>
        </p:nvSpPr>
        <p:spPr>
          <a:xfrm>
            <a:off x="5716080" y="3587400"/>
            <a:ext cx="307800" cy="384840"/>
          </a:xfrm>
          <a:prstGeom prst="rect">
            <a:avLst/>
          </a:prstGeom>
          <a:noFill/>
          <a:ln w="0">
            <a:noFill/>
          </a:ln>
        </p:spPr>
        <p:style>
          <a:lnRef idx="0"/>
          <a:fillRef idx="0"/>
          <a:effectRef idx="0"/>
          <a:fontRef idx="minor"/>
        </p:style>
        <p:txBody>
          <a:bodyPr wrap="none" lIns="0" rIns="0" tIns="0" bIns="0" anchor="t">
            <a:noAutofit/>
          </a:bodyPr>
          <a:p>
            <a:pPr>
              <a:lnSpc>
                <a:spcPts val="3849"/>
              </a:lnSpc>
              <a:buNone/>
              <a:tabLst>
                <a:tab algn="l" pos="0"/>
              </a:tabLst>
            </a:pPr>
            <a:r>
              <a:rPr b="0" lang="en-US" sz="2400" spc="-1" strike="noStrike">
                <a:solidFill>
                  <a:srgbClr val="49495a"/>
                </a:solidFill>
                <a:latin typeface="Libre Baskerville"/>
                <a:ea typeface="Libre Baskerville"/>
              </a:rPr>
              <a:t>1</a:t>
            </a:r>
            <a:endParaRPr b="0" lang="en-US" sz="2400" spc="-1" strike="noStrike">
              <a:latin typeface="Arial"/>
            </a:endParaRPr>
          </a:p>
        </p:txBody>
      </p:sp>
      <p:sp>
        <p:nvSpPr>
          <p:cNvPr id="635" name="Text 4"/>
          <p:cNvSpPr/>
          <p:nvPr/>
        </p:nvSpPr>
        <p:spPr>
          <a:xfrm>
            <a:off x="9719280" y="1784880"/>
            <a:ext cx="2573640" cy="321480"/>
          </a:xfrm>
          <a:prstGeom prst="rect">
            <a:avLst/>
          </a:prstGeom>
          <a:noFill/>
          <a:ln w="0">
            <a:noFill/>
          </a:ln>
        </p:spPr>
        <p:style>
          <a:lnRef idx="0"/>
          <a:fillRef idx="0"/>
          <a:effectRef idx="0"/>
          <a:fontRef idx="minor"/>
        </p:style>
        <p:txBody>
          <a:bodyPr wrap="none" lIns="0" rIns="0" tIns="0" bIns="0" anchor="t">
            <a:noAutofit/>
          </a:bodyPr>
          <a:p>
            <a:pPr>
              <a:lnSpc>
                <a:spcPts val="2500"/>
              </a:lnSpc>
              <a:buNone/>
              <a:tabLst>
                <a:tab algn="l" pos="0"/>
              </a:tabLst>
            </a:pPr>
            <a:r>
              <a:rPr b="0" lang="en-US" sz="2000" spc="-1" strike="noStrike">
                <a:solidFill>
                  <a:srgbClr val="49495a"/>
                </a:solidFill>
                <a:latin typeface="Libre Baskerville"/>
                <a:ea typeface="Libre Baskerville"/>
              </a:rPr>
              <a:t>Συμπάθεια</a:t>
            </a:r>
            <a:endParaRPr b="0" lang="en-US" sz="2000" spc="-1" strike="noStrike">
              <a:latin typeface="Arial"/>
            </a:endParaRPr>
          </a:p>
        </p:txBody>
      </p:sp>
      <p:sp>
        <p:nvSpPr>
          <p:cNvPr id="636" name="Text 5"/>
          <p:cNvSpPr/>
          <p:nvPr/>
        </p:nvSpPr>
        <p:spPr>
          <a:xfrm>
            <a:off x="9719280" y="2230200"/>
            <a:ext cx="4190040" cy="164736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600" spc="-1" strike="noStrike">
                <a:solidFill>
                  <a:srgbClr val="49495a"/>
                </a:solidFill>
                <a:latin typeface="Open Sans"/>
                <a:ea typeface="Open Sans"/>
              </a:rPr>
              <a:t>Η συμπάθεια μας επιτρέπει να δημιουργούμε συναισθηματικούς δεσμούς με τους άλλους και να ενδιαφερόμαστε για την ευημερία τους, ακόμη και όταν δεν υπάρχει άμεσο προσωπικό όφελος.</a:t>
            </a:r>
            <a:endParaRPr b="0" lang="en-US" sz="1600" spc="-1" strike="noStrike">
              <a:latin typeface="Arial"/>
            </a:endParaRPr>
          </a:p>
        </p:txBody>
      </p:sp>
      <p:pic>
        <p:nvPicPr>
          <p:cNvPr id="637" name="Image 1" descr="preencoded.png"/>
          <p:cNvPicPr/>
          <p:nvPr/>
        </p:nvPicPr>
        <p:blipFill>
          <a:blip r:embed="rId2"/>
          <a:stretch/>
        </p:blipFill>
        <p:spPr>
          <a:xfrm>
            <a:off x="5219640" y="1936800"/>
            <a:ext cx="4190400" cy="4190400"/>
          </a:xfrm>
          <a:prstGeom prst="rect">
            <a:avLst/>
          </a:prstGeom>
          <a:ln w="0">
            <a:noFill/>
          </a:ln>
        </p:spPr>
      </p:pic>
      <p:sp>
        <p:nvSpPr>
          <p:cNvPr id="638" name="Text 6"/>
          <p:cNvSpPr/>
          <p:nvPr/>
        </p:nvSpPr>
        <p:spPr>
          <a:xfrm>
            <a:off x="8101800" y="2714400"/>
            <a:ext cx="307800" cy="384840"/>
          </a:xfrm>
          <a:prstGeom prst="rect">
            <a:avLst/>
          </a:prstGeom>
          <a:noFill/>
          <a:ln w="0">
            <a:noFill/>
          </a:ln>
        </p:spPr>
        <p:style>
          <a:lnRef idx="0"/>
          <a:fillRef idx="0"/>
          <a:effectRef idx="0"/>
          <a:fontRef idx="minor"/>
        </p:style>
        <p:txBody>
          <a:bodyPr wrap="none" lIns="0" rIns="0" tIns="0" bIns="0" anchor="t">
            <a:noAutofit/>
          </a:bodyPr>
          <a:p>
            <a:pPr>
              <a:lnSpc>
                <a:spcPts val="3849"/>
              </a:lnSpc>
              <a:buNone/>
              <a:tabLst>
                <a:tab algn="l" pos="0"/>
              </a:tabLst>
            </a:pPr>
            <a:r>
              <a:rPr b="0" lang="en-US" sz="2400" spc="-1" strike="noStrike">
                <a:solidFill>
                  <a:srgbClr val="49495a"/>
                </a:solidFill>
                <a:latin typeface="Libre Baskerville"/>
                <a:ea typeface="Libre Baskerville"/>
              </a:rPr>
              <a:t>2</a:t>
            </a:r>
            <a:endParaRPr b="0" lang="en-US" sz="2400" spc="-1" strike="noStrike">
              <a:latin typeface="Arial"/>
            </a:endParaRPr>
          </a:p>
        </p:txBody>
      </p:sp>
      <p:sp>
        <p:nvSpPr>
          <p:cNvPr id="639" name="Text 7"/>
          <p:cNvSpPr/>
          <p:nvPr/>
        </p:nvSpPr>
        <p:spPr>
          <a:xfrm>
            <a:off x="9719280" y="4186800"/>
            <a:ext cx="2573640" cy="321480"/>
          </a:xfrm>
          <a:prstGeom prst="rect">
            <a:avLst/>
          </a:prstGeom>
          <a:noFill/>
          <a:ln w="0">
            <a:noFill/>
          </a:ln>
        </p:spPr>
        <p:style>
          <a:lnRef idx="0"/>
          <a:fillRef idx="0"/>
          <a:effectRef idx="0"/>
          <a:fontRef idx="minor"/>
        </p:style>
        <p:txBody>
          <a:bodyPr wrap="none" lIns="0" rIns="0" tIns="0" bIns="0" anchor="t">
            <a:noAutofit/>
          </a:bodyPr>
          <a:p>
            <a:pPr>
              <a:lnSpc>
                <a:spcPts val="2500"/>
              </a:lnSpc>
              <a:buNone/>
              <a:tabLst>
                <a:tab algn="l" pos="0"/>
              </a:tabLst>
            </a:pPr>
            <a:r>
              <a:rPr b="0" lang="en-US" sz="2000" spc="-1" strike="noStrike">
                <a:solidFill>
                  <a:srgbClr val="49495a"/>
                </a:solidFill>
                <a:latin typeface="Libre Baskerville"/>
                <a:ea typeface="Libre Baskerville"/>
              </a:rPr>
              <a:t>Αγάπη</a:t>
            </a:r>
            <a:endParaRPr b="0" lang="en-US" sz="2000" spc="-1" strike="noStrike">
              <a:latin typeface="Arial"/>
            </a:endParaRPr>
          </a:p>
        </p:txBody>
      </p:sp>
      <p:sp>
        <p:nvSpPr>
          <p:cNvPr id="640" name="Text 8"/>
          <p:cNvSpPr/>
          <p:nvPr/>
        </p:nvSpPr>
        <p:spPr>
          <a:xfrm>
            <a:off x="9719280" y="4631760"/>
            <a:ext cx="4190040" cy="164736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600" spc="-1" strike="noStrike">
                <a:solidFill>
                  <a:srgbClr val="49495a"/>
                </a:solidFill>
                <a:latin typeface="Open Sans"/>
                <a:ea typeface="Open Sans"/>
              </a:rPr>
              <a:t>Η αγάπη προς τους συνανθρώπους μας αποτελεί ίσως το ισχυρότερο κίνητρο για ηθική συμπεριφορά. Μας ωθεί να θέτουμε τις ανάγκες των άλλων πάνω από τις δικές μας και να επιδιώκουμε το κοινό καλό.</a:t>
            </a:r>
            <a:endParaRPr b="0" lang="en-US" sz="1600" spc="-1" strike="noStrike">
              <a:latin typeface="Arial"/>
            </a:endParaRPr>
          </a:p>
        </p:txBody>
      </p:sp>
      <p:pic>
        <p:nvPicPr>
          <p:cNvPr id="641" name="Image 2" descr="preencoded.png"/>
          <p:cNvPicPr/>
          <p:nvPr/>
        </p:nvPicPr>
        <p:blipFill>
          <a:blip r:embed="rId3"/>
          <a:stretch/>
        </p:blipFill>
        <p:spPr>
          <a:xfrm>
            <a:off x="5219640" y="1936800"/>
            <a:ext cx="4190400" cy="4190400"/>
          </a:xfrm>
          <a:prstGeom prst="rect">
            <a:avLst/>
          </a:prstGeom>
          <a:ln w="0">
            <a:noFill/>
          </a:ln>
        </p:spPr>
      </p:pic>
      <p:sp>
        <p:nvSpPr>
          <p:cNvPr id="642" name="Text 9"/>
          <p:cNvSpPr/>
          <p:nvPr/>
        </p:nvSpPr>
        <p:spPr>
          <a:xfrm>
            <a:off x="7665120" y="5217120"/>
            <a:ext cx="307800" cy="384840"/>
          </a:xfrm>
          <a:prstGeom prst="rect">
            <a:avLst/>
          </a:prstGeom>
          <a:noFill/>
          <a:ln w="0">
            <a:noFill/>
          </a:ln>
        </p:spPr>
        <p:style>
          <a:lnRef idx="0"/>
          <a:fillRef idx="0"/>
          <a:effectRef idx="0"/>
          <a:fontRef idx="minor"/>
        </p:style>
        <p:txBody>
          <a:bodyPr wrap="none" lIns="0" rIns="0" tIns="0" bIns="0" anchor="t">
            <a:noAutofit/>
          </a:bodyPr>
          <a:p>
            <a:pPr>
              <a:lnSpc>
                <a:spcPts val="3849"/>
              </a:lnSpc>
              <a:buNone/>
              <a:tabLst>
                <a:tab algn="l" pos="0"/>
              </a:tabLst>
            </a:pPr>
            <a:r>
              <a:rPr b="0" lang="en-US" sz="2400" spc="-1" strike="noStrike">
                <a:solidFill>
                  <a:srgbClr val="49495a"/>
                </a:solidFill>
                <a:latin typeface="Libre Baskerville"/>
                <a:ea typeface="Libre Baskerville"/>
              </a:rPr>
              <a:t>3</a:t>
            </a:r>
            <a:endParaRPr b="0" lang="en-US" sz="2400" spc="-1" strike="noStrike">
              <a:latin typeface="Arial"/>
            </a:endParaRPr>
          </a:p>
        </p:txBody>
      </p:sp>
      <p:sp>
        <p:nvSpPr>
          <p:cNvPr id="643" name="Text 10"/>
          <p:cNvSpPr/>
          <p:nvPr/>
        </p:nvSpPr>
        <p:spPr>
          <a:xfrm>
            <a:off x="720720" y="6511320"/>
            <a:ext cx="13188600" cy="98820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600" spc="-1" strike="noStrike">
                <a:solidFill>
                  <a:srgbClr val="49495a"/>
                </a:solidFill>
                <a:latin typeface="Open Sans"/>
                <a:ea typeface="Open Sans"/>
              </a:rPr>
              <a:t>Στα θετικά αυτά συναισθήματα, που δεν είναι τόσο σπάνια όσο νομίζουμε, ίσως πρέπει να αναζητηθεί η απάντηση στο γενικότερο ερώτημα γιατί να είναι κανείς ηθικός. Το ίδιο το νόημα της ύπαρξής μας μπορεί να κρύβεται στην ψυχική επικοινωνία και την αλληλεγγύη.</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4" name="Text 0"/>
          <p:cNvSpPr/>
          <p:nvPr/>
        </p:nvSpPr>
        <p:spPr>
          <a:xfrm>
            <a:off x="727200" y="571320"/>
            <a:ext cx="8712720" cy="648720"/>
          </a:xfrm>
          <a:prstGeom prst="rect">
            <a:avLst/>
          </a:prstGeom>
          <a:noFill/>
          <a:ln w="0">
            <a:noFill/>
          </a:ln>
        </p:spPr>
        <p:style>
          <a:lnRef idx="0"/>
          <a:fillRef idx="0"/>
          <a:effectRef idx="0"/>
          <a:fontRef idx="minor"/>
        </p:style>
        <p:txBody>
          <a:bodyPr wrap="none" lIns="0" rIns="0" tIns="0" bIns="0" anchor="t">
            <a:noAutofit/>
          </a:bodyPr>
          <a:p>
            <a:pPr>
              <a:lnSpc>
                <a:spcPts val="5100"/>
              </a:lnSpc>
              <a:buNone/>
              <a:tabLst>
                <a:tab algn="l" pos="0"/>
              </a:tabLst>
            </a:pPr>
            <a:r>
              <a:rPr b="0" lang="en-US" sz="4050" spc="-1" strike="noStrike">
                <a:solidFill>
                  <a:srgbClr val="403ccf"/>
                </a:solidFill>
                <a:latin typeface="Libre Baskerville"/>
                <a:ea typeface="Libre Baskerville"/>
              </a:rPr>
              <a:t>Το Νόημα της Ύπαρξης και η Ηθική</a:t>
            </a:r>
            <a:endParaRPr b="0" lang="en-US" sz="4050" spc="-1" strike="noStrike">
              <a:latin typeface="Arial"/>
            </a:endParaRPr>
          </a:p>
        </p:txBody>
      </p:sp>
      <p:sp>
        <p:nvSpPr>
          <p:cNvPr id="645" name="Shape 1"/>
          <p:cNvSpPr/>
          <p:nvPr/>
        </p:nvSpPr>
        <p:spPr>
          <a:xfrm>
            <a:off x="727200" y="1635840"/>
            <a:ext cx="2195640" cy="1528920"/>
          </a:xfrm>
          <a:prstGeom prst="roundRect">
            <a:avLst>
              <a:gd name="adj" fmla="val 2038"/>
            </a:avLst>
          </a:prstGeom>
          <a:solidFill>
            <a:srgbClr val="eae8f3"/>
          </a:solidFill>
          <a:ln w="0">
            <a:noFill/>
          </a:ln>
        </p:spPr>
        <p:style>
          <a:lnRef idx="0"/>
          <a:fillRef idx="0"/>
          <a:effectRef idx="0"/>
          <a:fontRef idx="minor"/>
        </p:style>
      </p:sp>
      <p:sp>
        <p:nvSpPr>
          <p:cNvPr id="646" name="Text 2"/>
          <p:cNvSpPr/>
          <p:nvPr/>
        </p:nvSpPr>
        <p:spPr>
          <a:xfrm>
            <a:off x="1679040" y="2217600"/>
            <a:ext cx="291600" cy="364680"/>
          </a:xfrm>
          <a:prstGeom prst="rect">
            <a:avLst/>
          </a:prstGeom>
          <a:noFill/>
          <a:ln w="0">
            <a:noFill/>
          </a:ln>
        </p:spPr>
        <p:style>
          <a:lnRef idx="0"/>
          <a:fillRef idx="0"/>
          <a:effectRef idx="0"/>
          <a:fontRef idx="minor"/>
        </p:style>
        <p:txBody>
          <a:bodyPr wrap="none" lIns="0" rIns="0" tIns="0" bIns="0" anchor="t">
            <a:noAutofit/>
          </a:bodyPr>
          <a:p>
            <a:pPr algn="ctr">
              <a:lnSpc>
                <a:spcPts val="3651"/>
              </a:lnSpc>
              <a:buNone/>
              <a:tabLst>
                <a:tab algn="l" pos="0"/>
              </a:tabLst>
            </a:pPr>
            <a:r>
              <a:rPr b="0" lang="en-US" sz="2300" spc="-1" strike="noStrike">
                <a:solidFill>
                  <a:srgbClr val="49495a"/>
                </a:solidFill>
                <a:latin typeface="Libre Baskerville"/>
                <a:ea typeface="Libre Baskerville"/>
              </a:rPr>
              <a:t>1</a:t>
            </a:r>
            <a:endParaRPr b="0" lang="en-US" sz="2300" spc="-1" strike="noStrike">
              <a:latin typeface="Arial"/>
            </a:endParaRPr>
          </a:p>
        </p:txBody>
      </p:sp>
      <p:sp>
        <p:nvSpPr>
          <p:cNvPr id="647" name="Text 3"/>
          <p:cNvSpPr/>
          <p:nvPr/>
        </p:nvSpPr>
        <p:spPr>
          <a:xfrm>
            <a:off x="3130920" y="1843560"/>
            <a:ext cx="3264120" cy="32436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0" lang="en-US" sz="2000" spc="-1" strike="noStrike">
                <a:solidFill>
                  <a:srgbClr val="49495a"/>
                </a:solidFill>
                <a:latin typeface="Libre Baskerville"/>
                <a:ea typeface="Libre Baskerville"/>
              </a:rPr>
              <a:t>Αντιμετώπιση Δοκιμασιών</a:t>
            </a:r>
            <a:endParaRPr b="0" lang="en-US" sz="2000" spc="-1" strike="noStrike">
              <a:latin typeface="Arial"/>
            </a:endParaRPr>
          </a:p>
        </p:txBody>
      </p:sp>
      <p:sp>
        <p:nvSpPr>
          <p:cNvPr id="648" name="Text 4"/>
          <p:cNvSpPr/>
          <p:nvPr/>
        </p:nvSpPr>
        <p:spPr>
          <a:xfrm>
            <a:off x="3130920" y="2292480"/>
            <a:ext cx="10564560" cy="664560"/>
          </a:xfrm>
          <a:prstGeom prst="rect">
            <a:avLst/>
          </a:prstGeom>
          <a:noFill/>
          <a:ln w="0">
            <a:noFill/>
          </a:ln>
        </p:spPr>
        <p:style>
          <a:lnRef idx="0"/>
          <a:fillRef idx="0"/>
          <a:effectRef idx="0"/>
          <a:fontRef idx="minor"/>
        </p:style>
        <p:txBody>
          <a:bodyPr lIns="0" rIns="0" tIns="0" bIns="0" anchor="t">
            <a:noAutofit/>
          </a:bodyPr>
          <a:p>
            <a:pPr>
              <a:lnSpc>
                <a:spcPts val="2599"/>
              </a:lnSpc>
              <a:buNone/>
              <a:tabLst>
                <a:tab algn="l" pos="0"/>
              </a:tabLst>
            </a:pPr>
            <a:r>
              <a:rPr b="0" lang="en-US" sz="1600" spc="-1" strike="noStrike">
                <a:solidFill>
                  <a:srgbClr val="49495a"/>
                </a:solidFill>
                <a:latin typeface="Open Sans"/>
                <a:ea typeface="Open Sans"/>
              </a:rPr>
              <a:t>Ζούμε σε έναν κόσμο όπου αντιμετωπίζουμε ποικίλες οδυνηρές δοκιμασίες, προτού καταλήξουμε στον θάνατο.</a:t>
            </a:r>
            <a:endParaRPr b="0" lang="en-US" sz="1600" spc="-1" strike="noStrike">
              <a:latin typeface="Arial"/>
            </a:endParaRPr>
          </a:p>
        </p:txBody>
      </p:sp>
      <p:sp>
        <p:nvSpPr>
          <p:cNvPr id="649" name="Shape 5"/>
          <p:cNvSpPr/>
          <p:nvPr/>
        </p:nvSpPr>
        <p:spPr>
          <a:xfrm>
            <a:off x="3026880" y="3155400"/>
            <a:ext cx="10772280" cy="11160"/>
          </a:xfrm>
          <a:prstGeom prst="roundRect">
            <a:avLst>
              <a:gd name="adj" fmla="val 272637"/>
            </a:avLst>
          </a:prstGeom>
          <a:solidFill>
            <a:srgbClr val="d0ced9"/>
          </a:solidFill>
          <a:ln w="0">
            <a:noFill/>
          </a:ln>
        </p:spPr>
        <p:style>
          <a:lnRef idx="0"/>
          <a:fillRef idx="0"/>
          <a:effectRef idx="0"/>
          <a:fontRef idx="minor"/>
        </p:style>
      </p:sp>
      <p:sp>
        <p:nvSpPr>
          <p:cNvPr id="650" name="Shape 6"/>
          <p:cNvSpPr/>
          <p:nvPr/>
        </p:nvSpPr>
        <p:spPr>
          <a:xfrm>
            <a:off x="727200" y="3268800"/>
            <a:ext cx="4391640" cy="1528920"/>
          </a:xfrm>
          <a:prstGeom prst="roundRect">
            <a:avLst>
              <a:gd name="adj" fmla="val 2038"/>
            </a:avLst>
          </a:prstGeom>
          <a:solidFill>
            <a:srgbClr val="eae8f3"/>
          </a:solidFill>
          <a:ln w="0">
            <a:noFill/>
          </a:ln>
        </p:spPr>
        <p:style>
          <a:lnRef idx="0"/>
          <a:fillRef idx="0"/>
          <a:effectRef idx="0"/>
          <a:fontRef idx="minor"/>
        </p:style>
      </p:sp>
      <p:sp>
        <p:nvSpPr>
          <p:cNvPr id="651" name="Text 7"/>
          <p:cNvSpPr/>
          <p:nvPr/>
        </p:nvSpPr>
        <p:spPr>
          <a:xfrm>
            <a:off x="2777040" y="3850920"/>
            <a:ext cx="291600" cy="364680"/>
          </a:xfrm>
          <a:prstGeom prst="rect">
            <a:avLst/>
          </a:prstGeom>
          <a:noFill/>
          <a:ln w="0">
            <a:noFill/>
          </a:ln>
        </p:spPr>
        <p:style>
          <a:lnRef idx="0"/>
          <a:fillRef idx="0"/>
          <a:effectRef idx="0"/>
          <a:fontRef idx="minor"/>
        </p:style>
        <p:txBody>
          <a:bodyPr wrap="none" lIns="0" rIns="0" tIns="0" bIns="0" anchor="t">
            <a:noAutofit/>
          </a:bodyPr>
          <a:p>
            <a:pPr algn="ctr">
              <a:lnSpc>
                <a:spcPts val="3651"/>
              </a:lnSpc>
              <a:buNone/>
              <a:tabLst>
                <a:tab algn="l" pos="0"/>
              </a:tabLst>
            </a:pPr>
            <a:r>
              <a:rPr b="0" lang="en-US" sz="2300" spc="-1" strike="noStrike">
                <a:solidFill>
                  <a:srgbClr val="49495a"/>
                </a:solidFill>
                <a:latin typeface="Libre Baskerville"/>
                <a:ea typeface="Libre Baskerville"/>
              </a:rPr>
              <a:t>2</a:t>
            </a:r>
            <a:endParaRPr b="0" lang="en-US" sz="2300" spc="-1" strike="noStrike">
              <a:latin typeface="Arial"/>
            </a:endParaRPr>
          </a:p>
        </p:txBody>
      </p:sp>
      <p:sp>
        <p:nvSpPr>
          <p:cNvPr id="652" name="Text 8"/>
          <p:cNvSpPr/>
          <p:nvPr/>
        </p:nvSpPr>
        <p:spPr>
          <a:xfrm>
            <a:off x="5326560" y="3476520"/>
            <a:ext cx="2596320" cy="32436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0" lang="en-US" sz="2000" spc="-1" strike="noStrike">
                <a:solidFill>
                  <a:srgbClr val="49495a"/>
                </a:solidFill>
                <a:latin typeface="Libre Baskerville"/>
                <a:ea typeface="Libre Baskerville"/>
              </a:rPr>
              <a:t>Ψυχική Επικοινωνία</a:t>
            </a:r>
            <a:endParaRPr b="0" lang="en-US" sz="2000" spc="-1" strike="noStrike">
              <a:latin typeface="Arial"/>
            </a:endParaRPr>
          </a:p>
        </p:txBody>
      </p:sp>
      <p:sp>
        <p:nvSpPr>
          <p:cNvPr id="653" name="Text 9"/>
          <p:cNvSpPr/>
          <p:nvPr/>
        </p:nvSpPr>
        <p:spPr>
          <a:xfrm>
            <a:off x="5326560" y="3925440"/>
            <a:ext cx="8368560" cy="664560"/>
          </a:xfrm>
          <a:prstGeom prst="rect">
            <a:avLst/>
          </a:prstGeom>
          <a:noFill/>
          <a:ln w="0">
            <a:noFill/>
          </a:ln>
        </p:spPr>
        <p:style>
          <a:lnRef idx="0"/>
          <a:fillRef idx="0"/>
          <a:effectRef idx="0"/>
          <a:fontRef idx="minor"/>
        </p:style>
        <p:txBody>
          <a:bodyPr lIns="0" rIns="0" tIns="0" bIns="0" anchor="t">
            <a:noAutofit/>
          </a:bodyPr>
          <a:p>
            <a:pPr>
              <a:lnSpc>
                <a:spcPts val="2599"/>
              </a:lnSpc>
              <a:buNone/>
              <a:tabLst>
                <a:tab algn="l" pos="0"/>
              </a:tabLst>
            </a:pPr>
            <a:r>
              <a:rPr b="0" lang="en-US" sz="1600" spc="-1" strike="noStrike">
                <a:solidFill>
                  <a:srgbClr val="49495a"/>
                </a:solidFill>
                <a:latin typeface="Open Sans"/>
                <a:ea typeface="Open Sans"/>
              </a:rPr>
              <a:t>Η ουσιαστική επικοινωνία με τους συνανθρώπους μας προσφέρει νόημα στην ύπαρξή μας.</a:t>
            </a:r>
            <a:endParaRPr b="0" lang="en-US" sz="1600" spc="-1" strike="noStrike">
              <a:latin typeface="Arial"/>
            </a:endParaRPr>
          </a:p>
        </p:txBody>
      </p:sp>
      <p:sp>
        <p:nvSpPr>
          <p:cNvPr id="654" name="Shape 10"/>
          <p:cNvSpPr/>
          <p:nvPr/>
        </p:nvSpPr>
        <p:spPr>
          <a:xfrm>
            <a:off x="5222880" y="4788720"/>
            <a:ext cx="8576280" cy="11160"/>
          </a:xfrm>
          <a:prstGeom prst="roundRect">
            <a:avLst>
              <a:gd name="adj" fmla="val 272637"/>
            </a:avLst>
          </a:prstGeom>
          <a:solidFill>
            <a:srgbClr val="d0ced9"/>
          </a:solidFill>
          <a:ln w="0">
            <a:noFill/>
          </a:ln>
        </p:spPr>
        <p:style>
          <a:lnRef idx="0"/>
          <a:fillRef idx="0"/>
          <a:effectRef idx="0"/>
          <a:fontRef idx="minor"/>
        </p:style>
      </p:sp>
      <p:sp>
        <p:nvSpPr>
          <p:cNvPr id="655" name="Shape 11"/>
          <p:cNvSpPr/>
          <p:nvPr/>
        </p:nvSpPr>
        <p:spPr>
          <a:xfrm>
            <a:off x="727200" y="4901760"/>
            <a:ext cx="6587640" cy="1528920"/>
          </a:xfrm>
          <a:prstGeom prst="roundRect">
            <a:avLst>
              <a:gd name="adj" fmla="val 2038"/>
            </a:avLst>
          </a:prstGeom>
          <a:solidFill>
            <a:srgbClr val="eae8f3"/>
          </a:solidFill>
          <a:ln w="0">
            <a:noFill/>
          </a:ln>
        </p:spPr>
        <p:style>
          <a:lnRef idx="0"/>
          <a:fillRef idx="0"/>
          <a:effectRef idx="0"/>
          <a:fontRef idx="minor"/>
        </p:style>
      </p:sp>
      <p:sp>
        <p:nvSpPr>
          <p:cNvPr id="656" name="Text 12"/>
          <p:cNvSpPr/>
          <p:nvPr/>
        </p:nvSpPr>
        <p:spPr>
          <a:xfrm>
            <a:off x="3875040" y="5483880"/>
            <a:ext cx="291600" cy="364680"/>
          </a:xfrm>
          <a:prstGeom prst="rect">
            <a:avLst/>
          </a:prstGeom>
          <a:noFill/>
          <a:ln w="0">
            <a:noFill/>
          </a:ln>
        </p:spPr>
        <p:style>
          <a:lnRef idx="0"/>
          <a:fillRef idx="0"/>
          <a:effectRef idx="0"/>
          <a:fontRef idx="minor"/>
        </p:style>
        <p:txBody>
          <a:bodyPr wrap="none" lIns="0" rIns="0" tIns="0" bIns="0" anchor="t">
            <a:noAutofit/>
          </a:bodyPr>
          <a:p>
            <a:pPr algn="ctr">
              <a:lnSpc>
                <a:spcPts val="3651"/>
              </a:lnSpc>
              <a:buNone/>
              <a:tabLst>
                <a:tab algn="l" pos="0"/>
              </a:tabLst>
            </a:pPr>
            <a:r>
              <a:rPr b="0" lang="en-US" sz="2300" spc="-1" strike="noStrike">
                <a:solidFill>
                  <a:srgbClr val="49495a"/>
                </a:solidFill>
                <a:latin typeface="Libre Baskerville"/>
                <a:ea typeface="Libre Baskerville"/>
              </a:rPr>
              <a:t>3</a:t>
            </a:r>
            <a:endParaRPr b="0" lang="en-US" sz="2300" spc="-1" strike="noStrike">
              <a:latin typeface="Arial"/>
            </a:endParaRPr>
          </a:p>
        </p:txBody>
      </p:sp>
      <p:sp>
        <p:nvSpPr>
          <p:cNvPr id="657" name="Text 13"/>
          <p:cNvSpPr/>
          <p:nvPr/>
        </p:nvSpPr>
        <p:spPr>
          <a:xfrm>
            <a:off x="7522920" y="5109480"/>
            <a:ext cx="2596320" cy="32436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0" lang="en-US" sz="2000" spc="-1" strike="noStrike">
                <a:solidFill>
                  <a:srgbClr val="49495a"/>
                </a:solidFill>
                <a:latin typeface="Libre Baskerville"/>
                <a:ea typeface="Libre Baskerville"/>
              </a:rPr>
              <a:t>Αλληλεγγύη</a:t>
            </a:r>
            <a:endParaRPr b="0" lang="en-US" sz="2000" spc="-1" strike="noStrike">
              <a:latin typeface="Arial"/>
            </a:endParaRPr>
          </a:p>
        </p:txBody>
      </p:sp>
      <p:sp>
        <p:nvSpPr>
          <p:cNvPr id="658" name="Text 14"/>
          <p:cNvSpPr/>
          <p:nvPr/>
        </p:nvSpPr>
        <p:spPr>
          <a:xfrm>
            <a:off x="7522920" y="5558760"/>
            <a:ext cx="6172560" cy="664560"/>
          </a:xfrm>
          <a:prstGeom prst="rect">
            <a:avLst/>
          </a:prstGeom>
          <a:noFill/>
          <a:ln w="0">
            <a:noFill/>
          </a:ln>
        </p:spPr>
        <p:style>
          <a:lnRef idx="0"/>
          <a:fillRef idx="0"/>
          <a:effectRef idx="0"/>
          <a:fontRef idx="minor"/>
        </p:style>
        <p:txBody>
          <a:bodyPr lIns="0" rIns="0" tIns="0" bIns="0" anchor="t">
            <a:noAutofit/>
          </a:bodyPr>
          <a:p>
            <a:pPr>
              <a:lnSpc>
                <a:spcPts val="2599"/>
              </a:lnSpc>
              <a:buNone/>
              <a:tabLst>
                <a:tab algn="l" pos="0"/>
              </a:tabLst>
            </a:pPr>
            <a:r>
              <a:rPr b="0" lang="en-US" sz="1600" spc="-1" strike="noStrike">
                <a:solidFill>
                  <a:srgbClr val="49495a"/>
                </a:solidFill>
                <a:latin typeface="Open Sans"/>
                <a:ea typeface="Open Sans"/>
              </a:rPr>
              <a:t>Η αλληλεγγύη και η αμοιβαία υποστήριξη αποτελούν θεμελιώδεις αξίες που δίνουν περιεχόμενο στη ζωή μας.</a:t>
            </a:r>
            <a:endParaRPr b="0" lang="en-US" sz="1600" spc="-1" strike="noStrike">
              <a:latin typeface="Arial"/>
            </a:endParaRPr>
          </a:p>
        </p:txBody>
      </p:sp>
      <p:sp>
        <p:nvSpPr>
          <p:cNvPr id="659" name="Text 15"/>
          <p:cNvSpPr/>
          <p:nvPr/>
        </p:nvSpPr>
        <p:spPr>
          <a:xfrm>
            <a:off x="727200" y="6664680"/>
            <a:ext cx="13175640" cy="996840"/>
          </a:xfrm>
          <a:prstGeom prst="rect">
            <a:avLst/>
          </a:prstGeom>
          <a:noFill/>
          <a:ln w="0">
            <a:noFill/>
          </a:ln>
        </p:spPr>
        <p:style>
          <a:lnRef idx="0"/>
          <a:fillRef idx="0"/>
          <a:effectRef idx="0"/>
          <a:fontRef idx="minor"/>
        </p:style>
        <p:txBody>
          <a:bodyPr lIns="0" rIns="0" tIns="0" bIns="0" anchor="t">
            <a:noAutofit/>
          </a:bodyPr>
          <a:p>
            <a:pPr>
              <a:lnSpc>
                <a:spcPts val="2599"/>
              </a:lnSpc>
              <a:buNone/>
              <a:tabLst>
                <a:tab algn="l" pos="0"/>
              </a:tabLst>
            </a:pPr>
            <a:r>
              <a:rPr b="0" lang="en-US" sz="1600" spc="-1" strike="noStrike">
                <a:solidFill>
                  <a:srgbClr val="49495a"/>
                </a:solidFill>
                <a:latin typeface="Open Sans"/>
                <a:ea typeface="Open Sans"/>
              </a:rPr>
              <a:t>Η ηθική στάση ζωής μπορεί να ιδωθεί ως μια απάντηση στο υπαρξιακό κενό που αντιμετωπίζουμε. Μέσα από την ηθική συμπεριφορά, δημιουργούμε νόημα σε έναν κόσμο που συχνά φαίνεται χαοτικός και αδιάφορος. Η αναγνώριση της κοινής μας ανθρώπινης κατάστασης μας συνδέει και μας επιτρέπει να αντιμετωπίσουμε από κοινού τις προκλήσεις της ζωής.</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0" name="Image 0" descr="preencoded.png"/>
          <p:cNvPicPr/>
          <p:nvPr/>
        </p:nvPicPr>
        <p:blipFill>
          <a:blip r:embed="rId1"/>
          <a:stretch/>
        </p:blipFill>
        <p:spPr>
          <a:xfrm>
            <a:off x="0" y="0"/>
            <a:ext cx="14630040" cy="8229240"/>
          </a:xfrm>
          <a:prstGeom prst="rect">
            <a:avLst/>
          </a:prstGeom>
          <a:ln w="0">
            <a:noFill/>
          </a:ln>
        </p:spPr>
      </p:pic>
      <p:sp>
        <p:nvSpPr>
          <p:cNvPr id="661" name="Shape 0"/>
          <p:cNvSpPr/>
          <p:nvPr/>
        </p:nvSpPr>
        <p:spPr>
          <a:xfrm>
            <a:off x="0" y="0"/>
            <a:ext cx="14630040" cy="8229240"/>
          </a:xfrm>
          <a:prstGeom prst="rect">
            <a:avLst/>
          </a:prstGeom>
          <a:solidFill>
            <a:srgbClr val="fbfaff">
              <a:alpha val="85000"/>
            </a:srgbClr>
          </a:solidFill>
          <a:ln w="0">
            <a:noFill/>
          </a:ln>
        </p:spPr>
        <p:style>
          <a:lnRef idx="0"/>
          <a:fillRef idx="0"/>
          <a:effectRef idx="0"/>
          <a:fontRef idx="minor"/>
        </p:style>
      </p:sp>
      <p:sp>
        <p:nvSpPr>
          <p:cNvPr id="662" name="Text 1"/>
          <p:cNvSpPr/>
          <p:nvPr/>
        </p:nvSpPr>
        <p:spPr>
          <a:xfrm>
            <a:off x="793800" y="1556280"/>
            <a:ext cx="1095264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0" lang="en-US" sz="4450" spc="-1" strike="noStrike">
                <a:solidFill>
                  <a:srgbClr val="403ccf"/>
                </a:solidFill>
                <a:latin typeface="Libre Baskerville"/>
                <a:ea typeface="Libre Baskerville"/>
              </a:rPr>
              <a:t>Χαρακτηριστικά της Ηθικής Στάσης Ζωής</a:t>
            </a:r>
            <a:endParaRPr b="0" lang="en-US" sz="4450" spc="-1" strike="noStrike">
              <a:latin typeface="Arial"/>
            </a:endParaRPr>
          </a:p>
        </p:txBody>
      </p:sp>
      <p:sp>
        <p:nvSpPr>
          <p:cNvPr id="663" name="Text 2"/>
          <p:cNvSpPr/>
          <p:nvPr/>
        </p:nvSpPr>
        <p:spPr>
          <a:xfrm>
            <a:off x="793800" y="2718720"/>
            <a:ext cx="4120560" cy="748080"/>
          </a:xfrm>
          <a:prstGeom prst="rect">
            <a:avLst/>
          </a:prstGeom>
          <a:noFill/>
          <a:ln w="0">
            <a:noFill/>
          </a:ln>
        </p:spPr>
        <p:style>
          <a:lnRef idx="0"/>
          <a:fillRef idx="0"/>
          <a:effectRef idx="0"/>
          <a:fontRef idx="minor"/>
        </p:style>
        <p:txBody>
          <a:bodyPr wrap="none" lIns="0" rIns="0" tIns="0" bIns="0" anchor="t">
            <a:noAutofit/>
          </a:bodyPr>
          <a:p>
            <a:pPr algn="ctr">
              <a:lnSpc>
                <a:spcPts val="5851"/>
              </a:lnSpc>
              <a:buNone/>
              <a:tabLst>
                <a:tab algn="l" pos="0"/>
              </a:tabLst>
            </a:pPr>
            <a:r>
              <a:rPr b="0" lang="en-US" sz="5850" spc="-1" strike="noStrike">
                <a:solidFill>
                  <a:srgbClr val="49495a"/>
                </a:solidFill>
                <a:latin typeface="Libre Baskerville"/>
                <a:ea typeface="Libre Baskerville"/>
              </a:rPr>
              <a:t>1</a:t>
            </a:r>
            <a:endParaRPr b="0" lang="en-US" sz="5850" spc="-1" strike="noStrike">
              <a:latin typeface="Arial"/>
            </a:endParaRPr>
          </a:p>
        </p:txBody>
      </p:sp>
      <p:sp>
        <p:nvSpPr>
          <p:cNvPr id="664" name="Text 3"/>
          <p:cNvSpPr/>
          <p:nvPr/>
        </p:nvSpPr>
        <p:spPr>
          <a:xfrm>
            <a:off x="1312560" y="3750480"/>
            <a:ext cx="3083040" cy="353880"/>
          </a:xfrm>
          <a:prstGeom prst="rect">
            <a:avLst/>
          </a:prstGeom>
          <a:noFill/>
          <a:ln w="0">
            <a:noFill/>
          </a:ln>
        </p:spPr>
        <p:style>
          <a:lnRef idx="0"/>
          <a:fillRef idx="0"/>
          <a:effectRef idx="0"/>
          <a:fontRef idx="minor"/>
        </p:style>
        <p:txBody>
          <a:bodyPr wrap="none" lIns="0" rIns="0" tIns="0" bIns="0" anchor="t">
            <a:noAutofit/>
          </a:bodyPr>
          <a:p>
            <a:pPr algn="ctr">
              <a:lnSpc>
                <a:spcPts val="2750"/>
              </a:lnSpc>
              <a:buNone/>
              <a:tabLst>
                <a:tab algn="l" pos="0"/>
              </a:tabLst>
            </a:pPr>
            <a:r>
              <a:rPr b="0" lang="en-US" sz="2200" spc="-1" strike="noStrike">
                <a:solidFill>
                  <a:srgbClr val="49495a"/>
                </a:solidFill>
                <a:latin typeface="Libre Baskerville"/>
                <a:ea typeface="Libre Baskerville"/>
              </a:rPr>
              <a:t>Πρακτικός Χαρακτήρας</a:t>
            </a:r>
            <a:endParaRPr b="0" lang="en-US" sz="2200" spc="-1" strike="noStrike">
              <a:latin typeface="Arial"/>
            </a:endParaRPr>
          </a:p>
        </p:txBody>
      </p:sp>
      <p:sp>
        <p:nvSpPr>
          <p:cNvPr id="665" name="Text 4"/>
          <p:cNvSpPr/>
          <p:nvPr/>
        </p:nvSpPr>
        <p:spPr>
          <a:xfrm>
            <a:off x="793800" y="4240800"/>
            <a:ext cx="4120560" cy="1088280"/>
          </a:xfrm>
          <a:prstGeom prst="rect">
            <a:avLst/>
          </a:prstGeom>
          <a:noFill/>
          <a:ln w="0">
            <a:noFill/>
          </a:ln>
        </p:spPr>
        <p:style>
          <a:lnRef idx="0"/>
          <a:fillRef idx="0"/>
          <a:effectRef idx="0"/>
          <a:fontRef idx="minor"/>
        </p:style>
        <p:txBody>
          <a:bodyPr lIns="0" rIns="0" tIns="0" bIns="0" anchor="t">
            <a:noAutofit/>
          </a:bodyPr>
          <a:p>
            <a:pPr algn="ctr">
              <a:lnSpc>
                <a:spcPts val="2849"/>
              </a:lnSpc>
              <a:buNone/>
              <a:tabLst>
                <a:tab algn="l" pos="0"/>
              </a:tabLst>
            </a:pPr>
            <a:r>
              <a:rPr b="0" lang="en-US" sz="1750" spc="-1" strike="noStrike">
                <a:solidFill>
                  <a:srgbClr val="49495a"/>
                </a:solidFill>
                <a:latin typeface="Open Sans"/>
                <a:ea typeface="Open Sans"/>
              </a:rPr>
              <a:t>Οι ηθικές κρίσεις έχουν πρακτικό χαρακτήρα, μας λένε τι πρέπει να κάνουμε ή να μην κάνουμε.</a:t>
            </a:r>
            <a:endParaRPr b="0" lang="en-US" sz="1750" spc="-1" strike="noStrike">
              <a:latin typeface="Arial"/>
            </a:endParaRPr>
          </a:p>
        </p:txBody>
      </p:sp>
      <p:sp>
        <p:nvSpPr>
          <p:cNvPr id="666" name="Text 5"/>
          <p:cNvSpPr/>
          <p:nvPr/>
        </p:nvSpPr>
        <p:spPr>
          <a:xfrm>
            <a:off x="5254560" y="2718720"/>
            <a:ext cx="4120560" cy="748080"/>
          </a:xfrm>
          <a:prstGeom prst="rect">
            <a:avLst/>
          </a:prstGeom>
          <a:noFill/>
          <a:ln w="0">
            <a:noFill/>
          </a:ln>
        </p:spPr>
        <p:style>
          <a:lnRef idx="0"/>
          <a:fillRef idx="0"/>
          <a:effectRef idx="0"/>
          <a:fontRef idx="minor"/>
        </p:style>
        <p:txBody>
          <a:bodyPr wrap="none" lIns="0" rIns="0" tIns="0" bIns="0" anchor="t">
            <a:noAutofit/>
          </a:bodyPr>
          <a:p>
            <a:pPr algn="ctr">
              <a:lnSpc>
                <a:spcPts val="5851"/>
              </a:lnSpc>
              <a:buNone/>
              <a:tabLst>
                <a:tab algn="l" pos="0"/>
              </a:tabLst>
            </a:pPr>
            <a:r>
              <a:rPr b="0" lang="en-US" sz="5850" spc="-1" strike="noStrike">
                <a:solidFill>
                  <a:srgbClr val="49495a"/>
                </a:solidFill>
                <a:latin typeface="Libre Baskerville"/>
                <a:ea typeface="Libre Baskerville"/>
              </a:rPr>
              <a:t>2</a:t>
            </a:r>
            <a:endParaRPr b="0" lang="en-US" sz="5850" spc="-1" strike="noStrike">
              <a:latin typeface="Arial"/>
            </a:endParaRPr>
          </a:p>
        </p:txBody>
      </p:sp>
      <p:sp>
        <p:nvSpPr>
          <p:cNvPr id="667" name="Text 6"/>
          <p:cNvSpPr/>
          <p:nvPr/>
        </p:nvSpPr>
        <p:spPr>
          <a:xfrm>
            <a:off x="5897520" y="3750480"/>
            <a:ext cx="2835000" cy="353880"/>
          </a:xfrm>
          <a:prstGeom prst="rect">
            <a:avLst/>
          </a:prstGeom>
          <a:noFill/>
          <a:ln w="0">
            <a:noFill/>
          </a:ln>
        </p:spPr>
        <p:style>
          <a:lnRef idx="0"/>
          <a:fillRef idx="0"/>
          <a:effectRef idx="0"/>
          <a:fontRef idx="minor"/>
        </p:style>
        <p:txBody>
          <a:bodyPr wrap="none" lIns="0" rIns="0" tIns="0" bIns="0" anchor="t">
            <a:noAutofit/>
          </a:bodyPr>
          <a:p>
            <a:pPr algn="ctr">
              <a:lnSpc>
                <a:spcPts val="2750"/>
              </a:lnSpc>
              <a:buNone/>
              <a:tabLst>
                <a:tab algn="l" pos="0"/>
              </a:tabLst>
            </a:pPr>
            <a:r>
              <a:rPr b="0" lang="en-US" sz="2200" spc="-1" strike="noStrike">
                <a:solidFill>
                  <a:srgbClr val="49495a"/>
                </a:solidFill>
                <a:latin typeface="Libre Baskerville"/>
                <a:ea typeface="Libre Baskerville"/>
              </a:rPr>
              <a:t>Καθολίκευση</a:t>
            </a:r>
            <a:endParaRPr b="0" lang="en-US" sz="2200" spc="-1" strike="noStrike">
              <a:latin typeface="Arial"/>
            </a:endParaRPr>
          </a:p>
        </p:txBody>
      </p:sp>
      <p:sp>
        <p:nvSpPr>
          <p:cNvPr id="668" name="Text 7"/>
          <p:cNvSpPr/>
          <p:nvPr/>
        </p:nvSpPr>
        <p:spPr>
          <a:xfrm>
            <a:off x="5254560" y="4240800"/>
            <a:ext cx="4120560" cy="1088280"/>
          </a:xfrm>
          <a:prstGeom prst="rect">
            <a:avLst/>
          </a:prstGeom>
          <a:noFill/>
          <a:ln w="0">
            <a:noFill/>
          </a:ln>
        </p:spPr>
        <p:style>
          <a:lnRef idx="0"/>
          <a:fillRef idx="0"/>
          <a:effectRef idx="0"/>
          <a:fontRef idx="minor"/>
        </p:style>
        <p:txBody>
          <a:bodyPr lIns="0" rIns="0" tIns="0" bIns="0" anchor="t">
            <a:noAutofit/>
          </a:bodyPr>
          <a:p>
            <a:pPr algn="ctr">
              <a:lnSpc>
                <a:spcPts val="2849"/>
              </a:lnSpc>
              <a:buNone/>
              <a:tabLst>
                <a:tab algn="l" pos="0"/>
              </a:tabLst>
            </a:pPr>
            <a:r>
              <a:rPr b="0" lang="en-US" sz="1750" spc="-1" strike="noStrike">
                <a:solidFill>
                  <a:srgbClr val="49495a"/>
                </a:solidFill>
                <a:latin typeface="Open Sans"/>
                <a:ea typeface="Open Sans"/>
              </a:rPr>
              <a:t>Πρέπει να είμαστε διατεθειμένοι να καθολικεύσουμε τις ηθικές μας κρίσεις.</a:t>
            </a:r>
            <a:endParaRPr b="0" lang="en-US" sz="1750" spc="-1" strike="noStrike">
              <a:latin typeface="Arial"/>
            </a:endParaRPr>
          </a:p>
        </p:txBody>
      </p:sp>
      <p:sp>
        <p:nvSpPr>
          <p:cNvPr id="669" name="Text 8"/>
          <p:cNvSpPr/>
          <p:nvPr/>
        </p:nvSpPr>
        <p:spPr>
          <a:xfrm>
            <a:off x="9715680" y="2718720"/>
            <a:ext cx="4120560" cy="748080"/>
          </a:xfrm>
          <a:prstGeom prst="rect">
            <a:avLst/>
          </a:prstGeom>
          <a:noFill/>
          <a:ln w="0">
            <a:noFill/>
          </a:ln>
        </p:spPr>
        <p:style>
          <a:lnRef idx="0"/>
          <a:fillRef idx="0"/>
          <a:effectRef idx="0"/>
          <a:fontRef idx="minor"/>
        </p:style>
        <p:txBody>
          <a:bodyPr wrap="none" lIns="0" rIns="0" tIns="0" bIns="0" anchor="t">
            <a:noAutofit/>
          </a:bodyPr>
          <a:p>
            <a:pPr algn="ctr">
              <a:lnSpc>
                <a:spcPts val="5851"/>
              </a:lnSpc>
              <a:buNone/>
              <a:tabLst>
                <a:tab algn="l" pos="0"/>
              </a:tabLst>
            </a:pPr>
            <a:r>
              <a:rPr b="0" lang="en-US" sz="5850" spc="-1" strike="noStrike">
                <a:solidFill>
                  <a:srgbClr val="49495a"/>
                </a:solidFill>
                <a:latin typeface="Libre Baskerville"/>
                <a:ea typeface="Libre Baskerville"/>
              </a:rPr>
              <a:t>3</a:t>
            </a:r>
            <a:endParaRPr b="0" lang="en-US" sz="5850" spc="-1" strike="noStrike">
              <a:latin typeface="Arial"/>
            </a:endParaRPr>
          </a:p>
        </p:txBody>
      </p:sp>
      <p:sp>
        <p:nvSpPr>
          <p:cNvPr id="670" name="Text 9"/>
          <p:cNvSpPr/>
          <p:nvPr/>
        </p:nvSpPr>
        <p:spPr>
          <a:xfrm>
            <a:off x="10358280" y="3750480"/>
            <a:ext cx="2835000" cy="353880"/>
          </a:xfrm>
          <a:prstGeom prst="rect">
            <a:avLst/>
          </a:prstGeom>
          <a:noFill/>
          <a:ln w="0">
            <a:noFill/>
          </a:ln>
        </p:spPr>
        <p:style>
          <a:lnRef idx="0"/>
          <a:fillRef idx="0"/>
          <a:effectRef idx="0"/>
          <a:fontRef idx="minor"/>
        </p:style>
        <p:txBody>
          <a:bodyPr wrap="none" lIns="0" rIns="0" tIns="0" bIns="0" anchor="t">
            <a:noAutofit/>
          </a:bodyPr>
          <a:p>
            <a:pPr algn="ctr">
              <a:lnSpc>
                <a:spcPts val="2750"/>
              </a:lnSpc>
              <a:buNone/>
              <a:tabLst>
                <a:tab algn="l" pos="0"/>
              </a:tabLst>
            </a:pPr>
            <a:r>
              <a:rPr b="0" lang="en-US" sz="2200" spc="-1" strike="noStrike">
                <a:solidFill>
                  <a:srgbClr val="49495a"/>
                </a:solidFill>
                <a:latin typeface="Libre Baskerville"/>
                <a:ea typeface="Libre Baskerville"/>
              </a:rPr>
              <a:t>Σεβασμός Άλλων</a:t>
            </a:r>
            <a:endParaRPr b="0" lang="en-US" sz="2200" spc="-1" strike="noStrike">
              <a:latin typeface="Arial"/>
            </a:endParaRPr>
          </a:p>
        </p:txBody>
      </p:sp>
      <p:sp>
        <p:nvSpPr>
          <p:cNvPr id="671" name="Text 10"/>
          <p:cNvSpPr/>
          <p:nvPr/>
        </p:nvSpPr>
        <p:spPr>
          <a:xfrm>
            <a:off x="9715680" y="4240800"/>
            <a:ext cx="4120560" cy="1088280"/>
          </a:xfrm>
          <a:prstGeom prst="rect">
            <a:avLst/>
          </a:prstGeom>
          <a:noFill/>
          <a:ln w="0">
            <a:noFill/>
          </a:ln>
        </p:spPr>
        <p:style>
          <a:lnRef idx="0"/>
          <a:fillRef idx="0"/>
          <a:effectRef idx="0"/>
          <a:fontRef idx="minor"/>
        </p:style>
        <p:txBody>
          <a:bodyPr lIns="0" rIns="0" tIns="0" bIns="0" anchor="t">
            <a:noAutofit/>
          </a:bodyPr>
          <a:p>
            <a:pPr algn="ctr">
              <a:lnSpc>
                <a:spcPts val="2849"/>
              </a:lnSpc>
              <a:buNone/>
              <a:tabLst>
                <a:tab algn="l" pos="0"/>
              </a:tabLst>
            </a:pPr>
            <a:r>
              <a:rPr b="0" lang="en-US" sz="1750" spc="-1" strike="noStrike">
                <a:solidFill>
                  <a:srgbClr val="49495a"/>
                </a:solidFill>
                <a:latin typeface="Open Sans"/>
                <a:ea typeface="Open Sans"/>
              </a:rPr>
              <a:t>Οφείλουμε να παίρνουμε σοβαρά υπόψη τα δικαιώματα και τα συμφέροντα των άλλων.</a:t>
            </a:r>
            <a:endParaRPr b="0" lang="en-US" sz="1750" spc="-1" strike="noStrike">
              <a:latin typeface="Arial"/>
            </a:endParaRPr>
          </a:p>
        </p:txBody>
      </p:sp>
      <p:sp>
        <p:nvSpPr>
          <p:cNvPr id="672" name="Text 11"/>
          <p:cNvSpPr/>
          <p:nvPr/>
        </p:nvSpPr>
        <p:spPr>
          <a:xfrm>
            <a:off x="793800" y="5584680"/>
            <a:ext cx="1304244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49495a"/>
                </a:solidFill>
                <a:latin typeface="Open Sans"/>
                <a:ea typeface="Open Sans"/>
              </a:rPr>
              <a:t>Η υιοθέτηση της ηθικής στάσης ζωής απαιτεί να αναγνωρίζουμε ότι οι ηθικές μας κρίσεις πρέπει να επηρεάζουν τις αποφάσεις μας για το πώς θα ενεργήσουμε. Επιπλέον, πρέπει να συνειδητοποιούμε ότι οι κρίσεις αυτές ισχύουν εξίσου σε όλες τις παρόμοιες περιστάσεις και για όλους τους ανθρώπους με παρόμοια χαρακτηριστικά.</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TotalTime>
  <Application>LibreOffice/7.3.4.2$Windows_X86_64 LibreOffice_project/728fec16bd5f605073805c3c9e7c4212a0120dc5</Application>
  <AppVersion>15.0000</AppVersion>
  <Words>0</Words>
  <Paragraphs>0</Paragraphs>
  <Company>PptxGenJS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2025-03-06T19:18:33Z</dcterms:created>
  <dc:creator>PptxGenJS</dc:creator>
  <dc:description/>
  <dc:language>en-US</dc:language>
  <cp:lastModifiedBy/>
  <dcterms:modified xsi:type="dcterms:W3CDTF">2025-03-10T09:40:18Z</dcterms:modified>
  <cp:revision>2</cp:revision>
  <dc:subject>PptxGenJS Presentation</dc:subject>
  <dc:title>PptxGenJS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14</vt:i4>
  </property>
  <property fmtid="{D5CDD505-2E9C-101B-9397-08002B2CF9AE}" pid="3" name="PresentationFormat">
    <vt:lpwstr>On-screen Show (16:9)</vt:lpwstr>
  </property>
  <property fmtid="{D5CDD505-2E9C-101B-9397-08002B2CF9AE}" pid="4" name="Slides">
    <vt:i4>14</vt:i4>
  </property>
</Properties>
</file>