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169.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178.xml.rels" ContentType="application/vnd.openxmlformats-package.relationships+xml"/>
  <Override PartName="/ppt/slideLayouts/_rels/slideLayout90.xml.rels" ContentType="application/vnd.openxmlformats-package.relationships+xml"/>
  <Override PartName="/ppt/slideLayouts/_rels/slideLayout179.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_rels/slideLayout170.xml.rels" ContentType="application/vnd.openxmlformats-package.relationships+xml"/>
  <Override PartName="/ppt/slideLayouts/_rels/slideLayout171.xml.rels" ContentType="application/vnd.openxmlformats-package.relationships+xml"/>
  <Override PartName="/ppt/slideLayouts/_rels/slideLayout172.xml.rels" ContentType="application/vnd.openxmlformats-package.relationships+xml"/>
  <Override PartName="/ppt/slideLayouts/_rels/slideLayout173.xml.rels" ContentType="application/vnd.openxmlformats-package.relationships+xml"/>
  <Override PartName="/ppt/slideLayouts/_rels/slideLayout174.xml.rels" ContentType="application/vnd.openxmlformats-package.relationships+xml"/>
  <Override PartName="/ppt/slideLayouts/_rels/slideLayout175.xml.rels" ContentType="application/vnd.openxmlformats-package.relationships+xml"/>
  <Override PartName="/ppt/slideLayouts/_rels/slideLayout176.xml.rels" ContentType="application/vnd.openxmlformats-package.relationships+xml"/>
  <Override PartName="/ppt/slideLayouts/_rels/slideLayout177.xml.rels" ContentType="application/vnd.openxmlformats-package.relationships+xml"/>
  <Override PartName="/ppt/slideLayouts/_rels/slideLayout180.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1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78.xml" ContentType="application/vnd.openxmlformats-officedocument.presentationml.slideLayout+xml"/>
  <Override PartName="/ppt/slideLayouts/slideLayout91.xml" ContentType="application/vnd.openxmlformats-officedocument.presentationml.slideLayout+xml"/>
  <Override PartName="/ppt/slideLayouts/slideLayout179.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notesMaster" Target="notesMasters/notesMaster1.xml"/><Relationship Id="rId18" Type="http://schemas.openxmlformats.org/officeDocument/2006/relationships/slide" Target="slides/slide1.xml"/><Relationship Id="rId19" Type="http://schemas.openxmlformats.org/officeDocument/2006/relationships/slide" Target="slides/slide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60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60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60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60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60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ADEEC8D0-2825-4F61-9967-CE9126ACE259}"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PlaceHolder 1"/>
          <p:cNvSpPr>
            <a:spLocks noGrp="1"/>
          </p:cNvSpPr>
          <p:nvPr>
            <p:ph type="sldImg"/>
          </p:nvPr>
        </p:nvSpPr>
        <p:spPr>
          <a:xfrm>
            <a:off x="685800" y="1143000"/>
            <a:ext cx="5485320" cy="3085200"/>
          </a:xfrm>
          <a:prstGeom prst="rect">
            <a:avLst/>
          </a:prstGeom>
          <a:ln w="0">
            <a:noFill/>
          </a:ln>
        </p:spPr>
      </p:sp>
      <p:sp>
        <p:nvSpPr>
          <p:cNvPr id="809"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10" name="PlaceHolder 3"/>
          <p:cNvSpPr>
            <a:spLocks noGrp="1"/>
          </p:cNvSpPr>
          <p:nvPr>
            <p:ph type="sldNum" idx="4"/>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6C3EEC28-521F-4521-8EE6-EF8A06ED56A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PlaceHolder 1"/>
          <p:cNvSpPr>
            <a:spLocks noGrp="1"/>
          </p:cNvSpPr>
          <p:nvPr>
            <p:ph type="sldImg"/>
          </p:nvPr>
        </p:nvSpPr>
        <p:spPr>
          <a:xfrm>
            <a:off x="685800" y="1143000"/>
            <a:ext cx="5485320" cy="3085200"/>
          </a:xfrm>
          <a:prstGeom prst="rect">
            <a:avLst/>
          </a:prstGeom>
          <a:ln w="0">
            <a:noFill/>
          </a:ln>
        </p:spPr>
      </p:sp>
      <p:sp>
        <p:nvSpPr>
          <p:cNvPr id="836"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37" name="PlaceHolder 3"/>
          <p:cNvSpPr>
            <a:spLocks noGrp="1"/>
          </p:cNvSpPr>
          <p:nvPr>
            <p:ph type="sldNum" idx="13"/>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42FAE593-3C83-4606-A077-58AA97B39C32}"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PlaceHolder 1"/>
          <p:cNvSpPr>
            <a:spLocks noGrp="1"/>
          </p:cNvSpPr>
          <p:nvPr>
            <p:ph type="sldImg"/>
          </p:nvPr>
        </p:nvSpPr>
        <p:spPr>
          <a:xfrm>
            <a:off x="685800" y="1143000"/>
            <a:ext cx="5485320" cy="3085200"/>
          </a:xfrm>
          <a:prstGeom prst="rect">
            <a:avLst/>
          </a:prstGeom>
          <a:ln w="0">
            <a:noFill/>
          </a:ln>
        </p:spPr>
      </p:sp>
      <p:sp>
        <p:nvSpPr>
          <p:cNvPr id="839"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40" name="PlaceHolder 3"/>
          <p:cNvSpPr>
            <a:spLocks noGrp="1"/>
          </p:cNvSpPr>
          <p:nvPr>
            <p:ph type="sldNum" idx="14"/>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D711936A-B66B-4084-A96C-EBC23129E60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PlaceHolder 1"/>
          <p:cNvSpPr>
            <a:spLocks noGrp="1"/>
          </p:cNvSpPr>
          <p:nvPr>
            <p:ph type="sldImg"/>
          </p:nvPr>
        </p:nvSpPr>
        <p:spPr>
          <a:xfrm>
            <a:off x="685800" y="1143000"/>
            <a:ext cx="5485320" cy="3085200"/>
          </a:xfrm>
          <a:prstGeom prst="rect">
            <a:avLst/>
          </a:prstGeom>
          <a:ln w="0">
            <a:noFill/>
          </a:ln>
        </p:spPr>
      </p:sp>
      <p:sp>
        <p:nvSpPr>
          <p:cNvPr id="842"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43" name="PlaceHolder 3"/>
          <p:cNvSpPr>
            <a:spLocks noGrp="1"/>
          </p:cNvSpPr>
          <p:nvPr>
            <p:ph type="sldNum" idx="15"/>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036D242D-395A-405A-8432-1524A936087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PlaceHolder 1"/>
          <p:cNvSpPr>
            <a:spLocks noGrp="1"/>
          </p:cNvSpPr>
          <p:nvPr>
            <p:ph type="sldImg"/>
          </p:nvPr>
        </p:nvSpPr>
        <p:spPr>
          <a:xfrm>
            <a:off x="685800" y="1143000"/>
            <a:ext cx="5485320" cy="3085200"/>
          </a:xfrm>
          <a:prstGeom prst="rect">
            <a:avLst/>
          </a:prstGeom>
          <a:ln w="0">
            <a:noFill/>
          </a:ln>
        </p:spPr>
      </p:sp>
      <p:sp>
        <p:nvSpPr>
          <p:cNvPr id="845"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46" name="PlaceHolder 3"/>
          <p:cNvSpPr>
            <a:spLocks noGrp="1"/>
          </p:cNvSpPr>
          <p:nvPr>
            <p:ph type="sldNum" idx="16"/>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CD397A26-62BC-4ABC-8A13-C334E53D072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sldImg"/>
          </p:nvPr>
        </p:nvSpPr>
        <p:spPr>
          <a:xfrm>
            <a:off x="685800" y="1143000"/>
            <a:ext cx="5485320" cy="3085200"/>
          </a:xfrm>
          <a:prstGeom prst="rect">
            <a:avLst/>
          </a:prstGeom>
          <a:ln w="0">
            <a:noFill/>
          </a:ln>
        </p:spPr>
      </p:sp>
      <p:sp>
        <p:nvSpPr>
          <p:cNvPr id="848"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49" name="PlaceHolder 3"/>
          <p:cNvSpPr>
            <a:spLocks noGrp="1"/>
          </p:cNvSpPr>
          <p:nvPr>
            <p:ph type="sldNum" idx="17"/>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0B27A273-8A01-4C79-B1CA-5B0385F974E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PlaceHolder 1"/>
          <p:cNvSpPr>
            <a:spLocks noGrp="1"/>
          </p:cNvSpPr>
          <p:nvPr>
            <p:ph type="sldImg"/>
          </p:nvPr>
        </p:nvSpPr>
        <p:spPr>
          <a:xfrm>
            <a:off x="685800" y="1143000"/>
            <a:ext cx="5485320" cy="3085200"/>
          </a:xfrm>
          <a:prstGeom prst="rect">
            <a:avLst/>
          </a:prstGeom>
          <a:ln w="0">
            <a:noFill/>
          </a:ln>
        </p:spPr>
      </p:sp>
      <p:sp>
        <p:nvSpPr>
          <p:cNvPr id="851"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52" name="PlaceHolder 3"/>
          <p:cNvSpPr>
            <a:spLocks noGrp="1"/>
          </p:cNvSpPr>
          <p:nvPr>
            <p:ph type="sldNum" idx="18"/>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BE4E569C-81A0-4E07-8190-7A5F36D9F44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sldImg"/>
          </p:nvPr>
        </p:nvSpPr>
        <p:spPr>
          <a:xfrm>
            <a:off x="685800" y="1143000"/>
            <a:ext cx="5485320" cy="3085200"/>
          </a:xfrm>
          <a:prstGeom prst="rect">
            <a:avLst/>
          </a:prstGeom>
          <a:ln w="0">
            <a:noFill/>
          </a:ln>
        </p:spPr>
      </p:sp>
      <p:sp>
        <p:nvSpPr>
          <p:cNvPr id="812"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13" name="PlaceHolder 3"/>
          <p:cNvSpPr>
            <a:spLocks noGrp="1"/>
          </p:cNvSpPr>
          <p:nvPr>
            <p:ph type="sldNum" idx="5"/>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83F90B34-E73C-4316-8C14-32BA2C9A8E6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sldImg"/>
          </p:nvPr>
        </p:nvSpPr>
        <p:spPr>
          <a:xfrm>
            <a:off x="685800" y="1143000"/>
            <a:ext cx="5485320" cy="3085200"/>
          </a:xfrm>
          <a:prstGeom prst="rect">
            <a:avLst/>
          </a:prstGeom>
          <a:ln w="0">
            <a:noFill/>
          </a:ln>
        </p:spPr>
      </p:sp>
      <p:sp>
        <p:nvSpPr>
          <p:cNvPr id="815"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16" name="PlaceHolder 3"/>
          <p:cNvSpPr>
            <a:spLocks noGrp="1"/>
          </p:cNvSpPr>
          <p:nvPr>
            <p:ph type="sldNum" idx="6"/>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2DA36189-914F-460A-B0D4-C73435DC8C9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PlaceHolder 1"/>
          <p:cNvSpPr>
            <a:spLocks noGrp="1"/>
          </p:cNvSpPr>
          <p:nvPr>
            <p:ph type="sldImg"/>
          </p:nvPr>
        </p:nvSpPr>
        <p:spPr>
          <a:xfrm>
            <a:off x="685800" y="1143000"/>
            <a:ext cx="5485320" cy="3085200"/>
          </a:xfrm>
          <a:prstGeom prst="rect">
            <a:avLst/>
          </a:prstGeom>
          <a:ln w="0">
            <a:noFill/>
          </a:ln>
        </p:spPr>
      </p:sp>
      <p:sp>
        <p:nvSpPr>
          <p:cNvPr id="818"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19" name="PlaceHolder 3"/>
          <p:cNvSpPr>
            <a:spLocks noGrp="1"/>
          </p:cNvSpPr>
          <p:nvPr>
            <p:ph type="sldNum" idx="7"/>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6F2B4639-E47B-403B-88AE-258D18A6C0E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PlaceHolder 1"/>
          <p:cNvSpPr>
            <a:spLocks noGrp="1"/>
          </p:cNvSpPr>
          <p:nvPr>
            <p:ph type="sldImg"/>
          </p:nvPr>
        </p:nvSpPr>
        <p:spPr>
          <a:xfrm>
            <a:off x="685800" y="1143000"/>
            <a:ext cx="5485320" cy="3085200"/>
          </a:xfrm>
          <a:prstGeom prst="rect">
            <a:avLst/>
          </a:prstGeom>
          <a:ln w="0">
            <a:noFill/>
          </a:ln>
        </p:spPr>
      </p:sp>
      <p:sp>
        <p:nvSpPr>
          <p:cNvPr id="821"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22" name="PlaceHolder 3"/>
          <p:cNvSpPr>
            <a:spLocks noGrp="1"/>
          </p:cNvSpPr>
          <p:nvPr>
            <p:ph type="sldNum" idx="8"/>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1D2072BC-F4A3-4E8D-A020-23A0E5C2B6D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sldImg"/>
          </p:nvPr>
        </p:nvSpPr>
        <p:spPr>
          <a:xfrm>
            <a:off x="685800" y="1143000"/>
            <a:ext cx="5485320" cy="3085200"/>
          </a:xfrm>
          <a:prstGeom prst="rect">
            <a:avLst/>
          </a:prstGeom>
          <a:ln w="0">
            <a:noFill/>
          </a:ln>
        </p:spPr>
      </p:sp>
      <p:sp>
        <p:nvSpPr>
          <p:cNvPr id="824"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25" name="PlaceHolder 3"/>
          <p:cNvSpPr>
            <a:spLocks noGrp="1"/>
          </p:cNvSpPr>
          <p:nvPr>
            <p:ph type="sldNum" idx="9"/>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7BDE4AE5-48CE-493F-8FD8-4F8625B7151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6" name="PlaceHolder 1"/>
          <p:cNvSpPr>
            <a:spLocks noGrp="1"/>
          </p:cNvSpPr>
          <p:nvPr>
            <p:ph type="sldImg"/>
          </p:nvPr>
        </p:nvSpPr>
        <p:spPr>
          <a:xfrm>
            <a:off x="685800" y="1143000"/>
            <a:ext cx="5485320" cy="3085200"/>
          </a:xfrm>
          <a:prstGeom prst="rect">
            <a:avLst/>
          </a:prstGeom>
          <a:ln w="0">
            <a:noFill/>
          </a:ln>
        </p:spPr>
      </p:sp>
      <p:sp>
        <p:nvSpPr>
          <p:cNvPr id="827"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28" name="PlaceHolder 3"/>
          <p:cNvSpPr>
            <a:spLocks noGrp="1"/>
          </p:cNvSpPr>
          <p:nvPr>
            <p:ph type="sldNum" idx="10"/>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878DDF0C-415F-4FB6-87BF-9C472696AC1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sldImg"/>
          </p:nvPr>
        </p:nvSpPr>
        <p:spPr>
          <a:xfrm>
            <a:off x="685800" y="1143000"/>
            <a:ext cx="5485320" cy="3085200"/>
          </a:xfrm>
          <a:prstGeom prst="rect">
            <a:avLst/>
          </a:prstGeom>
          <a:ln w="0">
            <a:noFill/>
          </a:ln>
        </p:spPr>
      </p:sp>
      <p:sp>
        <p:nvSpPr>
          <p:cNvPr id="830"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31" name="PlaceHolder 3"/>
          <p:cNvSpPr>
            <a:spLocks noGrp="1"/>
          </p:cNvSpPr>
          <p:nvPr>
            <p:ph type="sldNum" idx="11"/>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186832A8-8FBE-4A49-ACB8-B0583F019A5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2" name="PlaceHolder 1"/>
          <p:cNvSpPr>
            <a:spLocks noGrp="1"/>
          </p:cNvSpPr>
          <p:nvPr>
            <p:ph type="sldImg"/>
          </p:nvPr>
        </p:nvSpPr>
        <p:spPr>
          <a:xfrm>
            <a:off x="685800" y="1143000"/>
            <a:ext cx="5485320" cy="3085200"/>
          </a:xfrm>
          <a:prstGeom prst="rect">
            <a:avLst/>
          </a:prstGeom>
          <a:ln w="0">
            <a:noFill/>
          </a:ln>
        </p:spPr>
      </p:sp>
      <p:sp>
        <p:nvSpPr>
          <p:cNvPr id="833" name="PlaceHolder 2"/>
          <p:cNvSpPr>
            <a:spLocks noGrp="1"/>
          </p:cNvSpPr>
          <p:nvPr>
            <p:ph type="body"/>
          </p:nvPr>
        </p:nvSpPr>
        <p:spPr>
          <a:xfrm>
            <a:off x="685800" y="4400640"/>
            <a:ext cx="5485320" cy="3599280"/>
          </a:xfrm>
          <a:prstGeom prst="rect">
            <a:avLst/>
          </a:prstGeom>
          <a:noFill/>
          <a:ln w="0">
            <a:noFill/>
          </a:ln>
        </p:spPr>
        <p:txBody>
          <a:bodyPr lIns="0" rIns="0" tIns="0" bIns="0" anchor="t">
            <a:noAutofit/>
          </a:bodyPr>
          <a:p>
            <a:endParaRPr b="0" lang="en-US" sz="2000" spc="-1" strike="noStrike">
              <a:latin typeface="Arial"/>
            </a:endParaRPr>
          </a:p>
        </p:txBody>
      </p:sp>
      <p:sp>
        <p:nvSpPr>
          <p:cNvPr id="834" name="PlaceHolder 3"/>
          <p:cNvSpPr>
            <a:spLocks noGrp="1"/>
          </p:cNvSpPr>
          <p:nvPr>
            <p:ph type="sldNum" idx="12"/>
          </p:nvPr>
        </p:nvSpPr>
        <p:spPr>
          <a:xfrm>
            <a:off x="3884760" y="8685360"/>
            <a:ext cx="2970720" cy="457560"/>
          </a:xfrm>
          <a:prstGeom prst="rect">
            <a:avLst/>
          </a:prstGeom>
          <a:noFill/>
          <a:ln w="0">
            <a:noFill/>
          </a:ln>
        </p:spPr>
        <p:txBody>
          <a:bodyPr lIns="0" rIns="0" tIns="0" bIns="0" anchor="b">
            <a:noAutofit/>
          </a:bodyPr>
          <a:lstStyle>
            <a:lvl1pPr algn="r">
              <a:lnSpc>
                <a:spcPct val="100000"/>
              </a:lnSpc>
              <a:buNone/>
              <a:defRPr b="0" lang="en-US" sz="1200" spc="-1" strike="noStrike">
                <a:latin typeface="Times New Roman"/>
              </a:defRPr>
            </a:lvl1pPr>
          </a:lstStyle>
          <a:p>
            <a:pPr algn="r">
              <a:lnSpc>
                <a:spcPct val="100000"/>
              </a:lnSpc>
              <a:buNone/>
            </a:pPr>
            <a:fld id="{6BC365E0-A982-4DD6-8621-31439192EAEF}"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latin typeface="Arial"/>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slideLayout" Target="../slideLayouts/slideLayout18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36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40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44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48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52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56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5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5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4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8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12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16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20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24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28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29320" cy="8228520"/>
          </a:xfrm>
          <a:prstGeom prst="rect">
            <a:avLst/>
          </a:prstGeom>
          <a:solidFill>
            <a:srgbClr val="181a1b"/>
          </a:solidFill>
          <a:ln w="0">
            <a:noFill/>
          </a:ln>
        </p:spPr>
        <p:style>
          <a:lnRef idx="0"/>
          <a:fillRef idx="0"/>
          <a:effectRef idx="0"/>
          <a:fontRef idx="minor"/>
        </p:style>
      </p:sp>
      <p:sp>
        <p:nvSpPr>
          <p:cNvPr id="321" name="Shape 1"/>
          <p:cNvSpPr/>
          <p:nvPr/>
        </p:nvSpPr>
        <p:spPr>
          <a:xfrm>
            <a:off x="0" y="0"/>
            <a:ext cx="14629320" cy="8228520"/>
          </a:xfrm>
          <a:prstGeom prst="rect">
            <a:avLst/>
          </a:prstGeom>
          <a:solidFill>
            <a:srgbClr val="111213"/>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109.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21.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57.xml"/><Relationship Id="rId6"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hyperlink" Target="https://archive.ert.gr/?s=&#920;&#949;&#972;&#962;+&#947;&#953;&#945;+&#956;&#953;&#945;+&#956;&#941;&#961;&#945;&amp;cat=256" TargetMode="External"/><Relationship Id="rId2" Type="http://schemas.openxmlformats.org/officeDocument/2006/relationships/slideLayout" Target="../slideLayouts/slideLayout169.xml"/>
</Relationships>
</file>

<file path=ppt/slides/_rels/slide17.xml.rels><?xml version="1.0" encoding="UTF-8"?>
<Relationships xmlns="http://schemas.openxmlformats.org/package/2006/relationships"><Relationship Id="rId1" Type="http://schemas.openxmlformats.org/officeDocument/2006/relationships/hyperlink" Target="https://archive.ert.gr/36898/" TargetMode="External"/><Relationship Id="rId2" Type="http://schemas.openxmlformats.org/officeDocument/2006/relationships/hyperlink" Target="https://archive.ert.gr/36900/" TargetMode="External"/><Relationship Id="rId3" Type="http://schemas.openxmlformats.org/officeDocument/2006/relationships/hyperlink" Target="http://archive.ert.gr/36904/" TargetMode="External"/><Relationship Id="rId4" Type="http://schemas.openxmlformats.org/officeDocument/2006/relationships/slideLayout" Target="../slideLayouts/slideLayout169.xml"/>
</Relationships>
</file>

<file path=ppt/slides/_rels/slide18.xml.rels><?xml version="1.0" encoding="UTF-8"?>
<Relationships xmlns="http://schemas.openxmlformats.org/package/2006/relationships"><Relationship Id="rId1" Type="http://schemas.openxmlformats.org/officeDocument/2006/relationships/hyperlink" Target="https://vimeo.com/166783405" TargetMode="External"/><Relationship Id="rId2" Type="http://schemas.openxmlformats.org/officeDocument/2006/relationships/slideLayout" Target="../slideLayouts/slideLayout16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49.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7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8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97.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6" name="Image 0" descr="preencoded.png"/>
          <p:cNvPicPr/>
          <p:nvPr/>
        </p:nvPicPr>
        <p:blipFill>
          <a:blip r:embed="rId1"/>
          <a:stretch/>
        </p:blipFill>
        <p:spPr>
          <a:xfrm>
            <a:off x="0" y="0"/>
            <a:ext cx="14629320" cy="8228520"/>
          </a:xfrm>
          <a:prstGeom prst="rect">
            <a:avLst/>
          </a:prstGeom>
          <a:ln w="0">
            <a:noFill/>
          </a:ln>
        </p:spPr>
      </p:pic>
      <p:sp>
        <p:nvSpPr>
          <p:cNvPr id="607" name="Shape 0"/>
          <p:cNvSpPr/>
          <p:nvPr/>
        </p:nvSpPr>
        <p:spPr>
          <a:xfrm>
            <a:off x="0" y="0"/>
            <a:ext cx="14629320" cy="8228520"/>
          </a:xfrm>
          <a:prstGeom prst="rect">
            <a:avLst/>
          </a:prstGeom>
          <a:solidFill>
            <a:srgbClr val="111213">
              <a:alpha val="80000"/>
            </a:srgbClr>
          </a:solidFill>
          <a:ln w="0">
            <a:noFill/>
          </a:ln>
        </p:spPr>
        <p:style>
          <a:lnRef idx="0"/>
          <a:fillRef idx="0"/>
          <a:effectRef idx="0"/>
          <a:fontRef idx="minor"/>
        </p:style>
      </p:sp>
      <p:sp>
        <p:nvSpPr>
          <p:cNvPr id="608" name="Text 1"/>
          <p:cNvSpPr/>
          <p:nvPr/>
        </p:nvSpPr>
        <p:spPr>
          <a:xfrm>
            <a:off x="863640" y="1439280"/>
            <a:ext cx="12901680" cy="1401480"/>
          </a:xfrm>
          <a:prstGeom prst="rect">
            <a:avLst/>
          </a:prstGeom>
          <a:noFill/>
          <a:ln w="0">
            <a:noFill/>
          </a:ln>
        </p:spPr>
        <p:style>
          <a:lnRef idx="0"/>
          <a:fillRef idx="0"/>
          <a:effectRef idx="0"/>
          <a:fontRef idx="minor"/>
        </p:style>
        <p:txBody>
          <a:bodyPr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 </a:t>
            </a:r>
            <a:r>
              <a:rPr b="1" lang="en-US" sz="4400" spc="-46" strike="noStrike">
                <a:solidFill>
                  <a:srgbClr val="ffffff"/>
                </a:solidFill>
                <a:latin typeface="Montserrat Bold"/>
                <a:ea typeface="Montserrat Bold"/>
              </a:rPr>
              <a:t>Πρακτικές Εφαρμογές του Ηθικού Προβληματισμού</a:t>
            </a:r>
            <a:endParaRPr b="0" lang="en-US" sz="4400" spc="-1" strike="noStrike">
              <a:latin typeface="Arial"/>
            </a:endParaRPr>
          </a:p>
        </p:txBody>
      </p:sp>
      <p:sp>
        <p:nvSpPr>
          <p:cNvPr id="609" name="Text 2"/>
          <p:cNvSpPr/>
          <p:nvPr/>
        </p:nvSpPr>
        <p:spPr>
          <a:xfrm>
            <a:off x="863640" y="3211920"/>
            <a:ext cx="12901680" cy="110952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Οι ηθικές αξίες και αρχές δεν παραμένουν μόνο στο επίπεδο της αφηρημένης θεωρητικής ανάλυσης. Τα τελευταία χρόνια απασχολούν όλο και περισσότερο το πεδίο της εφαρμοσμένης ηθικής, δίνοντας τη δυνατότητα να συζητηθούν και να φωτιστούν δύσκολα διλήμματα.</a:t>
            </a:r>
            <a:endParaRPr b="0" lang="en-US" sz="1900" spc="-1" strike="noStrike">
              <a:latin typeface="Arial"/>
            </a:endParaRPr>
          </a:p>
        </p:txBody>
      </p:sp>
      <p:sp>
        <p:nvSpPr>
          <p:cNvPr id="610" name="Text 3"/>
          <p:cNvSpPr/>
          <p:nvPr/>
        </p:nvSpPr>
        <p:spPr>
          <a:xfrm>
            <a:off x="863640" y="4600080"/>
            <a:ext cx="12901680" cy="147960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εφαρμοσμένη ηθική εκτείνεται σε διάφορους τομείς όπως η ηθική του περιβάλλοντος, η ηθική των επιχειρήσεων και ιδιαίτερα η ιατρική ηθική και η βιοηθική, όπου η ραγδαία ανάπτυξη της επιστήμης και της τεχνολογίας μάς υποχρεώνει να αντιμετωπίσουμε νέες καταστάσεις στις οποίες φαίνεται να αλληλοσυγκρούονται αξίες όπως η ωφέλεια του συνόλου, η δικαιοσύνη και η αυτονομία.</a:t>
            </a:r>
            <a:endParaRPr b="0" lang="en-US" sz="1900" spc="-1" strike="noStrike">
              <a:latin typeface="Arial"/>
            </a:endParaRPr>
          </a:p>
        </p:txBody>
      </p:sp>
      <p:sp>
        <p:nvSpPr>
          <p:cNvPr id="611" name="Shape 4"/>
          <p:cNvSpPr/>
          <p:nvPr/>
        </p:nvSpPr>
        <p:spPr>
          <a:xfrm>
            <a:off x="863640" y="6377040"/>
            <a:ext cx="393840" cy="393840"/>
          </a:xfrm>
          <a:prstGeom prst="roundRect">
            <a:avLst>
              <a:gd name="adj" fmla="val 23151155"/>
            </a:avLst>
          </a:prstGeom>
          <a:noFill/>
          <a:ln w="7620">
            <a:solidFill>
              <a:srgbClr val="ffffff"/>
            </a:solidFill>
            <a:round/>
          </a:ln>
        </p:spPr>
        <p:style>
          <a:lnRef idx="0"/>
          <a:fillRef idx="0"/>
          <a:effectRef idx="0"/>
          <a:fontRef idx="minor"/>
        </p:style>
      </p:sp>
      <p:pic>
        <p:nvPicPr>
          <p:cNvPr id="612" name="Image 1" descr="preencoded.png"/>
          <p:cNvPicPr/>
          <p:nvPr/>
        </p:nvPicPr>
        <p:blipFill>
          <a:blip r:embed="rId2"/>
          <a:stretch/>
        </p:blipFill>
        <p:spPr>
          <a:xfrm>
            <a:off x="871560" y="6384600"/>
            <a:ext cx="378720" cy="378720"/>
          </a:xfrm>
          <a:prstGeom prst="rect">
            <a:avLst/>
          </a:prstGeom>
          <a:ln w="0">
            <a:noFill/>
          </a:ln>
        </p:spPr>
      </p:pic>
      <p:sp>
        <p:nvSpPr>
          <p:cNvPr id="613" name="Text 5"/>
          <p:cNvSpPr/>
          <p:nvPr/>
        </p:nvSpPr>
        <p:spPr>
          <a:xfrm>
            <a:off x="1382040" y="6358320"/>
            <a:ext cx="2277360" cy="430920"/>
          </a:xfrm>
          <a:prstGeom prst="rect">
            <a:avLst/>
          </a:prstGeom>
          <a:noFill/>
          <a:ln w="0">
            <a:noFill/>
          </a:ln>
        </p:spPr>
        <p:style>
          <a:lnRef idx="0"/>
          <a:fillRef idx="0"/>
          <a:effectRef idx="0"/>
          <a:fontRef idx="minor"/>
        </p:style>
        <p:txBody>
          <a:bodyPr wrap="none" lIns="0" rIns="0" tIns="0" bIns="0" anchor="t">
            <a:noAutofit/>
          </a:bodyPr>
          <a:p>
            <a:pPr>
              <a:lnSpc>
                <a:spcPts val="3399"/>
              </a:lnSpc>
              <a:buNone/>
              <a:tabLst>
                <a:tab algn="l" pos="0"/>
              </a:tabLst>
            </a:pPr>
            <a:r>
              <a:rPr b="1" lang="en-US" sz="2400" spc="-1" strike="noStrike">
                <a:solidFill>
                  <a:srgbClr val="e2e6e9"/>
                </a:solidFill>
                <a:latin typeface="Source Sans Pro Bold"/>
                <a:ea typeface="Source Sans Pro Bold"/>
              </a:rPr>
              <a:t>by Elpiniki Rassa</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Text 0"/>
          <p:cNvSpPr/>
          <p:nvPr/>
        </p:nvSpPr>
        <p:spPr>
          <a:xfrm>
            <a:off x="815400" y="887040"/>
            <a:ext cx="7377480" cy="660960"/>
          </a:xfrm>
          <a:prstGeom prst="rect">
            <a:avLst/>
          </a:prstGeom>
          <a:noFill/>
          <a:ln w="0">
            <a:noFill/>
          </a:ln>
        </p:spPr>
        <p:style>
          <a:lnRef idx="0"/>
          <a:fillRef idx="0"/>
          <a:effectRef idx="0"/>
          <a:fontRef idx="minor"/>
        </p:style>
        <p:txBody>
          <a:bodyPr wrap="none" lIns="0" rIns="0" tIns="0" bIns="0" anchor="t">
            <a:noAutofit/>
          </a:bodyPr>
          <a:p>
            <a:pPr>
              <a:lnSpc>
                <a:spcPts val="5199"/>
              </a:lnSpc>
              <a:buNone/>
              <a:tabLst>
                <a:tab algn="l" pos="0"/>
              </a:tabLst>
            </a:pPr>
            <a:r>
              <a:rPr b="1" lang="en-US" sz="4150" spc="-43" strike="noStrike">
                <a:solidFill>
                  <a:srgbClr val="ffffff"/>
                </a:solidFill>
                <a:latin typeface="Montserrat Bold"/>
                <a:ea typeface="Montserrat Bold"/>
              </a:rPr>
              <a:t>Η Ηθική του Περιβάλλοντος</a:t>
            </a:r>
            <a:endParaRPr b="0" lang="en-US" sz="4150" spc="-1" strike="noStrike">
              <a:latin typeface="Arial"/>
            </a:endParaRPr>
          </a:p>
        </p:txBody>
      </p:sp>
      <p:pic>
        <p:nvPicPr>
          <p:cNvPr id="709" name="Image 0" descr="preencoded.png"/>
          <p:cNvPicPr/>
          <p:nvPr/>
        </p:nvPicPr>
        <p:blipFill>
          <a:blip r:embed="rId1"/>
          <a:stretch/>
        </p:blipFill>
        <p:spPr>
          <a:xfrm>
            <a:off x="823320" y="2164680"/>
            <a:ext cx="3105000" cy="3105000"/>
          </a:xfrm>
          <a:prstGeom prst="rect">
            <a:avLst/>
          </a:prstGeom>
          <a:ln w="0">
            <a:noFill/>
          </a:ln>
        </p:spPr>
      </p:pic>
      <p:pic>
        <p:nvPicPr>
          <p:cNvPr id="710" name="Image 1" descr="preencoded.png"/>
          <p:cNvPicPr/>
          <p:nvPr/>
        </p:nvPicPr>
        <p:blipFill>
          <a:blip r:embed="rId2"/>
          <a:stretch/>
        </p:blipFill>
        <p:spPr>
          <a:xfrm>
            <a:off x="4115880" y="2164680"/>
            <a:ext cx="3105000" cy="3105000"/>
          </a:xfrm>
          <a:prstGeom prst="rect">
            <a:avLst/>
          </a:prstGeom>
          <a:ln w="0">
            <a:noFill/>
          </a:ln>
        </p:spPr>
      </p:pic>
      <p:pic>
        <p:nvPicPr>
          <p:cNvPr id="711" name="Image 2" descr="preencoded.png"/>
          <p:cNvPicPr/>
          <p:nvPr/>
        </p:nvPicPr>
        <p:blipFill>
          <a:blip r:embed="rId3"/>
          <a:stretch/>
        </p:blipFill>
        <p:spPr>
          <a:xfrm>
            <a:off x="7408440" y="2164680"/>
            <a:ext cx="3105000" cy="3105000"/>
          </a:xfrm>
          <a:prstGeom prst="rect">
            <a:avLst/>
          </a:prstGeom>
          <a:ln w="0">
            <a:noFill/>
          </a:ln>
        </p:spPr>
      </p:pic>
      <p:pic>
        <p:nvPicPr>
          <p:cNvPr id="712" name="Image 3" descr="preencoded.png"/>
          <p:cNvPicPr/>
          <p:nvPr/>
        </p:nvPicPr>
        <p:blipFill>
          <a:blip r:embed="rId4"/>
          <a:stretch/>
        </p:blipFill>
        <p:spPr>
          <a:xfrm>
            <a:off x="10701000" y="2164680"/>
            <a:ext cx="3105360" cy="3105360"/>
          </a:xfrm>
          <a:prstGeom prst="rect">
            <a:avLst/>
          </a:prstGeom>
          <a:ln w="0">
            <a:noFill/>
          </a:ln>
        </p:spPr>
      </p:pic>
      <p:sp>
        <p:nvSpPr>
          <p:cNvPr id="713" name="Text 1"/>
          <p:cNvSpPr/>
          <p:nvPr/>
        </p:nvSpPr>
        <p:spPr>
          <a:xfrm>
            <a:off x="815400" y="5682960"/>
            <a:ext cx="12998160" cy="6976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800" spc="-1" strike="noStrike">
                <a:solidFill>
                  <a:srgbClr val="e2e6e9"/>
                </a:solidFill>
                <a:latin typeface="Source Sans Pro"/>
                <a:ea typeface="Source Sans Pro"/>
              </a:rPr>
              <a:t>Η ηθική του περιβάλλοντος αποτελεί έναν από τους σημαντικούς τομείς της εφαρμοσμένης ηθικής. Εξετάζει τη σχέση του ανθρώπου με το φυσικό περιβάλλον και τις ηθικές υποχρεώσεις μας απέναντι στα οικοσυστήματα, τα είδη και τους φυσικούς πόρους.</a:t>
            </a:r>
            <a:endParaRPr b="0" lang="en-US" sz="1800" spc="-1" strike="noStrike">
              <a:latin typeface="Arial"/>
            </a:endParaRPr>
          </a:p>
        </p:txBody>
      </p:sp>
      <p:sp>
        <p:nvSpPr>
          <p:cNvPr id="714" name="Text 2"/>
          <p:cNvSpPr/>
          <p:nvPr/>
        </p:nvSpPr>
        <p:spPr>
          <a:xfrm>
            <a:off x="815400" y="6643800"/>
            <a:ext cx="12998160" cy="6976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0" lang="en-US" sz="1800" spc="-1" strike="noStrike">
                <a:solidFill>
                  <a:srgbClr val="e2e6e9"/>
                </a:solidFill>
                <a:latin typeface="Source Sans Pro"/>
                <a:ea typeface="Source Sans Pro"/>
              </a:rPr>
              <a:t>Βασικά ερωτήματα περιλαμβάνουν το αν η φύση έχει εγγενή αξία πέρα από τη χρησιμότητά της για τον άνθρωπο, τις υποχρεώσεις μας απέναντι στις μελλοντικές γενιές και το πώς ισορροπούμε την οικονομική ανάπτυξη με την περιβαλλοντική προστασία.</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 0"/>
          <p:cNvSpPr/>
          <p:nvPr/>
        </p:nvSpPr>
        <p:spPr>
          <a:xfrm>
            <a:off x="695520" y="546480"/>
            <a:ext cx="6156720" cy="563400"/>
          </a:xfrm>
          <a:prstGeom prst="rect">
            <a:avLst/>
          </a:prstGeom>
          <a:noFill/>
          <a:ln w="0">
            <a:noFill/>
          </a:ln>
        </p:spPr>
        <p:style>
          <a:lnRef idx="0"/>
          <a:fillRef idx="0"/>
          <a:effectRef idx="0"/>
          <a:fontRef idx="minor"/>
        </p:style>
        <p:txBody>
          <a:bodyPr wrap="none" lIns="0" rIns="0" tIns="0" bIns="0" anchor="t">
            <a:noAutofit/>
          </a:bodyPr>
          <a:p>
            <a:pPr>
              <a:lnSpc>
                <a:spcPts val="4399"/>
              </a:lnSpc>
              <a:buNone/>
              <a:tabLst>
                <a:tab algn="l" pos="0"/>
              </a:tabLst>
            </a:pPr>
            <a:r>
              <a:rPr b="1" lang="en-US" sz="3550" spc="-38" strike="noStrike">
                <a:solidFill>
                  <a:srgbClr val="ffffff"/>
                </a:solidFill>
                <a:latin typeface="Montserrat Bold"/>
                <a:ea typeface="Montserrat Bold"/>
              </a:rPr>
              <a:t>Η Ηθική των Επιχειρήσεων</a:t>
            </a:r>
            <a:endParaRPr b="0" lang="en-US" sz="3550" spc="-1" strike="noStrike">
              <a:latin typeface="Arial"/>
            </a:endParaRPr>
          </a:p>
        </p:txBody>
      </p:sp>
      <p:pic>
        <p:nvPicPr>
          <p:cNvPr id="716" name="Image 0" descr="preencoded.png"/>
          <p:cNvPicPr/>
          <p:nvPr/>
        </p:nvPicPr>
        <p:blipFill>
          <a:blip r:embed="rId1"/>
          <a:stretch/>
        </p:blipFill>
        <p:spPr>
          <a:xfrm>
            <a:off x="3186000" y="1508400"/>
            <a:ext cx="1637280" cy="1095840"/>
          </a:xfrm>
          <a:prstGeom prst="rect">
            <a:avLst/>
          </a:prstGeom>
          <a:ln w="0">
            <a:noFill/>
          </a:ln>
        </p:spPr>
      </p:pic>
      <p:sp>
        <p:nvSpPr>
          <p:cNvPr id="717" name="Text 1"/>
          <p:cNvSpPr/>
          <p:nvPr/>
        </p:nvSpPr>
        <p:spPr>
          <a:xfrm>
            <a:off x="3865320" y="2016720"/>
            <a:ext cx="278280" cy="348120"/>
          </a:xfrm>
          <a:prstGeom prst="rect">
            <a:avLst/>
          </a:prstGeom>
          <a:noFill/>
          <a:ln w="0">
            <a:noFill/>
          </a:ln>
        </p:spPr>
        <p:style>
          <a:lnRef idx="0"/>
          <a:fillRef idx="0"/>
          <a:effectRef idx="0"/>
          <a:fontRef idx="minor"/>
        </p:style>
        <p:txBody>
          <a:bodyPr wrap="none" lIns="0" rIns="0" tIns="0" bIns="0" anchor="t">
            <a:noAutofit/>
          </a:bodyPr>
          <a:p>
            <a:pPr algn="ctr">
              <a:lnSpc>
                <a:spcPts val="3300"/>
              </a:lnSpc>
              <a:buNone/>
              <a:tabLst>
                <a:tab algn="l" pos="0"/>
              </a:tabLst>
            </a:pPr>
            <a:r>
              <a:rPr b="1" lang="en-US" sz="2200" spc="-21" strike="noStrike">
                <a:solidFill>
                  <a:srgbClr val="e2e6e9"/>
                </a:solidFill>
                <a:latin typeface="Montserrat Bold"/>
                <a:ea typeface="Montserrat Bold"/>
              </a:rPr>
              <a:t>1</a:t>
            </a:r>
            <a:endParaRPr b="0" lang="en-US" sz="2200" spc="-1" strike="noStrike">
              <a:latin typeface="Arial"/>
            </a:endParaRPr>
          </a:p>
        </p:txBody>
      </p:sp>
      <p:sp>
        <p:nvSpPr>
          <p:cNvPr id="718" name="Text 2"/>
          <p:cNvSpPr/>
          <p:nvPr/>
        </p:nvSpPr>
        <p:spPr>
          <a:xfrm>
            <a:off x="5023080" y="1707120"/>
            <a:ext cx="3141360" cy="28116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1" lang="en-US" sz="1750" spc="-18" strike="noStrike">
                <a:solidFill>
                  <a:srgbClr val="e2e6e9"/>
                </a:solidFill>
                <a:latin typeface="Montserrat Bold"/>
                <a:ea typeface="Montserrat Bold"/>
              </a:rPr>
              <a:t>Εταιρική Κοινωνική Ευθύνη</a:t>
            </a:r>
            <a:endParaRPr b="0" lang="en-US" sz="1750" spc="-1" strike="noStrike">
              <a:latin typeface="Arial"/>
            </a:endParaRPr>
          </a:p>
        </p:txBody>
      </p:sp>
      <p:sp>
        <p:nvSpPr>
          <p:cNvPr id="719" name="Text 3"/>
          <p:cNvSpPr/>
          <p:nvPr/>
        </p:nvSpPr>
        <p:spPr>
          <a:xfrm>
            <a:off x="5023080" y="2108520"/>
            <a:ext cx="3685320" cy="29700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Η ανώτερη έκφραση επιχειρηματικής ηθικής</a:t>
            </a:r>
            <a:endParaRPr b="0" lang="en-US" sz="1550" spc="-1" strike="noStrike">
              <a:latin typeface="Arial"/>
            </a:endParaRPr>
          </a:p>
        </p:txBody>
      </p:sp>
      <p:sp>
        <p:nvSpPr>
          <p:cNvPr id="720" name="Shape 4"/>
          <p:cNvSpPr/>
          <p:nvPr/>
        </p:nvSpPr>
        <p:spPr>
          <a:xfrm>
            <a:off x="4874040" y="2620440"/>
            <a:ext cx="9010080" cy="10440"/>
          </a:xfrm>
          <a:prstGeom prst="roundRect">
            <a:avLst>
              <a:gd name="adj" fmla="val 260794"/>
            </a:avLst>
          </a:prstGeom>
          <a:solidFill>
            <a:srgbClr val="494a4b"/>
          </a:solidFill>
          <a:ln w="0">
            <a:noFill/>
          </a:ln>
        </p:spPr>
        <p:style>
          <a:lnRef idx="0"/>
          <a:fillRef idx="0"/>
          <a:effectRef idx="0"/>
          <a:fontRef idx="minor"/>
        </p:style>
      </p:sp>
      <p:pic>
        <p:nvPicPr>
          <p:cNvPr id="721" name="Image 1" descr="preencoded.png"/>
          <p:cNvPicPr/>
          <p:nvPr/>
        </p:nvPicPr>
        <p:blipFill>
          <a:blip r:embed="rId2"/>
          <a:stretch/>
        </p:blipFill>
        <p:spPr>
          <a:xfrm>
            <a:off x="2367000" y="2655000"/>
            <a:ext cx="3275640" cy="1095840"/>
          </a:xfrm>
          <a:prstGeom prst="rect">
            <a:avLst/>
          </a:prstGeom>
          <a:ln w="0">
            <a:noFill/>
          </a:ln>
        </p:spPr>
      </p:pic>
      <p:sp>
        <p:nvSpPr>
          <p:cNvPr id="722" name="Text 5"/>
          <p:cNvSpPr/>
          <p:nvPr/>
        </p:nvSpPr>
        <p:spPr>
          <a:xfrm>
            <a:off x="3865320" y="3028680"/>
            <a:ext cx="278280" cy="348120"/>
          </a:xfrm>
          <a:prstGeom prst="rect">
            <a:avLst/>
          </a:prstGeom>
          <a:noFill/>
          <a:ln w="0">
            <a:noFill/>
          </a:ln>
        </p:spPr>
        <p:style>
          <a:lnRef idx="0"/>
          <a:fillRef idx="0"/>
          <a:effectRef idx="0"/>
          <a:fontRef idx="minor"/>
        </p:style>
        <p:txBody>
          <a:bodyPr wrap="none" lIns="0" rIns="0" tIns="0" bIns="0" anchor="t">
            <a:noAutofit/>
          </a:bodyPr>
          <a:p>
            <a:pPr algn="ctr">
              <a:lnSpc>
                <a:spcPts val="3300"/>
              </a:lnSpc>
              <a:buNone/>
              <a:tabLst>
                <a:tab algn="l" pos="0"/>
              </a:tabLst>
            </a:pPr>
            <a:r>
              <a:rPr b="1" lang="en-US" sz="2200" spc="-21" strike="noStrike">
                <a:solidFill>
                  <a:srgbClr val="e2e6e9"/>
                </a:solidFill>
                <a:latin typeface="Montserrat Bold"/>
                <a:ea typeface="Montserrat Bold"/>
              </a:rPr>
              <a:t>2</a:t>
            </a:r>
            <a:endParaRPr b="0" lang="en-US" sz="2200" spc="-1" strike="noStrike">
              <a:latin typeface="Arial"/>
            </a:endParaRPr>
          </a:p>
        </p:txBody>
      </p:sp>
      <p:sp>
        <p:nvSpPr>
          <p:cNvPr id="723" name="Text 6"/>
          <p:cNvSpPr/>
          <p:nvPr/>
        </p:nvSpPr>
        <p:spPr>
          <a:xfrm>
            <a:off x="5842440" y="2853720"/>
            <a:ext cx="2927160" cy="28116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1" lang="en-US" sz="1750" spc="-18" strike="noStrike">
                <a:solidFill>
                  <a:srgbClr val="e2e6e9"/>
                </a:solidFill>
                <a:latin typeface="Montserrat Bold"/>
                <a:ea typeface="Montserrat Bold"/>
              </a:rPr>
              <a:t>Διαφάνεια και Λογοδοσία</a:t>
            </a:r>
            <a:endParaRPr b="0" lang="en-US" sz="1750" spc="-1" strike="noStrike">
              <a:latin typeface="Arial"/>
            </a:endParaRPr>
          </a:p>
        </p:txBody>
      </p:sp>
      <p:sp>
        <p:nvSpPr>
          <p:cNvPr id="724" name="Text 7"/>
          <p:cNvSpPr/>
          <p:nvPr/>
        </p:nvSpPr>
        <p:spPr>
          <a:xfrm>
            <a:off x="5842440" y="3255120"/>
            <a:ext cx="2927160" cy="29700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Βασικές αρχές ηθικής διοίκησης</a:t>
            </a:r>
            <a:endParaRPr b="0" lang="en-US" sz="1550" spc="-1" strike="noStrike">
              <a:latin typeface="Arial"/>
            </a:endParaRPr>
          </a:p>
        </p:txBody>
      </p:sp>
      <p:sp>
        <p:nvSpPr>
          <p:cNvPr id="725" name="Shape 8"/>
          <p:cNvSpPr/>
          <p:nvPr/>
        </p:nvSpPr>
        <p:spPr>
          <a:xfrm>
            <a:off x="5693040" y="3767040"/>
            <a:ext cx="8191080" cy="10440"/>
          </a:xfrm>
          <a:prstGeom prst="roundRect">
            <a:avLst>
              <a:gd name="adj" fmla="val 260794"/>
            </a:avLst>
          </a:prstGeom>
          <a:solidFill>
            <a:srgbClr val="494a4b"/>
          </a:solidFill>
          <a:ln w="0">
            <a:noFill/>
          </a:ln>
        </p:spPr>
        <p:style>
          <a:lnRef idx="0"/>
          <a:fillRef idx="0"/>
          <a:effectRef idx="0"/>
          <a:fontRef idx="minor"/>
        </p:style>
      </p:sp>
      <p:pic>
        <p:nvPicPr>
          <p:cNvPr id="726" name="Image 2" descr="preencoded.png"/>
          <p:cNvPicPr/>
          <p:nvPr/>
        </p:nvPicPr>
        <p:blipFill>
          <a:blip r:embed="rId3"/>
          <a:stretch/>
        </p:blipFill>
        <p:spPr>
          <a:xfrm>
            <a:off x="1547640" y="3801600"/>
            <a:ext cx="4914000" cy="1095840"/>
          </a:xfrm>
          <a:prstGeom prst="rect">
            <a:avLst/>
          </a:prstGeom>
          <a:ln w="0">
            <a:noFill/>
          </a:ln>
        </p:spPr>
      </p:pic>
      <p:sp>
        <p:nvSpPr>
          <p:cNvPr id="727" name="Text 9"/>
          <p:cNvSpPr/>
          <p:nvPr/>
        </p:nvSpPr>
        <p:spPr>
          <a:xfrm>
            <a:off x="3865320" y="4175280"/>
            <a:ext cx="278280" cy="348120"/>
          </a:xfrm>
          <a:prstGeom prst="rect">
            <a:avLst/>
          </a:prstGeom>
          <a:noFill/>
          <a:ln w="0">
            <a:noFill/>
          </a:ln>
        </p:spPr>
        <p:style>
          <a:lnRef idx="0"/>
          <a:fillRef idx="0"/>
          <a:effectRef idx="0"/>
          <a:fontRef idx="minor"/>
        </p:style>
        <p:txBody>
          <a:bodyPr wrap="none" lIns="0" rIns="0" tIns="0" bIns="0" anchor="t">
            <a:noAutofit/>
          </a:bodyPr>
          <a:p>
            <a:pPr algn="ctr">
              <a:lnSpc>
                <a:spcPts val="3300"/>
              </a:lnSpc>
              <a:buNone/>
              <a:tabLst>
                <a:tab algn="l" pos="0"/>
              </a:tabLst>
            </a:pPr>
            <a:r>
              <a:rPr b="1" lang="en-US" sz="2200" spc="-21" strike="noStrike">
                <a:solidFill>
                  <a:srgbClr val="e2e6e9"/>
                </a:solidFill>
                <a:latin typeface="Montserrat Bold"/>
                <a:ea typeface="Montserrat Bold"/>
              </a:rPr>
              <a:t>3</a:t>
            </a:r>
            <a:endParaRPr b="0" lang="en-US" sz="2200" spc="-1" strike="noStrike">
              <a:latin typeface="Arial"/>
            </a:endParaRPr>
          </a:p>
        </p:txBody>
      </p:sp>
      <p:sp>
        <p:nvSpPr>
          <p:cNvPr id="728" name="Text 10"/>
          <p:cNvSpPr/>
          <p:nvPr/>
        </p:nvSpPr>
        <p:spPr>
          <a:xfrm>
            <a:off x="6661440" y="4000320"/>
            <a:ext cx="3432240" cy="28116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1" lang="en-US" sz="1750" spc="-18" strike="noStrike">
                <a:solidFill>
                  <a:srgbClr val="e2e6e9"/>
                </a:solidFill>
                <a:latin typeface="Montserrat Bold"/>
                <a:ea typeface="Montserrat Bold"/>
              </a:rPr>
              <a:t>Δίκαιες Εργασιακές Πρακτικές</a:t>
            </a:r>
            <a:endParaRPr b="0" lang="en-US" sz="1750" spc="-1" strike="noStrike">
              <a:latin typeface="Arial"/>
            </a:endParaRPr>
          </a:p>
        </p:txBody>
      </p:sp>
      <p:sp>
        <p:nvSpPr>
          <p:cNvPr id="729" name="Text 11"/>
          <p:cNvSpPr/>
          <p:nvPr/>
        </p:nvSpPr>
        <p:spPr>
          <a:xfrm>
            <a:off x="6661440" y="4401720"/>
            <a:ext cx="3432240" cy="29700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Θεμέλιο της επιχειρηματικής ηθικής</a:t>
            </a:r>
            <a:endParaRPr b="0" lang="en-US" sz="1550" spc="-1" strike="noStrike">
              <a:latin typeface="Arial"/>
            </a:endParaRPr>
          </a:p>
        </p:txBody>
      </p:sp>
      <p:sp>
        <p:nvSpPr>
          <p:cNvPr id="730" name="Shape 12"/>
          <p:cNvSpPr/>
          <p:nvPr/>
        </p:nvSpPr>
        <p:spPr>
          <a:xfrm>
            <a:off x="6512400" y="4913640"/>
            <a:ext cx="7371720" cy="10440"/>
          </a:xfrm>
          <a:prstGeom prst="roundRect">
            <a:avLst>
              <a:gd name="adj" fmla="val 260794"/>
            </a:avLst>
          </a:prstGeom>
          <a:solidFill>
            <a:srgbClr val="494a4b"/>
          </a:solidFill>
          <a:ln w="0">
            <a:noFill/>
          </a:ln>
        </p:spPr>
        <p:style>
          <a:lnRef idx="0"/>
          <a:fillRef idx="0"/>
          <a:effectRef idx="0"/>
          <a:fontRef idx="minor"/>
        </p:style>
      </p:sp>
      <p:pic>
        <p:nvPicPr>
          <p:cNvPr id="731" name="Image 3" descr="preencoded.png"/>
          <p:cNvPicPr/>
          <p:nvPr/>
        </p:nvPicPr>
        <p:blipFill>
          <a:blip r:embed="rId4"/>
          <a:stretch/>
        </p:blipFill>
        <p:spPr>
          <a:xfrm>
            <a:off x="728280" y="4947840"/>
            <a:ext cx="6552360" cy="1095840"/>
          </a:xfrm>
          <a:prstGeom prst="rect">
            <a:avLst/>
          </a:prstGeom>
          <a:ln w="0">
            <a:noFill/>
          </a:ln>
        </p:spPr>
      </p:pic>
      <p:sp>
        <p:nvSpPr>
          <p:cNvPr id="732" name="Text 13"/>
          <p:cNvSpPr/>
          <p:nvPr/>
        </p:nvSpPr>
        <p:spPr>
          <a:xfrm>
            <a:off x="3865320" y="5321880"/>
            <a:ext cx="278280" cy="348120"/>
          </a:xfrm>
          <a:prstGeom prst="rect">
            <a:avLst/>
          </a:prstGeom>
          <a:noFill/>
          <a:ln w="0">
            <a:noFill/>
          </a:ln>
        </p:spPr>
        <p:style>
          <a:lnRef idx="0"/>
          <a:fillRef idx="0"/>
          <a:effectRef idx="0"/>
          <a:fontRef idx="minor"/>
        </p:style>
        <p:txBody>
          <a:bodyPr wrap="none" lIns="0" rIns="0" tIns="0" bIns="0" anchor="t">
            <a:noAutofit/>
          </a:bodyPr>
          <a:p>
            <a:pPr algn="ctr">
              <a:lnSpc>
                <a:spcPts val="3300"/>
              </a:lnSpc>
              <a:buNone/>
              <a:tabLst>
                <a:tab algn="l" pos="0"/>
              </a:tabLst>
            </a:pPr>
            <a:r>
              <a:rPr b="1" lang="en-US" sz="2200" spc="-21" strike="noStrike">
                <a:solidFill>
                  <a:srgbClr val="e2e6e9"/>
                </a:solidFill>
                <a:latin typeface="Montserrat Bold"/>
                <a:ea typeface="Montserrat Bold"/>
              </a:rPr>
              <a:t>4</a:t>
            </a:r>
            <a:endParaRPr b="0" lang="en-US" sz="2200" spc="-1" strike="noStrike">
              <a:latin typeface="Arial"/>
            </a:endParaRPr>
          </a:p>
        </p:txBody>
      </p:sp>
      <p:sp>
        <p:nvSpPr>
          <p:cNvPr id="733" name="Text 14"/>
          <p:cNvSpPr/>
          <p:nvPr/>
        </p:nvSpPr>
        <p:spPr>
          <a:xfrm>
            <a:off x="7480800" y="5146560"/>
            <a:ext cx="2423520" cy="28116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1" lang="en-US" sz="1750" spc="-18" strike="noStrike">
                <a:solidFill>
                  <a:srgbClr val="e2e6e9"/>
                </a:solidFill>
                <a:latin typeface="Montserrat Bold"/>
                <a:ea typeface="Montserrat Bold"/>
              </a:rPr>
              <a:t>Νομική Συμμόρφωση</a:t>
            </a:r>
            <a:endParaRPr b="0" lang="en-US" sz="1750" spc="-1" strike="noStrike">
              <a:latin typeface="Arial"/>
            </a:endParaRPr>
          </a:p>
        </p:txBody>
      </p:sp>
      <p:sp>
        <p:nvSpPr>
          <p:cNvPr id="734" name="Text 15"/>
          <p:cNvSpPr/>
          <p:nvPr/>
        </p:nvSpPr>
        <p:spPr>
          <a:xfrm>
            <a:off x="7480800" y="5548320"/>
            <a:ext cx="3466440" cy="29700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Ελάχιστη απαίτηση ηθικής συμπεριφοράς</a:t>
            </a:r>
            <a:endParaRPr b="0" lang="en-US" sz="1550" spc="-1" strike="noStrike">
              <a:latin typeface="Arial"/>
            </a:endParaRPr>
          </a:p>
        </p:txBody>
      </p:sp>
      <p:sp>
        <p:nvSpPr>
          <p:cNvPr id="735" name="Text 16"/>
          <p:cNvSpPr/>
          <p:nvPr/>
        </p:nvSpPr>
        <p:spPr>
          <a:xfrm>
            <a:off x="695520" y="6268320"/>
            <a:ext cx="13238280" cy="59508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Η ηθική των επιχειρήσεων εξετάζει τις ηθικές αρχές που διέπουν τις επιχειρηματικές δραστηριότητες και αποφάσεις. Περιλαμβάνει ζητήματα όπως η εταιρική κοινωνική ευθύνη, οι δίκαιες εργασιακές πρακτικές, η προστασία του περιβάλλοντος, η διαφάνεια και η ακεραιότητα στις συναλλαγές.</a:t>
            </a:r>
            <a:endParaRPr b="0" lang="en-US" sz="1550" spc="-1" strike="noStrike">
              <a:latin typeface="Arial"/>
            </a:endParaRPr>
          </a:p>
        </p:txBody>
      </p:sp>
      <p:sp>
        <p:nvSpPr>
          <p:cNvPr id="736" name="Text 17"/>
          <p:cNvSpPr/>
          <p:nvPr/>
        </p:nvSpPr>
        <p:spPr>
          <a:xfrm>
            <a:off x="695520" y="7088040"/>
            <a:ext cx="13238280" cy="59508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550" spc="-1" strike="noStrike">
                <a:solidFill>
                  <a:srgbClr val="e2e6e9"/>
                </a:solidFill>
                <a:latin typeface="Source Sans Pro"/>
                <a:ea typeface="Source Sans Pro"/>
              </a:rPr>
              <a:t>Σε έναν κόσμο όπου οι επιχειρήσεις έχουν τεράστια επιρροή, η ηθική επιχειρηματική συμπεριφορά αποκτά ολοένα και μεγαλύτερη σημασία για την κοινωνική ευημερία και τη βιώσιμη ανάπτυξη.</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Text 0"/>
          <p:cNvSpPr/>
          <p:nvPr/>
        </p:nvSpPr>
        <p:spPr>
          <a:xfrm>
            <a:off x="863640" y="1463400"/>
            <a:ext cx="774396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Ιατρική Ηθική και Βιοηθική</a:t>
            </a:r>
            <a:endParaRPr b="0" lang="en-US" sz="4400" spc="-1" strike="noStrike">
              <a:latin typeface="Arial"/>
            </a:endParaRPr>
          </a:p>
        </p:txBody>
      </p:sp>
      <p:sp>
        <p:nvSpPr>
          <p:cNvPr id="738" name="Shape 1"/>
          <p:cNvSpPr/>
          <p:nvPr/>
        </p:nvSpPr>
        <p:spPr>
          <a:xfrm>
            <a:off x="863640" y="2935800"/>
            <a:ext cx="554400" cy="554400"/>
          </a:xfrm>
          <a:prstGeom prst="roundRect">
            <a:avLst>
              <a:gd name="adj" fmla="val 6667"/>
            </a:avLst>
          </a:prstGeom>
          <a:solidFill>
            <a:srgbClr val="303132"/>
          </a:solidFill>
          <a:ln w="0">
            <a:noFill/>
          </a:ln>
        </p:spPr>
        <p:style>
          <a:lnRef idx="0"/>
          <a:fillRef idx="0"/>
          <a:effectRef idx="0"/>
          <a:fontRef idx="minor"/>
        </p:style>
      </p:sp>
      <p:sp>
        <p:nvSpPr>
          <p:cNvPr id="739" name="Text 2"/>
          <p:cNvSpPr/>
          <p:nvPr/>
        </p:nvSpPr>
        <p:spPr>
          <a:xfrm>
            <a:off x="973080" y="3003120"/>
            <a:ext cx="335520" cy="4194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29" strike="noStrike">
                <a:solidFill>
                  <a:srgbClr val="e2e6e9"/>
                </a:solidFill>
                <a:latin typeface="Montserrat Bold"/>
                <a:ea typeface="Montserrat Bold"/>
              </a:rPr>
              <a:t>1</a:t>
            </a:r>
            <a:endParaRPr b="0" lang="en-US" sz="2650" spc="-1" strike="noStrike">
              <a:latin typeface="Arial"/>
            </a:endParaRPr>
          </a:p>
        </p:txBody>
      </p:sp>
      <p:sp>
        <p:nvSpPr>
          <p:cNvPr id="740" name="Text 3"/>
          <p:cNvSpPr/>
          <p:nvPr/>
        </p:nvSpPr>
        <p:spPr>
          <a:xfrm>
            <a:off x="1666080" y="2935800"/>
            <a:ext cx="33040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Σχέση Ιατρού-Ασθενούς</a:t>
            </a:r>
            <a:endParaRPr b="0" lang="en-US" sz="2200" spc="-1" strike="noStrike">
              <a:latin typeface="Arial"/>
            </a:endParaRPr>
          </a:p>
        </p:txBody>
      </p:sp>
      <p:sp>
        <p:nvSpPr>
          <p:cNvPr id="741" name="Text 4"/>
          <p:cNvSpPr/>
          <p:nvPr/>
        </p:nvSpPr>
        <p:spPr>
          <a:xfrm>
            <a:off x="1666080" y="3434760"/>
            <a:ext cx="3333240" cy="33303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σχέση ιατρού-ασθενούς βασίζεται στις αρχές της αυτονομίας του ασθενούς, της ενημερωμένης συγκατάθεσης και του σεβασμού της αξιοπρέπειας. Ο ιατρός έχει καθήκον να ενημερώνει πλήρως τον ασθενή και να σέβεται τις αποφάσεις του.</a:t>
            </a:r>
            <a:endParaRPr b="0" lang="en-US" sz="1900" spc="-1" strike="noStrike">
              <a:latin typeface="Arial"/>
            </a:endParaRPr>
          </a:p>
        </p:txBody>
      </p:sp>
      <p:sp>
        <p:nvSpPr>
          <p:cNvPr id="742" name="Shape 5"/>
          <p:cNvSpPr/>
          <p:nvPr/>
        </p:nvSpPr>
        <p:spPr>
          <a:xfrm>
            <a:off x="5247000" y="2935800"/>
            <a:ext cx="554400" cy="554400"/>
          </a:xfrm>
          <a:prstGeom prst="roundRect">
            <a:avLst>
              <a:gd name="adj" fmla="val 6667"/>
            </a:avLst>
          </a:prstGeom>
          <a:solidFill>
            <a:srgbClr val="303132"/>
          </a:solidFill>
          <a:ln w="0">
            <a:noFill/>
          </a:ln>
        </p:spPr>
        <p:style>
          <a:lnRef idx="0"/>
          <a:fillRef idx="0"/>
          <a:effectRef idx="0"/>
          <a:fontRef idx="minor"/>
        </p:style>
      </p:sp>
      <p:sp>
        <p:nvSpPr>
          <p:cNvPr id="743" name="Text 6"/>
          <p:cNvSpPr/>
          <p:nvPr/>
        </p:nvSpPr>
        <p:spPr>
          <a:xfrm>
            <a:off x="5356440" y="3003120"/>
            <a:ext cx="335520" cy="4194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29" strike="noStrike">
                <a:solidFill>
                  <a:srgbClr val="e2e6e9"/>
                </a:solidFill>
                <a:latin typeface="Montserrat Bold"/>
                <a:ea typeface="Montserrat Bold"/>
              </a:rPr>
              <a:t>2</a:t>
            </a:r>
            <a:endParaRPr b="0" lang="en-US" sz="2650" spc="-1" strike="noStrike">
              <a:latin typeface="Arial"/>
            </a:endParaRPr>
          </a:p>
        </p:txBody>
      </p:sp>
      <p:sp>
        <p:nvSpPr>
          <p:cNvPr id="744" name="Text 7"/>
          <p:cNvSpPr/>
          <p:nvPr/>
        </p:nvSpPr>
        <p:spPr>
          <a:xfrm>
            <a:off x="6049080" y="293580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Γενετική Έρευνα</a:t>
            </a:r>
            <a:endParaRPr b="0" lang="en-US" sz="2200" spc="-1" strike="noStrike">
              <a:latin typeface="Arial"/>
            </a:endParaRPr>
          </a:p>
        </p:txBody>
      </p:sp>
      <p:sp>
        <p:nvSpPr>
          <p:cNvPr id="745" name="Text 8"/>
          <p:cNvSpPr/>
          <p:nvPr/>
        </p:nvSpPr>
        <p:spPr>
          <a:xfrm>
            <a:off x="6049080" y="3434760"/>
            <a:ext cx="3333240" cy="33303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γενετική έρευνα εγείρει σημαντικά ηθικά ζητήματα σχετικά με την τροποποίηση του ανθρώπινου γονιδιώματος, την κλωνοποίηση και τις επιπτώσεις στην ανθρώπινη εξέλιξη. Απαιτείται προσεκτική στάθμιση των οφελών και των κινδύνων.</a:t>
            </a:r>
            <a:endParaRPr b="0" lang="en-US" sz="1900" spc="-1" strike="noStrike">
              <a:latin typeface="Arial"/>
            </a:endParaRPr>
          </a:p>
        </p:txBody>
      </p:sp>
      <p:sp>
        <p:nvSpPr>
          <p:cNvPr id="746" name="Shape 9"/>
          <p:cNvSpPr/>
          <p:nvPr/>
        </p:nvSpPr>
        <p:spPr>
          <a:xfrm>
            <a:off x="9630000" y="2935800"/>
            <a:ext cx="554400" cy="554400"/>
          </a:xfrm>
          <a:prstGeom prst="roundRect">
            <a:avLst>
              <a:gd name="adj" fmla="val 6667"/>
            </a:avLst>
          </a:prstGeom>
          <a:solidFill>
            <a:srgbClr val="303132"/>
          </a:solidFill>
          <a:ln w="0">
            <a:noFill/>
          </a:ln>
        </p:spPr>
        <p:style>
          <a:lnRef idx="0"/>
          <a:fillRef idx="0"/>
          <a:effectRef idx="0"/>
          <a:fontRef idx="minor"/>
        </p:style>
      </p:sp>
      <p:sp>
        <p:nvSpPr>
          <p:cNvPr id="747" name="Text 10"/>
          <p:cNvSpPr/>
          <p:nvPr/>
        </p:nvSpPr>
        <p:spPr>
          <a:xfrm>
            <a:off x="9739440" y="3003120"/>
            <a:ext cx="335520" cy="41940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29" strike="noStrike">
                <a:solidFill>
                  <a:srgbClr val="e2e6e9"/>
                </a:solidFill>
                <a:latin typeface="Montserrat Bold"/>
                <a:ea typeface="Montserrat Bold"/>
              </a:rPr>
              <a:t>3</a:t>
            </a:r>
            <a:endParaRPr b="0" lang="en-US" sz="2650" spc="-1" strike="noStrike">
              <a:latin typeface="Arial"/>
            </a:endParaRPr>
          </a:p>
        </p:txBody>
      </p:sp>
      <p:sp>
        <p:nvSpPr>
          <p:cNvPr id="748" name="Text 11"/>
          <p:cNvSpPr/>
          <p:nvPr/>
        </p:nvSpPr>
        <p:spPr>
          <a:xfrm>
            <a:off x="10432080" y="293580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Κατανομή Πόρων</a:t>
            </a:r>
            <a:endParaRPr b="0" lang="en-US" sz="2200" spc="-1" strike="noStrike">
              <a:latin typeface="Arial"/>
            </a:endParaRPr>
          </a:p>
        </p:txBody>
      </p:sp>
      <p:sp>
        <p:nvSpPr>
          <p:cNvPr id="749" name="Text 12"/>
          <p:cNvSpPr/>
          <p:nvPr/>
        </p:nvSpPr>
        <p:spPr>
          <a:xfrm>
            <a:off x="10432080" y="3434760"/>
            <a:ext cx="3333240" cy="296028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κατανομή περιορισμένων ιατρικών πόρων, όπως οργάνων για μεταμόσχευση ή ακριβών θεραπειών, θέτει δύσκολα ηθικά διλήμματα σχετικά με τη δικαιοσύνη, την ισότητα και τα κριτήρια επιλογής των ασθενών που θα λάβουν θεραπεία.</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Text 0"/>
          <p:cNvSpPr/>
          <p:nvPr/>
        </p:nvSpPr>
        <p:spPr>
          <a:xfrm>
            <a:off x="659520" y="519120"/>
            <a:ext cx="7203600" cy="534240"/>
          </a:xfrm>
          <a:prstGeom prst="rect">
            <a:avLst/>
          </a:prstGeom>
          <a:noFill/>
          <a:ln w="0">
            <a:noFill/>
          </a:ln>
        </p:spPr>
        <p:style>
          <a:lnRef idx="0"/>
          <a:fillRef idx="0"/>
          <a:effectRef idx="0"/>
          <a:fontRef idx="minor"/>
        </p:style>
        <p:txBody>
          <a:bodyPr wrap="none" lIns="0" rIns="0" tIns="0" bIns="0" anchor="t">
            <a:noAutofit/>
          </a:bodyPr>
          <a:p>
            <a:pPr>
              <a:lnSpc>
                <a:spcPts val="4201"/>
              </a:lnSpc>
              <a:buNone/>
              <a:tabLst>
                <a:tab algn="l" pos="0"/>
              </a:tabLst>
            </a:pPr>
            <a:r>
              <a:rPr b="1" lang="en-US" sz="3350" spc="-35" strike="noStrike">
                <a:solidFill>
                  <a:srgbClr val="ffffff"/>
                </a:solidFill>
                <a:latin typeface="Montserrat Bold"/>
                <a:ea typeface="Montserrat Bold"/>
              </a:rPr>
              <a:t>Η Κλωνοποίηση ως Ηθικό Ζήτημα</a:t>
            </a:r>
            <a:endParaRPr b="0" lang="en-US" sz="3350" spc="-1" strike="noStrike">
              <a:latin typeface="Arial"/>
            </a:endParaRPr>
          </a:p>
        </p:txBody>
      </p:sp>
      <p:sp>
        <p:nvSpPr>
          <p:cNvPr id="751" name="Shape 1"/>
          <p:cNvSpPr/>
          <p:nvPr/>
        </p:nvSpPr>
        <p:spPr>
          <a:xfrm>
            <a:off x="659520" y="1431360"/>
            <a:ext cx="1662840" cy="1038960"/>
          </a:xfrm>
          <a:prstGeom prst="roundRect">
            <a:avLst>
              <a:gd name="adj" fmla="val 2718"/>
            </a:avLst>
          </a:prstGeom>
          <a:solidFill>
            <a:srgbClr val="303132"/>
          </a:solidFill>
          <a:ln w="0">
            <a:noFill/>
          </a:ln>
        </p:spPr>
        <p:style>
          <a:lnRef idx="0"/>
          <a:fillRef idx="0"/>
          <a:effectRef idx="0"/>
          <a:fontRef idx="minor"/>
        </p:style>
      </p:sp>
      <p:sp>
        <p:nvSpPr>
          <p:cNvPr id="752" name="Text 2"/>
          <p:cNvSpPr/>
          <p:nvPr/>
        </p:nvSpPr>
        <p:spPr>
          <a:xfrm>
            <a:off x="1359000" y="1785600"/>
            <a:ext cx="263880" cy="330120"/>
          </a:xfrm>
          <a:prstGeom prst="rect">
            <a:avLst/>
          </a:prstGeom>
          <a:noFill/>
          <a:ln w="0">
            <a:noFill/>
          </a:ln>
        </p:spPr>
        <p:style>
          <a:lnRef idx="0"/>
          <a:fillRef idx="0"/>
          <a:effectRef idx="0"/>
          <a:fontRef idx="minor"/>
        </p:style>
        <p:txBody>
          <a:bodyPr wrap="none" lIns="0" rIns="0" tIns="0" bIns="0" anchor="t">
            <a:noAutofit/>
          </a:bodyPr>
          <a:p>
            <a:pPr algn="ctr">
              <a:lnSpc>
                <a:spcPts val="3101"/>
              </a:lnSpc>
              <a:buNone/>
              <a:tabLst>
                <a:tab algn="l" pos="0"/>
              </a:tabLst>
            </a:pPr>
            <a:r>
              <a:rPr b="1" lang="en-US" sz="2050" spc="-21" strike="noStrike">
                <a:solidFill>
                  <a:srgbClr val="e2e6e9"/>
                </a:solidFill>
                <a:latin typeface="Montserrat Bold"/>
                <a:ea typeface="Montserrat Bold"/>
              </a:rPr>
              <a:t>1</a:t>
            </a:r>
            <a:endParaRPr b="0" lang="en-US" sz="2050" spc="-1" strike="noStrike">
              <a:latin typeface="Arial"/>
            </a:endParaRPr>
          </a:p>
        </p:txBody>
      </p:sp>
      <p:sp>
        <p:nvSpPr>
          <p:cNvPr id="753" name="Text 3"/>
          <p:cNvSpPr/>
          <p:nvPr/>
        </p:nvSpPr>
        <p:spPr>
          <a:xfrm>
            <a:off x="2511720" y="1619640"/>
            <a:ext cx="2470680" cy="26640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1" lang="en-US" sz="1650" spc="-18" strike="noStrike">
                <a:solidFill>
                  <a:srgbClr val="e2e6e9"/>
                </a:solidFill>
                <a:latin typeface="Montserrat Bold"/>
                <a:ea typeface="Montserrat Bold"/>
              </a:rPr>
              <a:t>Επιστημονική Πρόοδος</a:t>
            </a:r>
            <a:endParaRPr b="0" lang="en-US" sz="1650" spc="-1" strike="noStrike">
              <a:latin typeface="Arial"/>
            </a:endParaRPr>
          </a:p>
        </p:txBody>
      </p:sp>
      <p:sp>
        <p:nvSpPr>
          <p:cNvPr id="754" name="Text 4"/>
          <p:cNvSpPr/>
          <p:nvPr/>
        </p:nvSpPr>
        <p:spPr>
          <a:xfrm>
            <a:off x="2511720" y="2000160"/>
            <a:ext cx="3281400" cy="28152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Η δυνατότητα κλωνοποίησης οργανισμών</a:t>
            </a:r>
            <a:endParaRPr b="0" lang="en-US" sz="1450" spc="-1" strike="noStrike">
              <a:latin typeface="Arial"/>
            </a:endParaRPr>
          </a:p>
        </p:txBody>
      </p:sp>
      <p:sp>
        <p:nvSpPr>
          <p:cNvPr id="755" name="Shape 5"/>
          <p:cNvSpPr/>
          <p:nvPr/>
        </p:nvSpPr>
        <p:spPr>
          <a:xfrm>
            <a:off x="2417400" y="2461680"/>
            <a:ext cx="11458440" cy="10440"/>
          </a:xfrm>
          <a:prstGeom prst="roundRect">
            <a:avLst>
              <a:gd name="adj" fmla="val 247274"/>
            </a:avLst>
          </a:prstGeom>
          <a:solidFill>
            <a:srgbClr val="494a4b"/>
          </a:solidFill>
          <a:ln w="0">
            <a:noFill/>
          </a:ln>
        </p:spPr>
        <p:style>
          <a:lnRef idx="0"/>
          <a:fillRef idx="0"/>
          <a:effectRef idx="0"/>
          <a:fontRef idx="minor"/>
        </p:style>
      </p:sp>
      <p:sp>
        <p:nvSpPr>
          <p:cNvPr id="756" name="Shape 6"/>
          <p:cNvSpPr/>
          <p:nvPr/>
        </p:nvSpPr>
        <p:spPr>
          <a:xfrm>
            <a:off x="659520" y="2565360"/>
            <a:ext cx="3326760" cy="1038960"/>
          </a:xfrm>
          <a:prstGeom prst="roundRect">
            <a:avLst>
              <a:gd name="adj" fmla="val 2718"/>
            </a:avLst>
          </a:prstGeom>
          <a:solidFill>
            <a:srgbClr val="303132"/>
          </a:solidFill>
          <a:ln w="0">
            <a:noFill/>
          </a:ln>
        </p:spPr>
        <p:style>
          <a:lnRef idx="0"/>
          <a:fillRef idx="0"/>
          <a:effectRef idx="0"/>
          <a:fontRef idx="minor"/>
        </p:style>
      </p:sp>
      <p:sp>
        <p:nvSpPr>
          <p:cNvPr id="757" name="Text 7"/>
          <p:cNvSpPr/>
          <p:nvPr/>
        </p:nvSpPr>
        <p:spPr>
          <a:xfrm>
            <a:off x="2190960" y="2919600"/>
            <a:ext cx="263880" cy="330120"/>
          </a:xfrm>
          <a:prstGeom prst="rect">
            <a:avLst/>
          </a:prstGeom>
          <a:noFill/>
          <a:ln w="0">
            <a:noFill/>
          </a:ln>
        </p:spPr>
        <p:style>
          <a:lnRef idx="0"/>
          <a:fillRef idx="0"/>
          <a:effectRef idx="0"/>
          <a:fontRef idx="minor"/>
        </p:style>
        <p:txBody>
          <a:bodyPr wrap="none" lIns="0" rIns="0" tIns="0" bIns="0" anchor="t">
            <a:noAutofit/>
          </a:bodyPr>
          <a:p>
            <a:pPr algn="ctr">
              <a:lnSpc>
                <a:spcPts val="3101"/>
              </a:lnSpc>
              <a:buNone/>
              <a:tabLst>
                <a:tab algn="l" pos="0"/>
              </a:tabLst>
            </a:pPr>
            <a:r>
              <a:rPr b="1" lang="en-US" sz="2050" spc="-21" strike="noStrike">
                <a:solidFill>
                  <a:srgbClr val="e2e6e9"/>
                </a:solidFill>
                <a:latin typeface="Montserrat Bold"/>
                <a:ea typeface="Montserrat Bold"/>
              </a:rPr>
              <a:t>2</a:t>
            </a:r>
            <a:endParaRPr b="0" lang="en-US" sz="2050" spc="-1" strike="noStrike">
              <a:latin typeface="Arial"/>
            </a:endParaRPr>
          </a:p>
        </p:txBody>
      </p:sp>
      <p:sp>
        <p:nvSpPr>
          <p:cNvPr id="758" name="Text 8"/>
          <p:cNvSpPr/>
          <p:nvPr/>
        </p:nvSpPr>
        <p:spPr>
          <a:xfrm>
            <a:off x="4175640" y="2753640"/>
            <a:ext cx="2140200" cy="26640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1" lang="en-US" sz="1650" spc="-18" strike="noStrike">
                <a:solidFill>
                  <a:srgbClr val="e2e6e9"/>
                </a:solidFill>
                <a:latin typeface="Montserrat Bold"/>
                <a:ea typeface="Montserrat Bold"/>
              </a:rPr>
              <a:t>Ιατρικές Εφαρμογές</a:t>
            </a:r>
            <a:endParaRPr b="0" lang="en-US" sz="1650" spc="-1" strike="noStrike">
              <a:latin typeface="Arial"/>
            </a:endParaRPr>
          </a:p>
        </p:txBody>
      </p:sp>
      <p:sp>
        <p:nvSpPr>
          <p:cNvPr id="759" name="Text 9"/>
          <p:cNvSpPr/>
          <p:nvPr/>
        </p:nvSpPr>
        <p:spPr>
          <a:xfrm>
            <a:off x="4175640" y="3134160"/>
            <a:ext cx="3046680" cy="28152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Θεραπευτικές δυνατότητες και όργανα</a:t>
            </a:r>
            <a:endParaRPr b="0" lang="en-US" sz="1450" spc="-1" strike="noStrike">
              <a:latin typeface="Arial"/>
            </a:endParaRPr>
          </a:p>
        </p:txBody>
      </p:sp>
      <p:sp>
        <p:nvSpPr>
          <p:cNvPr id="760" name="Shape 10"/>
          <p:cNvSpPr/>
          <p:nvPr/>
        </p:nvSpPr>
        <p:spPr>
          <a:xfrm>
            <a:off x="4081320" y="3595680"/>
            <a:ext cx="9794160" cy="10440"/>
          </a:xfrm>
          <a:prstGeom prst="roundRect">
            <a:avLst>
              <a:gd name="adj" fmla="val 247274"/>
            </a:avLst>
          </a:prstGeom>
          <a:solidFill>
            <a:srgbClr val="494a4b"/>
          </a:solidFill>
          <a:ln w="0">
            <a:noFill/>
          </a:ln>
        </p:spPr>
        <p:style>
          <a:lnRef idx="0"/>
          <a:fillRef idx="0"/>
          <a:effectRef idx="0"/>
          <a:fontRef idx="minor"/>
        </p:style>
      </p:sp>
      <p:sp>
        <p:nvSpPr>
          <p:cNvPr id="761" name="Shape 11"/>
          <p:cNvSpPr/>
          <p:nvPr/>
        </p:nvSpPr>
        <p:spPr>
          <a:xfrm>
            <a:off x="659520" y="3699360"/>
            <a:ext cx="4990680" cy="1038960"/>
          </a:xfrm>
          <a:prstGeom prst="roundRect">
            <a:avLst>
              <a:gd name="adj" fmla="val 2718"/>
            </a:avLst>
          </a:prstGeom>
          <a:solidFill>
            <a:srgbClr val="303132"/>
          </a:solidFill>
          <a:ln w="0">
            <a:noFill/>
          </a:ln>
        </p:spPr>
        <p:style>
          <a:lnRef idx="0"/>
          <a:fillRef idx="0"/>
          <a:effectRef idx="0"/>
          <a:fontRef idx="minor"/>
        </p:style>
      </p:sp>
      <p:sp>
        <p:nvSpPr>
          <p:cNvPr id="762" name="Text 12"/>
          <p:cNvSpPr/>
          <p:nvPr/>
        </p:nvSpPr>
        <p:spPr>
          <a:xfrm>
            <a:off x="3022920" y="4053600"/>
            <a:ext cx="263880" cy="330120"/>
          </a:xfrm>
          <a:prstGeom prst="rect">
            <a:avLst/>
          </a:prstGeom>
          <a:noFill/>
          <a:ln w="0">
            <a:noFill/>
          </a:ln>
        </p:spPr>
        <p:style>
          <a:lnRef idx="0"/>
          <a:fillRef idx="0"/>
          <a:effectRef idx="0"/>
          <a:fontRef idx="minor"/>
        </p:style>
        <p:txBody>
          <a:bodyPr wrap="none" lIns="0" rIns="0" tIns="0" bIns="0" anchor="t">
            <a:noAutofit/>
          </a:bodyPr>
          <a:p>
            <a:pPr algn="ctr">
              <a:lnSpc>
                <a:spcPts val="3101"/>
              </a:lnSpc>
              <a:buNone/>
              <a:tabLst>
                <a:tab algn="l" pos="0"/>
              </a:tabLst>
            </a:pPr>
            <a:r>
              <a:rPr b="1" lang="en-US" sz="2050" spc="-21" strike="noStrike">
                <a:solidFill>
                  <a:srgbClr val="e2e6e9"/>
                </a:solidFill>
                <a:latin typeface="Montserrat Bold"/>
                <a:ea typeface="Montserrat Bold"/>
              </a:rPr>
              <a:t>3</a:t>
            </a:r>
            <a:endParaRPr b="0" lang="en-US" sz="2050" spc="-1" strike="noStrike">
              <a:latin typeface="Arial"/>
            </a:endParaRPr>
          </a:p>
        </p:txBody>
      </p:sp>
      <p:sp>
        <p:nvSpPr>
          <p:cNvPr id="763" name="Text 13"/>
          <p:cNvSpPr/>
          <p:nvPr/>
        </p:nvSpPr>
        <p:spPr>
          <a:xfrm>
            <a:off x="5839560" y="3887640"/>
            <a:ext cx="2140200" cy="26640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1" lang="en-US" sz="1650" spc="-18" strike="noStrike">
                <a:solidFill>
                  <a:srgbClr val="e2e6e9"/>
                </a:solidFill>
                <a:latin typeface="Montserrat Bold"/>
                <a:ea typeface="Montserrat Bold"/>
              </a:rPr>
              <a:t>Ηθικά Όρια</a:t>
            </a:r>
            <a:endParaRPr b="0" lang="en-US" sz="1650" spc="-1" strike="noStrike">
              <a:latin typeface="Arial"/>
            </a:endParaRPr>
          </a:p>
        </p:txBody>
      </p:sp>
      <p:sp>
        <p:nvSpPr>
          <p:cNvPr id="764" name="Text 14"/>
          <p:cNvSpPr/>
          <p:nvPr/>
        </p:nvSpPr>
        <p:spPr>
          <a:xfrm>
            <a:off x="5839560" y="4268160"/>
            <a:ext cx="3103560" cy="28152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Πού σταματά η ανθρώπινη παρέμβαση;</a:t>
            </a:r>
            <a:endParaRPr b="0" lang="en-US" sz="1450" spc="-1" strike="noStrike">
              <a:latin typeface="Arial"/>
            </a:endParaRPr>
          </a:p>
        </p:txBody>
      </p:sp>
      <p:sp>
        <p:nvSpPr>
          <p:cNvPr id="765" name="Shape 15"/>
          <p:cNvSpPr/>
          <p:nvPr/>
        </p:nvSpPr>
        <p:spPr>
          <a:xfrm>
            <a:off x="5745240" y="4729680"/>
            <a:ext cx="8130240" cy="10440"/>
          </a:xfrm>
          <a:prstGeom prst="roundRect">
            <a:avLst>
              <a:gd name="adj" fmla="val 247274"/>
            </a:avLst>
          </a:prstGeom>
          <a:solidFill>
            <a:srgbClr val="494a4b"/>
          </a:solidFill>
          <a:ln w="0">
            <a:noFill/>
          </a:ln>
        </p:spPr>
        <p:style>
          <a:lnRef idx="0"/>
          <a:fillRef idx="0"/>
          <a:effectRef idx="0"/>
          <a:fontRef idx="minor"/>
        </p:style>
      </p:sp>
      <p:sp>
        <p:nvSpPr>
          <p:cNvPr id="766" name="Shape 16"/>
          <p:cNvSpPr/>
          <p:nvPr/>
        </p:nvSpPr>
        <p:spPr>
          <a:xfrm>
            <a:off x="659520" y="4833360"/>
            <a:ext cx="6654600" cy="1038960"/>
          </a:xfrm>
          <a:prstGeom prst="roundRect">
            <a:avLst>
              <a:gd name="adj" fmla="val 2718"/>
            </a:avLst>
          </a:prstGeom>
          <a:solidFill>
            <a:srgbClr val="303132"/>
          </a:solidFill>
          <a:ln w="0">
            <a:noFill/>
          </a:ln>
        </p:spPr>
        <p:style>
          <a:lnRef idx="0"/>
          <a:fillRef idx="0"/>
          <a:effectRef idx="0"/>
          <a:fontRef idx="minor"/>
        </p:style>
      </p:sp>
      <p:sp>
        <p:nvSpPr>
          <p:cNvPr id="767" name="Text 17"/>
          <p:cNvSpPr/>
          <p:nvPr/>
        </p:nvSpPr>
        <p:spPr>
          <a:xfrm>
            <a:off x="3854880" y="5187960"/>
            <a:ext cx="263880" cy="330120"/>
          </a:xfrm>
          <a:prstGeom prst="rect">
            <a:avLst/>
          </a:prstGeom>
          <a:noFill/>
          <a:ln w="0">
            <a:noFill/>
          </a:ln>
        </p:spPr>
        <p:style>
          <a:lnRef idx="0"/>
          <a:fillRef idx="0"/>
          <a:effectRef idx="0"/>
          <a:fontRef idx="minor"/>
        </p:style>
        <p:txBody>
          <a:bodyPr wrap="none" lIns="0" rIns="0" tIns="0" bIns="0" anchor="t">
            <a:noAutofit/>
          </a:bodyPr>
          <a:p>
            <a:pPr algn="ctr">
              <a:lnSpc>
                <a:spcPts val="3101"/>
              </a:lnSpc>
              <a:buNone/>
              <a:tabLst>
                <a:tab algn="l" pos="0"/>
              </a:tabLst>
            </a:pPr>
            <a:r>
              <a:rPr b="1" lang="en-US" sz="2050" spc="-21" strike="noStrike">
                <a:solidFill>
                  <a:srgbClr val="e2e6e9"/>
                </a:solidFill>
                <a:latin typeface="Montserrat Bold"/>
                <a:ea typeface="Montserrat Bold"/>
              </a:rPr>
              <a:t>4</a:t>
            </a:r>
            <a:endParaRPr b="0" lang="en-US" sz="2050" spc="-1" strike="noStrike">
              <a:latin typeface="Arial"/>
            </a:endParaRPr>
          </a:p>
        </p:txBody>
      </p:sp>
      <p:sp>
        <p:nvSpPr>
          <p:cNvPr id="768" name="Text 18"/>
          <p:cNvSpPr/>
          <p:nvPr/>
        </p:nvSpPr>
        <p:spPr>
          <a:xfrm>
            <a:off x="7503480" y="5021640"/>
            <a:ext cx="2531160" cy="26640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1" lang="en-US" sz="1650" spc="-18" strike="noStrike">
                <a:solidFill>
                  <a:srgbClr val="e2e6e9"/>
                </a:solidFill>
                <a:latin typeface="Montserrat Bold"/>
                <a:ea typeface="Montserrat Bold"/>
              </a:rPr>
              <a:t>Κοινωνικές Επιπτώσεις</a:t>
            </a:r>
            <a:endParaRPr b="0" lang="en-US" sz="1650" spc="-1" strike="noStrike">
              <a:latin typeface="Arial"/>
            </a:endParaRPr>
          </a:p>
        </p:txBody>
      </p:sp>
      <p:sp>
        <p:nvSpPr>
          <p:cNvPr id="769" name="Text 19"/>
          <p:cNvSpPr/>
          <p:nvPr/>
        </p:nvSpPr>
        <p:spPr>
          <a:xfrm>
            <a:off x="7503480" y="5402520"/>
            <a:ext cx="4039560" cy="281520"/>
          </a:xfrm>
          <a:prstGeom prst="rect">
            <a:avLst/>
          </a:prstGeom>
          <a:noFill/>
          <a:ln w="0">
            <a:noFill/>
          </a:ln>
        </p:spPr>
        <p:style>
          <a:lnRef idx="0"/>
          <a:fillRef idx="0"/>
          <a:effectRef idx="0"/>
          <a:fontRef idx="minor"/>
        </p:style>
        <p:txBody>
          <a:bodyPr wrap="none"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Αλλαγή στην αντίληψη της ανθρώπινης ταυτότητας</a:t>
            </a:r>
            <a:endParaRPr b="0" lang="en-US" sz="1450" spc="-1" strike="noStrike">
              <a:latin typeface="Arial"/>
            </a:endParaRPr>
          </a:p>
        </p:txBody>
      </p:sp>
      <p:sp>
        <p:nvSpPr>
          <p:cNvPr id="770" name="Text 20"/>
          <p:cNvSpPr/>
          <p:nvPr/>
        </p:nvSpPr>
        <p:spPr>
          <a:xfrm>
            <a:off x="659520" y="6085440"/>
            <a:ext cx="13310640" cy="846720"/>
          </a:xfrm>
          <a:prstGeom prst="rect">
            <a:avLst/>
          </a:prstGeom>
          <a:noFill/>
          <a:ln w="0">
            <a:noFill/>
          </a:ln>
        </p:spPr>
        <p:style>
          <a:lnRef idx="0"/>
          <a:fillRef idx="0"/>
          <a:effectRef idx="0"/>
          <a:fontRef idx="minor"/>
        </p:style>
        <p:txBody>
          <a:bodyPr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Η κλωνοποίηση αποτελεί ένα από τα πιο αμφιλεγόμενα ζητήματα της βιοηθικής. Από τη μία πλευρά, προσφέρει σημαντικές δυνατότητες για την ιατρική έρευνα, τη θεραπεία ασθενειών και την ανάπτυξη οργάνων για μεταμόσχευση. Από την άλλη, εγείρει σοβαρά ερωτήματα σχετικά με την αξία της ανθρώπινης μοναδικότητας και τα όρια της επιστημονικής παρέμβασης.</a:t>
            </a:r>
            <a:endParaRPr b="0" lang="en-US" sz="1450" spc="-1" strike="noStrike">
              <a:latin typeface="Arial"/>
            </a:endParaRPr>
          </a:p>
        </p:txBody>
      </p:sp>
      <p:sp>
        <p:nvSpPr>
          <p:cNvPr id="771" name="Text 21"/>
          <p:cNvSpPr/>
          <p:nvPr/>
        </p:nvSpPr>
        <p:spPr>
          <a:xfrm>
            <a:off x="659520" y="7145280"/>
            <a:ext cx="13310640" cy="564120"/>
          </a:xfrm>
          <a:prstGeom prst="rect">
            <a:avLst/>
          </a:prstGeom>
          <a:noFill/>
          <a:ln w="0">
            <a:noFill/>
          </a:ln>
        </p:spPr>
        <p:style>
          <a:lnRef idx="0"/>
          <a:fillRef idx="0"/>
          <a:effectRef idx="0"/>
          <a:fontRef idx="minor"/>
        </p:style>
        <p:txBody>
          <a:bodyPr lIns="0" rIns="0" tIns="0" bIns="0" anchor="t">
            <a:noAutofit/>
          </a:bodyPr>
          <a:p>
            <a:pPr>
              <a:lnSpc>
                <a:spcPts val="2200"/>
              </a:lnSpc>
              <a:buNone/>
              <a:tabLst>
                <a:tab algn="l" pos="0"/>
              </a:tabLst>
            </a:pPr>
            <a:r>
              <a:rPr b="0" lang="en-US" sz="1450" spc="-1" strike="noStrike">
                <a:solidFill>
                  <a:srgbClr val="e2e6e9"/>
                </a:solidFill>
                <a:latin typeface="Source Sans Pro"/>
                <a:ea typeface="Source Sans Pro"/>
              </a:rPr>
              <a:t>Η συζήτηση για την κλωνοποίηση αναδεικνύει την ανάγκη για ισορροπία μεταξύ της επιστημονικής προόδου και του σεβασμού των θεμελιωδών ηθικών αρχών που διέπουν την ανθρώπινη ύπαρξη και αξιοπρέπεια.</a:t>
            </a:r>
            <a:endParaRPr b="0" lang="en-US" sz="145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2" name="Text 0"/>
          <p:cNvSpPr/>
          <p:nvPr/>
        </p:nvSpPr>
        <p:spPr>
          <a:xfrm>
            <a:off x="668880" y="525600"/>
            <a:ext cx="8089560" cy="541800"/>
          </a:xfrm>
          <a:prstGeom prst="rect">
            <a:avLst/>
          </a:prstGeom>
          <a:noFill/>
          <a:ln w="0">
            <a:noFill/>
          </a:ln>
        </p:spPr>
        <p:style>
          <a:lnRef idx="0"/>
          <a:fillRef idx="0"/>
          <a:effectRef idx="0"/>
          <a:fontRef idx="minor"/>
        </p:style>
        <p:txBody>
          <a:bodyPr wrap="none" lIns="0" rIns="0" tIns="0" bIns="0" anchor="t">
            <a:noAutofit/>
          </a:bodyPr>
          <a:p>
            <a:pPr>
              <a:lnSpc>
                <a:spcPts val="4249"/>
              </a:lnSpc>
              <a:buNone/>
              <a:tabLst>
                <a:tab algn="l" pos="0"/>
              </a:tabLst>
            </a:pPr>
            <a:r>
              <a:rPr b="1" lang="en-US" sz="3400" spc="-35" strike="noStrike">
                <a:solidFill>
                  <a:srgbClr val="ffffff"/>
                </a:solidFill>
                <a:latin typeface="Montserrat Bold"/>
                <a:ea typeface="Montserrat Bold"/>
              </a:rPr>
              <a:t>Η Θανατική Ποινή ως Ηθικό Δίλημμα</a:t>
            </a:r>
            <a:endParaRPr b="0" lang="en-US" sz="3400" spc="-1" strike="noStrike">
              <a:latin typeface="Arial"/>
            </a:endParaRPr>
          </a:p>
        </p:txBody>
      </p:sp>
      <p:pic>
        <p:nvPicPr>
          <p:cNvPr id="773" name="Image 0" descr="preencoded.png"/>
          <p:cNvPicPr/>
          <p:nvPr/>
        </p:nvPicPr>
        <p:blipFill>
          <a:blip r:embed="rId1"/>
          <a:stretch/>
        </p:blipFill>
        <p:spPr>
          <a:xfrm>
            <a:off x="4226760" y="4659840"/>
            <a:ext cx="6176160" cy="6176160"/>
          </a:xfrm>
          <a:prstGeom prst="rect">
            <a:avLst/>
          </a:prstGeom>
          <a:ln w="0">
            <a:noFill/>
          </a:ln>
        </p:spPr>
      </p:pic>
      <p:sp>
        <p:nvSpPr>
          <p:cNvPr id="774" name="Text 1"/>
          <p:cNvSpPr/>
          <p:nvPr/>
        </p:nvSpPr>
        <p:spPr>
          <a:xfrm>
            <a:off x="5013720" y="6660360"/>
            <a:ext cx="321480" cy="402120"/>
          </a:xfrm>
          <a:prstGeom prst="rect">
            <a:avLst/>
          </a:prstGeom>
          <a:noFill/>
          <a:ln w="0">
            <a:noFill/>
          </a:ln>
        </p:spPr>
        <p:style>
          <a:lnRef idx="0"/>
          <a:fillRef idx="0"/>
          <a:effectRef idx="0"/>
          <a:fontRef idx="minor"/>
        </p:style>
        <p:txBody>
          <a:bodyPr wrap="none" lIns="0" rIns="0" tIns="0" bIns="0" anchor="t">
            <a:noAutofit/>
          </a:bodyPr>
          <a:p>
            <a:pPr>
              <a:lnSpc>
                <a:spcPts val="3801"/>
              </a:lnSpc>
              <a:buNone/>
              <a:tabLst>
                <a:tab algn="l" pos="0"/>
              </a:tabLst>
            </a:pPr>
            <a:r>
              <a:rPr b="1" lang="en-US" sz="2500" spc="-15" strike="noStrike">
                <a:solidFill>
                  <a:srgbClr val="e2e6e9"/>
                </a:solidFill>
                <a:latin typeface="Montserrat Bold"/>
                <a:ea typeface="Montserrat Bold"/>
              </a:rPr>
              <a:t>1</a:t>
            </a:r>
            <a:endParaRPr b="0" lang="en-US" sz="2500" spc="-1" strike="noStrike">
              <a:latin typeface="Arial"/>
            </a:endParaRPr>
          </a:p>
        </p:txBody>
      </p:sp>
      <p:pic>
        <p:nvPicPr>
          <p:cNvPr id="775" name="Image 1" descr="preencoded.png"/>
          <p:cNvPicPr/>
          <p:nvPr/>
        </p:nvPicPr>
        <p:blipFill>
          <a:blip r:embed="rId2"/>
          <a:stretch/>
        </p:blipFill>
        <p:spPr>
          <a:xfrm>
            <a:off x="4226760" y="4659840"/>
            <a:ext cx="6176160" cy="6176160"/>
          </a:xfrm>
          <a:prstGeom prst="rect">
            <a:avLst/>
          </a:prstGeom>
          <a:ln w="0">
            <a:noFill/>
          </a:ln>
        </p:spPr>
      </p:pic>
      <p:sp>
        <p:nvSpPr>
          <p:cNvPr id="776" name="Text 2"/>
          <p:cNvSpPr/>
          <p:nvPr/>
        </p:nvSpPr>
        <p:spPr>
          <a:xfrm>
            <a:off x="6267240" y="5406840"/>
            <a:ext cx="321480" cy="402120"/>
          </a:xfrm>
          <a:prstGeom prst="rect">
            <a:avLst/>
          </a:prstGeom>
          <a:noFill/>
          <a:ln w="0">
            <a:noFill/>
          </a:ln>
        </p:spPr>
        <p:style>
          <a:lnRef idx="0"/>
          <a:fillRef idx="0"/>
          <a:effectRef idx="0"/>
          <a:fontRef idx="minor"/>
        </p:style>
        <p:txBody>
          <a:bodyPr wrap="none" lIns="0" rIns="0" tIns="0" bIns="0" anchor="t">
            <a:noAutofit/>
          </a:bodyPr>
          <a:p>
            <a:pPr>
              <a:lnSpc>
                <a:spcPts val="3801"/>
              </a:lnSpc>
              <a:buNone/>
              <a:tabLst>
                <a:tab algn="l" pos="0"/>
              </a:tabLst>
            </a:pPr>
            <a:r>
              <a:rPr b="1" lang="en-US" sz="2500" spc="-15" strike="noStrike">
                <a:solidFill>
                  <a:srgbClr val="e2e6e9"/>
                </a:solidFill>
                <a:latin typeface="Montserrat Bold"/>
                <a:ea typeface="Montserrat Bold"/>
              </a:rPr>
              <a:t>2</a:t>
            </a:r>
            <a:endParaRPr b="0" lang="en-US" sz="2500" spc="-1" strike="noStrike">
              <a:latin typeface="Arial"/>
            </a:endParaRPr>
          </a:p>
        </p:txBody>
      </p:sp>
      <p:pic>
        <p:nvPicPr>
          <p:cNvPr id="777" name="Image 2" descr="preencoded.png"/>
          <p:cNvPicPr/>
          <p:nvPr/>
        </p:nvPicPr>
        <p:blipFill>
          <a:blip r:embed="rId3"/>
          <a:stretch/>
        </p:blipFill>
        <p:spPr>
          <a:xfrm>
            <a:off x="4226760" y="4659840"/>
            <a:ext cx="6176160" cy="6176160"/>
          </a:xfrm>
          <a:prstGeom prst="rect">
            <a:avLst/>
          </a:prstGeom>
          <a:ln w="0">
            <a:noFill/>
          </a:ln>
        </p:spPr>
      </p:pic>
      <p:sp>
        <p:nvSpPr>
          <p:cNvPr id="778" name="Text 3"/>
          <p:cNvSpPr/>
          <p:nvPr/>
        </p:nvSpPr>
        <p:spPr>
          <a:xfrm>
            <a:off x="8040240" y="5406840"/>
            <a:ext cx="321480" cy="402120"/>
          </a:xfrm>
          <a:prstGeom prst="rect">
            <a:avLst/>
          </a:prstGeom>
          <a:noFill/>
          <a:ln w="0">
            <a:noFill/>
          </a:ln>
        </p:spPr>
        <p:style>
          <a:lnRef idx="0"/>
          <a:fillRef idx="0"/>
          <a:effectRef idx="0"/>
          <a:fontRef idx="minor"/>
        </p:style>
        <p:txBody>
          <a:bodyPr wrap="none" lIns="0" rIns="0" tIns="0" bIns="0" anchor="t">
            <a:noAutofit/>
          </a:bodyPr>
          <a:p>
            <a:pPr>
              <a:lnSpc>
                <a:spcPts val="3801"/>
              </a:lnSpc>
              <a:buNone/>
              <a:tabLst>
                <a:tab algn="l" pos="0"/>
              </a:tabLst>
            </a:pPr>
            <a:r>
              <a:rPr b="1" lang="en-US" sz="2500" spc="-15" strike="noStrike">
                <a:solidFill>
                  <a:srgbClr val="e2e6e9"/>
                </a:solidFill>
                <a:latin typeface="Montserrat Bold"/>
                <a:ea typeface="Montserrat Bold"/>
              </a:rPr>
              <a:t>3</a:t>
            </a:r>
            <a:endParaRPr b="0" lang="en-US" sz="2500" spc="-1" strike="noStrike">
              <a:latin typeface="Arial"/>
            </a:endParaRPr>
          </a:p>
        </p:txBody>
      </p:sp>
      <p:pic>
        <p:nvPicPr>
          <p:cNvPr id="779" name="Image 3" descr="preencoded.png"/>
          <p:cNvPicPr/>
          <p:nvPr/>
        </p:nvPicPr>
        <p:blipFill>
          <a:blip r:embed="rId4"/>
          <a:stretch/>
        </p:blipFill>
        <p:spPr>
          <a:xfrm>
            <a:off x="4226760" y="4659840"/>
            <a:ext cx="6176160" cy="6176160"/>
          </a:xfrm>
          <a:prstGeom prst="rect">
            <a:avLst/>
          </a:prstGeom>
          <a:ln w="0">
            <a:noFill/>
          </a:ln>
        </p:spPr>
      </p:pic>
      <p:sp>
        <p:nvSpPr>
          <p:cNvPr id="780" name="Text 4"/>
          <p:cNvSpPr/>
          <p:nvPr/>
        </p:nvSpPr>
        <p:spPr>
          <a:xfrm>
            <a:off x="9293760" y="6660360"/>
            <a:ext cx="321480" cy="402120"/>
          </a:xfrm>
          <a:prstGeom prst="rect">
            <a:avLst/>
          </a:prstGeom>
          <a:noFill/>
          <a:ln w="0">
            <a:noFill/>
          </a:ln>
        </p:spPr>
        <p:style>
          <a:lnRef idx="0"/>
          <a:fillRef idx="0"/>
          <a:effectRef idx="0"/>
          <a:fontRef idx="minor"/>
        </p:style>
        <p:txBody>
          <a:bodyPr wrap="none" lIns="0" rIns="0" tIns="0" bIns="0" anchor="t">
            <a:noAutofit/>
          </a:bodyPr>
          <a:p>
            <a:pPr>
              <a:lnSpc>
                <a:spcPts val="3801"/>
              </a:lnSpc>
              <a:buNone/>
              <a:tabLst>
                <a:tab algn="l" pos="0"/>
              </a:tabLst>
            </a:pPr>
            <a:r>
              <a:rPr b="1" lang="en-US" sz="2500" spc="-15" strike="noStrike">
                <a:solidFill>
                  <a:srgbClr val="e2e6e9"/>
                </a:solidFill>
                <a:latin typeface="Montserrat Bold"/>
                <a:ea typeface="Montserrat Bold"/>
              </a:rPr>
              <a:t>4</a:t>
            </a:r>
            <a:endParaRPr b="0" lang="en-US" sz="2500" spc="-1" strike="noStrike">
              <a:latin typeface="Arial"/>
            </a:endParaRPr>
          </a:p>
        </p:txBody>
      </p:sp>
      <p:sp>
        <p:nvSpPr>
          <p:cNvPr id="781" name="Text 5"/>
          <p:cNvSpPr/>
          <p:nvPr/>
        </p:nvSpPr>
        <p:spPr>
          <a:xfrm>
            <a:off x="892800" y="2740680"/>
            <a:ext cx="2658960" cy="270360"/>
          </a:xfrm>
          <a:prstGeom prst="rect">
            <a:avLst/>
          </a:prstGeom>
          <a:noFill/>
          <a:ln w="0">
            <a:noFill/>
          </a:ln>
        </p:spPr>
        <p:style>
          <a:lnRef idx="0"/>
          <a:fillRef idx="0"/>
          <a:effectRef idx="0"/>
          <a:fontRef idx="minor"/>
        </p:style>
        <p:txBody>
          <a:bodyPr wrap="none" lIns="0" rIns="0" tIns="0" bIns="0" anchor="t">
            <a:noAutofit/>
          </a:bodyPr>
          <a:p>
            <a:pPr algn="ctr">
              <a:lnSpc>
                <a:spcPts val="2100"/>
              </a:lnSpc>
              <a:buNone/>
              <a:tabLst>
                <a:tab algn="l" pos="0"/>
              </a:tabLst>
            </a:pPr>
            <a:r>
              <a:rPr b="1" lang="en-US" sz="1700" spc="-18" strike="noStrike">
                <a:solidFill>
                  <a:srgbClr val="ffffff"/>
                </a:solidFill>
                <a:latin typeface="Montserrat Bold"/>
                <a:ea typeface="Montserrat Bold"/>
              </a:rPr>
              <a:t>Δικαιοσύνη και Τιμωρία</a:t>
            </a:r>
            <a:endParaRPr b="0" lang="en-US" sz="1700" spc="-1" strike="noStrike">
              <a:latin typeface="Arial"/>
            </a:endParaRPr>
          </a:p>
        </p:txBody>
      </p:sp>
      <p:sp>
        <p:nvSpPr>
          <p:cNvPr id="782" name="Text 6"/>
          <p:cNvSpPr/>
          <p:nvPr/>
        </p:nvSpPr>
        <p:spPr>
          <a:xfrm>
            <a:off x="668880" y="3126960"/>
            <a:ext cx="3106800" cy="2293560"/>
          </a:xfrm>
          <a:prstGeom prst="rect">
            <a:avLst/>
          </a:prstGeom>
          <a:noFill/>
          <a:ln w="0">
            <a:noFill/>
          </a:ln>
        </p:spPr>
        <p:style>
          <a:lnRef idx="0"/>
          <a:fillRef idx="0"/>
          <a:effectRef idx="0"/>
          <a:fontRef idx="minor"/>
        </p:style>
        <p:txBody>
          <a:bodyPr lIns="0" rIns="0" tIns="0" bIns="0" anchor="t">
            <a:noAutofit/>
          </a:bodyPr>
          <a:p>
            <a:pPr algn="ctr">
              <a:lnSpc>
                <a:spcPts val="2251"/>
              </a:lnSpc>
              <a:buNone/>
              <a:tabLst>
                <a:tab algn="l" pos="0"/>
              </a:tabLst>
            </a:pPr>
            <a:r>
              <a:rPr b="0" lang="en-US" sz="1500" spc="-1" strike="noStrike">
                <a:solidFill>
                  <a:srgbClr val="e2e6e9"/>
                </a:solidFill>
                <a:latin typeface="Source Sans Pro"/>
                <a:ea typeface="Source Sans Pro"/>
              </a:rPr>
              <a:t>Υποστηρικτές της θανατικής ποινής επικαλούνται την ανάγκη για δίκαιη τιμωρία εγκλημάτων εξαιρετικής βαρύτητας. Θεωρούν ότι ορισμένα εγκλήματα είναι τόσο ειδεχθή που μόνο η έσχατη ποινή μπορεί να αποδώσει δικαιοσύνη στα θύματα και τις οικογένειές τους.</a:t>
            </a:r>
            <a:endParaRPr b="0" lang="en-US" sz="1500" spc="-1" strike="noStrike">
              <a:latin typeface="Arial"/>
            </a:endParaRPr>
          </a:p>
        </p:txBody>
      </p:sp>
      <p:sp>
        <p:nvSpPr>
          <p:cNvPr id="783" name="Text 7"/>
          <p:cNvSpPr/>
          <p:nvPr/>
        </p:nvSpPr>
        <p:spPr>
          <a:xfrm>
            <a:off x="4439520" y="1451160"/>
            <a:ext cx="2355480" cy="270360"/>
          </a:xfrm>
          <a:prstGeom prst="rect">
            <a:avLst/>
          </a:prstGeom>
          <a:noFill/>
          <a:ln w="0">
            <a:noFill/>
          </a:ln>
        </p:spPr>
        <p:style>
          <a:lnRef idx="0"/>
          <a:fillRef idx="0"/>
          <a:effectRef idx="0"/>
          <a:fontRef idx="minor"/>
        </p:style>
        <p:txBody>
          <a:bodyPr wrap="none" lIns="0" rIns="0" tIns="0" bIns="0" anchor="t">
            <a:noAutofit/>
          </a:bodyPr>
          <a:p>
            <a:pPr algn="ctr">
              <a:lnSpc>
                <a:spcPts val="2100"/>
              </a:lnSpc>
              <a:buNone/>
              <a:tabLst>
                <a:tab algn="l" pos="0"/>
              </a:tabLst>
            </a:pPr>
            <a:r>
              <a:rPr b="1" lang="en-US" sz="1700" spc="-18" strike="noStrike">
                <a:solidFill>
                  <a:srgbClr val="ffffff"/>
                </a:solidFill>
                <a:latin typeface="Montserrat Bold"/>
                <a:ea typeface="Montserrat Bold"/>
              </a:rPr>
              <a:t>Το Δικαίωμα στη Ζωή</a:t>
            </a:r>
            <a:endParaRPr b="0" lang="en-US" sz="1700" spc="-1" strike="noStrike">
              <a:latin typeface="Arial"/>
            </a:endParaRPr>
          </a:p>
        </p:txBody>
      </p:sp>
      <p:sp>
        <p:nvSpPr>
          <p:cNvPr id="784" name="Text 8"/>
          <p:cNvSpPr/>
          <p:nvPr/>
        </p:nvSpPr>
        <p:spPr>
          <a:xfrm>
            <a:off x="4063680" y="1837080"/>
            <a:ext cx="3107160" cy="2580480"/>
          </a:xfrm>
          <a:prstGeom prst="rect">
            <a:avLst/>
          </a:prstGeom>
          <a:noFill/>
          <a:ln w="0">
            <a:noFill/>
          </a:ln>
        </p:spPr>
        <p:style>
          <a:lnRef idx="0"/>
          <a:fillRef idx="0"/>
          <a:effectRef idx="0"/>
          <a:fontRef idx="minor"/>
        </p:style>
        <p:txBody>
          <a:bodyPr lIns="0" rIns="0" tIns="0" bIns="0" anchor="t">
            <a:noAutofit/>
          </a:bodyPr>
          <a:p>
            <a:pPr algn="ctr">
              <a:lnSpc>
                <a:spcPts val="2251"/>
              </a:lnSpc>
              <a:buNone/>
              <a:tabLst>
                <a:tab algn="l" pos="0"/>
              </a:tabLst>
            </a:pPr>
            <a:r>
              <a:rPr b="0" lang="en-US" sz="1500" spc="-1" strike="noStrike">
                <a:solidFill>
                  <a:srgbClr val="e2e6e9"/>
                </a:solidFill>
                <a:latin typeface="Source Sans Pro"/>
                <a:ea typeface="Source Sans Pro"/>
              </a:rPr>
              <a:t>Οι πολέμιοι της θανατικής ποινής υποστηρίζουν ότι το δικαίωμα στη ζωή είναι απαραβίαστο και ότι καμία πολιτεία δεν έχει το ηθικό δικαίωμα να αφαιρεί τη ζωή ενός ανθρώπου, ανεξάρτητα από τις πράξεις του. Επικαλούνται την αρχή της ανθρώπινης αξιοπρέπειας που ισχύει για όλους.</a:t>
            </a:r>
            <a:endParaRPr b="0" lang="en-US" sz="1500" spc="-1" strike="noStrike">
              <a:latin typeface="Arial"/>
            </a:endParaRPr>
          </a:p>
        </p:txBody>
      </p:sp>
      <p:sp>
        <p:nvSpPr>
          <p:cNvPr id="785" name="Text 9"/>
          <p:cNvSpPr/>
          <p:nvPr/>
        </p:nvSpPr>
        <p:spPr>
          <a:xfrm>
            <a:off x="7926480" y="1737720"/>
            <a:ext cx="2171160" cy="270360"/>
          </a:xfrm>
          <a:prstGeom prst="rect">
            <a:avLst/>
          </a:prstGeom>
          <a:noFill/>
          <a:ln w="0">
            <a:noFill/>
          </a:ln>
        </p:spPr>
        <p:style>
          <a:lnRef idx="0"/>
          <a:fillRef idx="0"/>
          <a:effectRef idx="0"/>
          <a:fontRef idx="minor"/>
        </p:style>
        <p:txBody>
          <a:bodyPr wrap="none" lIns="0" rIns="0" tIns="0" bIns="0" anchor="t">
            <a:noAutofit/>
          </a:bodyPr>
          <a:p>
            <a:pPr algn="ctr">
              <a:lnSpc>
                <a:spcPts val="2100"/>
              </a:lnSpc>
              <a:buNone/>
              <a:tabLst>
                <a:tab algn="l" pos="0"/>
              </a:tabLst>
            </a:pPr>
            <a:r>
              <a:rPr b="1" lang="en-US" sz="1700" spc="-18" strike="noStrike">
                <a:solidFill>
                  <a:srgbClr val="ffffff"/>
                </a:solidFill>
                <a:latin typeface="Montserrat Bold"/>
                <a:ea typeface="Montserrat Bold"/>
              </a:rPr>
              <a:t>Αποτρεπτικότητα</a:t>
            </a:r>
            <a:endParaRPr b="0" lang="en-US" sz="1700" spc="-1" strike="noStrike">
              <a:latin typeface="Arial"/>
            </a:endParaRPr>
          </a:p>
        </p:txBody>
      </p:sp>
      <p:sp>
        <p:nvSpPr>
          <p:cNvPr id="786" name="Text 10"/>
          <p:cNvSpPr/>
          <p:nvPr/>
        </p:nvSpPr>
        <p:spPr>
          <a:xfrm>
            <a:off x="7458480" y="2124000"/>
            <a:ext cx="3106800" cy="2293560"/>
          </a:xfrm>
          <a:prstGeom prst="rect">
            <a:avLst/>
          </a:prstGeom>
          <a:noFill/>
          <a:ln w="0">
            <a:noFill/>
          </a:ln>
        </p:spPr>
        <p:style>
          <a:lnRef idx="0"/>
          <a:fillRef idx="0"/>
          <a:effectRef idx="0"/>
          <a:fontRef idx="minor"/>
        </p:style>
        <p:txBody>
          <a:bodyPr lIns="0" rIns="0" tIns="0" bIns="0" anchor="t">
            <a:noAutofit/>
          </a:bodyPr>
          <a:p>
            <a:pPr algn="ctr">
              <a:lnSpc>
                <a:spcPts val="2251"/>
              </a:lnSpc>
              <a:buNone/>
              <a:tabLst>
                <a:tab algn="l" pos="0"/>
              </a:tabLst>
            </a:pPr>
            <a:r>
              <a:rPr b="0" lang="en-US" sz="1500" spc="-1" strike="noStrike">
                <a:solidFill>
                  <a:srgbClr val="e2e6e9"/>
                </a:solidFill>
                <a:latin typeface="Source Sans Pro"/>
                <a:ea typeface="Source Sans Pro"/>
              </a:rPr>
              <a:t>Ένα βασικό επιχείρημα υπέρ της θανατικής ποινής είναι η υποτιθέμενη αποτρεπτική της λειτουργία. Ωστόσο, οι έρευνες δεν έχουν καταλήξει σε οριστικά συμπεράσματα σχετικά με το αν η θανατική ποινή αποτρέπει πράγματι τα σοβαρά εγκλήματα περισσότερο από άλλες ποινές.</a:t>
            </a:r>
            <a:endParaRPr b="0" lang="en-US" sz="1500" spc="-1" strike="noStrike">
              <a:latin typeface="Arial"/>
            </a:endParaRPr>
          </a:p>
        </p:txBody>
      </p:sp>
      <p:sp>
        <p:nvSpPr>
          <p:cNvPr id="787" name="Text 11"/>
          <p:cNvSpPr/>
          <p:nvPr/>
        </p:nvSpPr>
        <p:spPr>
          <a:xfrm>
            <a:off x="11260440" y="3027600"/>
            <a:ext cx="2292480" cy="270360"/>
          </a:xfrm>
          <a:prstGeom prst="rect">
            <a:avLst/>
          </a:prstGeom>
          <a:noFill/>
          <a:ln w="0">
            <a:noFill/>
          </a:ln>
        </p:spPr>
        <p:style>
          <a:lnRef idx="0"/>
          <a:fillRef idx="0"/>
          <a:effectRef idx="0"/>
          <a:fontRef idx="minor"/>
        </p:style>
        <p:txBody>
          <a:bodyPr wrap="none" lIns="0" rIns="0" tIns="0" bIns="0" anchor="t">
            <a:noAutofit/>
          </a:bodyPr>
          <a:p>
            <a:pPr algn="ctr">
              <a:lnSpc>
                <a:spcPts val="2100"/>
              </a:lnSpc>
              <a:buNone/>
              <a:tabLst>
                <a:tab algn="l" pos="0"/>
              </a:tabLst>
            </a:pPr>
            <a:r>
              <a:rPr b="1" lang="en-US" sz="1700" spc="-18" strike="noStrike">
                <a:solidFill>
                  <a:srgbClr val="ffffff"/>
                </a:solidFill>
                <a:latin typeface="Montserrat Bold"/>
                <a:ea typeface="Montserrat Bold"/>
              </a:rPr>
              <a:t>Δικαστικά Σφάλματα</a:t>
            </a:r>
            <a:endParaRPr b="0" lang="en-US" sz="1700" spc="-1" strike="noStrike">
              <a:latin typeface="Arial"/>
            </a:endParaRPr>
          </a:p>
        </p:txBody>
      </p:sp>
      <p:sp>
        <p:nvSpPr>
          <p:cNvPr id="788" name="Text 12"/>
          <p:cNvSpPr/>
          <p:nvPr/>
        </p:nvSpPr>
        <p:spPr>
          <a:xfrm>
            <a:off x="10853280" y="3413880"/>
            <a:ext cx="3107160" cy="2006640"/>
          </a:xfrm>
          <a:prstGeom prst="rect">
            <a:avLst/>
          </a:prstGeom>
          <a:noFill/>
          <a:ln w="0">
            <a:noFill/>
          </a:ln>
        </p:spPr>
        <p:style>
          <a:lnRef idx="0"/>
          <a:fillRef idx="0"/>
          <a:effectRef idx="0"/>
          <a:fontRef idx="minor"/>
        </p:style>
        <p:txBody>
          <a:bodyPr lIns="0" rIns="0" tIns="0" bIns="0" anchor="t">
            <a:noAutofit/>
          </a:bodyPr>
          <a:p>
            <a:pPr algn="ctr">
              <a:lnSpc>
                <a:spcPts val="2251"/>
              </a:lnSpc>
              <a:buNone/>
              <a:tabLst>
                <a:tab algn="l" pos="0"/>
              </a:tabLst>
            </a:pPr>
            <a:r>
              <a:rPr b="0" lang="en-US" sz="1500" spc="-1" strike="noStrike">
                <a:solidFill>
                  <a:srgbClr val="e2e6e9"/>
                </a:solidFill>
                <a:latin typeface="Source Sans Pro"/>
                <a:ea typeface="Source Sans Pro"/>
              </a:rPr>
              <a:t>Ένα ισχυρό επιχείρημα κατά της θανατικής ποινής είναι ο κίνδυνος δικαστικών σφαλμάτων. Η εκτέλεση ενός αθώου ατόμου αποτελεί μη αναστρέψιμο σφάλμα που δεν μπορεί να διορθωθεί, σε αντίθεση με άλλες ποινές που επιδέχονται διόρθωση.</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9" name="Text 0"/>
          <p:cNvSpPr/>
          <p:nvPr/>
        </p:nvSpPr>
        <p:spPr>
          <a:xfrm>
            <a:off x="684000" y="539280"/>
            <a:ext cx="10015560" cy="5540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3450" spc="-35" strike="noStrike">
                <a:solidFill>
                  <a:srgbClr val="ffffff"/>
                </a:solidFill>
                <a:latin typeface="Montserrat Bold"/>
                <a:ea typeface="Montserrat Bold"/>
              </a:rPr>
              <a:t>Η Προσωπική Ευθύνη στις Ηθικές Αποφάσεις</a:t>
            </a:r>
            <a:endParaRPr b="0" lang="en-US" sz="3450" spc="-1" strike="noStrike">
              <a:latin typeface="Arial"/>
            </a:endParaRPr>
          </a:p>
        </p:txBody>
      </p:sp>
      <p:sp>
        <p:nvSpPr>
          <p:cNvPr id="790" name="Text 1"/>
          <p:cNvSpPr/>
          <p:nvPr/>
        </p:nvSpPr>
        <p:spPr>
          <a:xfrm>
            <a:off x="684000" y="1582560"/>
            <a:ext cx="6483600" cy="643680"/>
          </a:xfrm>
          <a:prstGeom prst="rect">
            <a:avLst/>
          </a:prstGeom>
          <a:noFill/>
          <a:ln w="0">
            <a:noFill/>
          </a:ln>
        </p:spPr>
        <p:style>
          <a:lnRef idx="0"/>
          <a:fillRef idx="0"/>
          <a:effectRef idx="0"/>
          <a:fontRef idx="minor"/>
        </p:style>
        <p:txBody>
          <a:bodyPr wrap="none" lIns="0" rIns="0" tIns="0" bIns="0" anchor="t">
            <a:noAutofit/>
          </a:bodyPr>
          <a:p>
            <a:pPr algn="ctr">
              <a:lnSpc>
                <a:spcPts val="5051"/>
              </a:lnSpc>
              <a:buNone/>
              <a:tabLst>
                <a:tab algn="l" pos="0"/>
              </a:tabLst>
            </a:pPr>
            <a:r>
              <a:rPr b="1" lang="en-US" sz="5050" spc="-52" strike="noStrike">
                <a:solidFill>
                  <a:srgbClr val="e2e6e9"/>
                </a:solidFill>
                <a:latin typeface="Montserrat Bold"/>
                <a:ea typeface="Montserrat Bold"/>
              </a:rPr>
              <a:t>1</a:t>
            </a:r>
            <a:endParaRPr b="0" lang="en-US" sz="5050" spc="-1" strike="noStrike">
              <a:latin typeface="Arial"/>
            </a:endParaRPr>
          </a:p>
        </p:txBody>
      </p:sp>
      <p:sp>
        <p:nvSpPr>
          <p:cNvPr id="791" name="Text 2"/>
          <p:cNvSpPr/>
          <p:nvPr/>
        </p:nvSpPr>
        <p:spPr>
          <a:xfrm>
            <a:off x="2815920" y="2471400"/>
            <a:ext cx="2219400" cy="27648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1" lang="en-US" sz="1700" spc="-18" strike="noStrike">
                <a:solidFill>
                  <a:srgbClr val="e2e6e9"/>
                </a:solidFill>
                <a:latin typeface="Montserrat Bold"/>
                <a:ea typeface="Montserrat Bold"/>
              </a:rPr>
              <a:t>Προσωπική Κρίση</a:t>
            </a:r>
            <a:endParaRPr b="0" lang="en-US" sz="1700" spc="-1" strike="noStrike">
              <a:latin typeface="Arial"/>
            </a:endParaRPr>
          </a:p>
        </p:txBody>
      </p:sp>
      <p:sp>
        <p:nvSpPr>
          <p:cNvPr id="792" name="Text 3"/>
          <p:cNvSpPr/>
          <p:nvPr/>
        </p:nvSpPr>
        <p:spPr>
          <a:xfrm>
            <a:off x="684000" y="2866320"/>
            <a:ext cx="6483600" cy="87804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500" spc="-1" strike="noStrike">
                <a:solidFill>
                  <a:srgbClr val="e2e6e9"/>
                </a:solidFill>
                <a:latin typeface="Source Sans Pro"/>
                <a:ea typeface="Source Sans Pro"/>
              </a:rPr>
              <a:t>Κάθε άτομο καλείται να αναπτύξει την προσωπική του ηθική κρίση, αξιολογώντας τις διαφορετικές ηθικές προσεγγίσεις και εφαρμόζοντάς τες στις συγκεκριμένες καταστάσεις που αντιμετωπίζει.</a:t>
            </a:r>
            <a:endParaRPr b="0" lang="en-US" sz="1500" spc="-1" strike="noStrike">
              <a:latin typeface="Arial"/>
            </a:endParaRPr>
          </a:p>
        </p:txBody>
      </p:sp>
      <p:sp>
        <p:nvSpPr>
          <p:cNvPr id="793" name="Text 4"/>
          <p:cNvSpPr/>
          <p:nvPr/>
        </p:nvSpPr>
        <p:spPr>
          <a:xfrm>
            <a:off x="7461720" y="1582560"/>
            <a:ext cx="6483600" cy="643680"/>
          </a:xfrm>
          <a:prstGeom prst="rect">
            <a:avLst/>
          </a:prstGeom>
          <a:noFill/>
          <a:ln w="0">
            <a:noFill/>
          </a:ln>
        </p:spPr>
        <p:style>
          <a:lnRef idx="0"/>
          <a:fillRef idx="0"/>
          <a:effectRef idx="0"/>
          <a:fontRef idx="minor"/>
        </p:style>
        <p:txBody>
          <a:bodyPr wrap="none" lIns="0" rIns="0" tIns="0" bIns="0" anchor="t">
            <a:noAutofit/>
          </a:bodyPr>
          <a:p>
            <a:pPr algn="ctr">
              <a:lnSpc>
                <a:spcPts val="5051"/>
              </a:lnSpc>
              <a:buNone/>
              <a:tabLst>
                <a:tab algn="l" pos="0"/>
              </a:tabLst>
            </a:pPr>
            <a:r>
              <a:rPr b="1" lang="en-US" sz="5050" spc="-52" strike="noStrike">
                <a:solidFill>
                  <a:srgbClr val="e2e6e9"/>
                </a:solidFill>
                <a:latin typeface="Montserrat Bold"/>
                <a:ea typeface="Montserrat Bold"/>
              </a:rPr>
              <a:t>2</a:t>
            </a:r>
            <a:endParaRPr b="0" lang="en-US" sz="5050" spc="-1" strike="noStrike">
              <a:latin typeface="Arial"/>
            </a:endParaRPr>
          </a:p>
        </p:txBody>
      </p:sp>
      <p:sp>
        <p:nvSpPr>
          <p:cNvPr id="794" name="Text 5"/>
          <p:cNvSpPr/>
          <p:nvPr/>
        </p:nvSpPr>
        <p:spPr>
          <a:xfrm>
            <a:off x="9593640" y="2471400"/>
            <a:ext cx="2219400" cy="27648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1" lang="en-US" sz="1700" spc="-18" strike="noStrike">
                <a:solidFill>
                  <a:srgbClr val="e2e6e9"/>
                </a:solidFill>
                <a:latin typeface="Montserrat Bold"/>
                <a:ea typeface="Montserrat Bold"/>
              </a:rPr>
              <a:t>Ηθικές Θεωρίες</a:t>
            </a:r>
            <a:endParaRPr b="0" lang="en-US" sz="1700" spc="-1" strike="noStrike">
              <a:latin typeface="Arial"/>
            </a:endParaRPr>
          </a:p>
        </p:txBody>
      </p:sp>
      <p:sp>
        <p:nvSpPr>
          <p:cNvPr id="795" name="Text 6"/>
          <p:cNvSpPr/>
          <p:nvPr/>
        </p:nvSpPr>
        <p:spPr>
          <a:xfrm>
            <a:off x="7461720" y="2866320"/>
            <a:ext cx="6483600" cy="87804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500" spc="-1" strike="noStrike">
                <a:solidFill>
                  <a:srgbClr val="e2e6e9"/>
                </a:solidFill>
                <a:latin typeface="Source Sans Pro"/>
                <a:ea typeface="Source Sans Pro"/>
              </a:rPr>
              <a:t>Οι ηθικές θεωρίες παρέχουν πλαίσια για την αξιολόγηση των πράξεων, αλλά η εφαρμογή τους απαιτεί προσωπική ερμηνεία και κρίση στις συγκεκριμένες περιστάσεις.</a:t>
            </a:r>
            <a:endParaRPr b="0" lang="en-US" sz="1500" spc="-1" strike="noStrike">
              <a:latin typeface="Arial"/>
            </a:endParaRPr>
          </a:p>
        </p:txBody>
      </p:sp>
      <p:sp>
        <p:nvSpPr>
          <p:cNvPr id="796" name="Text 7"/>
          <p:cNvSpPr/>
          <p:nvPr/>
        </p:nvSpPr>
        <p:spPr>
          <a:xfrm>
            <a:off x="684000" y="4429080"/>
            <a:ext cx="6483600" cy="643680"/>
          </a:xfrm>
          <a:prstGeom prst="rect">
            <a:avLst/>
          </a:prstGeom>
          <a:noFill/>
          <a:ln w="0">
            <a:noFill/>
          </a:ln>
        </p:spPr>
        <p:style>
          <a:lnRef idx="0"/>
          <a:fillRef idx="0"/>
          <a:effectRef idx="0"/>
          <a:fontRef idx="minor"/>
        </p:style>
        <p:txBody>
          <a:bodyPr wrap="none" lIns="0" rIns="0" tIns="0" bIns="0" anchor="t">
            <a:noAutofit/>
          </a:bodyPr>
          <a:p>
            <a:pPr algn="ctr">
              <a:lnSpc>
                <a:spcPts val="5051"/>
              </a:lnSpc>
              <a:buNone/>
              <a:tabLst>
                <a:tab algn="l" pos="0"/>
              </a:tabLst>
            </a:pPr>
            <a:r>
              <a:rPr b="1" lang="en-US" sz="5050" spc="-52" strike="noStrike">
                <a:solidFill>
                  <a:srgbClr val="e2e6e9"/>
                </a:solidFill>
                <a:latin typeface="Montserrat Bold"/>
                <a:ea typeface="Montserrat Bold"/>
              </a:rPr>
              <a:t>3</a:t>
            </a:r>
            <a:endParaRPr b="0" lang="en-US" sz="5050" spc="-1" strike="noStrike">
              <a:latin typeface="Arial"/>
            </a:endParaRPr>
          </a:p>
        </p:txBody>
      </p:sp>
      <p:sp>
        <p:nvSpPr>
          <p:cNvPr id="797" name="Text 8"/>
          <p:cNvSpPr/>
          <p:nvPr/>
        </p:nvSpPr>
        <p:spPr>
          <a:xfrm>
            <a:off x="2630880" y="5317920"/>
            <a:ext cx="2589120" cy="27648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1" lang="en-US" sz="1700" spc="-18" strike="noStrike">
                <a:solidFill>
                  <a:srgbClr val="e2e6e9"/>
                </a:solidFill>
                <a:latin typeface="Montserrat Bold"/>
                <a:ea typeface="Montserrat Bold"/>
              </a:rPr>
              <a:t>Συνεχής Αναστοχασμός</a:t>
            </a:r>
            <a:endParaRPr b="0" lang="en-US" sz="1700" spc="-1" strike="noStrike">
              <a:latin typeface="Arial"/>
            </a:endParaRPr>
          </a:p>
        </p:txBody>
      </p:sp>
      <p:sp>
        <p:nvSpPr>
          <p:cNvPr id="798" name="Text 9"/>
          <p:cNvSpPr/>
          <p:nvPr/>
        </p:nvSpPr>
        <p:spPr>
          <a:xfrm>
            <a:off x="684000" y="5712480"/>
            <a:ext cx="6483600" cy="58500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500" spc="-1" strike="noStrike">
                <a:solidFill>
                  <a:srgbClr val="e2e6e9"/>
                </a:solidFill>
                <a:latin typeface="Source Sans Pro"/>
                <a:ea typeface="Source Sans Pro"/>
              </a:rPr>
              <a:t>Η ηθική σκέψη απαιτεί συνεχή αναστοχασμό και επανεξέταση των αρχών μας υπό το φως νέων εμπειριών, γνώσεων και κοινωνικών εξελίξεων.</a:t>
            </a:r>
            <a:endParaRPr b="0" lang="en-US" sz="1500" spc="-1" strike="noStrike">
              <a:latin typeface="Arial"/>
            </a:endParaRPr>
          </a:p>
        </p:txBody>
      </p:sp>
      <p:sp>
        <p:nvSpPr>
          <p:cNvPr id="799" name="Text 10"/>
          <p:cNvSpPr/>
          <p:nvPr/>
        </p:nvSpPr>
        <p:spPr>
          <a:xfrm>
            <a:off x="7461720" y="4429080"/>
            <a:ext cx="6483600" cy="643680"/>
          </a:xfrm>
          <a:prstGeom prst="rect">
            <a:avLst/>
          </a:prstGeom>
          <a:noFill/>
          <a:ln w="0">
            <a:noFill/>
          </a:ln>
        </p:spPr>
        <p:style>
          <a:lnRef idx="0"/>
          <a:fillRef idx="0"/>
          <a:effectRef idx="0"/>
          <a:fontRef idx="minor"/>
        </p:style>
        <p:txBody>
          <a:bodyPr wrap="none" lIns="0" rIns="0" tIns="0" bIns="0" anchor="t">
            <a:noAutofit/>
          </a:bodyPr>
          <a:p>
            <a:pPr algn="ctr">
              <a:lnSpc>
                <a:spcPts val="5051"/>
              </a:lnSpc>
              <a:buNone/>
              <a:tabLst>
                <a:tab algn="l" pos="0"/>
              </a:tabLst>
            </a:pPr>
            <a:r>
              <a:rPr b="1" lang="en-US" sz="5050" spc="-52" strike="noStrike">
                <a:solidFill>
                  <a:srgbClr val="e2e6e9"/>
                </a:solidFill>
                <a:latin typeface="Montserrat Bold"/>
                <a:ea typeface="Montserrat Bold"/>
              </a:rPr>
              <a:t>4</a:t>
            </a:r>
            <a:endParaRPr b="0" lang="en-US" sz="5050" spc="-1" strike="noStrike">
              <a:latin typeface="Arial"/>
            </a:endParaRPr>
          </a:p>
        </p:txBody>
      </p:sp>
      <p:sp>
        <p:nvSpPr>
          <p:cNvPr id="800" name="Text 11"/>
          <p:cNvSpPr/>
          <p:nvPr/>
        </p:nvSpPr>
        <p:spPr>
          <a:xfrm>
            <a:off x="9593640" y="5317920"/>
            <a:ext cx="2219400" cy="276480"/>
          </a:xfrm>
          <a:prstGeom prst="rect">
            <a:avLst/>
          </a:prstGeom>
          <a:noFill/>
          <a:ln w="0">
            <a:noFill/>
          </a:ln>
        </p:spPr>
        <p:style>
          <a:lnRef idx="0"/>
          <a:fillRef idx="0"/>
          <a:effectRef idx="0"/>
          <a:fontRef idx="minor"/>
        </p:style>
        <p:txBody>
          <a:bodyPr wrap="none" lIns="0" rIns="0" tIns="0" bIns="0" anchor="t">
            <a:noAutofit/>
          </a:bodyPr>
          <a:p>
            <a:pPr algn="ctr">
              <a:lnSpc>
                <a:spcPts val="2149"/>
              </a:lnSpc>
              <a:buNone/>
              <a:tabLst>
                <a:tab algn="l" pos="0"/>
              </a:tabLst>
            </a:pPr>
            <a:r>
              <a:rPr b="1" lang="en-US" sz="1700" spc="-18" strike="noStrike">
                <a:solidFill>
                  <a:srgbClr val="e2e6e9"/>
                </a:solidFill>
                <a:latin typeface="Montserrat Bold"/>
                <a:ea typeface="Montserrat Bold"/>
              </a:rPr>
              <a:t>Ηθική Ευθύνη</a:t>
            </a:r>
            <a:endParaRPr b="0" lang="en-US" sz="1700" spc="-1" strike="noStrike">
              <a:latin typeface="Arial"/>
            </a:endParaRPr>
          </a:p>
        </p:txBody>
      </p:sp>
      <p:sp>
        <p:nvSpPr>
          <p:cNvPr id="801" name="Text 12"/>
          <p:cNvSpPr/>
          <p:nvPr/>
        </p:nvSpPr>
        <p:spPr>
          <a:xfrm>
            <a:off x="7461720" y="5712480"/>
            <a:ext cx="6483600" cy="878040"/>
          </a:xfrm>
          <a:prstGeom prst="rect">
            <a:avLst/>
          </a:prstGeom>
          <a:noFill/>
          <a:ln w="0">
            <a:noFill/>
          </a:ln>
        </p:spPr>
        <p:style>
          <a:lnRef idx="0"/>
          <a:fillRef idx="0"/>
          <a:effectRef idx="0"/>
          <a:fontRef idx="minor"/>
        </p:style>
        <p:txBody>
          <a:bodyPr lIns="0" rIns="0" tIns="0" bIns="0" anchor="t">
            <a:noAutofit/>
          </a:bodyPr>
          <a:p>
            <a:pPr algn="ctr">
              <a:lnSpc>
                <a:spcPts val="2299"/>
              </a:lnSpc>
              <a:buNone/>
              <a:tabLst>
                <a:tab algn="l" pos="0"/>
              </a:tabLst>
            </a:pPr>
            <a:r>
              <a:rPr b="0" lang="en-US" sz="1500" spc="-1" strike="noStrike">
                <a:solidFill>
                  <a:srgbClr val="e2e6e9"/>
                </a:solidFill>
                <a:latin typeface="Source Sans Pro"/>
                <a:ea typeface="Source Sans Pro"/>
              </a:rPr>
              <a:t>Η ευθύνη της εκάστοτε επιλογής είναι τελικά προσωπική υπόθεση του καθενός, καθώς οι ηθικές αποφάσεις είναι συνήθως οι δυσκολότερες και οι σημαντικότερες αποφάσεις που καλούμαστε να πάρουμε.</a:t>
            </a:r>
            <a:endParaRPr b="0" lang="en-US" sz="1500" spc="-1" strike="noStrike">
              <a:latin typeface="Arial"/>
            </a:endParaRPr>
          </a:p>
        </p:txBody>
      </p:sp>
      <p:sp>
        <p:nvSpPr>
          <p:cNvPr id="802" name="Text 13"/>
          <p:cNvSpPr/>
          <p:nvPr/>
        </p:nvSpPr>
        <p:spPr>
          <a:xfrm>
            <a:off x="684000" y="6811560"/>
            <a:ext cx="13261680" cy="87804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500" spc="-1" strike="noStrike">
                <a:solidFill>
                  <a:srgbClr val="e2e6e9"/>
                </a:solidFill>
                <a:latin typeface="Source Sans Pro"/>
                <a:ea typeface="Source Sans Pro"/>
              </a:rPr>
              <a:t>Η εφαρμοσμένη ηθική μάς υπενθυμίζει ότι οι ηθικές αξίες δεν είναι απλώς θεωρητικές έννοιες, αλλά πρακτικά εργαλεία για την αντιμετώπιση πραγματικών διλημμάτων. Η ικανότητά μας να εφαρμόζουμε ηθικές αρχές σε συγκεκριμένες καταστάσεις αποτελεί ουσιώδες στοιχείο της ανθρώπινης ύπαρξης και της κοινωνικής συμβίωσης.</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3" name=""/>
          <p:cNvSpPr/>
          <p:nvPr/>
        </p:nvSpPr>
        <p:spPr>
          <a:xfrm>
            <a:off x="6225120" y="3959280"/>
            <a:ext cx="2233800" cy="426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u="sng">
                <a:solidFill>
                  <a:srgbClr val="0563c1"/>
                </a:solidFill>
                <a:uFillTx/>
                <a:latin typeface="Times New Roman"/>
                <a:hlinkClick r:id="rId1"/>
              </a:rPr>
              <a:t>Θεός για μια μέρα</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
          <p:cNvSpPr/>
          <p:nvPr/>
        </p:nvSpPr>
        <p:spPr>
          <a:xfrm>
            <a:off x="4114800" y="944280"/>
            <a:ext cx="1403280" cy="426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u="sng">
                <a:solidFill>
                  <a:srgbClr val="0563c1"/>
                </a:solidFill>
                <a:uFillTx/>
                <a:latin typeface="Times New Roman"/>
                <a:hlinkClick r:id="rId1"/>
              </a:rPr>
              <a:t>ΜΕΡΟΣ 1ο</a:t>
            </a:r>
            <a:endParaRPr b="0" lang="en-US" sz="2400" spc="-1" strike="noStrike">
              <a:latin typeface="Arial"/>
            </a:endParaRPr>
          </a:p>
        </p:txBody>
      </p:sp>
      <p:sp>
        <p:nvSpPr>
          <p:cNvPr id="805" name=""/>
          <p:cNvSpPr/>
          <p:nvPr/>
        </p:nvSpPr>
        <p:spPr>
          <a:xfrm>
            <a:off x="4114800" y="2087280"/>
            <a:ext cx="1403280" cy="426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u="sng">
                <a:solidFill>
                  <a:srgbClr val="0563c1"/>
                </a:solidFill>
                <a:uFillTx/>
                <a:latin typeface="Times New Roman"/>
                <a:hlinkClick r:id="rId2"/>
              </a:rPr>
              <a:t>ΜΕΡΟΣ 2ο</a:t>
            </a:r>
            <a:endParaRPr b="0" lang="en-US" sz="2400" spc="-1" strike="noStrike">
              <a:latin typeface="Arial"/>
            </a:endParaRPr>
          </a:p>
        </p:txBody>
      </p:sp>
      <p:sp>
        <p:nvSpPr>
          <p:cNvPr id="806" name=""/>
          <p:cNvSpPr/>
          <p:nvPr/>
        </p:nvSpPr>
        <p:spPr>
          <a:xfrm>
            <a:off x="4082760" y="3458880"/>
            <a:ext cx="1403280" cy="426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u="sng">
                <a:solidFill>
                  <a:srgbClr val="0563c1"/>
                </a:solidFill>
                <a:uFillTx/>
                <a:latin typeface="Times New Roman"/>
                <a:hlinkClick r:id="rId3"/>
              </a:rPr>
              <a:t>ΜΕΡΟΣ 3ο</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7" name=""/>
          <p:cNvSpPr txBox="1"/>
          <p:nvPr/>
        </p:nvSpPr>
        <p:spPr>
          <a:xfrm>
            <a:off x="6129000" y="3959280"/>
            <a:ext cx="2426040" cy="427320"/>
          </a:xfrm>
          <a:prstGeom prst="rect">
            <a:avLst/>
          </a:prstGeom>
          <a:noFill/>
          <a:ln w="0">
            <a:noFill/>
          </a:ln>
        </p:spPr>
        <p:txBody>
          <a:bodyPr lIns="90000" rIns="90000" tIns="45000" bIns="45000" anchor="t">
            <a:noAutofit/>
          </a:bodyPr>
          <a:p>
            <a:r>
              <a:rPr b="0" lang="en-US" sz="2400" spc="-1" strike="noStrike">
                <a:latin typeface="Times New Roman"/>
                <a:hlinkClick r:id="rId1"/>
              </a:rPr>
              <a:t>ΟΛΟΚΛΗΡΟ DOC</a:t>
            </a:r>
            <a:endParaRPr b="0" lang="en-US" sz="24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Text 0"/>
          <p:cNvSpPr/>
          <p:nvPr/>
        </p:nvSpPr>
        <p:spPr>
          <a:xfrm>
            <a:off x="863640" y="1935360"/>
            <a:ext cx="1123596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Η Σχέση Ηθικής με Νομική και Πολιτική</a:t>
            </a:r>
            <a:endParaRPr b="0" lang="en-US" sz="4400" spc="-1" strike="noStrike">
              <a:latin typeface="Arial"/>
            </a:endParaRPr>
          </a:p>
        </p:txBody>
      </p:sp>
      <p:sp>
        <p:nvSpPr>
          <p:cNvPr id="615" name="Text 1"/>
          <p:cNvSpPr/>
          <p:nvPr/>
        </p:nvSpPr>
        <p:spPr>
          <a:xfrm>
            <a:off x="863640" y="325368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ffffff"/>
                </a:solidFill>
                <a:latin typeface="Montserrat Bold"/>
                <a:ea typeface="Montserrat Bold"/>
              </a:rPr>
              <a:t>Νομική Διάσταση</a:t>
            </a:r>
            <a:endParaRPr b="0" lang="en-US" sz="2200" spc="-1" strike="noStrike">
              <a:latin typeface="Arial"/>
            </a:endParaRPr>
          </a:p>
        </p:txBody>
      </p:sp>
      <p:sp>
        <p:nvSpPr>
          <p:cNvPr id="616" name="Text 2"/>
          <p:cNvSpPr/>
          <p:nvPr/>
        </p:nvSpPr>
        <p:spPr>
          <a:xfrm>
            <a:off x="863640" y="3850920"/>
            <a:ext cx="6149160" cy="22197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διερεύνηση των ηθικών διλημμάτων δεν μπορεί να αγνοήσει τη σκοπιά της νομικής επιστήμης, καθώς οι νόμοι συχνά καθορίζουν τα όρια των ηθικών πρακτικών στην κοινωνία. Η νομοθεσία αντανακλά συχνά τις επικρατούσες ηθικές αντιλήψεις, αλλά ενίοτε υπάρχει απόκλιση μεταξύ του τι είναι νόμιμο και τι ηθικά αποδεκτό.</a:t>
            </a:r>
            <a:endParaRPr b="0" lang="en-US" sz="1900" spc="-1" strike="noStrike">
              <a:latin typeface="Arial"/>
            </a:endParaRPr>
          </a:p>
        </p:txBody>
      </p:sp>
      <p:sp>
        <p:nvSpPr>
          <p:cNvPr id="617" name="Text 3"/>
          <p:cNvSpPr/>
          <p:nvPr/>
        </p:nvSpPr>
        <p:spPr>
          <a:xfrm>
            <a:off x="7624080" y="325368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ffffff"/>
                </a:solidFill>
                <a:latin typeface="Montserrat Bold"/>
                <a:ea typeface="Montserrat Bold"/>
              </a:rPr>
              <a:t>Πολιτική Διάσταση</a:t>
            </a:r>
            <a:endParaRPr b="0" lang="en-US" sz="2200" spc="-1" strike="noStrike">
              <a:latin typeface="Arial"/>
            </a:endParaRPr>
          </a:p>
        </p:txBody>
      </p:sp>
      <p:sp>
        <p:nvSpPr>
          <p:cNvPr id="618" name="Text 4"/>
          <p:cNvSpPr/>
          <p:nvPr/>
        </p:nvSpPr>
        <p:spPr>
          <a:xfrm>
            <a:off x="7624080" y="3850920"/>
            <a:ext cx="6149160" cy="22197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πολιτική σκοπιά είναι εξίσου σημαντική, καθώς σχετίζεται άμεσα ή έμμεσα με την εφαρμογή της ηθικής σκέψης. Όπως παρατηρεί και ο Αριστοτέλης, η πολιτική φιλοσοφία διευρύνει και συμπληρώνει την ηθική, παρέχοντας το πλαίσιο της πολιτικής ζωής μέσα στο οποίο εντάσσονται τελικά οι ανθρώπινες σχέσεις.</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ext 0"/>
          <p:cNvSpPr/>
          <p:nvPr/>
        </p:nvSpPr>
        <p:spPr>
          <a:xfrm>
            <a:off x="800280" y="1144440"/>
            <a:ext cx="8249400" cy="648360"/>
          </a:xfrm>
          <a:prstGeom prst="rect">
            <a:avLst/>
          </a:prstGeom>
          <a:noFill/>
          <a:ln w="0">
            <a:noFill/>
          </a:ln>
        </p:spPr>
        <p:style>
          <a:lnRef idx="0"/>
          <a:fillRef idx="0"/>
          <a:effectRef idx="0"/>
          <a:fontRef idx="minor"/>
        </p:style>
        <p:txBody>
          <a:bodyPr wrap="none" lIns="0" rIns="0" tIns="0" bIns="0" anchor="t">
            <a:noAutofit/>
          </a:bodyPr>
          <a:p>
            <a:pPr>
              <a:lnSpc>
                <a:spcPts val="5100"/>
              </a:lnSpc>
              <a:buNone/>
              <a:tabLst>
                <a:tab algn="l" pos="0"/>
              </a:tabLst>
            </a:pPr>
            <a:r>
              <a:rPr b="1" lang="en-US" sz="4050" spc="-41" strike="noStrike">
                <a:solidFill>
                  <a:srgbClr val="ffffff"/>
                </a:solidFill>
                <a:latin typeface="Montserrat Bold"/>
                <a:ea typeface="Montserrat Bold"/>
              </a:rPr>
              <a:t>Η Ευθανασία ως Ηθικό Δίλημμα</a:t>
            </a:r>
            <a:endParaRPr b="0" lang="en-US" sz="4050" spc="-1" strike="noStrike">
              <a:latin typeface="Arial"/>
            </a:endParaRPr>
          </a:p>
        </p:txBody>
      </p:sp>
      <p:sp>
        <p:nvSpPr>
          <p:cNvPr id="620" name="Shape 1"/>
          <p:cNvSpPr/>
          <p:nvPr/>
        </p:nvSpPr>
        <p:spPr>
          <a:xfrm>
            <a:off x="800280" y="2508480"/>
            <a:ext cx="513360" cy="513360"/>
          </a:xfrm>
          <a:prstGeom prst="roundRect">
            <a:avLst>
              <a:gd name="adj" fmla="val 6667"/>
            </a:avLst>
          </a:prstGeom>
          <a:solidFill>
            <a:srgbClr val="303132"/>
          </a:solidFill>
          <a:ln w="0">
            <a:noFill/>
          </a:ln>
        </p:spPr>
        <p:style>
          <a:lnRef idx="0"/>
          <a:fillRef idx="0"/>
          <a:effectRef idx="0"/>
          <a:fontRef idx="minor"/>
        </p:style>
      </p:sp>
      <p:sp>
        <p:nvSpPr>
          <p:cNvPr id="621" name="Text 2"/>
          <p:cNvSpPr/>
          <p:nvPr/>
        </p:nvSpPr>
        <p:spPr>
          <a:xfrm>
            <a:off x="901440" y="2570760"/>
            <a:ext cx="310680" cy="38844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1</a:t>
            </a:r>
            <a:endParaRPr b="0" lang="en-US" sz="2450" spc="-1" strike="noStrike">
              <a:latin typeface="Arial"/>
            </a:endParaRPr>
          </a:p>
        </p:txBody>
      </p:sp>
      <p:sp>
        <p:nvSpPr>
          <p:cNvPr id="622" name="Text 3"/>
          <p:cNvSpPr/>
          <p:nvPr/>
        </p:nvSpPr>
        <p:spPr>
          <a:xfrm>
            <a:off x="1542960" y="2508480"/>
            <a:ext cx="2597040" cy="3236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00" spc="-21" strike="noStrike">
                <a:solidFill>
                  <a:srgbClr val="e2e6e9"/>
                </a:solidFill>
                <a:latin typeface="Montserrat Bold"/>
                <a:ea typeface="Montserrat Bold"/>
              </a:rPr>
              <a:t>Ορισμός</a:t>
            </a:r>
            <a:endParaRPr b="0" lang="en-US" sz="2000" spc="-1" strike="noStrike">
              <a:latin typeface="Arial"/>
            </a:endParaRPr>
          </a:p>
        </p:txBody>
      </p:sp>
      <p:sp>
        <p:nvSpPr>
          <p:cNvPr id="623" name="Text 4"/>
          <p:cNvSpPr/>
          <p:nvPr/>
        </p:nvSpPr>
        <p:spPr>
          <a:xfrm>
            <a:off x="1542960" y="2970360"/>
            <a:ext cx="3447000" cy="411372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Η ευθανασία αφορά τη θανάτωση ενός βαρέως πάσχοντος για λόγους ευσπλαχνίας. Προκύπτει ως δίλημμα όταν κάποιος υποφέρει πολύ λόγω σοβαρής ασθένειας ή ατυχήματος και δεν προβλέπεται να ζήσει μια ανεκτή ζωή. Τότε τίθεται το ερώτημα αν είναι ηθικά αποδεκτό να σταματήσουμε το μηχανικό σύστημα που τον διατηρεί στη ζωή ή να του χορηγήσουμε κάποιο θανατηφόρο φάρμακο.</a:t>
            </a:r>
            <a:endParaRPr b="0" lang="en-US" sz="1800" spc="-1" strike="noStrike">
              <a:latin typeface="Arial"/>
            </a:endParaRPr>
          </a:p>
        </p:txBody>
      </p:sp>
      <p:sp>
        <p:nvSpPr>
          <p:cNvPr id="624" name="Shape 5"/>
          <p:cNvSpPr/>
          <p:nvPr/>
        </p:nvSpPr>
        <p:spPr>
          <a:xfrm>
            <a:off x="5219640" y="2508480"/>
            <a:ext cx="513360" cy="513360"/>
          </a:xfrm>
          <a:prstGeom prst="roundRect">
            <a:avLst>
              <a:gd name="adj" fmla="val 6667"/>
            </a:avLst>
          </a:prstGeom>
          <a:solidFill>
            <a:srgbClr val="303132"/>
          </a:solidFill>
          <a:ln w="0">
            <a:noFill/>
          </a:ln>
        </p:spPr>
        <p:style>
          <a:lnRef idx="0"/>
          <a:fillRef idx="0"/>
          <a:effectRef idx="0"/>
          <a:fontRef idx="minor"/>
        </p:style>
      </p:sp>
      <p:sp>
        <p:nvSpPr>
          <p:cNvPr id="625" name="Text 6"/>
          <p:cNvSpPr/>
          <p:nvPr/>
        </p:nvSpPr>
        <p:spPr>
          <a:xfrm>
            <a:off x="5321160" y="2570760"/>
            <a:ext cx="310680" cy="38844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2</a:t>
            </a:r>
            <a:endParaRPr b="0" lang="en-US" sz="2450" spc="-1" strike="noStrike">
              <a:latin typeface="Arial"/>
            </a:endParaRPr>
          </a:p>
        </p:txBody>
      </p:sp>
      <p:sp>
        <p:nvSpPr>
          <p:cNvPr id="626" name="Text 7"/>
          <p:cNvSpPr/>
          <p:nvPr/>
        </p:nvSpPr>
        <p:spPr>
          <a:xfrm>
            <a:off x="5962680" y="2508480"/>
            <a:ext cx="2597040" cy="3236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00" spc="-21" strike="noStrike">
                <a:solidFill>
                  <a:srgbClr val="e2e6e9"/>
                </a:solidFill>
                <a:latin typeface="Montserrat Bold"/>
                <a:ea typeface="Montserrat Bold"/>
              </a:rPr>
              <a:t>Βασικές Διακρίσεις</a:t>
            </a:r>
            <a:endParaRPr b="0" lang="en-US" sz="2000" spc="-1" strike="noStrike">
              <a:latin typeface="Arial"/>
            </a:endParaRPr>
          </a:p>
        </p:txBody>
      </p:sp>
      <p:sp>
        <p:nvSpPr>
          <p:cNvPr id="627" name="Text 8"/>
          <p:cNvSpPr/>
          <p:nvPr/>
        </p:nvSpPr>
        <p:spPr>
          <a:xfrm>
            <a:off x="5962680" y="2970360"/>
            <a:ext cx="3447000" cy="274212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Είναι απαραίτητο να διακρίνουμε μεταξύ εκούσιας ευθανασίας, όπου ο ασθενής ζητάει ο ίδιος από τον γιατρό να δώσει τέλος στη ζωή του, και ακούσιας ή μη εκούσιας ευθανασίας, όπου ο ασθενής βρίσκεται σε κώμα και δεν μπορεί να αποφασίσει.</a:t>
            </a:r>
            <a:endParaRPr b="0" lang="en-US" sz="1800" spc="-1" strike="noStrike">
              <a:latin typeface="Arial"/>
            </a:endParaRPr>
          </a:p>
        </p:txBody>
      </p:sp>
      <p:sp>
        <p:nvSpPr>
          <p:cNvPr id="628" name="Shape 9"/>
          <p:cNvSpPr/>
          <p:nvPr/>
        </p:nvSpPr>
        <p:spPr>
          <a:xfrm>
            <a:off x="9639360" y="2508480"/>
            <a:ext cx="513360" cy="513360"/>
          </a:xfrm>
          <a:prstGeom prst="roundRect">
            <a:avLst>
              <a:gd name="adj" fmla="val 6667"/>
            </a:avLst>
          </a:prstGeom>
          <a:solidFill>
            <a:srgbClr val="303132"/>
          </a:solidFill>
          <a:ln w="0">
            <a:noFill/>
          </a:ln>
        </p:spPr>
        <p:style>
          <a:lnRef idx="0"/>
          <a:fillRef idx="0"/>
          <a:effectRef idx="0"/>
          <a:fontRef idx="minor"/>
        </p:style>
      </p:sp>
      <p:sp>
        <p:nvSpPr>
          <p:cNvPr id="629" name="Text 10"/>
          <p:cNvSpPr/>
          <p:nvPr/>
        </p:nvSpPr>
        <p:spPr>
          <a:xfrm>
            <a:off x="9740520" y="2570760"/>
            <a:ext cx="310680" cy="38844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3</a:t>
            </a:r>
            <a:endParaRPr b="0" lang="en-US" sz="2450" spc="-1" strike="noStrike">
              <a:latin typeface="Arial"/>
            </a:endParaRPr>
          </a:p>
        </p:txBody>
      </p:sp>
      <p:sp>
        <p:nvSpPr>
          <p:cNvPr id="630" name="Text 11"/>
          <p:cNvSpPr/>
          <p:nvPr/>
        </p:nvSpPr>
        <p:spPr>
          <a:xfrm>
            <a:off x="10382400" y="2508480"/>
            <a:ext cx="3290760" cy="3236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00" spc="-21" strike="noStrike">
                <a:solidFill>
                  <a:srgbClr val="e2e6e9"/>
                </a:solidFill>
                <a:latin typeface="Montserrat Bold"/>
                <a:ea typeface="Montserrat Bold"/>
              </a:rPr>
              <a:t>Ενεργητική και Παθητική</a:t>
            </a:r>
            <a:endParaRPr b="0" lang="en-US" sz="2000" spc="-1" strike="noStrike">
              <a:latin typeface="Arial"/>
            </a:endParaRPr>
          </a:p>
        </p:txBody>
      </p:sp>
      <p:sp>
        <p:nvSpPr>
          <p:cNvPr id="631" name="Text 12"/>
          <p:cNvSpPr/>
          <p:nvPr/>
        </p:nvSpPr>
        <p:spPr>
          <a:xfrm>
            <a:off x="10382400" y="2970360"/>
            <a:ext cx="3447000" cy="274212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Διαφορετική είναι η διάκριση μεταξύ ενεργητικής ευθανασίας, κατά την οποία ο γιατρός δίνει στον ασθενή ουσία που επιφέρει τον θάνατο, και παθητικής ευθανασίας, κατά την οποία ο γιατρός σταματά τη θεραπεία ή αποσυνδέει κάποιο μηχάνημα που τον κρατά στη ζωή.</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 0"/>
          <p:cNvSpPr/>
          <p:nvPr/>
        </p:nvSpPr>
        <p:spPr>
          <a:xfrm>
            <a:off x="863640" y="985320"/>
            <a:ext cx="1210428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Η Χριστιανική Προσέγγιση στην Ευθανασία</a:t>
            </a:r>
            <a:endParaRPr b="0" lang="en-US" sz="4400" spc="-1" strike="noStrike">
              <a:latin typeface="Arial"/>
            </a:endParaRPr>
          </a:p>
        </p:txBody>
      </p:sp>
      <p:sp>
        <p:nvSpPr>
          <p:cNvPr id="633" name="Shape 1"/>
          <p:cNvSpPr/>
          <p:nvPr/>
        </p:nvSpPr>
        <p:spPr>
          <a:xfrm>
            <a:off x="863640" y="2180160"/>
            <a:ext cx="4135320" cy="5063040"/>
          </a:xfrm>
          <a:prstGeom prst="roundRect">
            <a:avLst>
              <a:gd name="adj" fmla="val 895"/>
            </a:avLst>
          </a:prstGeom>
          <a:solidFill>
            <a:srgbClr val="303132"/>
          </a:solidFill>
          <a:ln w="0">
            <a:noFill/>
          </a:ln>
        </p:spPr>
        <p:style>
          <a:lnRef idx="0"/>
          <a:fillRef idx="0"/>
          <a:effectRef idx="0"/>
          <a:fontRef idx="minor"/>
        </p:style>
      </p:sp>
      <p:sp>
        <p:nvSpPr>
          <p:cNvPr id="634" name="Text 2"/>
          <p:cNvSpPr/>
          <p:nvPr/>
        </p:nvSpPr>
        <p:spPr>
          <a:xfrm>
            <a:off x="1110600" y="2427120"/>
            <a:ext cx="35470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Η Εντολή "Ου Φονεύσεις"</a:t>
            </a:r>
            <a:endParaRPr b="0" lang="en-US" sz="2200" spc="-1" strike="noStrike">
              <a:latin typeface="Arial"/>
            </a:endParaRPr>
          </a:p>
        </p:txBody>
      </p:sp>
      <p:sp>
        <p:nvSpPr>
          <p:cNvPr id="635" name="Text 3"/>
          <p:cNvSpPr/>
          <p:nvPr/>
        </p:nvSpPr>
        <p:spPr>
          <a:xfrm>
            <a:off x="1110600" y="2925720"/>
            <a:ext cx="3641760" cy="370044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Ένας χριστιανός θα αντιμετώπιζε με σκεπτικισμό την ηθική αιτιολόγηση της εκούσιας ευθανασίας, επειδή αυτή αντιβαίνει στην εντολή "ου φονεύσεις". Η Εκκλησία καταδικάζει την εκούσια όπως και την ακούσια ευθανασία ή την υποβοηθούμενη έξοδο από τη ζωή σε κάθε περίπτωση.</a:t>
            </a:r>
            <a:endParaRPr b="0" lang="en-US" sz="1900" spc="-1" strike="noStrike">
              <a:latin typeface="Arial"/>
            </a:endParaRPr>
          </a:p>
        </p:txBody>
      </p:sp>
      <p:sp>
        <p:nvSpPr>
          <p:cNvPr id="636" name="Shape 4"/>
          <p:cNvSpPr/>
          <p:nvPr/>
        </p:nvSpPr>
        <p:spPr>
          <a:xfrm>
            <a:off x="5247000" y="2180160"/>
            <a:ext cx="4135320" cy="5063040"/>
          </a:xfrm>
          <a:prstGeom prst="roundRect">
            <a:avLst>
              <a:gd name="adj" fmla="val 895"/>
            </a:avLst>
          </a:prstGeom>
          <a:solidFill>
            <a:srgbClr val="303132"/>
          </a:solidFill>
          <a:ln w="0">
            <a:noFill/>
          </a:ln>
        </p:spPr>
        <p:style>
          <a:lnRef idx="0"/>
          <a:fillRef idx="0"/>
          <a:effectRef idx="0"/>
          <a:fontRef idx="minor"/>
        </p:style>
      </p:sp>
      <p:sp>
        <p:nvSpPr>
          <p:cNvPr id="637" name="Text 5"/>
          <p:cNvSpPr/>
          <p:nvPr/>
        </p:nvSpPr>
        <p:spPr>
          <a:xfrm>
            <a:off x="5493960" y="2427120"/>
            <a:ext cx="293544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Η Εντολή της Αγάπης</a:t>
            </a:r>
            <a:endParaRPr b="0" lang="en-US" sz="2200" spc="-1" strike="noStrike">
              <a:latin typeface="Arial"/>
            </a:endParaRPr>
          </a:p>
        </p:txBody>
      </p:sp>
      <p:sp>
        <p:nvSpPr>
          <p:cNvPr id="638" name="Text 6"/>
          <p:cNvSpPr/>
          <p:nvPr/>
        </p:nvSpPr>
        <p:spPr>
          <a:xfrm>
            <a:off x="5493960" y="2925720"/>
            <a:ext cx="3641760" cy="407088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Το ζήτημα όμως δεν είναι τόσο απλό, αφού φαίνεται να υπάρχει σύγκρουση ανάμεσα στην εντολή "ου φονεύσεις" και την εντολή της Καινής Διαθήκης "αγάπα τον πλησίον σου". Αν κάποιος υποφέρει από φρικτούς πόνους και θέλει να πεθάνει, η βοήθεια που θα του προσφέρει κάποιος άλλος μπορεί να παρουσιάζεται ως πράξη αγάπης.</a:t>
            </a:r>
            <a:endParaRPr b="0" lang="en-US" sz="1900" spc="-1" strike="noStrike">
              <a:latin typeface="Arial"/>
            </a:endParaRPr>
          </a:p>
        </p:txBody>
      </p:sp>
      <p:sp>
        <p:nvSpPr>
          <p:cNvPr id="639" name="Shape 7"/>
          <p:cNvSpPr/>
          <p:nvPr/>
        </p:nvSpPr>
        <p:spPr>
          <a:xfrm>
            <a:off x="9630000" y="2180160"/>
            <a:ext cx="4135320" cy="5063040"/>
          </a:xfrm>
          <a:prstGeom prst="roundRect">
            <a:avLst>
              <a:gd name="adj" fmla="val 895"/>
            </a:avLst>
          </a:prstGeom>
          <a:solidFill>
            <a:srgbClr val="303132"/>
          </a:solidFill>
          <a:ln w="0">
            <a:noFill/>
          </a:ln>
        </p:spPr>
        <p:style>
          <a:lnRef idx="0"/>
          <a:fillRef idx="0"/>
          <a:effectRef idx="0"/>
          <a:fontRef idx="minor"/>
        </p:style>
      </p:sp>
      <p:sp>
        <p:nvSpPr>
          <p:cNvPr id="640" name="Text 8"/>
          <p:cNvSpPr/>
          <p:nvPr/>
        </p:nvSpPr>
        <p:spPr>
          <a:xfrm>
            <a:off x="9876960" y="242712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Το Ηθικό Δίλημμα</a:t>
            </a:r>
            <a:endParaRPr b="0" lang="en-US" sz="2200" spc="-1" strike="noStrike">
              <a:latin typeface="Arial"/>
            </a:endParaRPr>
          </a:p>
        </p:txBody>
      </p:sp>
      <p:sp>
        <p:nvSpPr>
          <p:cNvPr id="641" name="Text 9"/>
          <p:cNvSpPr/>
          <p:nvPr/>
        </p:nvSpPr>
        <p:spPr>
          <a:xfrm>
            <a:off x="9876960" y="2925720"/>
            <a:ext cx="3641760" cy="370044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Παρά την ξεκάθαρη θέση της Εκκλησίας, το πρόβλημα παραμένει για τους πιστούς που βρίσκονται αντιμέτωποι με τέτοιες καταστάσεις, καθώς καλούνται να ισορροπήσουν μεταξύ διαφορετικών θεολογικών αρχών και της πρακτικής εφαρμογής τους σε συγκεκριμένες περιπτώσεις ανθρώπινου πόνου.</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Text 0"/>
          <p:cNvSpPr/>
          <p:nvPr/>
        </p:nvSpPr>
        <p:spPr>
          <a:xfrm>
            <a:off x="863640" y="985320"/>
            <a:ext cx="1132596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Η Καντιανή Προσέγγιση στην Ευθανασία</a:t>
            </a:r>
            <a:endParaRPr b="0" lang="en-US" sz="4400" spc="-1" strike="noStrike">
              <a:latin typeface="Arial"/>
            </a:endParaRPr>
          </a:p>
        </p:txBody>
      </p:sp>
      <p:pic>
        <p:nvPicPr>
          <p:cNvPr id="643" name="Image 0" descr="preencoded.png"/>
          <p:cNvPicPr/>
          <p:nvPr/>
        </p:nvPicPr>
        <p:blipFill>
          <a:blip r:embed="rId1"/>
          <a:stretch/>
        </p:blipFill>
        <p:spPr>
          <a:xfrm>
            <a:off x="863640" y="2180160"/>
            <a:ext cx="615960" cy="615960"/>
          </a:xfrm>
          <a:prstGeom prst="rect">
            <a:avLst/>
          </a:prstGeom>
          <a:ln w="0">
            <a:noFill/>
          </a:ln>
        </p:spPr>
      </p:pic>
      <p:sp>
        <p:nvSpPr>
          <p:cNvPr id="644" name="Text 1"/>
          <p:cNvSpPr/>
          <p:nvPr/>
        </p:nvSpPr>
        <p:spPr>
          <a:xfrm>
            <a:off x="863640" y="304380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Το Καθήκον</a:t>
            </a:r>
            <a:endParaRPr b="0" lang="en-US" sz="2200" spc="-1" strike="noStrike">
              <a:latin typeface="Arial"/>
            </a:endParaRPr>
          </a:p>
        </p:txBody>
      </p:sp>
      <p:sp>
        <p:nvSpPr>
          <p:cNvPr id="645" name="Text 2"/>
          <p:cNvSpPr/>
          <p:nvPr/>
        </p:nvSpPr>
        <p:spPr>
          <a:xfrm>
            <a:off x="863640" y="3542760"/>
            <a:ext cx="4052880" cy="33303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Κάποιος που υιοθετεί την ηθική θεωρία του Καντ μπορεί να νιώθει δεσμευμένος από το καθήκον να μη σκοτώσει ποτέ. Ο Καντ υποστήριζε ότι η κατηγορική προσταγή δε δικαιολογεί ούτε την αυτοκτονία, διότι αυτός που αυτοκτονεί δεν μπορεί να θέλει η πράξη του να ισχύει ως καθολικός νόμος.</a:t>
            </a:r>
            <a:endParaRPr b="0" lang="en-US" sz="1900" spc="-1" strike="noStrike">
              <a:latin typeface="Arial"/>
            </a:endParaRPr>
          </a:p>
        </p:txBody>
      </p:sp>
      <p:pic>
        <p:nvPicPr>
          <p:cNvPr id="646" name="Image 1" descr="preencoded.png"/>
          <p:cNvPicPr/>
          <p:nvPr/>
        </p:nvPicPr>
        <p:blipFill>
          <a:blip r:embed="rId2"/>
          <a:stretch/>
        </p:blipFill>
        <p:spPr>
          <a:xfrm>
            <a:off x="5288040" y="2180160"/>
            <a:ext cx="615960" cy="615960"/>
          </a:xfrm>
          <a:prstGeom prst="rect">
            <a:avLst/>
          </a:prstGeom>
          <a:ln w="0">
            <a:noFill/>
          </a:ln>
        </p:spPr>
      </p:pic>
      <p:sp>
        <p:nvSpPr>
          <p:cNvPr id="647" name="Text 3"/>
          <p:cNvSpPr/>
          <p:nvPr/>
        </p:nvSpPr>
        <p:spPr>
          <a:xfrm>
            <a:off x="5288040" y="3043800"/>
            <a:ext cx="399312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Ο Άνθρωπος ως Αυτοσκοπός</a:t>
            </a:r>
            <a:endParaRPr b="0" lang="en-US" sz="2200" spc="-1" strike="noStrike">
              <a:latin typeface="Arial"/>
            </a:endParaRPr>
          </a:p>
        </p:txBody>
      </p:sp>
      <p:sp>
        <p:nvSpPr>
          <p:cNvPr id="648" name="Text 4"/>
          <p:cNvSpPr/>
          <p:nvPr/>
        </p:nvSpPr>
        <p:spPr>
          <a:xfrm>
            <a:off x="5288040" y="3542760"/>
            <a:ext cx="4053240" cy="22197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ευθανασία δείχνει να έρχεται σε αντίθεση με την άποψη του Καντ ότι θα πρέπει να αντιμετωπίζουμε τους ανθρώπους ως σκοπό (ή "αυτοσκοπό") και όχι ως μέσο για την επίτευξη ενός σκοπού.</a:t>
            </a:r>
            <a:endParaRPr b="0" lang="en-US" sz="1900" spc="-1" strike="noStrike">
              <a:latin typeface="Arial"/>
            </a:endParaRPr>
          </a:p>
        </p:txBody>
      </p:sp>
      <p:pic>
        <p:nvPicPr>
          <p:cNvPr id="649" name="Image 2" descr="preencoded.png"/>
          <p:cNvPicPr/>
          <p:nvPr/>
        </p:nvPicPr>
        <p:blipFill>
          <a:blip r:embed="rId3"/>
          <a:stretch/>
        </p:blipFill>
        <p:spPr>
          <a:xfrm>
            <a:off x="9712440" y="2180160"/>
            <a:ext cx="615960" cy="615960"/>
          </a:xfrm>
          <a:prstGeom prst="rect">
            <a:avLst/>
          </a:prstGeom>
          <a:ln w="0">
            <a:noFill/>
          </a:ln>
        </p:spPr>
      </p:pic>
      <p:sp>
        <p:nvSpPr>
          <p:cNvPr id="650" name="Text 5"/>
          <p:cNvSpPr/>
          <p:nvPr/>
        </p:nvSpPr>
        <p:spPr>
          <a:xfrm>
            <a:off x="9712440" y="304380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Σύγχρονη Ερμηνεία</a:t>
            </a:r>
            <a:endParaRPr b="0" lang="en-US" sz="2200" spc="-1" strike="noStrike">
              <a:latin typeface="Arial"/>
            </a:endParaRPr>
          </a:p>
        </p:txBody>
      </p:sp>
      <p:sp>
        <p:nvSpPr>
          <p:cNvPr id="651" name="Text 6"/>
          <p:cNvSpPr/>
          <p:nvPr/>
        </p:nvSpPr>
        <p:spPr>
          <a:xfrm>
            <a:off x="9712440" y="3542760"/>
            <a:ext cx="4053240" cy="370044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Σήμερα όμως ίσως να καταλήγαμε στο συμπέρασμα πως στην περίπτωση της ευθανασίας η καντιανή ηθική μάς παρέχει επαρκή ηθική αιτιολόγηση στο να θέσουμε τέρμα στη ζωή κάποιου, αν το θέλει ο ίδιος, αφού κατ' αυτόν τον τρόπο δείχνουμε να τον σεβόμαστε περισσότερο ως αυτοσκοπό, ως ελεύθερο δηλαδή ον με απόλυτη αξιοπρέπεια.</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 0"/>
          <p:cNvSpPr/>
          <p:nvPr/>
        </p:nvSpPr>
        <p:spPr>
          <a:xfrm>
            <a:off x="802080" y="631080"/>
            <a:ext cx="11748960" cy="649800"/>
          </a:xfrm>
          <a:prstGeom prst="rect">
            <a:avLst/>
          </a:prstGeom>
          <a:noFill/>
          <a:ln w="0">
            <a:noFill/>
          </a:ln>
        </p:spPr>
        <p:style>
          <a:lnRef idx="0"/>
          <a:fillRef idx="0"/>
          <a:effectRef idx="0"/>
          <a:fontRef idx="minor"/>
        </p:style>
        <p:txBody>
          <a:bodyPr wrap="none" lIns="0" rIns="0" tIns="0" bIns="0" anchor="t">
            <a:noAutofit/>
          </a:bodyPr>
          <a:p>
            <a:pPr>
              <a:lnSpc>
                <a:spcPts val="5100"/>
              </a:lnSpc>
              <a:buNone/>
              <a:tabLst>
                <a:tab algn="l" pos="0"/>
              </a:tabLst>
            </a:pPr>
            <a:r>
              <a:rPr b="1" lang="en-US" sz="4100" spc="-41" strike="noStrike">
                <a:solidFill>
                  <a:srgbClr val="ffffff"/>
                </a:solidFill>
                <a:latin typeface="Montserrat Bold"/>
                <a:ea typeface="Montserrat Bold"/>
              </a:rPr>
              <a:t>Η Ωφελιμιστική Προσέγγιση στην Ευθανασία</a:t>
            </a:r>
            <a:endParaRPr b="0" lang="en-US" sz="4100" spc="-1" strike="noStrike">
              <a:latin typeface="Arial"/>
            </a:endParaRPr>
          </a:p>
        </p:txBody>
      </p:sp>
      <p:sp>
        <p:nvSpPr>
          <p:cNvPr id="653" name="Shape 1"/>
          <p:cNvSpPr/>
          <p:nvPr/>
        </p:nvSpPr>
        <p:spPr>
          <a:xfrm>
            <a:off x="1059840" y="1625760"/>
            <a:ext cx="29520" cy="5971680"/>
          </a:xfrm>
          <a:prstGeom prst="roundRect">
            <a:avLst>
              <a:gd name="adj" fmla="val 112803"/>
            </a:avLst>
          </a:prstGeom>
          <a:solidFill>
            <a:srgbClr val="494a4b"/>
          </a:solidFill>
          <a:ln w="0">
            <a:noFill/>
          </a:ln>
        </p:spPr>
        <p:style>
          <a:lnRef idx="0"/>
          <a:fillRef idx="0"/>
          <a:effectRef idx="0"/>
          <a:fontRef idx="minor"/>
        </p:style>
      </p:sp>
      <p:sp>
        <p:nvSpPr>
          <p:cNvPr id="654" name="Shape 2"/>
          <p:cNvSpPr/>
          <p:nvPr/>
        </p:nvSpPr>
        <p:spPr>
          <a:xfrm>
            <a:off x="1287360" y="2126160"/>
            <a:ext cx="686520" cy="29520"/>
          </a:xfrm>
          <a:prstGeom prst="roundRect">
            <a:avLst>
              <a:gd name="adj" fmla="val 112803"/>
            </a:avLst>
          </a:prstGeom>
          <a:solidFill>
            <a:srgbClr val="494a4b"/>
          </a:solidFill>
          <a:ln w="0">
            <a:noFill/>
          </a:ln>
        </p:spPr>
        <p:style>
          <a:lnRef idx="0"/>
          <a:fillRef idx="0"/>
          <a:effectRef idx="0"/>
          <a:fontRef idx="minor"/>
        </p:style>
      </p:sp>
      <p:sp>
        <p:nvSpPr>
          <p:cNvPr id="655" name="Shape 3"/>
          <p:cNvSpPr/>
          <p:nvPr/>
        </p:nvSpPr>
        <p:spPr>
          <a:xfrm>
            <a:off x="802080" y="1883520"/>
            <a:ext cx="514440" cy="514440"/>
          </a:xfrm>
          <a:prstGeom prst="roundRect">
            <a:avLst>
              <a:gd name="adj" fmla="val 6668"/>
            </a:avLst>
          </a:prstGeom>
          <a:solidFill>
            <a:srgbClr val="303132"/>
          </a:solidFill>
          <a:ln w="0">
            <a:noFill/>
          </a:ln>
        </p:spPr>
        <p:style>
          <a:lnRef idx="0"/>
          <a:fillRef idx="0"/>
          <a:effectRef idx="0"/>
          <a:fontRef idx="minor"/>
        </p:style>
      </p:sp>
      <p:sp>
        <p:nvSpPr>
          <p:cNvPr id="656" name="Text 4"/>
          <p:cNvSpPr/>
          <p:nvPr/>
        </p:nvSpPr>
        <p:spPr>
          <a:xfrm>
            <a:off x="903600" y="1945800"/>
            <a:ext cx="311400" cy="3895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1</a:t>
            </a:r>
            <a:endParaRPr b="0" lang="en-US" sz="2450" spc="-1" strike="noStrike">
              <a:latin typeface="Arial"/>
            </a:endParaRPr>
          </a:p>
        </p:txBody>
      </p:sp>
      <p:sp>
        <p:nvSpPr>
          <p:cNvPr id="657" name="Text 5"/>
          <p:cNvSpPr/>
          <p:nvPr/>
        </p:nvSpPr>
        <p:spPr>
          <a:xfrm>
            <a:off x="2206080" y="1854720"/>
            <a:ext cx="5226120" cy="3247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21" strike="noStrike">
                <a:solidFill>
                  <a:srgbClr val="e2e6e9"/>
                </a:solidFill>
                <a:latin typeface="Montserrat Bold"/>
                <a:ea typeface="Montserrat Bold"/>
              </a:rPr>
              <a:t>Υπολογισμός Συνεπειών για τον Ασθενή</a:t>
            </a:r>
            <a:endParaRPr b="0" lang="en-US" sz="2050" spc="-1" strike="noStrike">
              <a:latin typeface="Arial"/>
            </a:endParaRPr>
          </a:p>
        </p:txBody>
      </p:sp>
      <p:sp>
        <p:nvSpPr>
          <p:cNvPr id="658" name="Text 6"/>
          <p:cNvSpPr/>
          <p:nvPr/>
        </p:nvSpPr>
        <p:spPr>
          <a:xfrm>
            <a:off x="2206080" y="2318040"/>
            <a:ext cx="11620800" cy="102996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Ένας ωφελιμιστής θα υπολόγιζε τις συνέπειες για τον ασθενή. Αν ο ασθενής ζούσε με τρομερούς πόνους και είχε μεγάλες πιθανότητες να πεθάνει έτσι κι αλλιώς πολύ σύντομα, ο ωφελιμιστής ίσως να σκεφτόταν την ευθανασία ως την ενδεδειγμένη λύση.</a:t>
            </a:r>
            <a:endParaRPr b="0" lang="en-US" sz="1800" spc="-1" strike="noStrike">
              <a:latin typeface="Arial"/>
            </a:endParaRPr>
          </a:p>
        </p:txBody>
      </p:sp>
      <p:sp>
        <p:nvSpPr>
          <p:cNvPr id="659" name="Shape 7"/>
          <p:cNvSpPr/>
          <p:nvPr/>
        </p:nvSpPr>
        <p:spPr>
          <a:xfrm>
            <a:off x="1287360" y="4307760"/>
            <a:ext cx="686520" cy="29520"/>
          </a:xfrm>
          <a:prstGeom prst="roundRect">
            <a:avLst>
              <a:gd name="adj" fmla="val 112803"/>
            </a:avLst>
          </a:prstGeom>
          <a:solidFill>
            <a:srgbClr val="494a4b"/>
          </a:solidFill>
          <a:ln w="0">
            <a:noFill/>
          </a:ln>
        </p:spPr>
        <p:style>
          <a:lnRef idx="0"/>
          <a:fillRef idx="0"/>
          <a:effectRef idx="0"/>
          <a:fontRef idx="minor"/>
        </p:style>
      </p:sp>
      <p:sp>
        <p:nvSpPr>
          <p:cNvPr id="660" name="Shape 8"/>
          <p:cNvSpPr/>
          <p:nvPr/>
        </p:nvSpPr>
        <p:spPr>
          <a:xfrm>
            <a:off x="802080" y="4065480"/>
            <a:ext cx="514440" cy="514440"/>
          </a:xfrm>
          <a:prstGeom prst="roundRect">
            <a:avLst>
              <a:gd name="adj" fmla="val 6668"/>
            </a:avLst>
          </a:prstGeom>
          <a:solidFill>
            <a:srgbClr val="303132"/>
          </a:solidFill>
          <a:ln w="0">
            <a:noFill/>
          </a:ln>
        </p:spPr>
        <p:style>
          <a:lnRef idx="0"/>
          <a:fillRef idx="0"/>
          <a:effectRef idx="0"/>
          <a:fontRef idx="minor"/>
        </p:style>
      </p:sp>
      <p:sp>
        <p:nvSpPr>
          <p:cNvPr id="661" name="Text 9"/>
          <p:cNvSpPr/>
          <p:nvPr/>
        </p:nvSpPr>
        <p:spPr>
          <a:xfrm>
            <a:off x="903600" y="4127760"/>
            <a:ext cx="311400" cy="3895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2</a:t>
            </a:r>
            <a:endParaRPr b="0" lang="en-US" sz="2450" spc="-1" strike="noStrike">
              <a:latin typeface="Arial"/>
            </a:endParaRPr>
          </a:p>
        </p:txBody>
      </p:sp>
      <p:sp>
        <p:nvSpPr>
          <p:cNvPr id="662" name="Text 10"/>
          <p:cNvSpPr/>
          <p:nvPr/>
        </p:nvSpPr>
        <p:spPr>
          <a:xfrm>
            <a:off x="2206080" y="4036680"/>
            <a:ext cx="5523840" cy="3247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21" strike="noStrike">
                <a:solidFill>
                  <a:srgbClr val="e2e6e9"/>
                </a:solidFill>
                <a:latin typeface="Montserrat Bold"/>
                <a:ea typeface="Montserrat Bold"/>
              </a:rPr>
              <a:t>Επιπτώσεις στο Περιβάλλον του Ασθενούς</a:t>
            </a:r>
            <a:endParaRPr b="0" lang="en-US" sz="2050" spc="-1" strike="noStrike">
              <a:latin typeface="Arial"/>
            </a:endParaRPr>
          </a:p>
        </p:txBody>
      </p:sp>
      <p:sp>
        <p:nvSpPr>
          <p:cNvPr id="663" name="Text 11"/>
          <p:cNvSpPr/>
          <p:nvPr/>
        </p:nvSpPr>
        <p:spPr>
          <a:xfrm>
            <a:off x="2206080" y="4500000"/>
            <a:ext cx="11620800" cy="68652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Ο ωφελιμιστής θα υπολόγιζε τη μεγάλη στενοχώρια που θα προκαλούσε ο θάνατος με ευθανασία στους συγγενείς του ασθενούς, αλλά και την ανακούφισή τους, επειδή δε θα τον έβλεπαν πια να υποφέρει.</a:t>
            </a:r>
            <a:endParaRPr b="0" lang="en-US" sz="1800" spc="-1" strike="noStrike">
              <a:latin typeface="Arial"/>
            </a:endParaRPr>
          </a:p>
        </p:txBody>
      </p:sp>
      <p:sp>
        <p:nvSpPr>
          <p:cNvPr id="664" name="Shape 12"/>
          <p:cNvSpPr/>
          <p:nvPr/>
        </p:nvSpPr>
        <p:spPr>
          <a:xfrm>
            <a:off x="1287360" y="6146280"/>
            <a:ext cx="686520" cy="29520"/>
          </a:xfrm>
          <a:prstGeom prst="roundRect">
            <a:avLst>
              <a:gd name="adj" fmla="val 112803"/>
            </a:avLst>
          </a:prstGeom>
          <a:solidFill>
            <a:srgbClr val="494a4b"/>
          </a:solidFill>
          <a:ln w="0">
            <a:noFill/>
          </a:ln>
        </p:spPr>
        <p:style>
          <a:lnRef idx="0"/>
          <a:fillRef idx="0"/>
          <a:effectRef idx="0"/>
          <a:fontRef idx="minor"/>
        </p:style>
      </p:sp>
      <p:sp>
        <p:nvSpPr>
          <p:cNvPr id="665" name="Shape 13"/>
          <p:cNvSpPr/>
          <p:nvPr/>
        </p:nvSpPr>
        <p:spPr>
          <a:xfrm>
            <a:off x="802080" y="5903640"/>
            <a:ext cx="514440" cy="514440"/>
          </a:xfrm>
          <a:prstGeom prst="roundRect">
            <a:avLst>
              <a:gd name="adj" fmla="val 6668"/>
            </a:avLst>
          </a:prstGeom>
          <a:solidFill>
            <a:srgbClr val="303132"/>
          </a:solidFill>
          <a:ln w="0">
            <a:noFill/>
          </a:ln>
        </p:spPr>
        <p:style>
          <a:lnRef idx="0"/>
          <a:fillRef idx="0"/>
          <a:effectRef idx="0"/>
          <a:fontRef idx="minor"/>
        </p:style>
      </p:sp>
      <p:sp>
        <p:nvSpPr>
          <p:cNvPr id="666" name="Text 14"/>
          <p:cNvSpPr/>
          <p:nvPr/>
        </p:nvSpPr>
        <p:spPr>
          <a:xfrm>
            <a:off x="903600" y="5965920"/>
            <a:ext cx="311400" cy="38952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26" strike="noStrike">
                <a:solidFill>
                  <a:srgbClr val="e2e6e9"/>
                </a:solidFill>
                <a:latin typeface="Montserrat Bold"/>
                <a:ea typeface="Montserrat Bold"/>
              </a:rPr>
              <a:t>3</a:t>
            </a:r>
            <a:endParaRPr b="0" lang="en-US" sz="2450" spc="-1" strike="noStrike">
              <a:latin typeface="Arial"/>
            </a:endParaRPr>
          </a:p>
        </p:txBody>
      </p:sp>
      <p:sp>
        <p:nvSpPr>
          <p:cNvPr id="667" name="Text 15"/>
          <p:cNvSpPr/>
          <p:nvPr/>
        </p:nvSpPr>
        <p:spPr>
          <a:xfrm>
            <a:off x="2206080" y="5875200"/>
            <a:ext cx="4283640" cy="3247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21" strike="noStrike">
                <a:solidFill>
                  <a:srgbClr val="e2e6e9"/>
                </a:solidFill>
                <a:latin typeface="Montserrat Bold"/>
                <a:ea typeface="Montserrat Bold"/>
              </a:rPr>
              <a:t>Ευρύτερες Κοινωνικές Συνέπειες</a:t>
            </a:r>
            <a:endParaRPr b="0" lang="en-US" sz="2050" spc="-1" strike="noStrike">
              <a:latin typeface="Arial"/>
            </a:endParaRPr>
          </a:p>
        </p:txBody>
      </p:sp>
      <p:sp>
        <p:nvSpPr>
          <p:cNvPr id="668" name="Text 16"/>
          <p:cNvSpPr/>
          <p:nvPr/>
        </p:nvSpPr>
        <p:spPr>
          <a:xfrm>
            <a:off x="2206080" y="6338160"/>
            <a:ext cx="11620800" cy="102996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0" lang="en-US" sz="1800" spc="-1" strike="noStrike">
                <a:solidFill>
                  <a:srgbClr val="e2e6e9"/>
                </a:solidFill>
                <a:latin typeface="Source Sans Pro"/>
                <a:ea typeface="Source Sans Pro"/>
              </a:rPr>
              <a:t>Στην ωφελιμιστική προσέγγιση, θα πρέπει επίσης να συνυπολογιστούν οι ευρύτερες κοινωνικές συνέπειες της αποδοχής της ευθανασίας, όπως η πιθανή κατάχρηση, η επίδραση στην αξία της ανθρώπινης ζωής και οι επιπτώσεις στο ιατρικό επάγγελμα.</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Text 0"/>
          <p:cNvSpPr/>
          <p:nvPr/>
        </p:nvSpPr>
        <p:spPr>
          <a:xfrm>
            <a:off x="852840" y="669960"/>
            <a:ext cx="8865360" cy="691200"/>
          </a:xfrm>
          <a:prstGeom prst="rect">
            <a:avLst/>
          </a:prstGeom>
          <a:noFill/>
          <a:ln w="0">
            <a:noFill/>
          </a:ln>
        </p:spPr>
        <p:style>
          <a:lnRef idx="0"/>
          <a:fillRef idx="0"/>
          <a:effectRef idx="0"/>
          <a:fontRef idx="minor"/>
        </p:style>
        <p:txBody>
          <a:bodyPr wrap="none" lIns="0" rIns="0" tIns="0" bIns="0" anchor="t">
            <a:noAutofit/>
          </a:bodyPr>
          <a:p>
            <a:pPr>
              <a:lnSpc>
                <a:spcPts val="5451"/>
              </a:lnSpc>
              <a:buNone/>
              <a:tabLst>
                <a:tab algn="l" pos="0"/>
              </a:tabLst>
            </a:pPr>
            <a:r>
              <a:rPr b="1" lang="en-US" sz="4350" spc="-46" strike="noStrike">
                <a:solidFill>
                  <a:srgbClr val="ffffff"/>
                </a:solidFill>
                <a:latin typeface="Montserrat Bold"/>
                <a:ea typeface="Montserrat Bold"/>
              </a:rPr>
              <a:t>Νομικό Πλαίσιο της Ευθανασίας</a:t>
            </a:r>
            <a:endParaRPr b="0" lang="en-US" sz="4350" spc="-1" strike="noStrike">
              <a:latin typeface="Arial"/>
            </a:endParaRPr>
          </a:p>
        </p:txBody>
      </p:sp>
      <p:pic>
        <p:nvPicPr>
          <p:cNvPr id="670" name="Image 0" descr="preencoded.png"/>
          <p:cNvPicPr/>
          <p:nvPr/>
        </p:nvPicPr>
        <p:blipFill>
          <a:blip r:embed="rId1"/>
          <a:stretch/>
        </p:blipFill>
        <p:spPr>
          <a:xfrm>
            <a:off x="852840" y="1849680"/>
            <a:ext cx="4307040" cy="973440"/>
          </a:xfrm>
          <a:prstGeom prst="rect">
            <a:avLst/>
          </a:prstGeom>
          <a:ln w="0">
            <a:noFill/>
          </a:ln>
        </p:spPr>
      </p:pic>
      <p:sp>
        <p:nvSpPr>
          <p:cNvPr id="671" name="Text 1"/>
          <p:cNvSpPr/>
          <p:nvPr/>
        </p:nvSpPr>
        <p:spPr>
          <a:xfrm>
            <a:off x="1096560" y="3189600"/>
            <a:ext cx="3819960" cy="69120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1" lang="en-US" sz="2150" spc="-24" strike="noStrike">
                <a:solidFill>
                  <a:srgbClr val="e2e6e9"/>
                </a:solidFill>
                <a:latin typeface="Montserrat Bold"/>
                <a:ea typeface="Montserrat Bold"/>
              </a:rPr>
              <a:t>Παρανομία στις Περισσότερες Χώρες</a:t>
            </a:r>
            <a:endParaRPr b="0" lang="en-US" sz="2150" spc="-1" strike="noStrike">
              <a:latin typeface="Arial"/>
            </a:endParaRPr>
          </a:p>
        </p:txBody>
      </p:sp>
      <p:sp>
        <p:nvSpPr>
          <p:cNvPr id="672" name="Text 2"/>
          <p:cNvSpPr/>
          <p:nvPr/>
        </p:nvSpPr>
        <p:spPr>
          <a:xfrm>
            <a:off x="1096560" y="4028040"/>
            <a:ext cx="3819960" cy="32886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900" spc="-1" strike="noStrike">
                <a:solidFill>
                  <a:srgbClr val="e2e6e9"/>
                </a:solidFill>
                <a:latin typeface="Source Sans Pro"/>
                <a:ea typeface="Source Sans Pro"/>
              </a:rPr>
              <a:t>Στις περισσότερες χώρες η ευθανασία θεωρείται παράνομη και ο άνθρωπος που βοηθά τον ασθενή να πεθάνει διατρέχει τον κίνδυνο να διωχθεί ποινικά. Αυτό γεννά επίσης ερωτήματα σχετικά με το αν και το πότε είναι γενικότερα ηθικά επιτρεπτό να παραβεί κανείς κάποιον νόμο.</a:t>
            </a:r>
            <a:endParaRPr b="0" lang="en-US" sz="1900" spc="-1" strike="noStrike">
              <a:latin typeface="Arial"/>
            </a:endParaRPr>
          </a:p>
        </p:txBody>
      </p:sp>
      <p:pic>
        <p:nvPicPr>
          <p:cNvPr id="673" name="Image 1" descr="preencoded.png"/>
          <p:cNvPicPr/>
          <p:nvPr/>
        </p:nvPicPr>
        <p:blipFill>
          <a:blip r:embed="rId2"/>
          <a:stretch/>
        </p:blipFill>
        <p:spPr>
          <a:xfrm>
            <a:off x="5160960" y="1849680"/>
            <a:ext cx="4307040" cy="973440"/>
          </a:xfrm>
          <a:prstGeom prst="rect">
            <a:avLst/>
          </a:prstGeom>
          <a:ln w="0">
            <a:noFill/>
          </a:ln>
        </p:spPr>
      </p:pic>
      <p:sp>
        <p:nvSpPr>
          <p:cNvPr id="674" name="Text 3"/>
          <p:cNvSpPr/>
          <p:nvPr/>
        </p:nvSpPr>
        <p:spPr>
          <a:xfrm>
            <a:off x="5404680" y="3189600"/>
            <a:ext cx="3819960" cy="69120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1" lang="en-US" sz="2150" spc="-24" strike="noStrike">
                <a:solidFill>
                  <a:srgbClr val="e2e6e9"/>
                </a:solidFill>
                <a:latin typeface="Montserrat Bold"/>
                <a:ea typeface="Montserrat Bold"/>
              </a:rPr>
              <a:t>Το Παράδειγμα της Ολλανδίας</a:t>
            </a:r>
            <a:endParaRPr b="0" lang="en-US" sz="2150" spc="-1" strike="noStrike">
              <a:latin typeface="Arial"/>
            </a:endParaRPr>
          </a:p>
        </p:txBody>
      </p:sp>
      <p:sp>
        <p:nvSpPr>
          <p:cNvPr id="675" name="Text 4"/>
          <p:cNvSpPr/>
          <p:nvPr/>
        </p:nvSpPr>
        <p:spPr>
          <a:xfrm>
            <a:off x="5404680" y="4028040"/>
            <a:ext cx="3819960" cy="29232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900" spc="-1" strike="noStrike">
                <a:solidFill>
                  <a:srgbClr val="e2e6e9"/>
                </a:solidFill>
                <a:latin typeface="Source Sans Pro"/>
                <a:ea typeface="Source Sans Pro"/>
              </a:rPr>
              <a:t>Η εκούσια ευθανασία επιτρέπεται από τον νόμο στην Ολλανδία, ασφαλώς υπό ορισμένες προϋποθέσεις και υπό αυστηρά ελεγχόμενες συνθήκες. Αυτό αποτελεί παράδειγμα του πώς μια κοινωνία μπορεί να ρυθμίσει νομικά ένα τόσο ευαίσθητο ηθικό ζήτημα.</a:t>
            </a:r>
            <a:endParaRPr b="0" lang="en-US" sz="1900" spc="-1" strike="noStrike">
              <a:latin typeface="Arial"/>
            </a:endParaRPr>
          </a:p>
        </p:txBody>
      </p:sp>
      <p:pic>
        <p:nvPicPr>
          <p:cNvPr id="676" name="Image 2" descr="preencoded.png"/>
          <p:cNvPicPr/>
          <p:nvPr/>
        </p:nvPicPr>
        <p:blipFill>
          <a:blip r:embed="rId3"/>
          <a:stretch/>
        </p:blipFill>
        <p:spPr>
          <a:xfrm>
            <a:off x="9469440" y="1849680"/>
            <a:ext cx="4307040" cy="973440"/>
          </a:xfrm>
          <a:prstGeom prst="rect">
            <a:avLst/>
          </a:prstGeom>
          <a:ln w="0">
            <a:noFill/>
          </a:ln>
        </p:spPr>
      </p:pic>
      <p:sp>
        <p:nvSpPr>
          <p:cNvPr id="677" name="Text 5"/>
          <p:cNvSpPr/>
          <p:nvPr/>
        </p:nvSpPr>
        <p:spPr>
          <a:xfrm>
            <a:off x="9712800" y="3189600"/>
            <a:ext cx="3819960" cy="691200"/>
          </a:xfrm>
          <a:prstGeom prst="rect">
            <a:avLst/>
          </a:prstGeom>
          <a:noFill/>
          <a:ln w="0">
            <a:noFill/>
          </a:ln>
        </p:spPr>
        <p:style>
          <a:lnRef idx="0"/>
          <a:fillRef idx="0"/>
          <a:effectRef idx="0"/>
          <a:fontRef idx="minor"/>
        </p:style>
        <p:txBody>
          <a:bodyPr lIns="0" rIns="0" tIns="0" bIns="0" anchor="t">
            <a:noAutofit/>
          </a:bodyPr>
          <a:p>
            <a:pPr>
              <a:lnSpc>
                <a:spcPts val="2701"/>
              </a:lnSpc>
              <a:buNone/>
              <a:tabLst>
                <a:tab algn="l" pos="0"/>
              </a:tabLst>
            </a:pPr>
            <a:r>
              <a:rPr b="1" lang="en-US" sz="2150" spc="-24" strike="noStrike">
                <a:solidFill>
                  <a:srgbClr val="e2e6e9"/>
                </a:solidFill>
                <a:latin typeface="Montserrat Bold"/>
                <a:ea typeface="Montserrat Bold"/>
              </a:rPr>
              <a:t>Εξελισσόμενο Νομικό Τοπίο</a:t>
            </a:r>
            <a:endParaRPr b="0" lang="en-US" sz="2150" spc="-1" strike="noStrike">
              <a:latin typeface="Arial"/>
            </a:endParaRPr>
          </a:p>
        </p:txBody>
      </p:sp>
      <p:sp>
        <p:nvSpPr>
          <p:cNvPr id="678" name="Text 6"/>
          <p:cNvSpPr/>
          <p:nvPr/>
        </p:nvSpPr>
        <p:spPr>
          <a:xfrm>
            <a:off x="9712800" y="4028040"/>
            <a:ext cx="3819960" cy="25574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900" spc="-1" strike="noStrike">
                <a:solidFill>
                  <a:srgbClr val="e2e6e9"/>
                </a:solidFill>
                <a:latin typeface="Source Sans Pro"/>
                <a:ea typeface="Source Sans Pro"/>
              </a:rPr>
              <a:t>Το νομικό πλαίσιο για την ευθανασία εξελίσσεται συνεχώς σε διάφορες χώρες, καθώς οι κοινωνίες επανεξετάζουν τις αξίες τους σχετικά με την αυτονομία του ατόμου, την αξιοπρέπεια στο τέλος της ζωής και τα όρια της ιατρικής παρέμβασης.</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9" name="Image 0" descr="preencoded.png"/>
          <p:cNvPicPr/>
          <p:nvPr/>
        </p:nvPicPr>
        <p:blipFill>
          <a:blip r:embed="rId1"/>
          <a:stretch/>
        </p:blipFill>
        <p:spPr>
          <a:xfrm>
            <a:off x="0" y="0"/>
            <a:ext cx="14629320" cy="8228520"/>
          </a:xfrm>
          <a:prstGeom prst="rect">
            <a:avLst/>
          </a:prstGeom>
          <a:ln w="0">
            <a:noFill/>
          </a:ln>
        </p:spPr>
      </p:pic>
      <p:sp>
        <p:nvSpPr>
          <p:cNvPr id="680" name="Shape 0"/>
          <p:cNvSpPr/>
          <p:nvPr/>
        </p:nvSpPr>
        <p:spPr>
          <a:xfrm>
            <a:off x="0" y="0"/>
            <a:ext cx="14629320" cy="8228520"/>
          </a:xfrm>
          <a:prstGeom prst="rect">
            <a:avLst/>
          </a:prstGeom>
          <a:solidFill>
            <a:srgbClr val="111213">
              <a:alpha val="80000"/>
            </a:srgbClr>
          </a:solidFill>
          <a:ln w="0">
            <a:noFill/>
          </a:ln>
        </p:spPr>
        <p:style>
          <a:lnRef idx="0"/>
          <a:fillRef idx="0"/>
          <a:effectRef idx="0"/>
          <a:fontRef idx="minor"/>
        </p:style>
      </p:sp>
      <p:sp>
        <p:nvSpPr>
          <p:cNvPr id="681" name="Text 1"/>
          <p:cNvSpPr/>
          <p:nvPr/>
        </p:nvSpPr>
        <p:spPr>
          <a:xfrm>
            <a:off x="863640" y="1170360"/>
            <a:ext cx="1217952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Η Πολυπλοκότητα των Ηθικών Αποφάσεων</a:t>
            </a:r>
            <a:endParaRPr b="0" lang="en-US" sz="4400" spc="-1" strike="noStrike">
              <a:latin typeface="Arial"/>
            </a:endParaRPr>
          </a:p>
        </p:txBody>
      </p:sp>
      <p:sp>
        <p:nvSpPr>
          <p:cNvPr id="682" name="Shape 2"/>
          <p:cNvSpPr/>
          <p:nvPr/>
        </p:nvSpPr>
        <p:spPr>
          <a:xfrm>
            <a:off x="863640" y="2982240"/>
            <a:ext cx="4052880" cy="245880"/>
          </a:xfrm>
          <a:prstGeom prst="roundRect">
            <a:avLst>
              <a:gd name="adj" fmla="val 15001"/>
            </a:avLst>
          </a:prstGeom>
          <a:solidFill>
            <a:srgbClr val="303132"/>
          </a:solidFill>
          <a:ln w="0">
            <a:noFill/>
          </a:ln>
        </p:spPr>
        <p:style>
          <a:lnRef idx="0"/>
          <a:fillRef idx="0"/>
          <a:effectRef idx="0"/>
          <a:fontRef idx="minor"/>
        </p:style>
      </p:sp>
      <p:sp>
        <p:nvSpPr>
          <p:cNvPr id="683" name="Text 3"/>
          <p:cNvSpPr/>
          <p:nvPr/>
        </p:nvSpPr>
        <p:spPr>
          <a:xfrm>
            <a:off x="863640" y="3599280"/>
            <a:ext cx="372600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Απουσία Εύκολων Λύσεων</a:t>
            </a:r>
            <a:endParaRPr b="0" lang="en-US" sz="2200" spc="-1" strike="noStrike">
              <a:latin typeface="Arial"/>
            </a:endParaRPr>
          </a:p>
        </p:txBody>
      </p:sp>
      <p:sp>
        <p:nvSpPr>
          <p:cNvPr id="684" name="Text 4"/>
          <p:cNvSpPr/>
          <p:nvPr/>
        </p:nvSpPr>
        <p:spPr>
          <a:xfrm>
            <a:off x="863640" y="4097880"/>
            <a:ext cx="4052880" cy="296028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Όπως φαίνεται καθαρά από την εξέταση του πρακτικού ηθικού διλήμματος της ευθανασίας, σπάνια υπάρχουν εύκολες λύσεις για το τι πρέπει να κάνουμε. Τα ηθικά διλήμματα χαρακτηρίζονται από την πολυπλοκότητά τους και την απουσία μιας προφανούς "σωστής" απάντησης.</a:t>
            </a:r>
            <a:endParaRPr b="0" lang="en-US" sz="1900" spc="-1" strike="noStrike">
              <a:latin typeface="Arial"/>
            </a:endParaRPr>
          </a:p>
        </p:txBody>
      </p:sp>
      <p:sp>
        <p:nvSpPr>
          <p:cNvPr id="685" name="Shape 5"/>
          <p:cNvSpPr/>
          <p:nvPr/>
        </p:nvSpPr>
        <p:spPr>
          <a:xfrm>
            <a:off x="5288040" y="2612160"/>
            <a:ext cx="4053240" cy="245880"/>
          </a:xfrm>
          <a:prstGeom prst="roundRect">
            <a:avLst>
              <a:gd name="adj" fmla="val 15001"/>
            </a:avLst>
          </a:prstGeom>
          <a:solidFill>
            <a:srgbClr val="303132"/>
          </a:solidFill>
          <a:ln w="0">
            <a:noFill/>
          </a:ln>
        </p:spPr>
        <p:style>
          <a:lnRef idx="0"/>
          <a:fillRef idx="0"/>
          <a:effectRef idx="0"/>
          <a:fontRef idx="minor"/>
        </p:style>
      </p:sp>
      <p:sp>
        <p:nvSpPr>
          <p:cNvPr id="686" name="Text 6"/>
          <p:cNvSpPr/>
          <p:nvPr/>
        </p:nvSpPr>
        <p:spPr>
          <a:xfrm>
            <a:off x="5288040" y="3228840"/>
            <a:ext cx="4053240" cy="70020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Ανάληψη Προσωπικής Ευθύνης</a:t>
            </a:r>
            <a:endParaRPr b="0" lang="en-US" sz="2200" spc="-1" strike="noStrike">
              <a:latin typeface="Arial"/>
            </a:endParaRPr>
          </a:p>
        </p:txBody>
      </p:sp>
      <p:sp>
        <p:nvSpPr>
          <p:cNvPr id="687" name="Text 7"/>
          <p:cNvSpPr/>
          <p:nvPr/>
        </p:nvSpPr>
        <p:spPr>
          <a:xfrm>
            <a:off x="5288040" y="4078080"/>
            <a:ext cx="4053240" cy="259020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Είμαστε αναγκασμένοι να αναλαμβάνουμε τη μεγάλη ευθύνη των επιλογών μας και να καταλήγουμε σε ηθικές κρίσεις για την κάθε περίπτωση. Η ευθύνη της εκάστοτε επιλογής είναι τελικά προσωπική υπόθεση του καθενός.</a:t>
            </a:r>
            <a:endParaRPr b="0" lang="en-US" sz="1900" spc="-1" strike="noStrike">
              <a:latin typeface="Arial"/>
            </a:endParaRPr>
          </a:p>
        </p:txBody>
      </p:sp>
      <p:sp>
        <p:nvSpPr>
          <p:cNvPr id="688" name="Shape 8"/>
          <p:cNvSpPr/>
          <p:nvPr/>
        </p:nvSpPr>
        <p:spPr>
          <a:xfrm>
            <a:off x="9712440" y="2241720"/>
            <a:ext cx="4053240" cy="245880"/>
          </a:xfrm>
          <a:prstGeom prst="roundRect">
            <a:avLst>
              <a:gd name="adj" fmla="val 15001"/>
            </a:avLst>
          </a:prstGeom>
          <a:solidFill>
            <a:srgbClr val="303132"/>
          </a:solidFill>
          <a:ln w="0">
            <a:noFill/>
          </a:ln>
        </p:spPr>
        <p:style>
          <a:lnRef idx="0"/>
          <a:fillRef idx="0"/>
          <a:effectRef idx="0"/>
          <a:fontRef idx="minor"/>
        </p:style>
      </p:sp>
      <p:sp>
        <p:nvSpPr>
          <p:cNvPr id="689" name="Text 9"/>
          <p:cNvSpPr/>
          <p:nvPr/>
        </p:nvSpPr>
        <p:spPr>
          <a:xfrm>
            <a:off x="9712440" y="2858760"/>
            <a:ext cx="4053240" cy="70020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Σημασία της Ηθικής Διασάφησης</a:t>
            </a:r>
            <a:endParaRPr b="0" lang="en-US" sz="2200" spc="-1" strike="noStrike">
              <a:latin typeface="Arial"/>
            </a:endParaRPr>
          </a:p>
        </p:txBody>
      </p:sp>
      <p:sp>
        <p:nvSpPr>
          <p:cNvPr id="690" name="Text 10"/>
          <p:cNvSpPr/>
          <p:nvPr/>
        </p:nvSpPr>
        <p:spPr>
          <a:xfrm>
            <a:off x="9712440" y="3708000"/>
            <a:ext cx="4053240" cy="221976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Η διασάφηση των πιθανών προσεγγίσεων μόνο βοήθεια μπορεί να προσφέρει. Οι ηθικές αποφάσεις είναι συνήθως οι δυσκολότερες και οι σημαντικότερες αποφάσεις που καλούμαστε να πάρουμε στη ζωή μας.</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Text 0"/>
          <p:cNvSpPr/>
          <p:nvPr/>
        </p:nvSpPr>
        <p:spPr>
          <a:xfrm>
            <a:off x="863640" y="982800"/>
            <a:ext cx="10218960" cy="700200"/>
          </a:xfrm>
          <a:prstGeom prst="rect">
            <a:avLst/>
          </a:prstGeom>
          <a:noFill/>
          <a:ln w="0">
            <a:noFill/>
          </a:ln>
        </p:spPr>
        <p:style>
          <a:lnRef idx="0"/>
          <a:fillRef idx="0"/>
          <a:effectRef idx="0"/>
          <a:fontRef idx="minor"/>
        </p:style>
        <p:txBody>
          <a:bodyPr wrap="none" lIns="0" rIns="0" tIns="0" bIns="0" anchor="t">
            <a:noAutofit/>
          </a:bodyPr>
          <a:p>
            <a:pPr>
              <a:lnSpc>
                <a:spcPts val="5499"/>
              </a:lnSpc>
              <a:buNone/>
              <a:tabLst>
                <a:tab algn="l" pos="0"/>
              </a:tabLst>
            </a:pPr>
            <a:r>
              <a:rPr b="1" lang="en-US" sz="4400" spc="-46" strike="noStrike">
                <a:solidFill>
                  <a:srgbClr val="ffffff"/>
                </a:solidFill>
                <a:latin typeface="Montserrat Bold"/>
                <a:ea typeface="Montserrat Bold"/>
              </a:rPr>
              <a:t>Βιοηθική και Τεχνολογικές Εξελίξεις</a:t>
            </a:r>
            <a:endParaRPr b="0" lang="en-US" sz="4400" spc="-1" strike="noStrike">
              <a:latin typeface="Arial"/>
            </a:endParaRPr>
          </a:p>
        </p:txBody>
      </p:sp>
      <p:sp>
        <p:nvSpPr>
          <p:cNvPr id="692" name="Text 1"/>
          <p:cNvSpPr/>
          <p:nvPr/>
        </p:nvSpPr>
        <p:spPr>
          <a:xfrm>
            <a:off x="1882080" y="2362680"/>
            <a:ext cx="2803680" cy="349560"/>
          </a:xfrm>
          <a:prstGeom prst="rect">
            <a:avLst/>
          </a:prstGeom>
          <a:noFill/>
          <a:ln w="0">
            <a:noFill/>
          </a:ln>
        </p:spPr>
        <p:style>
          <a:lnRef idx="0"/>
          <a:fillRef idx="0"/>
          <a:effectRef idx="0"/>
          <a:fontRef idx="minor"/>
        </p:style>
        <p:txBody>
          <a:bodyPr wrap="none" lIns="0" rIns="0" tIns="0" bIns="0" anchor="t">
            <a:noAutofit/>
          </a:bodyPr>
          <a:p>
            <a:pPr algn="r">
              <a:lnSpc>
                <a:spcPts val="2750"/>
              </a:lnSpc>
              <a:buNone/>
              <a:tabLst>
                <a:tab algn="l" pos="0"/>
              </a:tabLst>
            </a:pPr>
            <a:r>
              <a:rPr b="1" lang="en-US" sz="2200" spc="-24" strike="noStrike">
                <a:solidFill>
                  <a:srgbClr val="e2e6e9"/>
                </a:solidFill>
                <a:latin typeface="Montserrat Bold"/>
                <a:ea typeface="Montserrat Bold"/>
              </a:rPr>
              <a:t>Νέες Τεχνολογίες</a:t>
            </a:r>
            <a:endParaRPr b="0" lang="en-US" sz="2200" spc="-1" strike="noStrike">
              <a:latin typeface="Arial"/>
            </a:endParaRPr>
          </a:p>
        </p:txBody>
      </p:sp>
      <p:sp>
        <p:nvSpPr>
          <p:cNvPr id="693" name="Text 2"/>
          <p:cNvSpPr/>
          <p:nvPr/>
        </p:nvSpPr>
        <p:spPr>
          <a:xfrm>
            <a:off x="863640" y="2861280"/>
            <a:ext cx="3822120" cy="1479600"/>
          </a:xfrm>
          <a:prstGeom prst="rect">
            <a:avLst/>
          </a:prstGeom>
          <a:noFill/>
          <a:ln w="0">
            <a:noFill/>
          </a:ln>
        </p:spPr>
        <p:style>
          <a:lnRef idx="0"/>
          <a:fillRef idx="0"/>
          <a:effectRef idx="0"/>
          <a:fontRef idx="minor"/>
        </p:style>
        <p:txBody>
          <a:bodyPr lIns="0" rIns="0" tIns="0" bIns="0" anchor="t">
            <a:noAutofit/>
          </a:bodyPr>
          <a:p>
            <a:pPr algn="r">
              <a:lnSpc>
                <a:spcPts val="2900"/>
              </a:lnSpc>
              <a:buNone/>
              <a:tabLst>
                <a:tab algn="l" pos="0"/>
              </a:tabLst>
            </a:pPr>
            <a:r>
              <a:rPr b="0" lang="en-US" sz="1900" spc="-1" strike="noStrike">
                <a:solidFill>
                  <a:srgbClr val="e2e6e9"/>
                </a:solidFill>
                <a:latin typeface="Source Sans Pro"/>
                <a:ea typeface="Source Sans Pro"/>
              </a:rPr>
              <a:t>Οι τελευταίες εξελίξεις στη γενετική και την ιατρική τεχνολογία προκαλούν συνεχώς νέα διλήμματα όσον αφορά τη ζωή και τον θάνατο.</a:t>
            </a:r>
            <a:endParaRPr b="0" lang="en-US" sz="1900" spc="-1" strike="noStrike">
              <a:latin typeface="Arial"/>
            </a:endParaRPr>
          </a:p>
        </p:txBody>
      </p:sp>
      <p:pic>
        <p:nvPicPr>
          <p:cNvPr id="694" name="Image 0" descr="preencoded.png"/>
          <p:cNvPicPr/>
          <p:nvPr/>
        </p:nvPicPr>
        <p:blipFill>
          <a:blip r:embed="rId1"/>
          <a:stretch/>
        </p:blipFill>
        <p:spPr>
          <a:xfrm>
            <a:off x="5057280" y="2454120"/>
            <a:ext cx="4514760" cy="4514760"/>
          </a:xfrm>
          <a:prstGeom prst="rect">
            <a:avLst/>
          </a:prstGeom>
          <a:ln w="0">
            <a:noFill/>
          </a:ln>
        </p:spPr>
      </p:pic>
      <p:sp>
        <p:nvSpPr>
          <p:cNvPr id="695" name="Text 3"/>
          <p:cNvSpPr/>
          <p:nvPr/>
        </p:nvSpPr>
        <p:spPr>
          <a:xfrm>
            <a:off x="6221520" y="3188160"/>
            <a:ext cx="368280" cy="4604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2900" spc="-21" strike="noStrike">
                <a:solidFill>
                  <a:srgbClr val="e2e6e9"/>
                </a:solidFill>
                <a:latin typeface="Montserrat Bold"/>
                <a:ea typeface="Montserrat Bold"/>
              </a:rPr>
              <a:t>1</a:t>
            </a:r>
            <a:endParaRPr b="0" lang="en-US" sz="2900" spc="-1" strike="noStrike">
              <a:latin typeface="Arial"/>
            </a:endParaRPr>
          </a:p>
        </p:txBody>
      </p:sp>
      <p:sp>
        <p:nvSpPr>
          <p:cNvPr id="696" name="Text 4"/>
          <p:cNvSpPr/>
          <p:nvPr/>
        </p:nvSpPr>
        <p:spPr>
          <a:xfrm>
            <a:off x="9943200" y="2177640"/>
            <a:ext cx="280368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Ηθικά Ερωτήματα</a:t>
            </a:r>
            <a:endParaRPr b="0" lang="en-US" sz="2200" spc="-1" strike="noStrike">
              <a:latin typeface="Arial"/>
            </a:endParaRPr>
          </a:p>
        </p:txBody>
      </p:sp>
      <p:sp>
        <p:nvSpPr>
          <p:cNvPr id="697" name="Text 5"/>
          <p:cNvSpPr/>
          <p:nvPr/>
        </p:nvSpPr>
        <p:spPr>
          <a:xfrm>
            <a:off x="9943200" y="2676240"/>
            <a:ext cx="3822120" cy="184968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Κάθε νέα τεχνολογική δυνατότητα γεννά ερωτήματα για τα όρια της ανθρώπινης παρέμβασης στις φυσικές διαδικασίες και τις ηθικές συνέπειες αυτών των παρεμβάσεων.</a:t>
            </a:r>
            <a:endParaRPr b="0" lang="en-US" sz="1900" spc="-1" strike="noStrike">
              <a:latin typeface="Arial"/>
            </a:endParaRPr>
          </a:p>
        </p:txBody>
      </p:sp>
      <p:pic>
        <p:nvPicPr>
          <p:cNvPr id="698" name="Image 1" descr="preencoded.png"/>
          <p:cNvPicPr/>
          <p:nvPr/>
        </p:nvPicPr>
        <p:blipFill>
          <a:blip r:embed="rId2"/>
          <a:stretch/>
        </p:blipFill>
        <p:spPr>
          <a:xfrm>
            <a:off x="5057280" y="2454120"/>
            <a:ext cx="4514760" cy="4514760"/>
          </a:xfrm>
          <a:prstGeom prst="rect">
            <a:avLst/>
          </a:prstGeom>
          <a:ln w="0">
            <a:noFill/>
          </a:ln>
        </p:spPr>
      </p:pic>
      <p:sp>
        <p:nvSpPr>
          <p:cNvPr id="699" name="Text 6"/>
          <p:cNvSpPr/>
          <p:nvPr/>
        </p:nvSpPr>
        <p:spPr>
          <a:xfrm>
            <a:off x="8423640" y="3572640"/>
            <a:ext cx="368280" cy="4604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2900" spc="-21" strike="noStrike">
                <a:solidFill>
                  <a:srgbClr val="e2e6e9"/>
                </a:solidFill>
                <a:latin typeface="Montserrat Bold"/>
                <a:ea typeface="Montserrat Bold"/>
              </a:rPr>
              <a:t>2</a:t>
            </a:r>
            <a:endParaRPr b="0" lang="en-US" sz="2900" spc="-1" strike="noStrike">
              <a:latin typeface="Arial"/>
            </a:endParaRPr>
          </a:p>
        </p:txBody>
      </p:sp>
      <p:sp>
        <p:nvSpPr>
          <p:cNvPr id="700" name="Text 7"/>
          <p:cNvSpPr/>
          <p:nvPr/>
        </p:nvSpPr>
        <p:spPr>
          <a:xfrm>
            <a:off x="9943200" y="4897440"/>
            <a:ext cx="300024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24" strike="noStrike">
                <a:solidFill>
                  <a:srgbClr val="e2e6e9"/>
                </a:solidFill>
                <a:latin typeface="Montserrat Bold"/>
                <a:ea typeface="Montserrat Bold"/>
              </a:rPr>
              <a:t>Κοινωνικός Διάλογος</a:t>
            </a:r>
            <a:endParaRPr b="0" lang="en-US" sz="2200" spc="-1" strike="noStrike">
              <a:latin typeface="Arial"/>
            </a:endParaRPr>
          </a:p>
        </p:txBody>
      </p:sp>
      <p:sp>
        <p:nvSpPr>
          <p:cNvPr id="701" name="Text 8"/>
          <p:cNvSpPr/>
          <p:nvPr/>
        </p:nvSpPr>
        <p:spPr>
          <a:xfrm>
            <a:off x="9943200" y="5396040"/>
            <a:ext cx="3822120" cy="1849680"/>
          </a:xfrm>
          <a:prstGeom prst="rect">
            <a:avLst/>
          </a:prstGeom>
          <a:noFill/>
          <a:ln w="0">
            <a:noFill/>
          </a:ln>
        </p:spPr>
        <p:style>
          <a:lnRef idx="0"/>
          <a:fillRef idx="0"/>
          <a:effectRef idx="0"/>
          <a:fontRef idx="minor"/>
        </p:style>
        <p:txBody>
          <a:bodyPr lIns="0" rIns="0" tIns="0" bIns="0" anchor="t">
            <a:noAutofit/>
          </a:bodyPr>
          <a:p>
            <a:pPr>
              <a:lnSpc>
                <a:spcPts val="2900"/>
              </a:lnSpc>
              <a:buNone/>
              <a:tabLst>
                <a:tab algn="l" pos="0"/>
              </a:tabLst>
            </a:pPr>
            <a:r>
              <a:rPr b="0" lang="en-US" sz="1900" spc="-1" strike="noStrike">
                <a:solidFill>
                  <a:srgbClr val="e2e6e9"/>
                </a:solidFill>
                <a:latin typeface="Source Sans Pro"/>
                <a:ea typeface="Source Sans Pro"/>
              </a:rPr>
              <a:t>Απαιτείται συνεχής κοινωνικός διάλογος για τη διαμόρφωση ενός πλαισίου αρχών που θα καθοδηγεί τις αποφάσεις σε αυτά τα πολύπλοκα ζητήματα.</a:t>
            </a:r>
            <a:endParaRPr b="0" lang="en-US" sz="1900" spc="-1" strike="noStrike">
              <a:latin typeface="Arial"/>
            </a:endParaRPr>
          </a:p>
        </p:txBody>
      </p:sp>
      <p:pic>
        <p:nvPicPr>
          <p:cNvPr id="702" name="Image 2" descr="preencoded.png"/>
          <p:cNvPicPr/>
          <p:nvPr/>
        </p:nvPicPr>
        <p:blipFill>
          <a:blip r:embed="rId3"/>
          <a:stretch/>
        </p:blipFill>
        <p:spPr>
          <a:xfrm>
            <a:off x="5057280" y="2454120"/>
            <a:ext cx="4514760" cy="4514760"/>
          </a:xfrm>
          <a:prstGeom prst="rect">
            <a:avLst/>
          </a:prstGeom>
          <a:ln w="0">
            <a:noFill/>
          </a:ln>
        </p:spPr>
      </p:pic>
      <p:sp>
        <p:nvSpPr>
          <p:cNvPr id="703" name="Text 9"/>
          <p:cNvSpPr/>
          <p:nvPr/>
        </p:nvSpPr>
        <p:spPr>
          <a:xfrm>
            <a:off x="8039160" y="5774400"/>
            <a:ext cx="368280" cy="4604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2900" spc="-21" strike="noStrike">
                <a:solidFill>
                  <a:srgbClr val="e2e6e9"/>
                </a:solidFill>
                <a:latin typeface="Montserrat Bold"/>
                <a:ea typeface="Montserrat Bold"/>
              </a:rPr>
              <a:t>3</a:t>
            </a:r>
            <a:endParaRPr b="0" lang="en-US" sz="2900" spc="-1" strike="noStrike">
              <a:latin typeface="Arial"/>
            </a:endParaRPr>
          </a:p>
        </p:txBody>
      </p:sp>
      <p:sp>
        <p:nvSpPr>
          <p:cNvPr id="704" name="Text 10"/>
          <p:cNvSpPr/>
          <p:nvPr/>
        </p:nvSpPr>
        <p:spPr>
          <a:xfrm>
            <a:off x="1882080" y="4897440"/>
            <a:ext cx="2803680" cy="349560"/>
          </a:xfrm>
          <a:prstGeom prst="rect">
            <a:avLst/>
          </a:prstGeom>
          <a:noFill/>
          <a:ln w="0">
            <a:noFill/>
          </a:ln>
        </p:spPr>
        <p:style>
          <a:lnRef idx="0"/>
          <a:fillRef idx="0"/>
          <a:effectRef idx="0"/>
          <a:fontRef idx="minor"/>
        </p:style>
        <p:txBody>
          <a:bodyPr wrap="none" lIns="0" rIns="0" tIns="0" bIns="0" anchor="t">
            <a:noAutofit/>
          </a:bodyPr>
          <a:p>
            <a:pPr algn="r">
              <a:lnSpc>
                <a:spcPts val="2750"/>
              </a:lnSpc>
              <a:buNone/>
              <a:tabLst>
                <a:tab algn="l" pos="0"/>
              </a:tabLst>
            </a:pPr>
            <a:r>
              <a:rPr b="1" lang="en-US" sz="2200" spc="-24" strike="noStrike">
                <a:solidFill>
                  <a:srgbClr val="e2e6e9"/>
                </a:solidFill>
                <a:latin typeface="Montserrat Bold"/>
                <a:ea typeface="Montserrat Bold"/>
              </a:rPr>
              <a:t>Επαναξιολόγηση</a:t>
            </a:r>
            <a:endParaRPr b="0" lang="en-US" sz="2200" spc="-1" strike="noStrike">
              <a:latin typeface="Arial"/>
            </a:endParaRPr>
          </a:p>
        </p:txBody>
      </p:sp>
      <p:sp>
        <p:nvSpPr>
          <p:cNvPr id="705" name="Text 11"/>
          <p:cNvSpPr/>
          <p:nvPr/>
        </p:nvSpPr>
        <p:spPr>
          <a:xfrm>
            <a:off x="863640" y="5396040"/>
            <a:ext cx="3822120" cy="1849680"/>
          </a:xfrm>
          <a:prstGeom prst="rect">
            <a:avLst/>
          </a:prstGeom>
          <a:noFill/>
          <a:ln w="0">
            <a:noFill/>
          </a:ln>
        </p:spPr>
        <p:style>
          <a:lnRef idx="0"/>
          <a:fillRef idx="0"/>
          <a:effectRef idx="0"/>
          <a:fontRef idx="minor"/>
        </p:style>
        <p:txBody>
          <a:bodyPr lIns="0" rIns="0" tIns="0" bIns="0" anchor="t">
            <a:noAutofit/>
          </a:bodyPr>
          <a:p>
            <a:pPr algn="r">
              <a:lnSpc>
                <a:spcPts val="2900"/>
              </a:lnSpc>
              <a:buNone/>
              <a:tabLst>
                <a:tab algn="l" pos="0"/>
              </a:tabLst>
            </a:pPr>
            <a:r>
              <a:rPr b="0" lang="en-US" sz="1900" spc="-1" strike="noStrike">
                <a:solidFill>
                  <a:srgbClr val="e2e6e9"/>
                </a:solidFill>
                <a:latin typeface="Source Sans Pro"/>
                <a:ea typeface="Source Sans Pro"/>
              </a:rPr>
              <a:t>Καθώς η τεχνολογία εξελίσσεται, είναι απαραίτητο να επαναξιολογούμε συνεχώς τις ηθικές μας αρχές και την εφαρμογή τους στις νέες συνθήκες.</a:t>
            </a:r>
            <a:endParaRPr b="0" lang="en-US" sz="1900" spc="-1" strike="noStrike">
              <a:latin typeface="Arial"/>
            </a:endParaRPr>
          </a:p>
        </p:txBody>
      </p:sp>
      <p:pic>
        <p:nvPicPr>
          <p:cNvPr id="706" name="Image 3" descr="preencoded.png"/>
          <p:cNvPicPr/>
          <p:nvPr/>
        </p:nvPicPr>
        <p:blipFill>
          <a:blip r:embed="rId4"/>
          <a:stretch/>
        </p:blipFill>
        <p:spPr>
          <a:xfrm>
            <a:off x="5057280" y="2454120"/>
            <a:ext cx="4514760" cy="4514760"/>
          </a:xfrm>
          <a:prstGeom prst="rect">
            <a:avLst/>
          </a:prstGeom>
          <a:ln w="0">
            <a:noFill/>
          </a:ln>
        </p:spPr>
      </p:pic>
      <p:sp>
        <p:nvSpPr>
          <p:cNvPr id="707" name="Text 12"/>
          <p:cNvSpPr/>
          <p:nvPr/>
        </p:nvSpPr>
        <p:spPr>
          <a:xfrm>
            <a:off x="5837400" y="5389920"/>
            <a:ext cx="368280" cy="4604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2900" spc="-21" strike="noStrike">
                <a:solidFill>
                  <a:srgbClr val="e2e6e9"/>
                </a:solidFill>
                <a:latin typeface="Montserrat Bold"/>
                <a:ea typeface="Montserrat Bold"/>
              </a:rPr>
              <a:t>4</a:t>
            </a:r>
            <a:endParaRPr b="0" lang="en-US" sz="29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LibreOffice/7.3.4.2$Windows_X86_64 LibreOffice_project/728fec16bd5f605073805c3c9e7c4212a0120dc5</Application>
  <AppVersion>15.0000</AppVersion>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2025-03-10T07:55:35Z</dcterms:created>
  <dc:creator>PptxGenJS</dc:creator>
  <dc:description/>
  <dc:language>en-US</dc:language>
  <cp:lastModifiedBy/>
  <dcterms:modified xsi:type="dcterms:W3CDTF">2025-03-19T21:50:43Z</dcterms:modified>
  <cp:revision>3</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On-screen Show (16:9)</vt:lpwstr>
  </property>
  <property fmtid="{D5CDD505-2E9C-101B-9397-08002B2CF9AE}" pid="4" name="Slides">
    <vt:i4>15</vt:i4>
  </property>
</Properties>
</file>